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8"/>
  </p:notesMasterIdLst>
  <p:sldIdLst>
    <p:sldId id="257" r:id="rId2"/>
    <p:sldId id="276" r:id="rId3"/>
    <p:sldId id="277" r:id="rId4"/>
    <p:sldId id="278" r:id="rId5"/>
    <p:sldId id="289" r:id="rId6"/>
    <p:sldId id="279" r:id="rId7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-17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0D2AF53-C961-4AA0-89C8-07DE04291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67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B955E9D-5900-4F12-913C-8EEE8EC95E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ED5EBB-8A45-438B-BC24-DCFB48EB5BC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FC43E7C-DF86-4400-B0AF-5974175CEB5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2ED0D40-F7D0-47B1-8ACA-8D320F45909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A2066C-7192-4A44-A230-F65FEBBACD9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0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CD6D0-F88B-44B0-9DF8-A0A3DA72F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0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4E80-D556-4E62-B33F-10CEA10F8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8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3C954-B6D2-4D28-93B4-E970EC530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35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A2534-5E0E-4B22-A838-E4F3B10E1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3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B1A3E-3C69-4D17-8664-2EA25268B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4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74B71-1725-44AB-A000-845884B9F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4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AFCD9-A49B-45D8-8B0A-D10D5EAC3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2E2B3-7FF6-4672-9871-4587E3A8B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8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688A5-39DD-427F-8C8D-F3A90B515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0467E-9219-4DAD-AE53-66CBACAC9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2372-F1DC-43BA-B960-3C52FC7B5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8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C3ACC-C02E-4AEA-979B-F93C78317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6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CD2B37C-56F6-4045-B3BD-C4B49BD79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4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dirty="0" err="1" smtClean="0"/>
              <a:t>Matlab</a:t>
            </a:r>
            <a:r>
              <a:rPr lang="en-US" dirty="0" smtClean="0"/>
              <a:t> </a:t>
            </a:r>
            <a:r>
              <a:rPr lang="en-US" dirty="0"/>
              <a:t>tutorial </a:t>
            </a:r>
            <a:r>
              <a:rPr lang="en-US" dirty="0" smtClean="0"/>
              <a:t>linked to in syllabus</a:t>
            </a:r>
          </a:p>
          <a:p>
            <a:pPr eaLnBrk="1" hangingPunct="1">
              <a:defRPr/>
            </a:pPr>
            <a:r>
              <a:rPr lang="en-US" dirty="0" smtClean="0"/>
              <a:t>Questions?</a:t>
            </a:r>
          </a:p>
          <a:p>
            <a:pPr marL="342900" lvl="1" indent="-342900" eaLnBrk="1" hangingPunct="1">
              <a:buClr>
                <a:schemeClr val="hlink"/>
              </a:buClr>
              <a:buSzTx/>
              <a:buBlip>
                <a:blip r:embed="rId3"/>
              </a:buBlip>
              <a:defRPr/>
            </a:pPr>
            <a:r>
              <a:rPr lang="en-US" sz="3200" dirty="0" smtClean="0"/>
              <a:t>Today:</a:t>
            </a:r>
            <a:endParaRPr lang="en-US" sz="2800" dirty="0" smtClean="0"/>
          </a:p>
          <a:p>
            <a:pPr marL="742950" lvl="2" indent="-342900" eaLnBrk="1" hangingPunct="1">
              <a:defRPr/>
            </a:pPr>
            <a:r>
              <a:rPr lang="en-US" sz="2800" dirty="0" smtClean="0"/>
              <a:t>Block ciphers</a:t>
            </a:r>
            <a:r>
              <a:rPr lang="en-US" sz="2800" dirty="0"/>
              <a:t>, especially Hill </a:t>
            </a:r>
            <a:r>
              <a:rPr lang="en-US" sz="2800" dirty="0" smtClean="0"/>
              <a:t>Ciphers</a:t>
            </a:r>
            <a:endParaRPr lang="en-US" sz="2800" dirty="0" smtClean="0"/>
          </a:p>
          <a:p>
            <a:pPr marL="742950" lvl="2" indent="-342900" eaLnBrk="1" hangingPunct="1">
              <a:defRPr/>
            </a:pPr>
            <a:r>
              <a:rPr lang="en-US" sz="2800" dirty="0"/>
              <a:t>Modular matrix inverses</a:t>
            </a:r>
          </a:p>
          <a:p>
            <a:pPr marL="742950" lvl="2" indent="-342900" eaLnBrk="1" hangingPunct="1">
              <a:defRPr/>
            </a:pPr>
            <a:endParaRPr lang="en-US" sz="28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Block Ciphers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So far, changing 1 character in the plaintext changes ___ character(s) in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Shannon outlined qualities of good ciphers:</a:t>
            </a:r>
          </a:p>
          <a:p>
            <a:pPr lvl="1" eaLnBrk="1" hangingPunct="1">
              <a:defRPr/>
            </a:pPr>
            <a:r>
              <a:rPr lang="en-US" sz="2000" i="1" dirty="0" smtClean="0"/>
              <a:t>Diffusion: </a:t>
            </a:r>
            <a:r>
              <a:rPr lang="en-US" sz="2000" dirty="0" smtClean="0"/>
              <a:t>Changing one character of the plaintext changes _____ characters in the </a:t>
            </a:r>
            <a:r>
              <a:rPr lang="en-US" sz="2000" dirty="0" err="1" smtClean="0"/>
              <a:t>ciphertext</a:t>
            </a:r>
            <a:endParaRPr lang="en-US" sz="2000" dirty="0" smtClean="0"/>
          </a:p>
          <a:p>
            <a:pPr lvl="2" eaLnBrk="1" hangingPunct="1">
              <a:defRPr/>
            </a:pPr>
            <a:r>
              <a:rPr lang="en-US" sz="1800" b="1" dirty="0" smtClean="0"/>
              <a:t>Makes frequency analysis much tougher!</a:t>
            </a:r>
            <a:endParaRPr lang="en-US" sz="1800" dirty="0" smtClean="0"/>
          </a:p>
          <a:p>
            <a:pPr lvl="1" eaLnBrk="1" hangingPunct="1">
              <a:defRPr/>
            </a:pPr>
            <a:r>
              <a:rPr lang="en-US" sz="2000" i="1" dirty="0" smtClean="0"/>
              <a:t>Confusion: </a:t>
            </a:r>
            <a:r>
              <a:rPr lang="en-US" sz="2000" dirty="0" smtClean="0"/>
              <a:t>Each character of the </a:t>
            </a:r>
            <a:r>
              <a:rPr lang="en-US" sz="2000" dirty="0" err="1" smtClean="0"/>
              <a:t>ciphertext</a:t>
            </a:r>
            <a:r>
              <a:rPr lang="en-US" sz="2000" dirty="0" smtClean="0"/>
              <a:t> interacts with several parts of the key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eaLnBrk="1" hangingPunct="1">
              <a:defRPr/>
            </a:pPr>
            <a:r>
              <a:rPr lang="en-US" sz="2400" b="1" i="1" dirty="0" smtClean="0"/>
              <a:t>Block ciphers</a:t>
            </a:r>
            <a:r>
              <a:rPr lang="en-US" sz="2400" i="1" dirty="0" smtClean="0"/>
              <a:t> </a:t>
            </a:r>
            <a:r>
              <a:rPr lang="en-US" sz="2400" dirty="0" smtClean="0"/>
              <a:t>have both qualities:</a:t>
            </a:r>
          </a:p>
          <a:p>
            <a:pPr lvl="1" eaLnBrk="1" hangingPunct="1">
              <a:defRPr/>
            </a:pPr>
            <a:r>
              <a:rPr lang="en-US" sz="2000" dirty="0" smtClean="0"/>
              <a:t>DES (64 bits), AES (128 bits), Hill ciphers (smaller; today) </a:t>
            </a: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8221940" y="11113"/>
            <a:ext cx="9220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Hill Ciphers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010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Lester Hill, </a:t>
            </a:r>
            <a:r>
              <a:rPr lang="en-US" sz="2000" dirty="0"/>
              <a:t>1929. Not used much, but is historically significant: first time linear algebra used in crypto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Use an </a:t>
            </a:r>
            <a:r>
              <a:rPr lang="en-US" sz="2000" i="1" dirty="0" smtClean="0"/>
              <a:t>n</a:t>
            </a:r>
            <a:r>
              <a:rPr lang="en-US" sz="2000" dirty="0" smtClean="0"/>
              <a:t> x </a:t>
            </a:r>
            <a:r>
              <a:rPr lang="en-US" sz="2000" i="1" dirty="0" smtClean="0"/>
              <a:t>n</a:t>
            </a:r>
            <a:r>
              <a:rPr lang="en-US" sz="2000" dirty="0" smtClean="0"/>
              <a:t> matrix M. Encrypt by breaking plaintext into blocks of length </a:t>
            </a:r>
            <a:r>
              <a:rPr lang="en-US" sz="2000" i="1" dirty="0" smtClean="0"/>
              <a:t>n</a:t>
            </a:r>
            <a:r>
              <a:rPr lang="en-US" sz="2000" dirty="0" smtClean="0"/>
              <a:t> (padding with x’s if needed) and multiplying each by M (mod 26).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Example: Encrypt “</a:t>
            </a:r>
            <a:r>
              <a:rPr lang="en-US" sz="1800" dirty="0" err="1" smtClean="0">
                <a:effectLst/>
              </a:rPr>
              <a:t>hereissomeonetoencrypt</a:t>
            </a:r>
            <a:r>
              <a:rPr lang="en-US" sz="1800" dirty="0" smtClean="0">
                <a:effectLst/>
              </a:rPr>
              <a:t>” using 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effectLst/>
                <a:latin typeface="Courier New" pitchFamily="49" charset="0"/>
              </a:rPr>
              <a:t>  her 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eis</a:t>
            </a:r>
            <a:r>
              <a:rPr lang="en-US" sz="1800" b="1" dirty="0" smtClean="0">
                <a:effectLst/>
                <a:latin typeface="Courier New" pitchFamily="49" charset="0"/>
              </a:rPr>
              <a:t>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som</a:t>
            </a:r>
            <a:r>
              <a:rPr lang="en-US" sz="1800" b="1" dirty="0" smtClean="0">
                <a:effectLst/>
                <a:latin typeface="Courier New" pitchFamily="49" charset="0"/>
              </a:rPr>
              <a:t> eon </a:t>
            </a:r>
            <a:r>
              <a:rPr lang="en-US" sz="1800" b="1" dirty="0" err="1" smtClean="0">
                <a:effectLst/>
                <a:latin typeface="Courier New" pitchFamily="49" charset="0"/>
              </a:rPr>
              <a:t>eto</a:t>
            </a:r>
            <a:r>
              <a:rPr lang="en-US" sz="1800" b="1" dirty="0" smtClean="0">
                <a:effectLst/>
                <a:latin typeface="Courier New" pitchFamily="49" charset="0"/>
              </a:rPr>
              <a:t> enc </a:t>
            </a:r>
            <a:r>
              <a:rPr lang="en-US" sz="1800" b="1" dirty="0" err="1" smtClean="0">
                <a:effectLst/>
                <a:latin typeface="Courier New" pitchFamily="49" charset="0"/>
              </a:rPr>
              <a:t>ryp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txx</a:t>
            </a:r>
            <a:endParaRPr lang="en-US" sz="1800" b="1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000" b="1" dirty="0" smtClean="0">
                <a:latin typeface="Courier New" pitchFamily="49" charset="0"/>
              </a:rPr>
              <a:t>(</a:t>
            </a:r>
            <a:r>
              <a:rPr lang="en-US" sz="1200" b="1" dirty="0" smtClean="0">
                <a:latin typeface="Courier New" pitchFamily="49" charset="0"/>
              </a:rPr>
              <a:t>7, 4, 17) (4, 8, 18)   …                      (19, 23, 23)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200" b="1" dirty="0" smtClean="0">
                <a:latin typeface="Courier New" pitchFamily="49" charset="0"/>
              </a:rPr>
              <a:t>(2, 5, 25) (0, 2, 22)   …		       (0, 22, 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effectLst/>
                <a:latin typeface="Courier New" pitchFamily="49" charset="0"/>
              </a:rPr>
              <a:t>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cfz</a:t>
            </a:r>
            <a:r>
              <a:rPr lang="en-US" sz="1800" b="1" dirty="0" smtClean="0">
                <a:effectLst/>
                <a:latin typeface="Courier New" pitchFamily="49" charset="0"/>
              </a:rPr>
              <a:t> 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acw</a:t>
            </a:r>
            <a:r>
              <a:rPr lang="en-US" sz="1800" b="1" dirty="0" smtClean="0">
                <a:effectLst/>
                <a:latin typeface="Courier New" pitchFamily="49" charset="0"/>
              </a:rPr>
              <a:t>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yga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vns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ave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anc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sdd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awp</a:t>
            </a:r>
            <a:endParaRPr lang="en-US" sz="1800" b="1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/>
              </a:rPr>
              <a:t>“CFZACWYGAVNSAVEANCSDDAWP”</a:t>
            </a:r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1038225" y="4638675"/>
          <a:ext cx="32686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4" imgW="2692400" imgH="711200" progId="Equation.3">
                  <p:embed/>
                </p:oleObj>
              </mc:Choice>
              <mc:Fallback>
                <p:oleObj name="Equation" r:id="rId4" imgW="2692400" imgH="711200" progId="Equation.3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638675"/>
                        <a:ext cx="3268663" cy="863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Box 10"/>
          <p:cNvSpPr txBox="1">
            <a:spLocks noChangeArrowheads="1"/>
          </p:cNvSpPr>
          <p:nvPr/>
        </p:nvSpPr>
        <p:spPr bwMode="auto">
          <a:xfrm>
            <a:off x="8345352" y="0"/>
            <a:ext cx="7887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  <p:graphicFrame>
        <p:nvGraphicFramePr>
          <p:cNvPr id="205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047806"/>
              </p:ext>
            </p:extLst>
          </p:nvPr>
        </p:nvGraphicFramePr>
        <p:xfrm>
          <a:off x="6707466" y="3276600"/>
          <a:ext cx="1647825" cy="1124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6" imgW="1040948" imgH="710891" progId="Equation.3">
                  <p:embed/>
                </p:oleObj>
              </mc:Choice>
              <mc:Fallback>
                <p:oleObj name="Equation" r:id="rId6" imgW="1040948" imgH="710891" progId="Equation.3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7466" y="3276600"/>
                        <a:ext cx="1647825" cy="112466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Decrypting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Reverse the process, multiplying each block by </a:t>
            </a:r>
            <a:r>
              <a:rPr lang="en-US" dirty="0" smtClean="0"/>
              <a:t>M</a:t>
            </a:r>
            <a:r>
              <a:rPr lang="en-US" baseline="30000" dirty="0" smtClean="0"/>
              <a:t>-1</a:t>
            </a:r>
            <a:r>
              <a:rPr lang="en-US" dirty="0" smtClean="0"/>
              <a:t> (mod </a:t>
            </a:r>
            <a:r>
              <a:rPr lang="en-US" dirty="0" smtClean="0"/>
              <a:t>n)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i="1" dirty="0" smtClean="0"/>
              <a:t>Theorem: </a:t>
            </a:r>
            <a:r>
              <a:rPr lang="en-US" dirty="0" smtClean="0"/>
              <a:t>If a matrix M is invertible mod n, then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det</a:t>
            </a:r>
            <a:r>
              <a:rPr lang="en-US" dirty="0" smtClean="0"/>
              <a:t>(M), n) = 1</a:t>
            </a:r>
          </a:p>
          <a:p>
            <a:pPr eaLnBrk="1" hangingPunct="1">
              <a:defRPr/>
            </a:pPr>
            <a:r>
              <a:rPr lang="en-US" dirty="0" smtClean="0"/>
              <a:t>Proof on board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8345352" y="0"/>
            <a:ext cx="7887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Modular matrix inverse (</a:t>
            </a:r>
            <a:r>
              <a:rPr lang="en-US" dirty="0"/>
              <a:t>§</a:t>
            </a:r>
            <a:r>
              <a:rPr lang="en-US" dirty="0" smtClean="0"/>
              <a:t>3.8)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The Hill cipher requires us to invert a matrix mod 26. 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For a 2x2 matrix, this is easy.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 smtClean="0"/>
              <a:t>Many numerical packages allow us to invert a matrix, but using floating point numbers.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How do we combine the two?</a:t>
            </a:r>
          </a:p>
          <a:p>
            <a:pPr lvl="1">
              <a:defRPr/>
            </a:pPr>
            <a:r>
              <a:rPr lang="en-US" sz="2400" dirty="0" smtClean="0"/>
              <a:t>Demo of my code</a:t>
            </a:r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8345352" y="0"/>
            <a:ext cx="7887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4-6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0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to break via known plaintext?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Let P be plaintext, M be the </a:t>
            </a:r>
            <a:r>
              <a:rPr lang="en-US" i="1" dirty="0" smtClean="0"/>
              <a:t>n </a:t>
            </a:r>
            <a:r>
              <a:rPr lang="en-US" dirty="0" smtClean="0"/>
              <a:t>x </a:t>
            </a:r>
            <a:r>
              <a:rPr lang="en-US" i="1" dirty="0" smtClean="0"/>
              <a:t>n</a:t>
            </a:r>
            <a:r>
              <a:rPr lang="en-US" dirty="0" smtClean="0"/>
              <a:t> encryption matrix and C be the </a:t>
            </a:r>
            <a:r>
              <a:rPr lang="en-US" dirty="0" err="1" smtClean="0"/>
              <a:t>ciphertext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Answering </a:t>
            </a:r>
            <a:r>
              <a:rPr lang="en-US" dirty="0" smtClean="0"/>
              <a:t>Q7 preps you to do 2.13 #14 </a:t>
            </a:r>
            <a:r>
              <a:rPr lang="en-US" dirty="0"/>
              <a:t>on HW2 if </a:t>
            </a:r>
            <a:r>
              <a:rPr lang="en-US" dirty="0" smtClean="0"/>
              <a:t>you want to earn an early day</a:t>
            </a:r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8345352" y="0"/>
            <a:ext cx="7887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7-8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5855</TotalTime>
  <Words>361</Words>
  <Application>Microsoft Office PowerPoint</Application>
  <PresentationFormat>On-screen Show (4:3)</PresentationFormat>
  <Paragraphs>62</Paragraphs>
  <Slides>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Digital Dots</vt:lpstr>
      <vt:lpstr>Equation</vt:lpstr>
      <vt:lpstr>PowerPoint Presentation</vt:lpstr>
      <vt:lpstr>Block Ciphers</vt:lpstr>
      <vt:lpstr>Hill Ciphers</vt:lpstr>
      <vt:lpstr>Decrypting</vt:lpstr>
      <vt:lpstr>Modular matrix inverse (§3.8)</vt:lpstr>
      <vt:lpstr>How to break via known plaintext?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215</cp:revision>
  <cp:lastPrinted>1601-01-01T00:00:00Z</cp:lastPrinted>
  <dcterms:created xsi:type="dcterms:W3CDTF">1601-01-01T00:00:00Z</dcterms:created>
  <dcterms:modified xsi:type="dcterms:W3CDTF">2013-03-13T16:32:11Z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