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handoutMasterIdLst>
    <p:handoutMasterId r:id="rId17"/>
  </p:handoutMasterIdLst>
  <p:sldIdLst>
    <p:sldId id="267" r:id="rId2"/>
    <p:sldId id="268" r:id="rId3"/>
    <p:sldId id="271" r:id="rId4"/>
    <p:sldId id="273" r:id="rId5"/>
    <p:sldId id="274" r:id="rId6"/>
    <p:sldId id="275" r:id="rId7"/>
    <p:sldId id="276" r:id="rId8"/>
    <p:sldId id="260" r:id="rId9"/>
    <p:sldId id="261" r:id="rId10"/>
    <p:sldId id="263" r:id="rId11"/>
    <p:sldId id="262" r:id="rId12"/>
    <p:sldId id="264" r:id="rId13"/>
    <p:sldId id="266" r:id="rId14"/>
    <p:sldId id="277" r:id="rId15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76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804B81-22F2-4F15-A833-AA907A986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08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926A0C-B17C-4433-9433-40B3F0BD8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26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DA0D66-701E-4BC3-BC9C-1855031736C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Today: Euclid, tomorrow </a:t>
            </a:r>
            <a:r>
              <a:rPr lang="en-US" dirty="0" err="1" smtClean="0"/>
              <a:t>congruences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753699-5A3F-4D2E-86F0-7E616B9344B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4A007EF-5267-40B1-8966-1473805CF9B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Demo my</a:t>
            </a:r>
            <a:r>
              <a:rPr lang="en-US" baseline="0" dirty="0" smtClean="0"/>
              <a:t> code to do this?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base is a </a:t>
            </a:r>
            <a:r>
              <a:rPr lang="en-US" dirty="0" err="1" smtClean="0"/>
              <a:t>Mersennes</a:t>
            </a:r>
            <a:r>
              <a:rPr lang="en-US" dirty="0" smtClean="0"/>
              <a:t> prime. clear all; a=89734</a:t>
            </a:r>
            <a:r>
              <a:rPr lang="en-US" smtClean="0"/>
              <a:t>, n=524287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926A0C-B17C-4433-9433-40B3F0BD8AD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34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871BCC6-1DD0-4F87-B67A-E2CFCAA841B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2E9924-D8E0-4D57-90AE-9E63003F490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C6B7576-E423-4387-B11A-ACAB3C7DC92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04094" indent="-270805">
              <a:defRPr>
                <a:solidFill>
                  <a:schemeClr val="tx1"/>
                </a:solidFill>
                <a:latin typeface="Arial" charset="0"/>
              </a:defRPr>
            </a:lvl2pPr>
            <a:lvl3pPr marL="1083221" indent="-216644">
              <a:defRPr>
                <a:solidFill>
                  <a:schemeClr val="tx1"/>
                </a:solidFill>
                <a:latin typeface="Arial" charset="0"/>
              </a:defRPr>
            </a:lvl3pPr>
            <a:lvl4pPr marL="1516510" indent="-216644">
              <a:defRPr>
                <a:solidFill>
                  <a:schemeClr val="tx1"/>
                </a:solidFill>
                <a:latin typeface="Arial" charset="0"/>
              </a:defRPr>
            </a:lvl4pPr>
            <a:lvl5pPr marL="1949798" indent="-216644">
              <a:defRPr>
                <a:solidFill>
                  <a:schemeClr val="tx1"/>
                </a:solidFill>
                <a:latin typeface="Arial" charset="0"/>
              </a:defRPr>
            </a:lvl5pPr>
            <a:lvl6pPr marL="2383086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6375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9663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2952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2201A40-7534-4433-AAD6-00D0E6F6BC1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CF74D2-70DD-41BE-A309-33233C0E88F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E3AF6D0-0ACD-41D8-80D8-0B30DCCEFDD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AE7A52-5650-4DAF-BAA3-ADF1CC90020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56937E-A09E-476C-B31C-891CAEDD6F4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A1163-BF98-4D7E-8726-6212B916C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6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B0551-F0D8-42CD-A51D-0691567E9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2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18983-98CD-4D73-A67D-75C05C610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9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ADC60-D4F7-41CB-A32E-A78456C8F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186B-99F7-4C29-897E-00BC430A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6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C7087-DE20-4075-87E9-D2A384CEB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4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E6143-5840-49DD-A93C-26254BBFE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4CD31-1342-4195-BCC5-F23CDC224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8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B473-B426-462A-917C-05D4945F5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8D84-0E98-4B24-915A-F05A675A6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7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FB611-CEBF-4C03-8F1C-AD6268D73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0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32F7F-84AB-46FD-9BEB-E2EAC6714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9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0C5EE-18D3-41C4-ADE7-6489FB098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6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A6B3D8B-D439-4F30-A6DE-D7CFE5EC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fa.af.mil/df/dfcs/acis/applets/Vigenere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harkysoft.com/misc/vigener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inelessbooks.com/gadsby/01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sz="2400" dirty="0" smtClean="0"/>
              <a:t>Programming exam next Thursday on breaking codes from chapter 2</a:t>
            </a:r>
          </a:p>
          <a:p>
            <a:pPr lvl="1" eaLnBrk="1" hangingPunct="1">
              <a:defRPr/>
            </a:pPr>
            <a:r>
              <a:rPr lang="en-US" sz="2400" dirty="0" smtClean="0"/>
              <a:t>Written exam at start of week 4 on </a:t>
            </a:r>
            <a:r>
              <a:rPr lang="en-US" sz="2400" dirty="0"/>
              <a:t>concepts from chapter </a:t>
            </a:r>
            <a:r>
              <a:rPr lang="en-US" sz="2400" dirty="0" smtClean="0"/>
              <a:t>2</a:t>
            </a:r>
            <a:endParaRPr lang="en-US" dirty="0" smtClean="0"/>
          </a:p>
          <a:p>
            <a:pPr eaLnBrk="1" hangingPunct="1">
              <a:defRPr/>
            </a:pPr>
            <a:r>
              <a:rPr lang="en-US" sz="2800" dirty="0" smtClean="0"/>
              <a:t>Questions?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This week: see schedule page </a:t>
            </a:r>
          </a:p>
          <a:p>
            <a:pPr lvl="1" eaLnBrk="1" hangingPunct="1">
              <a:defRPr/>
            </a:pPr>
            <a:r>
              <a:rPr lang="en-US" sz="2400" dirty="0" smtClean="0"/>
              <a:t>2 days of chapter 3, then back to Hill cipher</a:t>
            </a:r>
          </a:p>
          <a:p>
            <a:pPr lvl="1" eaLnBrk="1" hangingPunct="1">
              <a:defRPr/>
            </a:pPr>
            <a:endParaRPr lang="en-US" sz="24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Euclid’s Algorithm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gcd(a,b) {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if (a &gt; b) swap (a,b)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// a &gt;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r = a %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while (r ~= 0) {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a = b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b = r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r = a % 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}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gcd = b // last r ~= 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smtClean="0">
                <a:latin typeface="Courier New" pitchFamily="49" charset="0"/>
              </a:rPr>
              <a:t>}</a:t>
            </a:r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q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300038" name="Text Box 6"/>
          <p:cNvSpPr txBox="1">
            <a:spLocks noChangeArrowheads="1"/>
          </p:cNvSpPr>
          <p:nvPr/>
        </p:nvSpPr>
        <p:spPr bwMode="auto">
          <a:xfrm>
            <a:off x="1295400" y="6248400"/>
            <a:ext cx="691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You’ll prove this computes the gcd in Homework 3 (by induction)…</a:t>
            </a:r>
          </a:p>
        </p:txBody>
      </p:sp>
      <p:sp>
        <p:nvSpPr>
          <p:cNvPr id="300039" name="Oval 7"/>
          <p:cNvSpPr>
            <a:spLocks noChangeArrowheads="1"/>
          </p:cNvSpPr>
          <p:nvPr/>
        </p:nvSpPr>
        <p:spPr bwMode="auto">
          <a:xfrm>
            <a:off x="6629400" y="5257800"/>
            <a:ext cx="609600" cy="381000"/>
          </a:xfrm>
          <a:prstGeom prst="ellipse">
            <a:avLst/>
          </a:prstGeom>
          <a:noFill/>
          <a:ln w="381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040" name="Text Box 8"/>
          <p:cNvSpPr txBox="1">
            <a:spLocks noChangeArrowheads="1"/>
          </p:cNvSpPr>
          <p:nvPr/>
        </p:nvSpPr>
        <p:spPr bwMode="auto">
          <a:xfrm>
            <a:off x="7391400" y="5257800"/>
            <a:ext cx="146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r</a:t>
            </a:r>
            <a:r>
              <a:rPr lang="en-US" baseline="-25000">
                <a:solidFill>
                  <a:srgbClr val="FFFF99"/>
                </a:solidFill>
              </a:rPr>
              <a:t>k</a:t>
            </a:r>
            <a:r>
              <a:rPr lang="en-US">
                <a:solidFill>
                  <a:srgbClr val="FFFF99"/>
                </a:solidFill>
              </a:rPr>
              <a:t> is gcd(a,b)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8" grpId="0"/>
      <p:bldP spid="300039" grpId="0" animBg="1"/>
      <p:bldP spid="3000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>Fundamental result: </a:t>
            </a:r>
            <a:br>
              <a:rPr lang="en-US" sz="4000" b="1" dirty="0" smtClean="0"/>
            </a:br>
            <a:r>
              <a:rPr lang="en-US" sz="4000" i="1" dirty="0" smtClean="0"/>
              <a:t>If d = </a:t>
            </a:r>
            <a:r>
              <a:rPr lang="en-US" sz="4000" i="1" dirty="0" err="1" smtClean="0"/>
              <a:t>gcd</a:t>
            </a:r>
            <a:r>
              <a:rPr lang="en-US" sz="4000" i="1" dirty="0" smtClean="0"/>
              <a:t>(</a:t>
            </a:r>
            <a:r>
              <a:rPr lang="en-US" sz="4000" i="1" dirty="0" err="1" smtClean="0"/>
              <a:t>a,b</a:t>
            </a:r>
            <a:r>
              <a:rPr lang="en-US" sz="4000" i="1" dirty="0" smtClean="0"/>
              <a:t>) then ax + by = d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For </a:t>
            </a:r>
            <a:r>
              <a:rPr lang="en-US" sz="2800" i="1" dirty="0" smtClean="0"/>
              <a:t>some</a:t>
            </a:r>
            <a:r>
              <a:rPr lang="en-US" sz="2800" dirty="0" smtClean="0"/>
              <a:t> integers x and y.</a:t>
            </a:r>
          </a:p>
          <a:p>
            <a:pPr eaLnBrk="1" hangingPunct="1">
              <a:defRPr/>
            </a:pPr>
            <a:r>
              <a:rPr lang="en-US" sz="2000" b="1" i="1" u="sng" dirty="0" smtClean="0"/>
              <a:t>These </a:t>
            </a:r>
            <a:r>
              <a:rPr lang="en-US" sz="2000" b="1" i="1" u="sng" dirty="0" err="1" smtClean="0"/>
              <a:t>ints</a:t>
            </a:r>
            <a:r>
              <a:rPr lang="en-US" sz="2000" b="1" i="1" u="sng" dirty="0" smtClean="0"/>
              <a:t> are just a by-product of the Euclidean algorithm!</a:t>
            </a:r>
          </a:p>
          <a:p>
            <a:pPr eaLnBrk="1" hangingPunct="1">
              <a:defRPr/>
            </a:pPr>
            <a:r>
              <a:rPr lang="en-US" sz="2800" dirty="0" smtClean="0"/>
              <a:t>Allows us to find </a:t>
            </a:r>
            <a:r>
              <a:rPr lang="en-US" sz="2800" i="1" dirty="0" smtClean="0"/>
              <a:t>a</a:t>
            </a:r>
            <a:r>
              <a:rPr lang="en-US" sz="2800" i="1" baseline="30000" dirty="0" smtClean="0"/>
              <a:t>-1</a:t>
            </a:r>
            <a:r>
              <a:rPr lang="en-US" sz="2800" i="1" dirty="0" smtClean="0"/>
              <a:t> (mod n)</a:t>
            </a:r>
            <a:r>
              <a:rPr lang="en-US" sz="2800" dirty="0" smtClean="0"/>
              <a:t> very quickly…</a:t>
            </a:r>
          </a:p>
          <a:p>
            <a:pPr lvl="1" eaLnBrk="1" hangingPunct="1">
              <a:defRPr/>
            </a:pPr>
            <a:r>
              <a:rPr lang="en-US" sz="2400" dirty="0" smtClean="0"/>
              <a:t>Choose b = n and d = 1.</a:t>
            </a:r>
          </a:p>
          <a:p>
            <a:pPr lvl="1" eaLnBrk="1" hangingPunct="1">
              <a:defRPr/>
            </a:pPr>
            <a:r>
              <a:rPr lang="en-US" sz="2400" dirty="0" smtClean="0"/>
              <a:t>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=1, then ax + </a:t>
            </a:r>
            <a:r>
              <a:rPr lang="en-US" sz="2400" dirty="0" err="1" smtClean="0"/>
              <a:t>ny</a:t>
            </a:r>
            <a:r>
              <a:rPr lang="en-US" sz="2400" dirty="0" smtClean="0"/>
              <a:t> = 1</a:t>
            </a:r>
          </a:p>
          <a:p>
            <a:pPr lvl="1" eaLnBrk="1" hangingPunct="1">
              <a:defRPr/>
            </a:pPr>
            <a:r>
              <a:rPr lang="en-US" sz="2400" dirty="0" smtClean="0"/>
              <a:t>ax </a:t>
            </a:r>
            <a:r>
              <a:rPr lang="en-US" sz="2400" dirty="0" smtClean="0">
                <a:sym typeface="Symbol"/>
              </a:rPr>
              <a:t></a:t>
            </a:r>
            <a:r>
              <a:rPr lang="en-US" sz="2400" dirty="0" smtClean="0"/>
              <a:t> 1 (mod n) because it differs from 1 by a multiple of n</a:t>
            </a:r>
          </a:p>
          <a:p>
            <a:pPr lvl="1" eaLnBrk="1" hangingPunct="1">
              <a:defRPr/>
            </a:pPr>
            <a:r>
              <a:rPr lang="en-US" sz="2400" dirty="0" smtClean="0"/>
              <a:t>Therefore, x </a:t>
            </a:r>
            <a:r>
              <a:rPr lang="en-US" sz="2400" dirty="0">
                <a:sym typeface="Symbol"/>
              </a:rPr>
              <a:t></a:t>
            </a:r>
            <a:r>
              <a:rPr lang="en-US" sz="2400" dirty="0" smtClean="0"/>
              <a:t> a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 (mod n).</a:t>
            </a:r>
          </a:p>
          <a:p>
            <a:pPr eaLnBrk="1" hangingPunct="1">
              <a:defRPr/>
            </a:pPr>
            <a:r>
              <a:rPr lang="en-US" sz="2800" dirty="0" smtClean="0"/>
              <a:t>Why does the result hold?</a:t>
            </a:r>
          </a:p>
          <a:p>
            <a:pPr eaLnBrk="1" hangingPunct="1">
              <a:defRPr/>
            </a:pPr>
            <a:r>
              <a:rPr lang="en-US" sz="2800" dirty="0" smtClean="0"/>
              <a:t>How do we find x and y?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/>
              <a:t>Why does this work? 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57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i="1" smtClean="0"/>
              <a:t>Given a,b ints, not both 0, and </a:t>
            </a:r>
            <a:br>
              <a:rPr lang="en-US" sz="2800" i="1" smtClean="0"/>
            </a:br>
            <a:r>
              <a:rPr lang="en-US" sz="2800" i="1" smtClean="0"/>
              <a:t>gcd(a,b) = 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i="1" smtClean="0"/>
              <a:t>Prove ax + by = d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/>
              <a:t>Recall gcd(a,b,)=d = r</a:t>
            </a:r>
            <a:r>
              <a:rPr lang="en-US" sz="2400" baseline="-25000" smtClean="0"/>
              <a:t>k</a:t>
            </a:r>
            <a:r>
              <a:rPr lang="en-US" sz="2400" smtClean="0"/>
              <a:t> </a:t>
            </a:r>
            <a:br>
              <a:rPr lang="en-US" sz="2400" smtClean="0"/>
            </a:br>
            <a:r>
              <a:rPr lang="en-US" sz="2400" smtClean="0"/>
              <a:t>is the last non-zero remainder found via Euclid.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/>
              <a:t>We’ll show the property true for all remainders r</a:t>
            </a:r>
            <a:r>
              <a:rPr lang="en-US" sz="2400" baseline="-25000" smtClean="0"/>
              <a:t>j</a:t>
            </a:r>
            <a:r>
              <a:rPr lang="en-US" sz="2400" smtClean="0"/>
              <a:t> (by strong induction)</a:t>
            </a:r>
          </a:p>
        </p:txBody>
      </p:sp>
      <p:sp>
        <p:nvSpPr>
          <p:cNvPr id="304133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q</a:t>
            </a:r>
            <a:r>
              <a:rPr lang="en-US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FF00"/>
                </a:solidFill>
              </a:rPr>
              <a:t>4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/>
              <a:t>How to find x and y? 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57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 find x, take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1,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0,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= x</a:t>
            </a:r>
            <a:r>
              <a:rPr lang="en-US" sz="2400" baseline="-25000" dirty="0" smtClean="0"/>
              <a:t>j-2</a:t>
            </a:r>
            <a:r>
              <a:rPr lang="en-US" sz="2400" dirty="0" smtClean="0"/>
              <a:t> – q</a:t>
            </a:r>
            <a:r>
              <a:rPr lang="en-US" sz="2400" baseline="-25000" dirty="0" smtClean="0"/>
              <a:t>j-1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j-1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To find y, take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0, 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= y</a:t>
            </a:r>
            <a:r>
              <a:rPr lang="en-US" sz="2400" baseline="-25000" dirty="0" smtClean="0"/>
              <a:t>j-2</a:t>
            </a:r>
            <a:r>
              <a:rPr lang="en-US" sz="2400" dirty="0" smtClean="0"/>
              <a:t> – q</a:t>
            </a:r>
            <a:r>
              <a:rPr lang="en-US" sz="2400" baseline="-25000" dirty="0" smtClean="0"/>
              <a:t>j-1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j-1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Use to calculate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and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k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(the desired result)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Example: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err="1" smtClean="0"/>
              <a:t>gcd</a:t>
            </a:r>
            <a:r>
              <a:rPr lang="en-US" sz="2400" dirty="0" smtClean="0"/>
              <a:t>(1856,5862)=2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Yields x = -101, y = 319</a:t>
            </a:r>
          </a:p>
        </p:txBody>
      </p:sp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4648200" y="1447800"/>
            <a:ext cx="4038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Assume a &gt; b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Let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q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and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be the series of quotients and remainders, respectively, found along the way.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i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...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k-2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+ 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k-1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= q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k+1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r</a:t>
            </a:r>
            <a:r>
              <a:rPr lang="en-US" sz="2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k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0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657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FF99"/>
                </a:solidFill>
              </a:rPr>
              <a:t>x and y swapped from book, which assumes that a &lt; b on p. 69</a:t>
            </a:r>
          </a:p>
        </p:txBody>
      </p:sp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990600" y="6324600"/>
            <a:ext cx="389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FF99"/>
                </a:solidFill>
              </a:rPr>
              <a:t>Check: 5862(-101) + 1856(319) = 2?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FF00"/>
                </a:solidFill>
              </a:rPr>
              <a:t>2, 5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6" y="3276600"/>
            <a:ext cx="2981086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3200" dirty="0" smtClean="0"/>
              <a:t>This gives us a way to find a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 (mod n)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ax + </a:t>
            </a:r>
            <a:r>
              <a:rPr lang="en-US" dirty="0" err="1" smtClean="0"/>
              <a:t>ny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1 using extended Euclid.</a:t>
            </a:r>
          </a:p>
          <a:p>
            <a:r>
              <a:rPr lang="en-US" dirty="0"/>
              <a:t> a</a:t>
            </a:r>
            <a:r>
              <a:rPr lang="en-US" baseline="30000" dirty="0"/>
              <a:t>-1</a:t>
            </a:r>
            <a:r>
              <a:rPr lang="en-US" dirty="0" smtClean="0">
                <a:sym typeface="Symbol"/>
              </a:rPr>
              <a:t> 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time,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demo 89734</a:t>
            </a:r>
            <a:r>
              <a:rPr lang="en-US" baseline="30000" dirty="0" smtClean="0"/>
              <a:t>-1</a:t>
            </a:r>
            <a:r>
              <a:rPr lang="en-US" dirty="0" smtClean="0"/>
              <a:t> mod(524287)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using [</a:t>
            </a:r>
            <a:r>
              <a:rPr lang="en-US" dirty="0" err="1" smtClean="0"/>
              <a:t>g,x,y</a:t>
            </a:r>
            <a:r>
              <a:rPr lang="en-US" dirty="0" smtClean="0"/>
              <a:t>]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a,n</a:t>
            </a:r>
            <a:r>
              <a:rPr lang="en-US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9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dirty="0" err="1" smtClean="0"/>
              <a:t>Vigenere</a:t>
            </a:r>
            <a:r>
              <a:rPr lang="en-US" sz="4000" dirty="0" smtClean="0"/>
              <a:t> is more secure than affine cipher, but still breakable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6629400" cy="4533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You should be able to answer: 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What makes a </a:t>
            </a:r>
            <a:r>
              <a:rPr lang="en-US" dirty="0" err="1" smtClean="0"/>
              <a:t>Vigenere</a:t>
            </a:r>
            <a:r>
              <a:rPr lang="en-US" dirty="0" smtClean="0"/>
              <a:t> cipher more secure than a shift cipher?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Why does the max of dot(A</a:t>
            </a:r>
            <a:r>
              <a:rPr lang="en-US" baseline="-25000" dirty="0" smtClean="0"/>
              <a:t>0</a:t>
            </a:r>
            <a:r>
              <a:rPr lang="en-US" dirty="0" smtClean="0"/>
              <a:t>,A</a:t>
            </a:r>
            <a:r>
              <a:rPr lang="en-US" baseline="-25000" dirty="0" smtClean="0"/>
              <a:t>i</a:t>
            </a:r>
            <a:r>
              <a:rPr lang="en-US" dirty="0" smtClean="0"/>
              <a:t>) occur when i==0?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 smtClean="0"/>
              <a:t>What are the advantages and disadvantages of using the dot product method (method 2) vs. max is ‘e’ (method 1) to decrypt the key?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How do we find the key length?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dirty="0" smtClean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233948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74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Visualization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hlinkClick r:id="rId3"/>
              </a:rPr>
              <a:t>http://www.usafa.af.mil/df/dfcs/acis/applets/Vigenere.html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Play with now and for homework</a:t>
            </a:r>
          </a:p>
          <a:p>
            <a:pPr eaLnBrk="1" hangingPunct="1">
              <a:defRPr/>
            </a:pPr>
            <a:r>
              <a:rPr lang="en-US" dirty="0" smtClean="0"/>
              <a:t>Thanks to Dr. Dino Schweitzer, USAFA, who I met last Friday, for pointing me to his demo!</a:t>
            </a:r>
          </a:p>
          <a:p>
            <a:pPr eaLnBrk="1" hangingPunct="1">
              <a:defRPr/>
            </a:pPr>
            <a:r>
              <a:rPr lang="en-US" dirty="0" smtClean="0"/>
              <a:t>Aren’t you glad I was at SIGCSE?</a:t>
            </a:r>
          </a:p>
        </p:txBody>
      </p:sp>
    </p:spTree>
    <p:extLst>
      <p:ext uri="{BB962C8B-B14F-4D97-AF65-F5344CB8AC3E}">
        <p14:creationId xmlns:p14="http://schemas.microsoft.com/office/powerpoint/2010/main" val="2677179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Does combining </a:t>
            </a:r>
            <a:r>
              <a:rPr lang="en-US" dirty="0" err="1" smtClean="0"/>
              <a:t>Vigenere</a:t>
            </a:r>
            <a:r>
              <a:rPr lang="en-US" dirty="0" smtClean="0"/>
              <a:t> with affine ciphers help?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What if we modified the </a:t>
            </a:r>
            <a:r>
              <a:rPr lang="en-US" i="1" dirty="0" err="1" smtClean="0"/>
              <a:t>Vigenere</a:t>
            </a:r>
            <a:r>
              <a:rPr lang="en-US" i="1" dirty="0" smtClean="0"/>
              <a:t> cipher so that each individual letter was not simply shifted, but the result of an affine function?</a:t>
            </a:r>
          </a:p>
          <a:p>
            <a:pPr eaLnBrk="1" hangingPunct="1">
              <a:defRPr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99368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dirty="0" err="1" smtClean="0"/>
              <a:t>Vigenere</a:t>
            </a:r>
            <a:r>
              <a:rPr lang="en-US" sz="4000" dirty="0" smtClean="0"/>
              <a:t> can be made secure with appropriate precautions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://sharkysoft.com/misc/vigenere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pPr lvl="1"/>
            <a:r>
              <a:rPr lang="en-US" dirty="0" smtClean="0">
                <a:effectLst/>
              </a:rPr>
              <a:t>Key must be as </a:t>
            </a:r>
            <a:r>
              <a:rPr lang="en-US" dirty="0">
                <a:effectLst/>
              </a:rPr>
              <a:t>long as the plaintext message.</a:t>
            </a:r>
          </a:p>
          <a:p>
            <a:pPr lvl="1"/>
            <a:r>
              <a:rPr lang="en-US" dirty="0">
                <a:effectLst/>
              </a:rPr>
              <a:t>Build the key from random characters.</a:t>
            </a:r>
          </a:p>
          <a:p>
            <a:pPr lvl="1"/>
            <a:r>
              <a:rPr lang="en-US" dirty="0">
                <a:effectLst/>
              </a:rPr>
              <a:t>Never use the key again.</a:t>
            </a:r>
          </a:p>
          <a:p>
            <a:pPr lvl="1"/>
            <a:r>
              <a:rPr lang="en-US" dirty="0">
                <a:effectLst/>
              </a:rPr>
              <a:t>Don't use text decorations (spaces, punctuations, capitalization).</a:t>
            </a:r>
          </a:p>
          <a:p>
            <a:pPr lvl="1"/>
            <a:r>
              <a:rPr lang="en-US" dirty="0">
                <a:effectLst/>
              </a:rPr>
              <a:t>Protect the key</a:t>
            </a:r>
            <a:r>
              <a:rPr lang="en-US" dirty="0" smtClean="0">
                <a:effectLst/>
              </a:rPr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0319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Vigenere</a:t>
            </a:r>
            <a:r>
              <a:rPr lang="en-US" dirty="0" smtClean="0"/>
              <a:t> trivia (if time at end)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Consider </a:t>
            </a:r>
            <a:r>
              <a:rPr lang="en-US" i="1" dirty="0" err="1" smtClean="0"/>
              <a:t>Gadsby</a:t>
            </a:r>
            <a:r>
              <a:rPr lang="en-US" dirty="0" smtClean="0"/>
              <a:t> by Ernest Vincent Wright, February 1939:</a:t>
            </a:r>
          </a:p>
          <a:p>
            <a:pPr lvl="1" eaLnBrk="1" hangingPunct="1">
              <a:defRPr/>
            </a:pPr>
            <a:r>
              <a:rPr lang="en-US" sz="2400" dirty="0" smtClean="0">
                <a:hlinkClick r:id="rId3"/>
              </a:rPr>
              <a:t>http://www.spinelessbooks.com/gadsby/01.html</a:t>
            </a:r>
            <a:endParaRPr lang="en-US" sz="2400" dirty="0" smtClean="0"/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What do you notice about it?</a:t>
            </a:r>
          </a:p>
        </p:txBody>
      </p:sp>
    </p:spTree>
    <p:extLst>
      <p:ext uri="{BB962C8B-B14F-4D97-AF65-F5344CB8AC3E}">
        <p14:creationId xmlns:p14="http://schemas.microsoft.com/office/powerpoint/2010/main" val="1875262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3200" dirty="0" smtClean="0"/>
              <a:t>The Extended Euclidean </a:t>
            </a:r>
            <a:r>
              <a:rPr lang="en-US" sz="3200" dirty="0"/>
              <a:t>algorithm </a:t>
            </a:r>
            <a:r>
              <a:rPr lang="en-US" sz="3200" dirty="0" smtClean="0"/>
              <a:t>is very important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Why? A means to find GCD(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does the algorithm?</a:t>
            </a:r>
          </a:p>
          <a:p>
            <a:r>
              <a:rPr lang="en-US" dirty="0" smtClean="0"/>
              <a:t>How fast is it?</a:t>
            </a:r>
            <a:endParaRPr lang="en-US" dirty="0"/>
          </a:p>
          <a:p>
            <a:r>
              <a:rPr lang="en-US" dirty="0" smtClean="0"/>
              <a:t>Why does it work?</a:t>
            </a:r>
          </a:p>
          <a:p>
            <a:r>
              <a:rPr lang="en-US" dirty="0" smtClean="0"/>
              <a:t>How does it help?</a:t>
            </a:r>
          </a:p>
          <a:p>
            <a:pPr lvl="1"/>
            <a:r>
              <a:rPr lang="en-US" dirty="0" smtClean="0"/>
              <a:t>Used to find inverses of very large numbers (mod 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6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Back to Basics: 3. GCD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)=</a:t>
            </a:r>
            <a:r>
              <a:rPr lang="en-US" dirty="0" err="1" smtClean="0"/>
              <a:t>max</a:t>
            </a:r>
            <a:r>
              <a:rPr lang="en-US" baseline="-25000" dirty="0" err="1" smtClean="0"/>
              <a:t>j</a:t>
            </a:r>
            <a:r>
              <a:rPr lang="en-US" dirty="0" smtClean="0"/>
              <a:t> (</a:t>
            </a:r>
            <a:r>
              <a:rPr lang="en-US" dirty="0" err="1" smtClean="0"/>
              <a:t>j|a</a:t>
            </a:r>
            <a:r>
              <a:rPr lang="en-US" dirty="0" smtClean="0"/>
              <a:t> and </a:t>
            </a:r>
            <a:r>
              <a:rPr lang="en-US" dirty="0" err="1" smtClean="0"/>
              <a:t>j|b</a:t>
            </a:r>
            <a:r>
              <a:rPr lang="en-US" dirty="0" smtClean="0"/>
              <a:t>).</a:t>
            </a:r>
          </a:p>
          <a:p>
            <a:pPr eaLnBrk="1" hangingPunct="1">
              <a:defRPr/>
            </a:pPr>
            <a:r>
              <a:rPr lang="en-US" dirty="0" smtClean="0"/>
              <a:t>Def.: </a:t>
            </a:r>
            <a:r>
              <a:rPr lang="en-US" sz="2800" dirty="0" smtClean="0"/>
              <a:t>a and b are relatively prime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a,b</a:t>
            </a:r>
            <a:r>
              <a:rPr lang="en-US" sz="2800" dirty="0" smtClean="0"/>
              <a:t>)=1</a:t>
            </a:r>
          </a:p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(14,21) easy… </a:t>
            </a:r>
          </a:p>
          <a:p>
            <a:pPr eaLnBrk="1" hangingPunct="1">
              <a:defRPr/>
            </a:pPr>
            <a:r>
              <a:rPr lang="en-US" dirty="0" smtClean="0"/>
              <a:t>What about </a:t>
            </a:r>
            <a:r>
              <a:rPr lang="en-US" dirty="0" err="1" smtClean="0"/>
              <a:t>gcd</a:t>
            </a:r>
            <a:r>
              <a:rPr lang="en-US" dirty="0" smtClean="0"/>
              <a:t>(1856, 5862)?</a:t>
            </a:r>
          </a:p>
          <a:p>
            <a:pPr eaLnBrk="1" hangingPunct="1">
              <a:defRPr/>
            </a:pPr>
            <a:r>
              <a:rPr lang="en-US" sz="2000" dirty="0" smtClean="0"/>
              <a:t>Or </a:t>
            </a:r>
            <a:r>
              <a:rPr lang="en-US" sz="2000" dirty="0" err="1" smtClean="0"/>
              <a:t>gcd</a:t>
            </a:r>
            <a:r>
              <a:rPr lang="en-US" sz="2000" dirty="0" smtClean="0"/>
              <a:t>(500267500347832384769, 12092834543475893256574665)?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Do you really want to factor each one?</a:t>
            </a:r>
          </a:p>
          <a:p>
            <a:pPr eaLnBrk="1" hangingPunct="1">
              <a:defRPr/>
            </a:pPr>
            <a:r>
              <a:rPr lang="en-US" dirty="0" smtClean="0"/>
              <a:t>What’s our alternative?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Euclid’s Algorithm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err="1" smtClean="0">
                <a:latin typeface="Courier New" pitchFamily="49" charset="0"/>
              </a:rPr>
              <a:t>gcd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a,b</a:t>
            </a:r>
            <a:r>
              <a:rPr lang="en-US" sz="2000" b="1" dirty="0" smtClean="0">
                <a:latin typeface="Courier New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if (a &lt; b) swap (</a:t>
            </a:r>
            <a:r>
              <a:rPr lang="en-US" sz="2000" b="1" dirty="0" err="1" smtClean="0">
                <a:latin typeface="Courier New" pitchFamily="49" charset="0"/>
              </a:rPr>
              <a:t>a,b</a:t>
            </a:r>
            <a:r>
              <a:rPr lang="en-US" sz="2000" b="1" dirty="0" smtClean="0"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// a &gt;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r = a %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while (r ~= 0) {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a = b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b = r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r = a %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err="1" smtClean="0">
                <a:latin typeface="Courier New" pitchFamily="49" charset="0"/>
              </a:rPr>
              <a:t>gcd</a:t>
            </a:r>
            <a:r>
              <a:rPr lang="en-US" sz="2000" b="1" dirty="0" smtClean="0">
                <a:latin typeface="Courier New" pitchFamily="49" charset="0"/>
              </a:rPr>
              <a:t> = b // last r ~= 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b="1" dirty="0" smtClean="0"/>
              <a:t>Calculate </a:t>
            </a:r>
            <a:r>
              <a:rPr lang="en-US" sz="2800" b="1" dirty="0" err="1" smtClean="0">
                <a:latin typeface="Courier New" pitchFamily="49" charset="0"/>
              </a:rPr>
              <a:t>gcd</a:t>
            </a:r>
            <a:r>
              <a:rPr lang="en-US" sz="2800" b="1" dirty="0" smtClean="0">
                <a:latin typeface="Courier New" pitchFamily="49" charset="0"/>
              </a:rPr>
              <a:t>(1856, 5862)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=2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91401" y="-544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6088</TotalTime>
  <Words>901</Words>
  <Application>Microsoft Office PowerPoint</Application>
  <PresentationFormat>On-screen Show (4:3)</PresentationFormat>
  <Paragraphs>169</Paragraphs>
  <Slides>14</Slides>
  <Notes>12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Digital Dots</vt:lpstr>
      <vt:lpstr>PowerPoint Presentation</vt:lpstr>
      <vt:lpstr>Vigenere is more secure than affine cipher, but still breakable</vt:lpstr>
      <vt:lpstr>Visualization</vt:lpstr>
      <vt:lpstr>Does combining Vigenere with affine ciphers help?</vt:lpstr>
      <vt:lpstr>Vigenere can be made secure with appropriate precautions</vt:lpstr>
      <vt:lpstr>Vigenere trivia (if time at end)</vt:lpstr>
      <vt:lpstr>The Extended Euclidean algorithm is very important</vt:lpstr>
      <vt:lpstr>Back to Basics: 3. GCD</vt:lpstr>
      <vt:lpstr>Euclid’s Algorithm</vt:lpstr>
      <vt:lpstr>Euclid’s Algorithm</vt:lpstr>
      <vt:lpstr>Fundamental result:  If d = gcd(a,b) then ax + by = d</vt:lpstr>
      <vt:lpstr>Why does this work? </vt:lpstr>
      <vt:lpstr>How to find x and y? </vt:lpstr>
      <vt:lpstr>This gives us a way to find a-1 (mod 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439</cp:revision>
  <cp:lastPrinted>1601-01-01T00:00:00Z</cp:lastPrinted>
  <dcterms:created xsi:type="dcterms:W3CDTF">1601-01-01T00:00:00Z</dcterms:created>
  <dcterms:modified xsi:type="dcterms:W3CDTF">2013-03-11T15:01:46Z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