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9"/>
  </p:notesMasterIdLst>
  <p:sldIdLst>
    <p:sldId id="257" r:id="rId2"/>
    <p:sldId id="280" r:id="rId3"/>
    <p:sldId id="258" r:id="rId4"/>
    <p:sldId id="259" r:id="rId5"/>
    <p:sldId id="261" r:id="rId6"/>
    <p:sldId id="263" r:id="rId7"/>
    <p:sldId id="262" r:id="rId8"/>
    <p:sldId id="281" r:id="rId9"/>
    <p:sldId id="266" r:id="rId10"/>
    <p:sldId id="267" r:id="rId11"/>
    <p:sldId id="271" r:id="rId12"/>
    <p:sldId id="272" r:id="rId13"/>
    <p:sldId id="282" r:id="rId14"/>
    <p:sldId id="278" r:id="rId15"/>
    <p:sldId id="279" r:id="rId16"/>
    <p:sldId id="276" r:id="rId17"/>
    <p:sldId id="277" r:id="rId1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634" autoAdjust="0"/>
  </p:normalViewPr>
  <p:slideViewPr>
    <p:cSldViewPr showGuides="1">
      <p:cViewPr varScale="1">
        <p:scale>
          <a:sx n="103" d="100"/>
          <a:sy n="103" d="100"/>
        </p:scale>
        <p:origin x="-18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5" tIns="46498" rIns="92995" bIns="4649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734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5" tIns="46498" rIns="92995" bIns="464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43438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45" y="4416099"/>
            <a:ext cx="5607711" cy="418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5" tIns="46498" rIns="92995" bIns="464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5" tIns="46498" rIns="92995" bIns="4649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5" tIns="46498" rIns="92995" bIns="464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E928BD1E-7405-4B81-89A9-24B791C7C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002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16130" indent="-275434">
              <a:defRPr>
                <a:solidFill>
                  <a:schemeClr val="tx1"/>
                </a:solidFill>
                <a:latin typeface="Arial" charset="0"/>
              </a:defRPr>
            </a:lvl2pPr>
            <a:lvl3pPr marL="1101738" indent="-220348">
              <a:defRPr>
                <a:solidFill>
                  <a:schemeClr val="tx1"/>
                </a:solidFill>
                <a:latin typeface="Arial" charset="0"/>
              </a:defRPr>
            </a:lvl3pPr>
            <a:lvl4pPr marL="1542433" indent="-220348">
              <a:defRPr>
                <a:solidFill>
                  <a:schemeClr val="tx1"/>
                </a:solidFill>
                <a:latin typeface="Arial" charset="0"/>
              </a:defRPr>
            </a:lvl4pPr>
            <a:lvl5pPr marL="1983128" indent="-220348">
              <a:defRPr>
                <a:solidFill>
                  <a:schemeClr val="tx1"/>
                </a:solidFill>
                <a:latin typeface="Arial" charset="0"/>
              </a:defRPr>
            </a:lvl5pPr>
            <a:lvl6pPr marL="242382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51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21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90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D91FA38-6E3A-4B18-B1DC-DB4F1142FC5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16130" indent="-275434">
              <a:defRPr>
                <a:solidFill>
                  <a:schemeClr val="tx1"/>
                </a:solidFill>
                <a:latin typeface="Arial" charset="0"/>
              </a:defRPr>
            </a:lvl2pPr>
            <a:lvl3pPr marL="1101738" indent="-220348">
              <a:defRPr>
                <a:solidFill>
                  <a:schemeClr val="tx1"/>
                </a:solidFill>
                <a:latin typeface="Arial" charset="0"/>
              </a:defRPr>
            </a:lvl3pPr>
            <a:lvl4pPr marL="1542433" indent="-220348">
              <a:defRPr>
                <a:solidFill>
                  <a:schemeClr val="tx1"/>
                </a:solidFill>
                <a:latin typeface="Arial" charset="0"/>
              </a:defRPr>
            </a:lvl4pPr>
            <a:lvl5pPr marL="1983128" indent="-220348">
              <a:defRPr>
                <a:solidFill>
                  <a:schemeClr val="tx1"/>
                </a:solidFill>
                <a:latin typeface="Arial" charset="0"/>
              </a:defRPr>
            </a:lvl5pPr>
            <a:lvl6pPr marL="242382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51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21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90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59C4D56-BC0C-4353-B1DF-916679D2B9E8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Spend time talking about what makes MATLAB</a:t>
            </a:r>
            <a:r>
              <a:rPr lang="en-US" baseline="0" dirty="0" smtClean="0"/>
              <a:t> nice. </a:t>
            </a:r>
          </a:p>
          <a:p>
            <a:pPr eaLnBrk="1" hangingPunct="1"/>
            <a:endParaRPr lang="en-US" baseline="0" dirty="0" smtClean="0"/>
          </a:p>
          <a:p>
            <a:pPr eaLnBrk="1" hangingPunct="1"/>
            <a:r>
              <a:rPr lang="en-US" baseline="0" dirty="0" smtClean="0"/>
              <a:t>Question: How long does the </a:t>
            </a:r>
            <a:r>
              <a:rPr lang="en-US" baseline="0" dirty="0" err="1" smtClean="0"/>
              <a:t>Vigenere</a:t>
            </a:r>
            <a:r>
              <a:rPr lang="en-US" baseline="0" dirty="0" smtClean="0"/>
              <a:t> key have to be to be secure? (We’ll </a:t>
            </a:r>
            <a:r>
              <a:rPr lang="en-US" baseline="0" smtClean="0"/>
              <a:t>revisit tomorrow)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16130" indent="-275434">
              <a:defRPr>
                <a:solidFill>
                  <a:schemeClr val="tx1"/>
                </a:solidFill>
                <a:latin typeface="Arial" charset="0"/>
              </a:defRPr>
            </a:lvl2pPr>
            <a:lvl3pPr marL="1101738" indent="-220348">
              <a:defRPr>
                <a:solidFill>
                  <a:schemeClr val="tx1"/>
                </a:solidFill>
                <a:latin typeface="Arial" charset="0"/>
              </a:defRPr>
            </a:lvl3pPr>
            <a:lvl4pPr marL="1542433" indent="-220348">
              <a:defRPr>
                <a:solidFill>
                  <a:schemeClr val="tx1"/>
                </a:solidFill>
                <a:latin typeface="Arial" charset="0"/>
              </a:defRPr>
            </a:lvl4pPr>
            <a:lvl5pPr marL="1983128" indent="-220348">
              <a:defRPr>
                <a:solidFill>
                  <a:schemeClr val="tx1"/>
                </a:solidFill>
                <a:latin typeface="Arial" charset="0"/>
              </a:defRPr>
            </a:lvl5pPr>
            <a:lvl6pPr marL="242382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51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21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90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A3284DA-E498-45B6-A841-FEAD1AE503BF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16130" indent="-275434">
              <a:defRPr>
                <a:solidFill>
                  <a:schemeClr val="tx1"/>
                </a:solidFill>
                <a:latin typeface="Arial" charset="0"/>
              </a:defRPr>
            </a:lvl2pPr>
            <a:lvl3pPr marL="1101738" indent="-220348">
              <a:defRPr>
                <a:solidFill>
                  <a:schemeClr val="tx1"/>
                </a:solidFill>
                <a:latin typeface="Arial" charset="0"/>
              </a:defRPr>
            </a:lvl3pPr>
            <a:lvl4pPr marL="1542433" indent="-220348">
              <a:defRPr>
                <a:solidFill>
                  <a:schemeClr val="tx1"/>
                </a:solidFill>
                <a:latin typeface="Arial" charset="0"/>
              </a:defRPr>
            </a:lvl4pPr>
            <a:lvl5pPr marL="1983128" indent="-220348">
              <a:defRPr>
                <a:solidFill>
                  <a:schemeClr val="tx1"/>
                </a:solidFill>
                <a:latin typeface="Arial" charset="0"/>
              </a:defRPr>
            </a:lvl5pPr>
            <a:lvl6pPr marL="242382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51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21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90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28F9F56-D30F-4CAA-8817-086A43B2B9D6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16130" indent="-275434">
              <a:defRPr>
                <a:solidFill>
                  <a:schemeClr val="tx1"/>
                </a:solidFill>
                <a:latin typeface="Arial" charset="0"/>
              </a:defRPr>
            </a:lvl2pPr>
            <a:lvl3pPr marL="1101738" indent="-220348">
              <a:defRPr>
                <a:solidFill>
                  <a:schemeClr val="tx1"/>
                </a:solidFill>
                <a:latin typeface="Arial" charset="0"/>
              </a:defRPr>
            </a:lvl3pPr>
            <a:lvl4pPr marL="1542433" indent="-220348">
              <a:defRPr>
                <a:solidFill>
                  <a:schemeClr val="tx1"/>
                </a:solidFill>
                <a:latin typeface="Arial" charset="0"/>
              </a:defRPr>
            </a:lvl4pPr>
            <a:lvl5pPr marL="1983128" indent="-220348">
              <a:defRPr>
                <a:solidFill>
                  <a:schemeClr val="tx1"/>
                </a:solidFill>
                <a:latin typeface="Arial" charset="0"/>
              </a:defRPr>
            </a:lvl5pPr>
            <a:lvl6pPr marL="242382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51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21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90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6E5ACF8-D1A3-4345-BF84-0CB3E8BB80C0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1. A_0 * A_2, </a:t>
            </a:r>
            <a:r>
              <a:rPr lang="en-US" dirty="0" err="1" smtClean="0"/>
              <a:t>A_i</a:t>
            </a:r>
            <a:r>
              <a:rPr lang="en-US" dirty="0" smtClean="0"/>
              <a:t> * </a:t>
            </a:r>
            <a:r>
              <a:rPr lang="en-US" dirty="0" err="1" smtClean="0"/>
              <a:t>A_j</a:t>
            </a:r>
            <a:endParaRPr lang="en-US" dirty="0" smtClean="0"/>
          </a:p>
          <a:p>
            <a:pPr eaLnBrk="1" hangingPunct="1"/>
            <a:r>
              <a:rPr lang="en-US" dirty="0" smtClean="0"/>
              <a:t>2. Max when i==j</a:t>
            </a:r>
          </a:p>
          <a:p>
            <a:pPr eaLnBrk="1" hangingPunct="1"/>
            <a:r>
              <a:rPr lang="en-US" sz="2300" dirty="0"/>
              <a:t>3. When we displace by the correct key length!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300" dirty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Demo here (optional).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28BD1E-7405-4B81-89A9-24B791C7C6A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8534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16130" indent="-275434">
              <a:defRPr>
                <a:solidFill>
                  <a:schemeClr val="tx1"/>
                </a:solidFill>
                <a:latin typeface="Arial" charset="0"/>
              </a:defRPr>
            </a:lvl2pPr>
            <a:lvl3pPr marL="1101738" indent="-220348">
              <a:defRPr>
                <a:solidFill>
                  <a:schemeClr val="tx1"/>
                </a:solidFill>
                <a:latin typeface="Arial" charset="0"/>
              </a:defRPr>
            </a:lvl3pPr>
            <a:lvl4pPr marL="1542433" indent="-220348">
              <a:defRPr>
                <a:solidFill>
                  <a:schemeClr val="tx1"/>
                </a:solidFill>
                <a:latin typeface="Arial" charset="0"/>
              </a:defRPr>
            </a:lvl4pPr>
            <a:lvl5pPr marL="1983128" indent="-220348">
              <a:defRPr>
                <a:solidFill>
                  <a:schemeClr val="tx1"/>
                </a:solidFill>
                <a:latin typeface="Arial" charset="0"/>
              </a:defRPr>
            </a:lvl5pPr>
            <a:lvl6pPr marL="242382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51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21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90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2201A40-7534-4433-AAD6-00D0E6F6BC11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16130" indent="-275434">
              <a:defRPr>
                <a:solidFill>
                  <a:schemeClr val="tx1"/>
                </a:solidFill>
                <a:latin typeface="Arial" charset="0"/>
              </a:defRPr>
            </a:lvl2pPr>
            <a:lvl3pPr marL="1101738" indent="-220348">
              <a:defRPr>
                <a:solidFill>
                  <a:schemeClr val="tx1"/>
                </a:solidFill>
                <a:latin typeface="Arial" charset="0"/>
              </a:defRPr>
            </a:lvl3pPr>
            <a:lvl4pPr marL="1542433" indent="-220348">
              <a:defRPr>
                <a:solidFill>
                  <a:schemeClr val="tx1"/>
                </a:solidFill>
                <a:latin typeface="Arial" charset="0"/>
              </a:defRPr>
            </a:lvl4pPr>
            <a:lvl5pPr marL="1983128" indent="-220348">
              <a:defRPr>
                <a:solidFill>
                  <a:schemeClr val="tx1"/>
                </a:solidFill>
                <a:latin typeface="Arial" charset="0"/>
              </a:defRPr>
            </a:lvl5pPr>
            <a:lvl6pPr marL="242382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51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21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90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D91FA38-6E3A-4B18-B1DC-DB4F1142FC5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Shift: modular</a:t>
            </a:r>
            <a:r>
              <a:rPr lang="en-US" baseline="0" dirty="0" smtClean="0"/>
              <a:t> arithmetic</a:t>
            </a:r>
          </a:p>
          <a:p>
            <a:pPr eaLnBrk="1" hangingPunct="1"/>
            <a:r>
              <a:rPr lang="en-US" baseline="0" dirty="0" smtClean="0"/>
              <a:t>Affine: modular inverse</a:t>
            </a:r>
          </a:p>
          <a:p>
            <a:pPr eaLnBrk="1" hangingPunct="1"/>
            <a:r>
              <a:rPr lang="en-US" baseline="0" dirty="0" smtClean="0"/>
              <a:t>Substitution: frequencies</a:t>
            </a:r>
          </a:p>
          <a:p>
            <a:pPr eaLnBrk="1" hangingPunct="1"/>
            <a:r>
              <a:rPr lang="en-US" baseline="0" dirty="0" err="1" smtClean="0"/>
              <a:t>Vigenere</a:t>
            </a:r>
            <a:r>
              <a:rPr lang="en-US" baseline="0" dirty="0" smtClean="0"/>
              <a:t>: key depends on position in text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16130" indent="-275434">
              <a:defRPr>
                <a:solidFill>
                  <a:schemeClr val="tx1"/>
                </a:solidFill>
                <a:latin typeface="Arial" charset="0"/>
              </a:defRPr>
            </a:lvl2pPr>
            <a:lvl3pPr marL="1101738" indent="-220348">
              <a:defRPr>
                <a:solidFill>
                  <a:schemeClr val="tx1"/>
                </a:solidFill>
                <a:latin typeface="Arial" charset="0"/>
              </a:defRPr>
            </a:lvl3pPr>
            <a:lvl4pPr marL="1542433" indent="-220348">
              <a:defRPr>
                <a:solidFill>
                  <a:schemeClr val="tx1"/>
                </a:solidFill>
                <a:latin typeface="Arial" charset="0"/>
              </a:defRPr>
            </a:lvl4pPr>
            <a:lvl5pPr marL="1983128" indent="-220348">
              <a:defRPr>
                <a:solidFill>
                  <a:schemeClr val="tx1"/>
                </a:solidFill>
                <a:latin typeface="Arial" charset="0"/>
              </a:defRPr>
            </a:lvl5pPr>
            <a:lvl6pPr marL="242382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51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21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90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38719C9-4482-476E-84C8-973CCE1B934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Demo?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16130" indent="-275434">
              <a:defRPr>
                <a:solidFill>
                  <a:schemeClr val="tx1"/>
                </a:solidFill>
                <a:latin typeface="Arial" charset="0"/>
              </a:defRPr>
            </a:lvl2pPr>
            <a:lvl3pPr marL="1101738" indent="-220348">
              <a:defRPr>
                <a:solidFill>
                  <a:schemeClr val="tx1"/>
                </a:solidFill>
                <a:latin typeface="Arial" charset="0"/>
              </a:defRPr>
            </a:lvl3pPr>
            <a:lvl4pPr marL="1542433" indent="-220348">
              <a:defRPr>
                <a:solidFill>
                  <a:schemeClr val="tx1"/>
                </a:solidFill>
                <a:latin typeface="Arial" charset="0"/>
              </a:defRPr>
            </a:lvl4pPr>
            <a:lvl5pPr marL="1983128" indent="-220348">
              <a:defRPr>
                <a:solidFill>
                  <a:schemeClr val="tx1"/>
                </a:solidFill>
                <a:latin typeface="Arial" charset="0"/>
              </a:defRPr>
            </a:lvl5pPr>
            <a:lvl6pPr marL="242382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51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21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90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8B3BA56-976A-459A-B681-3432B981772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16130" indent="-275434">
              <a:defRPr>
                <a:solidFill>
                  <a:schemeClr val="tx1"/>
                </a:solidFill>
                <a:latin typeface="Arial" charset="0"/>
              </a:defRPr>
            </a:lvl2pPr>
            <a:lvl3pPr marL="1101738" indent="-220348">
              <a:defRPr>
                <a:solidFill>
                  <a:schemeClr val="tx1"/>
                </a:solidFill>
                <a:latin typeface="Arial" charset="0"/>
              </a:defRPr>
            </a:lvl3pPr>
            <a:lvl4pPr marL="1542433" indent="-220348">
              <a:defRPr>
                <a:solidFill>
                  <a:schemeClr val="tx1"/>
                </a:solidFill>
                <a:latin typeface="Arial" charset="0"/>
              </a:defRPr>
            </a:lvl4pPr>
            <a:lvl5pPr marL="1983128" indent="-220348">
              <a:defRPr>
                <a:solidFill>
                  <a:schemeClr val="tx1"/>
                </a:solidFill>
                <a:latin typeface="Arial" charset="0"/>
              </a:defRPr>
            </a:lvl5pPr>
            <a:lvl6pPr marL="242382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51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21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90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3DD09A1-7AD5-4270-9A4B-4E47A895695D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16130" indent="-275434">
              <a:defRPr>
                <a:solidFill>
                  <a:schemeClr val="tx1"/>
                </a:solidFill>
                <a:latin typeface="Arial" charset="0"/>
              </a:defRPr>
            </a:lvl2pPr>
            <a:lvl3pPr marL="1101738" indent="-220348">
              <a:defRPr>
                <a:solidFill>
                  <a:schemeClr val="tx1"/>
                </a:solidFill>
                <a:latin typeface="Arial" charset="0"/>
              </a:defRPr>
            </a:lvl3pPr>
            <a:lvl4pPr marL="1542433" indent="-220348">
              <a:defRPr>
                <a:solidFill>
                  <a:schemeClr val="tx1"/>
                </a:solidFill>
                <a:latin typeface="Arial" charset="0"/>
              </a:defRPr>
            </a:lvl4pPr>
            <a:lvl5pPr marL="1983128" indent="-220348">
              <a:defRPr>
                <a:solidFill>
                  <a:schemeClr val="tx1"/>
                </a:solidFill>
                <a:latin typeface="Arial" charset="0"/>
              </a:defRPr>
            </a:lvl5pPr>
            <a:lvl6pPr marL="242382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51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21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90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9CF82DD-167E-4212-BEBB-EC2846DC54F8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Good,</a:t>
            </a:r>
            <a:r>
              <a:rPr lang="en-US" baseline="0" dirty="0" smtClean="0"/>
              <a:t> try to push beyond just doing a brute force approach (which contains how many choices?)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16130" indent="-275434">
              <a:defRPr>
                <a:solidFill>
                  <a:schemeClr val="tx1"/>
                </a:solidFill>
                <a:latin typeface="Arial" charset="0"/>
              </a:defRPr>
            </a:lvl2pPr>
            <a:lvl3pPr marL="1101738" indent="-220348">
              <a:defRPr>
                <a:solidFill>
                  <a:schemeClr val="tx1"/>
                </a:solidFill>
                <a:latin typeface="Arial" charset="0"/>
              </a:defRPr>
            </a:lvl3pPr>
            <a:lvl4pPr marL="1542433" indent="-220348">
              <a:defRPr>
                <a:solidFill>
                  <a:schemeClr val="tx1"/>
                </a:solidFill>
                <a:latin typeface="Arial" charset="0"/>
              </a:defRPr>
            </a:lvl4pPr>
            <a:lvl5pPr marL="1983128" indent="-220348">
              <a:defRPr>
                <a:solidFill>
                  <a:schemeClr val="tx1"/>
                </a:solidFill>
                <a:latin typeface="Arial" charset="0"/>
              </a:defRPr>
            </a:lvl5pPr>
            <a:lvl6pPr marL="242382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51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21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90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EF3541A-496B-4609-BA58-8654A720158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16130" indent="-275434">
              <a:defRPr>
                <a:solidFill>
                  <a:schemeClr val="tx1"/>
                </a:solidFill>
                <a:latin typeface="Arial" charset="0"/>
              </a:defRPr>
            </a:lvl2pPr>
            <a:lvl3pPr marL="1101738" indent="-220348">
              <a:defRPr>
                <a:solidFill>
                  <a:schemeClr val="tx1"/>
                </a:solidFill>
                <a:latin typeface="Arial" charset="0"/>
              </a:defRPr>
            </a:lvl3pPr>
            <a:lvl4pPr marL="1542433" indent="-220348">
              <a:defRPr>
                <a:solidFill>
                  <a:schemeClr val="tx1"/>
                </a:solidFill>
                <a:latin typeface="Arial" charset="0"/>
              </a:defRPr>
            </a:lvl4pPr>
            <a:lvl5pPr marL="1983128" indent="-220348">
              <a:defRPr>
                <a:solidFill>
                  <a:schemeClr val="tx1"/>
                </a:solidFill>
                <a:latin typeface="Arial" charset="0"/>
              </a:defRPr>
            </a:lvl5pPr>
            <a:lvl6pPr marL="242382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51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21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90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F5EAD54-039E-41AC-AED4-F6AF2BC59C9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16130" indent="-275434">
              <a:defRPr>
                <a:solidFill>
                  <a:schemeClr val="tx1"/>
                </a:solidFill>
                <a:latin typeface="Arial" charset="0"/>
              </a:defRPr>
            </a:lvl2pPr>
            <a:lvl3pPr marL="1101738" indent="-220348">
              <a:defRPr>
                <a:solidFill>
                  <a:schemeClr val="tx1"/>
                </a:solidFill>
                <a:latin typeface="Arial" charset="0"/>
              </a:defRPr>
            </a:lvl3pPr>
            <a:lvl4pPr marL="1542433" indent="-220348">
              <a:defRPr>
                <a:solidFill>
                  <a:schemeClr val="tx1"/>
                </a:solidFill>
                <a:latin typeface="Arial" charset="0"/>
              </a:defRPr>
            </a:lvl4pPr>
            <a:lvl5pPr marL="1983128" indent="-220348">
              <a:defRPr>
                <a:solidFill>
                  <a:schemeClr val="tx1"/>
                </a:solidFill>
                <a:latin typeface="Arial" charset="0"/>
              </a:defRPr>
            </a:lvl5pPr>
            <a:lvl6pPr marL="242382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6451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05213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745908" indent="-22034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0ED0FBD-7A61-474D-93BD-805FBEDDC699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1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3C232-9A31-442E-B6FC-9BCFD0555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693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982AF-2963-4DAE-8B98-5C56140536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470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8F24A-F837-47D3-B70F-0AC3CB2F3C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005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69BC9-7F9B-4F65-B0FE-E2DBF0C32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405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9A89D-DD44-4ED8-BDDC-2017C632C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2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F9003-AB75-479B-9AF1-1A688EED0C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3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E8046-CDE4-4BF5-8E38-5B1CC78770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6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12613-2555-4880-ABCC-5CB7EEC0D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868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5CD6D-1585-4B96-BD56-D56D95A762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5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4D0DC-A258-4C61-A8B6-1C3D16BB1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90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B1C49-CAF3-4623-A67A-A17C40337D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848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AE84-020A-4B71-855C-D2F194DA7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62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86E3E70-ECE8-424F-AD25-BBDF5C280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3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inelessbooks.com/gadsby/01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hlink"/>
                </a:solidFill>
              </a:rPr>
              <a:t>Announcements:</a:t>
            </a:r>
          </a:p>
          <a:p>
            <a:pPr lvl="1" eaLnBrk="1" hangingPunct="1">
              <a:defRPr/>
            </a:pPr>
            <a:r>
              <a:rPr lang="en-US" dirty="0" smtClean="0"/>
              <a:t>Please pass in Assignment 1 now.</a:t>
            </a:r>
          </a:p>
          <a:p>
            <a:pPr lvl="1" eaLnBrk="1" hangingPunct="1">
              <a:defRPr/>
            </a:pPr>
            <a:r>
              <a:rPr lang="en-US" dirty="0" smtClean="0"/>
              <a:t>Assignment 2 posted (when due?)</a:t>
            </a:r>
          </a:p>
          <a:p>
            <a:pPr eaLnBrk="1" hangingPunct="1">
              <a:defRPr/>
            </a:pPr>
            <a:r>
              <a:rPr lang="en-US" dirty="0" smtClean="0"/>
              <a:t>Questions?</a:t>
            </a:r>
          </a:p>
          <a:p>
            <a:pPr eaLnBrk="1" hangingPunct="1">
              <a:defRPr/>
            </a:pPr>
            <a:r>
              <a:rPr lang="en-US" dirty="0" smtClean="0"/>
              <a:t>Roll Call</a:t>
            </a:r>
          </a:p>
          <a:p>
            <a:pPr eaLnBrk="1" hangingPunct="1">
              <a:defRPr/>
            </a:pPr>
            <a:r>
              <a:rPr lang="en-US" dirty="0" smtClean="0"/>
              <a:t>Today: </a:t>
            </a:r>
            <a:r>
              <a:rPr lang="en-US" dirty="0" err="1" smtClean="0"/>
              <a:t>Vigenere</a:t>
            </a:r>
            <a:r>
              <a:rPr lang="en-US" dirty="0" smtClean="0"/>
              <a:t> ciphers</a:t>
            </a:r>
          </a:p>
          <a:p>
            <a:pPr marL="0" indent="0" eaLnBrk="1" hangingPunct="1">
              <a:buNone/>
              <a:defRPr/>
            </a:pPr>
            <a:endParaRPr lang="en-US" dirty="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</a:t>
            </a:r>
            <a:r>
              <a:rPr lang="en-US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Day 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Towards another method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Method 1</a:t>
            </a:r>
          </a:p>
          <a:p>
            <a:pPr lvl="1" eaLnBrk="1" hangingPunct="1">
              <a:defRPr/>
            </a:pPr>
            <a:r>
              <a:rPr lang="en-US" dirty="0" smtClean="0"/>
              <a:t>Parse out the characters at positions p = 0 (mod L)</a:t>
            </a:r>
          </a:p>
          <a:p>
            <a:pPr lvl="2" eaLnBrk="1" hangingPunct="1">
              <a:defRPr/>
            </a:pPr>
            <a:r>
              <a:rPr lang="en-US" dirty="0" smtClean="0"/>
              <a:t>These have all been shifted the same amount </a:t>
            </a:r>
          </a:p>
          <a:p>
            <a:pPr lvl="2" eaLnBrk="1" hangingPunct="1">
              <a:defRPr/>
            </a:pPr>
            <a:r>
              <a:rPr lang="en-US" dirty="0" smtClean="0"/>
              <a:t>Do a frequency analysis to find shift</a:t>
            </a:r>
          </a:p>
          <a:p>
            <a:pPr lvl="3" eaLnBrk="1" hangingPunct="1">
              <a:defRPr/>
            </a:pPr>
            <a:r>
              <a:rPr lang="en-US" dirty="0" smtClean="0"/>
              <a:t>The most frequent letter should be e, given enough text. Can verify to see how shift affects other letters.</a:t>
            </a:r>
          </a:p>
          <a:p>
            <a:pPr lvl="3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This gives the first letter of the key</a:t>
            </a:r>
          </a:p>
          <a:p>
            <a:pPr lvl="1" eaLnBrk="1" hangingPunct="1">
              <a:defRPr/>
            </a:pPr>
            <a:r>
              <a:rPr lang="en-US" dirty="0" smtClean="0"/>
              <a:t>Repeat for positions p = 1, p = 2, … p = L-1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Another method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19200"/>
            <a:ext cx="81534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Method </a:t>
            </a:r>
            <a:r>
              <a:rPr lang="en-US" dirty="0" smtClean="0">
                <a:solidFill>
                  <a:srgbClr val="FFFF00"/>
                </a:solidFill>
              </a:rPr>
              <a:t>2</a:t>
            </a:r>
          </a:p>
          <a:p>
            <a:pPr lvl="1" eaLnBrk="1" hangingPunct="1">
              <a:defRPr/>
            </a:pPr>
            <a:r>
              <a:rPr lang="en-US" dirty="0" smtClean="0"/>
              <a:t>Parse out the characters at positions p = 0 (mod L)</a:t>
            </a:r>
          </a:p>
          <a:p>
            <a:pPr lvl="2" eaLnBrk="1" hangingPunct="1">
              <a:defRPr/>
            </a:pPr>
            <a:r>
              <a:rPr lang="en-US" dirty="0" smtClean="0"/>
              <a:t>These have all been shifted the same amount </a:t>
            </a:r>
          </a:p>
          <a:p>
            <a:pPr lvl="2"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Get the whole freq. distribution </a:t>
            </a:r>
            <a:r>
              <a:rPr lang="en-US" sz="2000" b="1" dirty="0" smtClean="0">
                <a:solidFill>
                  <a:srgbClr val="FFFF00"/>
                </a:solidFill>
              </a:rPr>
              <a:t>W = (0.05, 0.002, …)</a:t>
            </a:r>
          </a:p>
          <a:p>
            <a:pPr lvl="3"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W approximates A. Calculate </a:t>
            </a:r>
          </a:p>
          <a:p>
            <a:pPr lvl="3"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Max occurs when we got the shift correct. </a:t>
            </a:r>
          </a:p>
          <a:p>
            <a:pPr lvl="1" eaLnBrk="1" hangingPunct="1">
              <a:defRPr/>
            </a:pPr>
            <a:r>
              <a:rPr lang="en-US" dirty="0" smtClean="0"/>
              <a:t>This gives the first letter of the key</a:t>
            </a:r>
          </a:p>
          <a:p>
            <a:pPr lvl="1" eaLnBrk="1" hangingPunct="1">
              <a:defRPr/>
            </a:pPr>
            <a:r>
              <a:rPr lang="en-US" dirty="0" smtClean="0"/>
              <a:t>Repeat for positions p = 1, p = 2, … p = L-1</a:t>
            </a:r>
          </a:p>
          <a:p>
            <a:pPr lvl="1" eaLnBrk="1" hangingPunct="1">
              <a:defRPr/>
            </a:pPr>
            <a:r>
              <a:rPr lang="en-US" dirty="0" smtClean="0"/>
              <a:t>Demo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5524500" y="3540125"/>
          <a:ext cx="2819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Equation" r:id="rId4" imgW="1244520" imgH="228600" progId="Equation.3">
                  <p:embed/>
                </p:oleObj>
              </mc:Choice>
              <mc:Fallback>
                <p:oleObj name="Equation" r:id="rId4" imgW="124452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3540125"/>
                        <a:ext cx="2819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Method 2 is more robust since it uses the whole letter distribution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28800"/>
            <a:ext cx="48768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Find dot product of A</a:t>
            </a:r>
            <a:r>
              <a:rPr lang="en-US" baseline="-25000" dirty="0" smtClean="0"/>
              <a:t>i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			  and W: 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549400"/>
            <a:ext cx="31242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110" y="2632710"/>
            <a:ext cx="31242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549400"/>
            <a:ext cx="31242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1190" y="1549400"/>
            <a:ext cx="31242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110" y="1554480"/>
            <a:ext cx="31242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7924799" y="0"/>
            <a:ext cx="12228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b="1" dirty="0" smtClean="0">
                <a:solidFill>
                  <a:srgbClr val="FFFF00"/>
                </a:solidFill>
              </a:rPr>
              <a:t>7-8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3059668"/>
            <a:ext cx="4881465" cy="400110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none" rtlCol="0">
            <a:spAutoFit/>
          </a:bodyPr>
          <a:lstStyle/>
          <a:p>
            <a:pPr marL="0" lvl="3"/>
            <a:r>
              <a:rPr lang="en-US" sz="2000" dirty="0"/>
              <a:t>More robust than just using 1 letter (‘e</a:t>
            </a:r>
            <a:r>
              <a:rPr lang="en-US" sz="2000" dirty="0" smtClean="0"/>
              <a:t>’)…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3624580"/>
            <a:ext cx="3998210" cy="400110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none" rtlCol="0">
            <a:spAutoFit/>
          </a:bodyPr>
          <a:lstStyle/>
          <a:p>
            <a:pPr marL="0" lvl="3"/>
            <a:r>
              <a:rPr lang="en-US" sz="2000" dirty="0" smtClean="0"/>
              <a:t>…but harder to compute by hand.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3200" dirty="0" smtClean="0"/>
              <a:t>Finding the key length also uses dot products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 displace the </a:t>
            </a:r>
            <a:r>
              <a:rPr lang="en-US" dirty="0" err="1" smtClean="0"/>
              <a:t>ciphertext</a:t>
            </a:r>
            <a:r>
              <a:rPr lang="en-US" dirty="0" smtClean="0"/>
              <a:t> by various amounts and look for the maximum dot product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91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Finding the key length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What if the frequency of letters in the plaintext approximates A?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Then for each k, the frequency of each group of letters in position p = k (mod L) in the </a:t>
            </a:r>
            <a:r>
              <a:rPr lang="en-US" sz="2400" dirty="0" err="1" smtClean="0"/>
              <a:t>ciphertext</a:t>
            </a:r>
            <a:r>
              <a:rPr lang="en-US" sz="2400" dirty="0" smtClean="0"/>
              <a:t> approximates A.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Then loop, displacing the </a:t>
            </a:r>
            <a:r>
              <a:rPr lang="en-US" sz="2400" dirty="0" err="1" smtClean="0"/>
              <a:t>ciphertext</a:t>
            </a:r>
            <a:r>
              <a:rPr lang="en-US" sz="2400" dirty="0" smtClean="0"/>
              <a:t> by i, and counting the number of matches.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Get max when displace by correct key length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So just look for the max number of matches!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/>
              <a:t>								displacement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effectLst/>
                <a:latin typeface="Courier New" pitchFamily="49" charset="0"/>
              </a:rPr>
              <a:t>APHUIPLVWGIILTRSQRUBRIZNYQRXWZLBKRHFVN (0)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effectLst/>
                <a:latin typeface="Courier New" pitchFamily="49" charset="0"/>
              </a:rPr>
              <a:t>NAPHUIPLVWG</a:t>
            </a:r>
            <a:r>
              <a:rPr lang="en-US" sz="2000" b="1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I</a:t>
            </a:r>
            <a:r>
              <a:rPr lang="en-US" sz="2000" dirty="0" smtClean="0">
                <a:effectLst/>
                <a:latin typeface="Courier New" pitchFamily="49" charset="0"/>
              </a:rPr>
              <a:t>ILTRSQRUBRIZNYQRXWZLBKRHFV (1) </a:t>
            </a:r>
            <a:r>
              <a:rPr lang="en-US" sz="2000" dirty="0" smtClean="0">
                <a:solidFill>
                  <a:srgbClr val="FFFF00"/>
                </a:solidFill>
                <a:effectLst/>
              </a:rPr>
              <a:t>1</a:t>
            </a:r>
            <a:r>
              <a:rPr lang="en-US" sz="2400" dirty="0" smtClean="0">
                <a:solidFill>
                  <a:srgbClr val="FFFF00"/>
                </a:solidFill>
                <a:effectLst/>
              </a:rPr>
              <a:t> </a:t>
            </a:r>
            <a:r>
              <a:rPr lang="en-US" sz="1600" dirty="0" smtClean="0">
                <a:solidFill>
                  <a:srgbClr val="FFFF00"/>
                </a:solidFill>
                <a:effectLst/>
              </a:rPr>
              <a:t>match</a:t>
            </a:r>
            <a:endParaRPr lang="en-US" sz="2000" dirty="0" smtClean="0">
              <a:effectLst/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effectLst/>
                <a:latin typeface="Courier New" pitchFamily="49" charset="0"/>
              </a:rPr>
              <a:t>VNAPHUIPLVWGIILTRSQRUBRIZNYQRXWZLBKRHF (2) </a:t>
            </a:r>
            <a:r>
              <a:rPr lang="en-US" sz="2000" dirty="0" smtClean="0">
                <a:solidFill>
                  <a:srgbClr val="FFFF00"/>
                </a:solidFill>
                <a:effectLst/>
              </a:rPr>
              <a:t>0</a:t>
            </a:r>
            <a:r>
              <a:rPr lang="en-US" sz="1600" dirty="0" smtClean="0">
                <a:solidFill>
                  <a:srgbClr val="FFFF00"/>
                </a:solidFill>
                <a:effectLst/>
              </a:rPr>
              <a:t> matches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effectLst/>
                <a:latin typeface="Courier New" pitchFamily="49" charset="0"/>
              </a:rPr>
              <a:t>…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effectLst/>
                <a:latin typeface="Courier New" pitchFamily="49" charset="0"/>
              </a:rPr>
              <a:t>KR</a:t>
            </a:r>
            <a:r>
              <a:rPr lang="en-US" sz="2000" b="1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H</a:t>
            </a:r>
            <a:r>
              <a:rPr lang="en-US" sz="2000" dirty="0" smtClean="0">
                <a:effectLst/>
                <a:latin typeface="Courier New" pitchFamily="49" charset="0"/>
              </a:rPr>
              <a:t>FVNAPHU</a:t>
            </a:r>
            <a:r>
              <a:rPr lang="en-US" sz="2000" b="1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I</a:t>
            </a:r>
            <a:r>
              <a:rPr lang="en-US" sz="2000" dirty="0" smtClean="0">
                <a:effectLst/>
                <a:latin typeface="Courier New" pitchFamily="49" charset="0"/>
              </a:rPr>
              <a:t>P</a:t>
            </a:r>
            <a:r>
              <a:rPr lang="en-US" sz="2000" b="1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L</a:t>
            </a:r>
            <a:r>
              <a:rPr lang="en-US" sz="2000" dirty="0" smtClean="0">
                <a:effectLst/>
                <a:latin typeface="Courier New" pitchFamily="49" charset="0"/>
              </a:rPr>
              <a:t>VWGIILT</a:t>
            </a:r>
            <a:r>
              <a:rPr lang="en-US" sz="2000" b="1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R</a:t>
            </a:r>
            <a:r>
              <a:rPr lang="en-US" sz="2000" dirty="0" smtClean="0">
                <a:effectLst/>
                <a:latin typeface="Courier New" pitchFamily="49" charset="0"/>
              </a:rPr>
              <a:t>SQRUB</a:t>
            </a:r>
            <a:r>
              <a:rPr lang="en-US" sz="2000" b="1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R</a:t>
            </a:r>
            <a:r>
              <a:rPr lang="en-US" sz="2000" dirty="0" smtClean="0">
                <a:effectLst/>
                <a:latin typeface="Courier New" pitchFamily="49" charset="0"/>
              </a:rPr>
              <a:t>IZNYQRXWZLB (6) </a:t>
            </a:r>
            <a:r>
              <a:rPr lang="en-US" sz="2000" dirty="0" smtClean="0">
                <a:solidFill>
                  <a:srgbClr val="FFFF00"/>
                </a:solidFill>
                <a:effectLst/>
              </a:rPr>
              <a:t>5</a:t>
            </a:r>
            <a:r>
              <a:rPr lang="en-US" sz="1800" dirty="0" smtClean="0">
                <a:solidFill>
                  <a:srgbClr val="FFFF00"/>
                </a:solidFill>
                <a:effectLst/>
              </a:rPr>
              <a:t> </a:t>
            </a:r>
            <a:r>
              <a:rPr lang="en-US" sz="1600" dirty="0" smtClean="0">
                <a:solidFill>
                  <a:srgbClr val="FFFF00"/>
                </a:solidFill>
                <a:effectLst/>
              </a:rPr>
              <a:t>matches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600" dirty="0" smtClean="0">
                <a:effectLst/>
                <a:latin typeface="Courier New" pitchFamily="49" charset="0"/>
              </a:rPr>
              <a:t>…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600" dirty="0" smtClean="0">
              <a:solidFill>
                <a:srgbClr val="FFFF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6474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Key length: an example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effectLst/>
              </a:rPr>
              <a:t>Take any random pair in the </a:t>
            </a:r>
            <a:r>
              <a:rPr lang="en-US" sz="2800" dirty="0" err="1" smtClean="0">
                <a:effectLst/>
              </a:rPr>
              <a:t>ciphertext</a:t>
            </a:r>
            <a:r>
              <a:rPr lang="en-US" sz="2800" dirty="0" smtClean="0">
                <a:effectLst/>
              </a:rPr>
              <a:t>: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effectLst/>
              </a:rPr>
              <a:t>	The letter in the top row is shifted by i (say 0)</a:t>
            </a:r>
            <a:endParaRPr lang="en-US" sz="2400" dirty="0" smtClean="0">
              <a:effectLst/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effectLst/>
              </a:rPr>
              <a:t>	The letter in the bottom row is shifted by j (say 2)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>
              <a:effectLst/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err="1" smtClean="0">
                <a:effectLst/>
              </a:rPr>
              <a:t>Prob</a:t>
            </a:r>
            <a:r>
              <a:rPr lang="en-US" sz="2400" dirty="0" smtClean="0">
                <a:effectLst/>
              </a:rPr>
              <a:t>(both ‘A’) = P(‘a’)*P(‘y’) = 0.082 * 0.020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err="1" smtClean="0">
                <a:effectLst/>
              </a:rPr>
              <a:t>Prob</a:t>
            </a:r>
            <a:r>
              <a:rPr lang="en-US" sz="2400" dirty="0" smtClean="0">
                <a:effectLst/>
              </a:rPr>
              <a:t>(both ‘B’) = P(‘b’)*P(‘z’) = 0.015 * 0.001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err="1" smtClean="0">
                <a:effectLst/>
              </a:rPr>
              <a:t>Prob</a:t>
            </a:r>
            <a:r>
              <a:rPr lang="en-US" sz="2400" dirty="0" smtClean="0">
                <a:effectLst/>
              </a:rPr>
              <a:t> (both same (any letter)) is ___ or generally ___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Recall, this is maximum when ______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 smtClean="0">
                <a:effectLst/>
              </a:rPr>
              <a:t>When are each letter in the top and bottom rows shifted by same amount?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94423" y="6019800"/>
            <a:ext cx="6649577" cy="707886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none" rtlCol="0">
            <a:spAutoFit/>
          </a:bodyPr>
          <a:lstStyle/>
          <a:p>
            <a:pPr eaLnBrk="1" hangingPunct="1"/>
            <a:r>
              <a:rPr lang="en-US" sz="2000" i="1" dirty="0"/>
              <a:t>A</a:t>
            </a:r>
            <a:r>
              <a:rPr lang="en-US" sz="2000" i="1" baseline="-25000" dirty="0"/>
              <a:t>0</a:t>
            </a:r>
            <a:r>
              <a:rPr lang="en-US" sz="2000" i="1" dirty="0"/>
              <a:t> = </a:t>
            </a:r>
            <a:r>
              <a:rPr lang="en-US" sz="1400" dirty="0"/>
              <a:t>(0.082    0.015    0.028  … 		 	0.001    0.020     0.001)</a:t>
            </a:r>
          </a:p>
          <a:p>
            <a:pPr eaLnBrk="1" hangingPunct="1"/>
            <a:r>
              <a:rPr lang="en-US" sz="2000" i="1" dirty="0" smtClean="0"/>
              <a:t>A</a:t>
            </a:r>
            <a:r>
              <a:rPr lang="en-US" sz="2000" i="1" baseline="-25000" dirty="0" smtClean="0"/>
              <a:t>2</a:t>
            </a:r>
            <a:r>
              <a:rPr lang="en-US" sz="2000" i="1" dirty="0" smtClean="0"/>
              <a:t> </a:t>
            </a:r>
            <a:r>
              <a:rPr lang="en-US" sz="2000" i="1" dirty="0"/>
              <a:t>= </a:t>
            </a:r>
            <a:r>
              <a:rPr lang="en-US" sz="1400" dirty="0"/>
              <a:t>(0.020    0.001    0.082    0.015    0.028  …                        </a:t>
            </a:r>
            <a:r>
              <a:rPr lang="en-US" sz="1400" dirty="0" smtClean="0"/>
              <a:t>   0.023     </a:t>
            </a:r>
            <a:r>
              <a:rPr lang="en-US" sz="1400" dirty="0"/>
              <a:t>0.001)</a:t>
            </a:r>
          </a:p>
        </p:txBody>
      </p:sp>
    </p:spTree>
    <p:extLst>
      <p:ext uri="{BB962C8B-B14F-4D97-AF65-F5344CB8AC3E}">
        <p14:creationId xmlns:p14="http://schemas.microsoft.com/office/powerpoint/2010/main" val="29796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 anchor="t"/>
          <a:lstStyle/>
          <a:p>
            <a:pPr algn="l" eaLnBrk="1" hangingPunct="1">
              <a:defRPr/>
            </a:pPr>
            <a:r>
              <a:rPr lang="en-US" sz="3200" dirty="0" smtClean="0"/>
              <a:t>The text helps with implementation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1534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Read it. Implement it. You’ll own it.</a:t>
            </a:r>
          </a:p>
          <a:p>
            <a:pPr lvl="1" eaLnBrk="1" hangingPunct="1">
              <a:defRPr/>
            </a:pPr>
            <a:r>
              <a:rPr lang="en-US" dirty="0" smtClean="0"/>
              <a:t>You’ll do this on Homework 2:</a:t>
            </a:r>
          </a:p>
          <a:p>
            <a:pPr lvl="1" eaLnBrk="1" hangingPunct="1">
              <a:defRPr/>
            </a:pPr>
            <a:r>
              <a:rPr lang="en-US" dirty="0" smtClean="0"/>
              <a:t>Week 3 programming test: use your program to decrypt a </a:t>
            </a:r>
            <a:r>
              <a:rPr lang="en-US" dirty="0" err="1" smtClean="0"/>
              <a:t>vigenere</a:t>
            </a:r>
            <a:r>
              <a:rPr lang="en-US" dirty="0" smtClean="0"/>
              <a:t>-encrypted message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Exceptions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Consider </a:t>
            </a:r>
            <a:r>
              <a:rPr lang="en-US" i="1" dirty="0" err="1" smtClean="0"/>
              <a:t>Gadsby</a:t>
            </a:r>
            <a:r>
              <a:rPr lang="en-US" dirty="0" smtClean="0"/>
              <a:t> by Ernest Vincent Wright, February 1939:</a:t>
            </a:r>
          </a:p>
          <a:p>
            <a:pPr lvl="1" eaLnBrk="1" hangingPunct="1">
              <a:defRPr/>
            </a:pPr>
            <a:r>
              <a:rPr lang="en-US" sz="2400" dirty="0" smtClean="0">
                <a:hlinkClick r:id="rId3"/>
              </a:rPr>
              <a:t>http://www.spinelessbooks.com/gadsby/01.html</a:t>
            </a:r>
            <a:endParaRPr lang="en-US" sz="2400" dirty="0" smtClean="0"/>
          </a:p>
          <a:p>
            <a:pPr lvl="1" eaLnBrk="1" hangingPunct="1">
              <a:defRPr/>
            </a:pPr>
            <a:endParaRPr lang="en-US" sz="2000" dirty="0" smtClean="0"/>
          </a:p>
          <a:p>
            <a:pPr eaLnBrk="1" hangingPunct="1">
              <a:defRPr/>
            </a:pPr>
            <a:r>
              <a:rPr lang="en-US" dirty="0" smtClean="0"/>
              <a:t>What do you notice about it?</a:t>
            </a:r>
          </a:p>
        </p:txBody>
      </p:sp>
    </p:spTree>
    <p:extLst>
      <p:ext uri="{BB962C8B-B14F-4D97-AF65-F5344CB8AC3E}">
        <p14:creationId xmlns:p14="http://schemas.microsoft.com/office/powerpoint/2010/main" val="34366292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339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dirty="0" smtClean="0"/>
              <a:t>1. How many possibilities to brute force?</a:t>
            </a:r>
          </a:p>
          <a:p>
            <a:pPr marL="0" indent="0" eaLnBrk="1" hangingPunct="1">
              <a:buNone/>
              <a:defRPr/>
            </a:pPr>
            <a:r>
              <a:rPr lang="en-US" dirty="0" smtClean="0"/>
              <a:t>2. What idea is new?</a:t>
            </a:r>
          </a:p>
          <a:p>
            <a:pPr marL="0" indent="0" eaLnBrk="1" hangingPunct="1">
              <a:buNone/>
              <a:defRPr/>
            </a:pPr>
            <a:r>
              <a:rPr lang="en-US" dirty="0" smtClean="0"/>
              <a:t>Shift</a:t>
            </a:r>
          </a:p>
          <a:p>
            <a:pPr marL="0" indent="0" eaLnBrk="1" hangingPunct="1">
              <a:buNone/>
              <a:defRPr/>
            </a:pPr>
            <a:r>
              <a:rPr lang="en-US" dirty="0" smtClean="0"/>
              <a:t>Affine</a:t>
            </a:r>
          </a:p>
          <a:p>
            <a:pPr marL="0" indent="0" eaLnBrk="1" hangingPunct="1">
              <a:buNone/>
              <a:defRPr/>
            </a:pPr>
            <a:r>
              <a:rPr lang="en-US" dirty="0" smtClean="0"/>
              <a:t>Substitution</a:t>
            </a:r>
            <a:endParaRPr lang="en-US" dirty="0"/>
          </a:p>
          <a:p>
            <a:pPr marL="0" indent="0" eaLnBrk="1" hangingPunct="1">
              <a:buNone/>
              <a:defRPr/>
            </a:pPr>
            <a:endParaRPr lang="en-US" dirty="0"/>
          </a:p>
          <a:p>
            <a:pPr marL="0" indent="0" eaLnBrk="1" hangingPunct="1">
              <a:buNone/>
              <a:defRPr/>
            </a:pPr>
            <a:r>
              <a:rPr lang="en-US" dirty="0" err="1" smtClean="0"/>
              <a:t>Vigenere</a:t>
            </a:r>
            <a:r>
              <a:rPr lang="en-US" dirty="0" smtClean="0"/>
              <a:t> ciphers</a:t>
            </a:r>
          </a:p>
          <a:p>
            <a:pPr lvl="1" eaLnBrk="1" hangingPunct="1">
              <a:defRPr/>
            </a:pPr>
            <a:r>
              <a:rPr lang="en-US" dirty="0" smtClean="0"/>
              <a:t>Invented in 1553 by </a:t>
            </a:r>
            <a:r>
              <a:rPr lang="en-US" dirty="0" err="1" smtClean="0"/>
              <a:t>Bellaso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A different type of complexity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Shift, Affine, and Substitution ciphers are related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092700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>
                <a:effectLst/>
              </a:rPr>
              <a:t>Idea: the key is a </a:t>
            </a:r>
            <a:r>
              <a:rPr lang="en-US" sz="2800" i="1" dirty="0" smtClean="0">
                <a:effectLst/>
              </a:rPr>
              <a:t>vector</a:t>
            </a:r>
            <a:r>
              <a:rPr lang="en-US" sz="2800" dirty="0" smtClean="0">
                <a:effectLst/>
              </a:rPr>
              <a:t> of shifts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>
                <a:effectLst/>
              </a:rPr>
              <a:t>The key and its length are unknown to Eve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>
                <a:effectLst/>
              </a:rPr>
              <a:t>Encryption: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>
                <a:effectLst/>
              </a:rPr>
              <a:t>Repeat the vector as many times as needed to get the same length as the plaintext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>
                <a:effectLst/>
              </a:rPr>
              <a:t>Add this repeated vector to the </a:t>
            </a:r>
            <a:r>
              <a:rPr lang="en-US" sz="2400" dirty="0" smtClean="0">
                <a:effectLst/>
              </a:rPr>
              <a:t>plaintext.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effectLst/>
              </a:rPr>
              <a:t>Example: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dirty="0" smtClean="0">
              <a:effectLst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dirty="0" smtClean="0">
                <a:effectLst/>
              </a:rPr>
              <a:t>Key = </a:t>
            </a:r>
            <a:r>
              <a:rPr lang="en-US" i="1" dirty="0" smtClean="0">
                <a:effectLst/>
              </a:rPr>
              <a:t>hidden (7 8 3 3 4 13)</a:t>
            </a:r>
            <a:r>
              <a:rPr lang="en-US" dirty="0" smtClean="0">
                <a:effectLst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2400" dirty="0">
                <a:effectLst/>
                <a:latin typeface="Courier New" pitchFamily="49" charset="0"/>
              </a:rPr>
              <a:t> </a:t>
            </a:r>
            <a:r>
              <a:rPr lang="en-US" sz="2400" dirty="0" smtClean="0">
                <a:effectLst/>
                <a:latin typeface="Courier New" pitchFamily="49" charset="0"/>
              </a:rPr>
              <a:t>  The recent development of various methods 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dirty="0">
                <a:effectLst/>
                <a:latin typeface="Courier New" pitchFamily="49" charset="0"/>
              </a:rPr>
              <a:t> </a:t>
            </a:r>
            <a:r>
              <a:rPr lang="en-US" sz="1050" dirty="0" smtClean="0">
                <a:effectLst/>
                <a:latin typeface="Courier New" pitchFamily="49" charset="0"/>
              </a:rPr>
              <a:t>     19</a:t>
            </a:r>
            <a:r>
              <a:rPr lang="en-US" sz="1050" b="1" dirty="0" smtClean="0">
                <a:effectLst/>
                <a:latin typeface="Courier New" pitchFamily="49" charset="0"/>
              </a:rPr>
              <a:t>  7 4  17 4  2 4</a:t>
            </a:r>
            <a:r>
              <a:rPr lang="en-US" sz="1050" dirty="0" smtClean="0">
                <a:effectLst/>
                <a:latin typeface="Courier New" pitchFamily="49" charset="0"/>
              </a:rPr>
              <a:t> 13 19  3…</a:t>
            </a:r>
            <a:endParaRPr lang="en-US" sz="1050" b="1" dirty="0">
              <a:effectLst/>
              <a:latin typeface="Courier New" pitchFamily="49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US" sz="1050" dirty="0" smtClean="0">
              <a:effectLst/>
              <a:latin typeface="Courier New" pitchFamily="49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       7  8 3   3 4 13</a:t>
            </a:r>
            <a:r>
              <a:rPr lang="en-US" sz="1050" b="1" dirty="0" smtClean="0">
                <a:solidFill>
                  <a:srgbClr val="00B0F0"/>
                </a:solidFill>
                <a:effectLst/>
                <a:latin typeface="Courier New" pitchFamily="49" charset="0"/>
              </a:rPr>
              <a:t> </a:t>
            </a:r>
            <a:r>
              <a:rPr lang="en-US" sz="1050" dirty="0" smtClean="0">
                <a:solidFill>
                  <a:srgbClr val="00B0F0"/>
                </a:solidFill>
                <a:effectLst/>
                <a:latin typeface="Courier New" pitchFamily="49" charset="0"/>
              </a:rPr>
              <a:t>7  8  3    3 4 13</a:t>
            </a:r>
            <a:r>
              <a:rPr lang="en-US" sz="1050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 </a:t>
            </a:r>
            <a:r>
              <a:rPr lang="en-US" sz="1050" b="1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7 8 3 3 4 13</a:t>
            </a:r>
            <a:r>
              <a:rPr lang="en-US" sz="1050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 </a:t>
            </a:r>
            <a:r>
              <a:rPr lang="en-US" sz="1050" dirty="0" smtClean="0">
                <a:solidFill>
                  <a:srgbClr val="00B0F0"/>
                </a:solidFill>
                <a:effectLst/>
                <a:latin typeface="Courier New" pitchFamily="49" charset="0"/>
              </a:rPr>
              <a:t>7 8     3 3     4 13 </a:t>
            </a:r>
            <a:r>
              <a:rPr lang="en-US" sz="1050" b="1" dirty="0" smtClean="0">
                <a:solidFill>
                  <a:srgbClr val="FFFF00"/>
                </a:solidFill>
                <a:effectLst/>
                <a:latin typeface="Courier New" pitchFamily="49" charset="0"/>
              </a:rPr>
              <a:t>7 8 3 3 4  13</a:t>
            </a:r>
            <a:r>
              <a:rPr lang="en-US" sz="1050" dirty="0" smtClean="0">
                <a:effectLst/>
                <a:latin typeface="Courier New" pitchFamily="49" charset="0"/>
              </a:rPr>
              <a:t> </a:t>
            </a:r>
            <a:r>
              <a:rPr lang="en-US" sz="1050" dirty="0" smtClean="0">
                <a:solidFill>
                  <a:srgbClr val="00B0F0"/>
                </a:solidFill>
                <a:effectLst/>
                <a:latin typeface="Courier New" pitchFamily="49" charset="0"/>
              </a:rPr>
              <a:t>7 8 3 3 4 13</a:t>
            </a:r>
            <a:r>
              <a:rPr lang="en-US" sz="1050" dirty="0" smtClean="0">
                <a:effectLst/>
                <a:latin typeface="Courier New" pitchFamily="49" charset="0"/>
              </a:rPr>
              <a:t>   </a:t>
            </a:r>
            <a:endParaRPr lang="en-US" sz="1050" b="1" dirty="0" smtClean="0">
              <a:effectLst/>
              <a:latin typeface="Courier New" pitchFamily="49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 smtClean="0">
                <a:effectLst/>
                <a:latin typeface="Courier New" pitchFamily="49" charset="0"/>
              </a:rPr>
              <a:t>       0 15 7  20 8 15 1121 22     6 8 811191718161720 1    17 8    25132416172322  2511 11017 7 5  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 smtClean="0">
                <a:effectLst/>
                <a:latin typeface="Courier New" pitchFamily="49" charset="0"/>
              </a:rPr>
              <a:t>       </a:t>
            </a:r>
            <a:r>
              <a:rPr lang="en-US" sz="2400" dirty="0" err="1" smtClean="0">
                <a:effectLst/>
                <a:latin typeface="Courier New" pitchFamily="49" charset="0"/>
              </a:rPr>
              <a:t>aph</a:t>
            </a:r>
            <a:r>
              <a:rPr lang="en-US" sz="2400" dirty="0" smtClean="0">
                <a:effectLst/>
                <a:latin typeface="Courier New" pitchFamily="49" charset="0"/>
              </a:rPr>
              <a:t> </a:t>
            </a:r>
            <a:r>
              <a:rPr lang="en-US" sz="2400" dirty="0" err="1" smtClean="0">
                <a:effectLst/>
                <a:latin typeface="Courier New" pitchFamily="49" charset="0"/>
              </a:rPr>
              <a:t>uiplvw</a:t>
            </a:r>
            <a:r>
              <a:rPr lang="en-US" sz="2400" dirty="0" smtClean="0">
                <a:effectLst/>
                <a:latin typeface="Courier New" pitchFamily="49" charset="0"/>
              </a:rPr>
              <a:t> </a:t>
            </a:r>
            <a:r>
              <a:rPr lang="en-US" sz="2400" dirty="0" err="1" smtClean="0">
                <a:effectLst/>
                <a:latin typeface="Courier New" pitchFamily="49" charset="0"/>
              </a:rPr>
              <a:t>giiltrsqrub</a:t>
            </a:r>
            <a:r>
              <a:rPr lang="en-US" sz="2400" dirty="0" smtClean="0">
                <a:effectLst/>
                <a:latin typeface="Courier New" pitchFamily="49" charset="0"/>
              </a:rPr>
              <a:t> </a:t>
            </a:r>
            <a:r>
              <a:rPr lang="en-US" sz="2400" dirty="0" err="1" smtClean="0">
                <a:effectLst/>
                <a:latin typeface="Courier New" pitchFamily="49" charset="0"/>
              </a:rPr>
              <a:t>ri</a:t>
            </a:r>
            <a:r>
              <a:rPr lang="en-US" sz="2400" dirty="0" smtClean="0">
                <a:effectLst/>
                <a:latin typeface="Courier New" pitchFamily="49" charset="0"/>
              </a:rPr>
              <a:t> </a:t>
            </a:r>
            <a:r>
              <a:rPr lang="en-US" sz="2400" dirty="0" err="1" smtClean="0">
                <a:effectLst/>
                <a:latin typeface="Courier New" pitchFamily="49" charset="0"/>
              </a:rPr>
              <a:t>znyqrxw</a:t>
            </a:r>
            <a:r>
              <a:rPr lang="en-US" sz="2400" dirty="0" smtClean="0">
                <a:effectLst/>
                <a:latin typeface="Courier New" pitchFamily="49" charset="0"/>
              </a:rPr>
              <a:t> </a:t>
            </a:r>
            <a:r>
              <a:rPr lang="en-US" sz="2400" dirty="0" err="1" smtClean="0">
                <a:effectLst/>
                <a:latin typeface="Courier New" pitchFamily="49" charset="0"/>
              </a:rPr>
              <a:t>zlbkrhf</a:t>
            </a:r>
            <a:r>
              <a:rPr lang="en-US" sz="2400" dirty="0" smtClean="0">
                <a:effectLst/>
                <a:latin typeface="Courier New" pitchFamily="49" charset="0"/>
              </a:rPr>
              <a:t> </a:t>
            </a:r>
          </a:p>
          <a:p>
            <a:pPr lvl="2" eaLnBrk="1" hangingPunct="1">
              <a:lnSpc>
                <a:spcPct val="80000"/>
              </a:lnSpc>
              <a:defRPr/>
            </a:pPr>
            <a:endParaRPr lang="en-US" sz="2000" dirty="0" smtClean="0">
              <a:effectLst/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endParaRPr lang="en-US" sz="2400" dirty="0" smtClean="0">
              <a:effectLst/>
            </a:endParaRPr>
          </a:p>
        </p:txBody>
      </p:sp>
      <p:sp>
        <p:nvSpPr>
          <p:cNvPr id="203779" name="Rectangle 3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Vigenere</a:t>
            </a:r>
            <a:r>
              <a:rPr lang="en-US" sz="40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Ciphers</a:t>
            </a:r>
          </a:p>
        </p:txBody>
      </p:sp>
      <p:sp>
        <p:nvSpPr>
          <p:cNvPr id="6148" name="TextBox 6"/>
          <p:cNvSpPr txBox="1">
            <a:spLocks noChangeArrowheads="1"/>
          </p:cNvSpPr>
          <p:nvPr/>
        </p:nvSpPr>
        <p:spPr bwMode="auto">
          <a:xfrm>
            <a:off x="6400801" y="0"/>
            <a:ext cx="27468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b="1" dirty="0" smtClean="0">
                <a:solidFill>
                  <a:srgbClr val="FFFF00"/>
                </a:solidFill>
              </a:rPr>
              <a:t>(quiz # now at top) 1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2" name="Line Callout 1 (Border and Accent Bar) 1"/>
          <p:cNvSpPr/>
          <p:nvPr/>
        </p:nvSpPr>
        <p:spPr bwMode="auto">
          <a:xfrm>
            <a:off x="0" y="5486400"/>
            <a:ext cx="838200" cy="381000"/>
          </a:xfrm>
          <a:prstGeom prst="accentBorderCallout1">
            <a:avLst>
              <a:gd name="adj1" fmla="val 32083"/>
              <a:gd name="adj2" fmla="val 108030"/>
              <a:gd name="adj3" fmla="val 36413"/>
              <a:gd name="adj4" fmla="val 126112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Key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The shift vector isn’t known (of course)</a:t>
            </a:r>
          </a:p>
          <a:p>
            <a:pPr marL="914400" lvl="1" indent="-457200" eaLnBrk="1" hangingPunct="1">
              <a:buFont typeface="+mj-lt"/>
              <a:buAutoNum type="arabicPeriod"/>
              <a:defRPr/>
            </a:pPr>
            <a:r>
              <a:rPr lang="en-US" sz="2400" dirty="0" smtClean="0"/>
              <a:t>With shift ciphers, the most frequent cipher letter is probably e.</a:t>
            </a:r>
          </a:p>
          <a:p>
            <a:pPr marL="914400" lvl="2" indent="0" eaLnBrk="1" hangingPunct="1">
              <a:buNone/>
              <a:defRPr/>
            </a:pPr>
            <a:r>
              <a:rPr lang="en-US" sz="2000" dirty="0" smtClean="0"/>
              <a:t>	But here, e maps to H, I, L, … (</a:t>
            </a:r>
            <a:r>
              <a:rPr lang="en-US" sz="2000" b="1" dirty="0" smtClean="0"/>
              <a:t>spread out!</a:t>
            </a:r>
            <a:r>
              <a:rPr lang="en-US" sz="2000" dirty="0" smtClean="0"/>
              <a:t>)</a:t>
            </a:r>
          </a:p>
          <a:p>
            <a:pPr marL="914400" lvl="1" indent="-457200" eaLnBrk="1" hangingPunct="1">
              <a:buFont typeface="+mj-lt"/>
              <a:buAutoNum type="arabicPeriod"/>
              <a:defRPr/>
            </a:pPr>
            <a:r>
              <a:rPr lang="en-US" sz="2400" dirty="0" smtClean="0"/>
              <a:t>The vector’s length </a:t>
            </a:r>
            <a:r>
              <a:rPr lang="en-US" sz="2400" dirty="0"/>
              <a:t>isn’t even known!</a:t>
            </a:r>
          </a:p>
          <a:p>
            <a:pPr eaLnBrk="1" hangingPunct="1">
              <a:defRPr/>
            </a:pPr>
            <a:r>
              <a:rPr lang="en-US" sz="2800" dirty="0" smtClean="0"/>
              <a:t>Consider 4 attacks:</a:t>
            </a:r>
          </a:p>
          <a:p>
            <a:pPr lvl="1" eaLnBrk="1" hangingPunct="1">
              <a:defRPr/>
            </a:pPr>
            <a:r>
              <a:rPr lang="en-US" sz="2400" dirty="0" smtClean="0"/>
              <a:t>Known plaintext?</a:t>
            </a:r>
          </a:p>
          <a:p>
            <a:pPr lvl="1" eaLnBrk="1" hangingPunct="1">
              <a:defRPr/>
            </a:pPr>
            <a:r>
              <a:rPr lang="en-US" sz="2400" dirty="0" smtClean="0"/>
              <a:t>Chosen plaintext?</a:t>
            </a:r>
          </a:p>
          <a:p>
            <a:pPr lvl="1" eaLnBrk="1" hangingPunct="1">
              <a:defRPr/>
            </a:pPr>
            <a:r>
              <a:rPr lang="en-US" sz="2400" dirty="0" smtClean="0"/>
              <a:t>Chosen </a:t>
            </a:r>
            <a:r>
              <a:rPr lang="en-US" sz="2400" dirty="0" err="1" smtClean="0"/>
              <a:t>ciphertext</a:t>
            </a:r>
            <a:r>
              <a:rPr lang="en-US" sz="2400" dirty="0" smtClean="0"/>
              <a:t>? </a:t>
            </a:r>
          </a:p>
          <a:p>
            <a:pPr lvl="1" eaLnBrk="1" hangingPunct="1">
              <a:defRPr/>
            </a:pPr>
            <a:r>
              <a:rPr lang="en-US" sz="2400" dirty="0" err="1" smtClean="0"/>
              <a:t>Ciphertext</a:t>
            </a:r>
            <a:r>
              <a:rPr lang="en-US" sz="2400" dirty="0" smtClean="0"/>
              <a:t> only? (most interesting)</a:t>
            </a:r>
          </a:p>
          <a:p>
            <a:pPr eaLnBrk="1" hangingPunct="1">
              <a:defRPr/>
            </a:pPr>
            <a:endParaRPr lang="en-US" sz="2800" dirty="0" smtClean="0"/>
          </a:p>
        </p:txBody>
      </p:sp>
      <p:sp>
        <p:nvSpPr>
          <p:cNvPr id="205827" name="Rectangle 3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Security</a:t>
            </a: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7924799" y="0"/>
            <a:ext cx="12228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b="1" dirty="0" smtClean="0">
                <a:solidFill>
                  <a:srgbClr val="FFFF00"/>
                </a:solidFill>
              </a:rPr>
              <a:t>2-3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English letter frequencies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2057400" cy="2667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smtClean="0"/>
              <a:t>A 0.082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smtClean="0"/>
              <a:t>B 0.015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smtClean="0"/>
              <a:t>C 0.028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smtClean="0"/>
              <a:t>D 0.043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smtClean="0"/>
              <a:t>E 0.127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smtClean="0"/>
              <a:t>F 0.022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smtClean="0"/>
              <a:t>G 0.020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400" smtClean="0"/>
          </a:p>
        </p:txBody>
      </p:sp>
      <p:sp>
        <p:nvSpPr>
          <p:cNvPr id="209924" name="Rectangle 4"/>
          <p:cNvSpPr>
            <a:spLocks noChangeArrowheads="1"/>
          </p:cNvSpPr>
          <p:nvPr/>
        </p:nvSpPr>
        <p:spPr bwMode="auto">
          <a:xfrm>
            <a:off x="533400" y="4419600"/>
            <a:ext cx="8229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9925" name="Rectangle 5"/>
          <p:cNvSpPr>
            <a:spLocks noChangeArrowheads="1"/>
          </p:cNvSpPr>
          <p:nvPr/>
        </p:nvSpPr>
        <p:spPr bwMode="auto">
          <a:xfrm>
            <a:off x="2438400" y="1524000"/>
            <a:ext cx="2057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H 0.061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I 0.070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J 0.002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K 0.008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L 0.040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M 0.024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N 0.067 </a:t>
            </a:r>
          </a:p>
        </p:txBody>
      </p:sp>
      <p:sp>
        <p:nvSpPr>
          <p:cNvPr id="209926" name="Rectangle 6"/>
          <p:cNvSpPr>
            <a:spLocks noChangeArrowheads="1"/>
          </p:cNvSpPr>
          <p:nvPr/>
        </p:nvSpPr>
        <p:spPr bwMode="auto">
          <a:xfrm>
            <a:off x="4419600" y="1524000"/>
            <a:ext cx="2057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O 0.075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P 0.019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Q 0.001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R 0.060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S 0.063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T 0.091 </a:t>
            </a:r>
          </a:p>
        </p:txBody>
      </p:sp>
      <p:sp>
        <p:nvSpPr>
          <p:cNvPr id="209927" name="Rectangle 7"/>
          <p:cNvSpPr>
            <a:spLocks noChangeArrowheads="1"/>
          </p:cNvSpPr>
          <p:nvPr/>
        </p:nvSpPr>
        <p:spPr bwMode="auto">
          <a:xfrm>
            <a:off x="6400800" y="1524000"/>
            <a:ext cx="2057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U 0.028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V 0.010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W 0.023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X 0.001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Y 0.020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Z 0.001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9928" name="Rectangle 8"/>
          <p:cNvSpPr>
            <a:spLocks noChangeArrowheads="1"/>
          </p:cNvSpPr>
          <p:nvPr/>
        </p:nvSpPr>
        <p:spPr bwMode="auto">
          <a:xfrm>
            <a:off x="838200" y="4648200"/>
            <a:ext cx="2667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Graph: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09929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581400"/>
            <a:ext cx="4619625" cy="346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Ciphertext</a:t>
            </a:r>
            <a:r>
              <a:rPr lang="en-US" dirty="0" smtClean="0"/>
              <a:t>-only attack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Assume you know the key length, L.</a:t>
            </a:r>
          </a:p>
          <a:p>
            <a:pPr eaLnBrk="1" hangingPunct="1">
              <a:defRPr/>
            </a:pPr>
            <a:r>
              <a:rPr lang="en-US" dirty="0" smtClean="0"/>
              <a:t>Make any other assumptions you need.</a:t>
            </a:r>
          </a:p>
          <a:p>
            <a:pPr eaLnBrk="1" hangingPunct="1">
              <a:defRPr/>
            </a:pPr>
            <a:r>
              <a:rPr lang="en-US" dirty="0" smtClean="0"/>
              <a:t>Take 5 min with a partner and devise a method to break </a:t>
            </a:r>
            <a:r>
              <a:rPr lang="en-US" dirty="0" err="1" smtClean="0"/>
              <a:t>Vigenere</a:t>
            </a:r>
            <a:r>
              <a:rPr lang="en-US" dirty="0" smtClean="0"/>
              <a:t>.</a:t>
            </a: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7924799" y="0"/>
            <a:ext cx="12228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b="1" dirty="0" smtClean="0">
                <a:solidFill>
                  <a:srgbClr val="FFFF00"/>
                </a:solidFill>
              </a:rPr>
              <a:t>4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Perhaps yours looks something like this?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Assume we know the key length, L, …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We’ll see how to find it shortly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Method 1: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Parse out the characters at positions p = </a:t>
            </a:r>
            <a:r>
              <a:rPr lang="en-US" sz="2400" i="1" dirty="0" smtClean="0"/>
              <a:t>i</a:t>
            </a:r>
            <a:r>
              <a:rPr lang="en-US" sz="2400" dirty="0" smtClean="0"/>
              <a:t> (mod L)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smtClean="0"/>
              <a:t>These have all been shifted the same amount 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smtClean="0"/>
              <a:t>Do a frequency analysis to find shift</a:t>
            </a:r>
          </a:p>
          <a:p>
            <a:pPr lvl="3" eaLnBrk="1" hangingPunct="1">
              <a:lnSpc>
                <a:spcPct val="80000"/>
              </a:lnSpc>
              <a:defRPr/>
            </a:pPr>
            <a:r>
              <a:rPr lang="en-US" sz="1800" dirty="0" smtClean="0"/>
              <a:t>The most frequent letter should be e, given enough text. Can verify to see how shift affects other letters.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This gives the first letter of the key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Repeat for positions p = 1, p = 2, … p = L-1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Problem: involves some trial and error.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For brute force to work, would need to brute force all letters of key simultaneously: _____ possibilities</a:t>
            </a:r>
          </a:p>
        </p:txBody>
      </p:sp>
      <p:sp>
        <p:nvSpPr>
          <p:cNvPr id="211972" name="Line 4"/>
          <p:cNvSpPr>
            <a:spLocks noChangeShapeType="1"/>
          </p:cNvSpPr>
          <p:nvPr/>
        </p:nvSpPr>
        <p:spPr bwMode="auto">
          <a:xfrm flipH="1" flipV="1">
            <a:off x="5638800" y="4267200"/>
            <a:ext cx="152400" cy="838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973" name="Oval 5"/>
          <p:cNvSpPr>
            <a:spLocks noChangeArrowheads="1"/>
          </p:cNvSpPr>
          <p:nvPr/>
        </p:nvSpPr>
        <p:spPr bwMode="auto">
          <a:xfrm>
            <a:off x="2971800" y="3886200"/>
            <a:ext cx="3733800" cy="3810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2" grpId="0" animBg="1"/>
      <p:bldP spid="21197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 anchor="t"/>
          <a:lstStyle/>
          <a:p>
            <a:pPr algn="l"/>
            <a:r>
              <a:rPr lang="en-US" sz="3200" dirty="0" smtClean="0"/>
              <a:t>Using the whole frequency distribution is more robust than using a single letter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this via dot products of frequency vectors.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08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dirty="0" smtClean="0"/>
              <a:t>Dot products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3238" y="1600200"/>
            <a:ext cx="8382000" cy="45339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effectLst/>
              </a:rPr>
              <a:t>Consider </a:t>
            </a:r>
            <a:r>
              <a:rPr lang="pt-BR" sz="2800" dirty="0" smtClean="0">
                <a:effectLst/>
              </a:rPr>
              <a:t>A =   </a:t>
            </a:r>
            <a:r>
              <a:rPr lang="pt-BR" sz="1400" dirty="0" smtClean="0">
                <a:effectLst/>
              </a:rPr>
              <a:t>(0.082 0.015 0.028 0.043 0.127 0.022 0.020 0.061 0.070 0.002 </a:t>
            </a:r>
          </a:p>
          <a:p>
            <a:pPr eaLnBrk="1" hangingPunct="1">
              <a:buFont typeface="Wingdings" pitchFamily="2" charset="2"/>
              <a:buNone/>
            </a:pPr>
            <a:r>
              <a:rPr lang="pt-BR" sz="1400" dirty="0" smtClean="0">
                <a:effectLst/>
              </a:rPr>
              <a:t>				</a:t>
            </a:r>
            <a:r>
              <a:rPr lang="en-US" sz="1400" dirty="0" smtClean="0">
                <a:effectLst/>
              </a:rPr>
              <a:t>0.008 0.040 0.024 0.067 0.075 0.019 0.001 0.060 0.063 0.091 .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1400" dirty="0" smtClean="0">
                <a:effectLst/>
              </a:rPr>
              <a:t>				0.028 0.010 0.023 0.001 0.020 0.001);</a:t>
            </a:r>
          </a:p>
          <a:p>
            <a:pPr eaLnBrk="1" hangingPunct="1"/>
            <a:r>
              <a:rPr lang="en-US" sz="2400" i="1" dirty="0" smtClean="0">
                <a:effectLst/>
              </a:rPr>
              <a:t>A</a:t>
            </a:r>
            <a:r>
              <a:rPr lang="en-US" sz="2400" i="1" baseline="-25000" dirty="0" smtClean="0">
                <a:effectLst/>
              </a:rPr>
              <a:t>i</a:t>
            </a:r>
            <a:r>
              <a:rPr lang="en-US" sz="2400" dirty="0" smtClean="0">
                <a:effectLst/>
              </a:rPr>
              <a:t> = </a:t>
            </a:r>
            <a:r>
              <a:rPr lang="en-US" sz="2400" i="1" dirty="0" smtClean="0">
                <a:effectLst/>
              </a:rPr>
              <a:t>A</a:t>
            </a:r>
            <a:r>
              <a:rPr lang="en-US" sz="2400" dirty="0" smtClean="0">
                <a:effectLst/>
              </a:rPr>
              <a:t> displaced </a:t>
            </a:r>
            <a:r>
              <a:rPr lang="en-US" sz="2400" i="1" dirty="0" smtClean="0">
                <a:effectLst/>
              </a:rPr>
              <a:t>i</a:t>
            </a:r>
            <a:r>
              <a:rPr lang="en-US" sz="2400" dirty="0" smtClean="0">
                <a:effectLst/>
              </a:rPr>
              <a:t> positions to the right</a:t>
            </a:r>
          </a:p>
          <a:p>
            <a:pPr eaLnBrk="1" hangingPunct="1"/>
            <a:r>
              <a:rPr lang="en-US" sz="2400" i="1" dirty="0" smtClean="0">
                <a:effectLst/>
              </a:rPr>
              <a:t>A</a:t>
            </a:r>
            <a:r>
              <a:rPr lang="en-US" sz="2400" i="1" baseline="-25000" dirty="0" smtClean="0">
                <a:effectLst/>
              </a:rPr>
              <a:t>0</a:t>
            </a:r>
            <a:r>
              <a:rPr lang="en-US" sz="2400" i="1" dirty="0" smtClean="0">
                <a:effectLst/>
              </a:rPr>
              <a:t> = </a:t>
            </a:r>
            <a:r>
              <a:rPr lang="en-US" sz="1600" dirty="0" smtClean="0">
                <a:effectLst/>
              </a:rPr>
              <a:t>(0.082    0.015    0.028  … 		 	0.001    0.020     0.001)</a:t>
            </a:r>
          </a:p>
          <a:p>
            <a:pPr eaLnBrk="1" hangingPunct="1"/>
            <a:r>
              <a:rPr lang="en-US" sz="2400" i="1" dirty="0" smtClean="0">
                <a:effectLst/>
              </a:rPr>
              <a:t>A</a:t>
            </a:r>
            <a:r>
              <a:rPr lang="en-US" sz="2400" i="1" baseline="-25000" dirty="0" smtClean="0">
                <a:effectLst/>
              </a:rPr>
              <a:t>1</a:t>
            </a:r>
            <a:r>
              <a:rPr lang="en-US" sz="2400" i="1" dirty="0" smtClean="0">
                <a:effectLst/>
              </a:rPr>
              <a:t> = </a:t>
            </a:r>
            <a:r>
              <a:rPr lang="en-US" sz="1600" dirty="0" smtClean="0">
                <a:effectLst/>
              </a:rPr>
              <a:t>(0.001    0.082    0.015    0.028  …                	0.023    0.001     0.020)</a:t>
            </a:r>
          </a:p>
          <a:p>
            <a:pPr eaLnBrk="1" hangingPunct="1"/>
            <a:r>
              <a:rPr lang="en-US" sz="2400" i="1" dirty="0" smtClean="0">
                <a:effectLst/>
              </a:rPr>
              <a:t>A</a:t>
            </a:r>
            <a:r>
              <a:rPr lang="en-US" sz="2400" i="1" baseline="-25000" dirty="0" smtClean="0">
                <a:effectLst/>
              </a:rPr>
              <a:t>2</a:t>
            </a:r>
            <a:r>
              <a:rPr lang="en-US" sz="2400" i="1" dirty="0" smtClean="0">
                <a:effectLst/>
              </a:rPr>
              <a:t> </a:t>
            </a:r>
            <a:r>
              <a:rPr lang="en-US" sz="2400" i="1" dirty="0">
                <a:effectLst/>
              </a:rPr>
              <a:t>= </a:t>
            </a:r>
            <a:r>
              <a:rPr lang="en-US" sz="1600" dirty="0" smtClean="0">
                <a:effectLst/>
              </a:rPr>
              <a:t>(</a:t>
            </a:r>
            <a:r>
              <a:rPr lang="en-US" sz="1600" dirty="0">
                <a:effectLst/>
              </a:rPr>
              <a:t>0.020 </a:t>
            </a:r>
            <a:r>
              <a:rPr lang="en-US" sz="1600" dirty="0" smtClean="0">
                <a:effectLst/>
              </a:rPr>
              <a:t>   0.001    0.082    </a:t>
            </a:r>
            <a:r>
              <a:rPr lang="en-US" sz="1600" dirty="0">
                <a:effectLst/>
              </a:rPr>
              <a:t>0.015    0.028  …                </a:t>
            </a:r>
            <a:r>
              <a:rPr lang="en-US" sz="1600" dirty="0" smtClean="0">
                <a:effectLst/>
              </a:rPr>
              <a:t>        0.023     0.001)</a:t>
            </a:r>
          </a:p>
          <a:p>
            <a:pPr eaLnBrk="1" hangingPunct="1"/>
            <a:r>
              <a:rPr lang="en-US" sz="2400" dirty="0" smtClean="0">
                <a:effectLst/>
              </a:rPr>
              <a:t>A</a:t>
            </a:r>
            <a:r>
              <a:rPr lang="en-US" sz="2400" baseline="-25000" dirty="0" smtClean="0">
                <a:effectLst/>
              </a:rPr>
              <a:t>0</a:t>
            </a:r>
            <a:r>
              <a:rPr lang="en-US" sz="2400" dirty="0" smtClean="0">
                <a:effectLst/>
              </a:rPr>
              <a:t> .* A</a:t>
            </a:r>
            <a:r>
              <a:rPr lang="en-US" sz="2400" baseline="-25000" dirty="0" smtClean="0">
                <a:effectLst/>
              </a:rPr>
              <a:t>1</a:t>
            </a:r>
            <a:r>
              <a:rPr lang="en-US" sz="2400" dirty="0" smtClean="0">
                <a:effectLst/>
              </a:rPr>
              <a:t> = 0.039</a:t>
            </a:r>
          </a:p>
          <a:p>
            <a:pPr eaLnBrk="1" hangingPunct="1"/>
            <a:r>
              <a:rPr lang="en-US" sz="2400" dirty="0" smtClean="0">
                <a:effectLst/>
              </a:rPr>
              <a:t>A</a:t>
            </a:r>
            <a:r>
              <a:rPr lang="en-US" sz="2400" baseline="-25000" dirty="0" smtClean="0">
                <a:effectLst/>
              </a:rPr>
              <a:t>0</a:t>
            </a:r>
            <a:r>
              <a:rPr lang="en-US" sz="2400" dirty="0" smtClean="0">
                <a:effectLst/>
              </a:rPr>
              <a:t> .* A</a:t>
            </a:r>
            <a:r>
              <a:rPr lang="en-US" sz="2400" baseline="-25000" dirty="0" smtClean="0">
                <a:effectLst/>
              </a:rPr>
              <a:t>0</a:t>
            </a:r>
            <a:r>
              <a:rPr lang="en-US" sz="2400" dirty="0" smtClean="0">
                <a:effectLst/>
              </a:rPr>
              <a:t> = 0.066</a:t>
            </a:r>
          </a:p>
          <a:p>
            <a:pPr eaLnBrk="1" hangingPunct="1"/>
            <a:r>
              <a:rPr lang="en-US" sz="2400" dirty="0" smtClean="0">
                <a:effectLst/>
              </a:rPr>
              <a:t>A</a:t>
            </a:r>
            <a:r>
              <a:rPr lang="en-US" sz="2400" baseline="-25000" dirty="0" smtClean="0">
                <a:effectLst/>
              </a:rPr>
              <a:t>i</a:t>
            </a:r>
            <a:r>
              <a:rPr lang="en-US" sz="2400" dirty="0" smtClean="0">
                <a:effectLst/>
              </a:rPr>
              <a:t> .* </a:t>
            </a:r>
            <a:r>
              <a:rPr lang="en-US" sz="2400" dirty="0" err="1" smtClean="0">
                <a:effectLst/>
              </a:rPr>
              <a:t>A</a:t>
            </a:r>
            <a:r>
              <a:rPr lang="en-US" sz="2400" baseline="-25000" dirty="0" err="1" smtClean="0">
                <a:effectLst/>
              </a:rPr>
              <a:t>j</a:t>
            </a:r>
            <a:r>
              <a:rPr lang="en-US" sz="2400" dirty="0" smtClean="0">
                <a:effectLst/>
              </a:rPr>
              <a:t> depends on _____ only.</a:t>
            </a:r>
          </a:p>
          <a:p>
            <a:pPr eaLnBrk="1" hangingPunct="1"/>
            <a:r>
              <a:rPr lang="en-US" sz="2400" dirty="0" smtClean="0">
                <a:effectLst/>
              </a:rPr>
              <a:t>Max occurs when _____. </a:t>
            </a:r>
            <a:br>
              <a:rPr lang="en-US" sz="2400" dirty="0" smtClean="0">
                <a:effectLst/>
              </a:rPr>
            </a:br>
            <a:r>
              <a:rPr lang="en-US" sz="2400" dirty="0" smtClean="0">
                <a:effectLst/>
              </a:rPr>
              <a:t>Why</a:t>
            </a:r>
            <a:r>
              <a:rPr lang="en-US" sz="2400" dirty="0">
                <a:effectLst/>
              </a:rPr>
              <a:t>?</a:t>
            </a:r>
            <a:endParaRPr lang="en-US" sz="2400" dirty="0" smtClean="0">
              <a:effectLst/>
            </a:endParaRPr>
          </a:p>
        </p:txBody>
      </p:sp>
      <p:pic>
        <p:nvPicPr>
          <p:cNvPr id="22016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495800"/>
            <a:ext cx="31242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0167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150" y="5391150"/>
            <a:ext cx="31242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6859367"/>
              </p:ext>
            </p:extLst>
          </p:nvPr>
        </p:nvGraphicFramePr>
        <p:xfrm>
          <a:off x="4257675" y="609600"/>
          <a:ext cx="2762250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Equation" r:id="rId6" imgW="1409400" imgH="342720" progId="Equation.3">
                  <p:embed/>
                </p:oleObj>
              </mc:Choice>
              <mc:Fallback>
                <p:oleObj name="Equation" r:id="rId6" imgW="1409400" imgH="34272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609600"/>
                        <a:ext cx="2762250" cy="6715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7924799" y="0"/>
            <a:ext cx="12228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b="1" dirty="0" smtClean="0">
                <a:solidFill>
                  <a:srgbClr val="FFFF00"/>
                </a:solidFill>
              </a:rPr>
              <a:t>5-6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0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0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5177</TotalTime>
  <Words>981</Words>
  <Application>Microsoft Office PowerPoint</Application>
  <PresentationFormat>On-screen Show (4:3)</PresentationFormat>
  <Paragraphs>196</Paragraphs>
  <Slides>17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Digital Dots</vt:lpstr>
      <vt:lpstr>Equation</vt:lpstr>
      <vt:lpstr>PowerPoint Presentation</vt:lpstr>
      <vt:lpstr>PowerPoint Presentation</vt:lpstr>
      <vt:lpstr>PowerPoint Presentation</vt:lpstr>
      <vt:lpstr>PowerPoint Presentation</vt:lpstr>
      <vt:lpstr>English letter frequencies</vt:lpstr>
      <vt:lpstr>Ciphertext-only attack</vt:lpstr>
      <vt:lpstr>Perhaps yours looks something like this?</vt:lpstr>
      <vt:lpstr>Using the whole frequency distribution is more robust than using a single letter</vt:lpstr>
      <vt:lpstr>Dot products</vt:lpstr>
      <vt:lpstr>Towards another method</vt:lpstr>
      <vt:lpstr>Another method</vt:lpstr>
      <vt:lpstr>Method 2 is more robust since it uses the whole letter distribution</vt:lpstr>
      <vt:lpstr>Finding the key length also uses dot products</vt:lpstr>
      <vt:lpstr>Finding the key length</vt:lpstr>
      <vt:lpstr>Key length: an example</vt:lpstr>
      <vt:lpstr>The text helps with implementation</vt:lpstr>
      <vt:lpstr>Exceptions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Matthew R Boutell</cp:lastModifiedBy>
  <cp:revision>296</cp:revision>
  <cp:lastPrinted>1601-01-01T00:00:00Z</cp:lastPrinted>
  <dcterms:created xsi:type="dcterms:W3CDTF">1601-01-01T00:00:00Z</dcterms:created>
  <dcterms:modified xsi:type="dcterms:W3CDTF">2013-03-12T15:11:01Z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