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sldIdLst>
    <p:sldId id="257" r:id="rId2"/>
    <p:sldId id="283" r:id="rId3"/>
    <p:sldId id="281" r:id="rId4"/>
    <p:sldId id="272" r:id="rId5"/>
    <p:sldId id="273" r:id="rId6"/>
    <p:sldId id="274" r:id="rId7"/>
    <p:sldId id="284" r:id="rId8"/>
    <p:sldId id="285" r:id="rId9"/>
    <p:sldId id="286" r:id="rId10"/>
    <p:sldId id="287" r:id="rId11"/>
    <p:sldId id="288" r:id="rId12"/>
    <p:sldId id="289" r:id="rId13"/>
    <p:sldId id="278" r:id="rId14"/>
    <p:sldId id="290" r:id="rId15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5186F86-D4E8-4D43-B378-E971E87E3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5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51893D-B7B8-46A8-A187-45C559D70A3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C1C560-E4AD-4B5F-BAC9-1648D1F8369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Guess and check? There are only 7 possible solutions! Easier</a:t>
            </a:r>
            <a:r>
              <a:rPr lang="en-US" baseline="0" dirty="0" smtClean="0"/>
              <a:t> to simplify first (-6)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405BF-521C-4F99-8281-EB08BB4DD37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49F573-EB2F-4CED-A7D2-6DFFFCE815D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04094" indent="-270805">
              <a:defRPr>
                <a:solidFill>
                  <a:schemeClr val="tx1"/>
                </a:solidFill>
                <a:latin typeface="Arial" charset="0"/>
              </a:defRPr>
            </a:lvl2pPr>
            <a:lvl3pPr marL="1083221" indent="-216644">
              <a:defRPr>
                <a:solidFill>
                  <a:schemeClr val="tx1"/>
                </a:solidFill>
                <a:latin typeface="Arial" charset="0"/>
              </a:defRPr>
            </a:lvl3pPr>
            <a:lvl4pPr marL="1516510" indent="-216644">
              <a:defRPr>
                <a:solidFill>
                  <a:schemeClr val="tx1"/>
                </a:solidFill>
                <a:latin typeface="Arial" charset="0"/>
              </a:defRPr>
            </a:lvl4pPr>
            <a:lvl5pPr marL="1949798" indent="-216644">
              <a:defRPr>
                <a:solidFill>
                  <a:schemeClr val="tx1"/>
                </a:solidFill>
                <a:latin typeface="Arial" charset="0"/>
              </a:defRPr>
            </a:lvl5pPr>
            <a:lvl6pPr marL="2383086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6375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9663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2952" indent="-2166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8719C9-4482-476E-84C8-973CCE1B934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Could demo?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1F0E22-0BAF-4B86-AEA8-A537044EC82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1CD158-0B34-487E-94E5-8757845823AA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Confidentiality, authentication.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F2D4AD4-0276-405A-A21E-92AF86E9DE4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A23008-B6AE-4F3C-8EB1-AA7B18F3B73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7CE9C3-728D-418A-B42F-48C21AB7DB5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7EBE75-D3CA-4B2B-9CF4-1898830DF16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CF74D2-70DD-41BE-A309-33233C0E88F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3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6427C-1892-4C77-B68C-04F0F882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5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81EAC-3455-4B35-B69C-C6CDBD290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3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A2CE9-4240-428A-907C-1D48457C8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8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ADC60-D4F7-41CB-A32E-A78456C8F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25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186B-99F7-4C29-897E-00BC430AD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2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A0554-A530-42A1-AF46-183B4728D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5C2F2-8236-4061-9095-03403D0A0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4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A1CDA-CCC8-4A7A-89E7-C729F92A4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9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4C027-FD06-41FB-90A5-735D8C52E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0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FD97C-B74B-4D03-9444-F307E5109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1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8E52C-D4A5-4AEF-BDF4-90DBBBA83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0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E024-B702-4C6A-B6F6-928B497E5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D26F-DD52-4F35-81ED-CA4340C4D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68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152340A-06FB-4510-AC99-86401977E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5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6" r:id="rId12"/>
    <p:sldLayoutId id="214748383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Subscribe to piazza </a:t>
            </a:r>
            <a:r>
              <a:rPr lang="en-US" sz="2400" smtClean="0"/>
              <a:t>and start HW1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Questions?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Roll Call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Today: affine ciphers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4: </a:t>
            </a:r>
            <a:r>
              <a:rPr lang="en-US" dirty="0" err="1" smtClean="0"/>
              <a:t>Congruences</a:t>
            </a:r>
            <a:endParaRPr lang="en-US" dirty="0" smtClean="0"/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820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Def: </a:t>
            </a:r>
            <a:r>
              <a:rPr lang="en-US" sz="2400" dirty="0" err="1" smtClean="0"/>
              <a:t>a≡b</a:t>
            </a:r>
            <a:r>
              <a:rPr lang="en-US" sz="2400" dirty="0" smtClean="0"/>
              <a:t> (mod n) </a:t>
            </a:r>
            <a:r>
              <a:rPr lang="en-US" sz="2400" dirty="0" err="1" smtClean="0"/>
              <a:t>iff</a:t>
            </a:r>
            <a:r>
              <a:rPr lang="en-US" sz="2400" dirty="0" smtClean="0"/>
              <a:t> (a-b) = </a:t>
            </a:r>
            <a:r>
              <a:rPr lang="en-US" sz="2400" dirty="0" err="1" smtClean="0"/>
              <a:t>nk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int</a:t>
            </a:r>
            <a:r>
              <a:rPr lang="en-US" sz="2400" dirty="0" smtClean="0"/>
              <a:t> k </a:t>
            </a:r>
          </a:p>
          <a:p>
            <a:pPr eaLnBrk="1" hangingPunct="1">
              <a:defRPr/>
            </a:pPr>
            <a:r>
              <a:rPr lang="en-US" sz="2400" dirty="0" smtClean="0"/>
              <a:t>Properties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You can easily solve </a:t>
            </a:r>
            <a:r>
              <a:rPr lang="en-US" sz="2400" dirty="0" err="1" smtClean="0"/>
              <a:t>congruences</a:t>
            </a:r>
            <a:r>
              <a:rPr lang="en-US" sz="2400" dirty="0" smtClean="0"/>
              <a:t> </a:t>
            </a:r>
            <a:r>
              <a:rPr lang="en-US" sz="2400" dirty="0" err="1" smtClean="0"/>
              <a:t>ax≡b</a:t>
            </a:r>
            <a:r>
              <a:rPr lang="en-US" sz="2400" dirty="0" smtClean="0"/>
              <a:t> (mod n) 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= 1 and the numbers are small.</a:t>
            </a:r>
          </a:p>
          <a:p>
            <a:pPr lvl="1" eaLnBrk="1" hangingPunct="1">
              <a:defRPr/>
            </a:pPr>
            <a:r>
              <a:rPr lang="en-US" sz="2000" dirty="0" smtClean="0"/>
              <a:t>Example: 3x+ 6 </a:t>
            </a:r>
            <a:r>
              <a:rPr lang="en-US" sz="2000" dirty="0"/>
              <a:t>≡</a:t>
            </a:r>
            <a:r>
              <a:rPr lang="en-US" sz="2000" dirty="0" smtClean="0"/>
              <a:t> 1 (mod 7)</a:t>
            </a:r>
          </a:p>
          <a:p>
            <a:pPr eaLnBrk="1" hangingPunct="1">
              <a:defRPr/>
            </a:pPr>
            <a:r>
              <a:rPr lang="en-US" sz="2400" dirty="0" smtClean="0"/>
              <a:t>If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 isn’t 1, there are multiple solutions (next week)</a:t>
            </a:r>
          </a:p>
          <a:p>
            <a:pPr marL="0" indent="0" eaLnBrk="1" hangingPunct="1">
              <a:buNone/>
              <a:defRPr/>
            </a:pPr>
            <a:endParaRPr lang="en-US" sz="2400" dirty="0" smtClean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52400" y="2438400"/>
          <a:ext cx="400685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2" name="Equation" r:id="rId4" imgW="2260440" imgH="1346040" progId="Equation.3">
                  <p:embed/>
                </p:oleObj>
              </mc:Choice>
              <mc:Fallback>
                <p:oleObj name="Equation" r:id="rId4" imgW="22604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8400"/>
                        <a:ext cx="4006850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4495800" y="2438400"/>
          <a:ext cx="443547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3" name="Equation" r:id="rId6" imgW="2501640" imgH="1346040" progId="Equation.3">
                  <p:embed/>
                </p:oleObj>
              </mc:Choice>
              <mc:Fallback>
                <p:oleObj name="Equation" r:id="rId6" imgW="2501640" imgH="1346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38400"/>
                        <a:ext cx="4435475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Restrictions on </a:t>
            </a:r>
            <a:r>
              <a:rPr lang="en-US" smtClean="0">
                <a:latin typeface="Symbol" pitchFamily="18" charset="2"/>
              </a:rPr>
              <a:t>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problem is that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, 26) </a:t>
            </a:r>
            <a:r>
              <a:rPr lang="en-US" dirty="0" smtClean="0">
                <a:latin typeface="Symbol" pitchFamily="18" charset="2"/>
              </a:rPr>
              <a:t>!=</a:t>
            </a:r>
            <a:r>
              <a:rPr lang="en-US" dirty="0" smtClean="0"/>
              <a:t> 1.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function has no inverse.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42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decryption key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You need the inverse of </a:t>
            </a:r>
            <a:r>
              <a:rPr lang="en-US" i="1" dirty="0" smtClean="0"/>
              <a:t>y = 5x + 3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In </a:t>
            </a:r>
            <a:r>
              <a:rPr lang="en-US" i="1" dirty="0" smtClean="0"/>
              <a:t>Integer (mod 26) World</a:t>
            </a:r>
            <a:r>
              <a:rPr lang="en-US" dirty="0" smtClean="0"/>
              <a:t>, of course…</a:t>
            </a:r>
          </a:p>
          <a:p>
            <a:pPr eaLnBrk="1" hangingPunct="1">
              <a:defRPr/>
            </a:pPr>
            <a:r>
              <a:rPr lang="en-US" i="1" dirty="0" smtClean="0"/>
              <a:t>y </a:t>
            </a:r>
            <a:r>
              <a:rPr lang="en-US" dirty="0"/>
              <a:t>≡</a:t>
            </a:r>
            <a:r>
              <a:rPr lang="en-US" i="1" dirty="0" smtClean="0"/>
              <a:t> </a:t>
            </a:r>
            <a:r>
              <a:rPr lang="en-US" i="1" dirty="0"/>
              <a:t>5x + </a:t>
            </a:r>
            <a:r>
              <a:rPr lang="en-US" i="1" dirty="0" smtClean="0"/>
              <a:t>3 (mod 26)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5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5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Affine ciphers: </a:t>
            </a:r>
            <a:r>
              <a:rPr lang="en-US" sz="3600" smtClean="0"/>
              <a:t>x </a:t>
            </a:r>
            <a:r>
              <a:rPr lang="en-US" sz="3600" smtClean="0">
                <a:sym typeface="Wingdings" pitchFamily="2" charset="2"/>
              </a:rPr>
              <a:t> ax + b (mod 26)</a:t>
            </a:r>
            <a:endParaRPr lang="en-US" sz="3600" smtClean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Ciphertext</a:t>
            </a:r>
            <a:r>
              <a:rPr lang="en-US" sz="3200" dirty="0" smtClean="0"/>
              <a:t> only: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long is brute force?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many characters do we need?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</a:t>
            </a:r>
            <a:r>
              <a:rPr lang="en-US" sz="3200" dirty="0"/>
              <a:t>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/>
              <a:t>Wow, this is easy. Which plaintext easiest?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/>
              <a:t>Chosen </a:t>
            </a:r>
            <a:r>
              <a:rPr lang="en-US" sz="3200" dirty="0" err="1"/>
              <a:t>ciphertext</a:t>
            </a:r>
            <a:endParaRPr lang="en-US" sz="3200" dirty="0"/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/>
              <a:t>Also easy: which </a:t>
            </a:r>
            <a:r>
              <a:rPr lang="en-US" sz="2800" dirty="0" err="1"/>
              <a:t>ciphertext</a:t>
            </a:r>
            <a:r>
              <a:rPr lang="en-US" sz="2800" dirty="0" smtClean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6-7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Idea: the key is a </a:t>
            </a:r>
            <a:r>
              <a:rPr lang="en-US" sz="2800" i="1" dirty="0" smtClean="0"/>
              <a:t>vector</a:t>
            </a:r>
            <a:r>
              <a:rPr lang="en-US" sz="2800" dirty="0" smtClean="0"/>
              <a:t> of shifts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key and its length are unknown to Eve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Ex. Use a word like </a:t>
            </a:r>
            <a:r>
              <a:rPr lang="en-US" sz="2400" i="1" dirty="0" smtClean="0"/>
              <a:t>hidden (7 8 3 3 4 13)</a:t>
            </a:r>
            <a:r>
              <a:rPr lang="en-US" sz="24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Example: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The recent development of various methods of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>
                <a:latin typeface="Courier New" pitchFamily="49" charset="0"/>
              </a:rPr>
              <a:t>    </a:t>
            </a:r>
            <a:r>
              <a:rPr lang="en-US" sz="1000" b="1" dirty="0" smtClean="0">
                <a:latin typeface="Courier New" pitchFamily="49" charset="0"/>
              </a:rPr>
              <a:t>7 8 3   3 413</a:t>
            </a:r>
            <a:r>
              <a:rPr lang="en-US" sz="1000" dirty="0" smtClean="0">
                <a:latin typeface="Courier New" pitchFamily="49" charset="0"/>
              </a:rPr>
              <a:t> 7 8 3   3 413 </a:t>
            </a:r>
            <a:r>
              <a:rPr lang="en-US" sz="1000" b="1" dirty="0" smtClean="0">
                <a:latin typeface="Courier New" pitchFamily="49" charset="0"/>
              </a:rPr>
              <a:t>7 8 3 3 413</a:t>
            </a:r>
            <a:r>
              <a:rPr lang="en-US" sz="1000" dirty="0" smtClean="0">
                <a:latin typeface="Courier New" pitchFamily="49" charset="0"/>
              </a:rPr>
              <a:t> 7 8   3 3   413 </a:t>
            </a:r>
            <a:r>
              <a:rPr lang="en-US" sz="1000" b="1" dirty="0" smtClean="0">
                <a:latin typeface="Courier New" pitchFamily="49" charset="0"/>
              </a:rPr>
              <a:t>7 8 3 3 4  13</a:t>
            </a:r>
            <a:r>
              <a:rPr lang="en-US" sz="1000" dirty="0" smtClean="0">
                <a:latin typeface="Courier New" pitchFamily="49" charset="0"/>
              </a:rPr>
              <a:t> 7 8 3 3 413   </a:t>
            </a:r>
            <a:r>
              <a:rPr lang="en-US" sz="1000" b="1" dirty="0" smtClean="0">
                <a:latin typeface="Courier New" pitchFamily="49" charset="0"/>
              </a:rPr>
              <a:t>7 8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00" dirty="0" smtClean="0"/>
              <a:t>         </a:t>
            </a:r>
            <a:r>
              <a:rPr lang="en-US" sz="1000" b="1" dirty="0" smtClean="0">
                <a:latin typeface="Courier New" pitchFamily="49" charset="0"/>
              </a:rPr>
              <a:t>015 7  20 815112122   6 8 811191718161720 1  17 8  25132416172322  2511 11017 7 5  2113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>
                <a:effectLst/>
                <a:latin typeface="Courier New" pitchFamily="49" charset="0"/>
              </a:rPr>
              <a:t>aph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uiplvw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giiltrsqrub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ri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znyqrxw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zlbkrhf</a:t>
            </a:r>
            <a:r>
              <a:rPr lang="en-US" sz="2000" dirty="0" smtClean="0">
                <a:effectLst/>
                <a:latin typeface="Courier New" pitchFamily="49" charset="0"/>
              </a:rPr>
              <a:t> </a:t>
            </a:r>
            <a:r>
              <a:rPr lang="en-US" sz="2000" dirty="0" err="1" smtClean="0">
                <a:effectLst/>
                <a:latin typeface="Courier New" pitchFamily="49" charset="0"/>
              </a:rPr>
              <a:t>vn</a:t>
            </a:r>
            <a:endParaRPr lang="en-US" sz="2000" dirty="0" smtClean="0">
              <a:effectLst/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defRPr/>
            </a:pPr>
            <a:endParaRPr lang="en-US" sz="2000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Encryption: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Repeat the vector as many times as needed to get the same length as the plaintext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Add this repeated vector to the plaintext.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en-US" sz="2400" dirty="0" smtClean="0"/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Vigenere</a:t>
            </a: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Ciphers</a:t>
            </a:r>
          </a:p>
        </p:txBody>
      </p:sp>
      <p:sp>
        <p:nvSpPr>
          <p:cNvPr id="2" name="Line Callout 1 (Border and Accent Bar) 1"/>
          <p:cNvSpPr/>
          <p:nvPr/>
        </p:nvSpPr>
        <p:spPr bwMode="auto">
          <a:xfrm>
            <a:off x="114300" y="2781300"/>
            <a:ext cx="838200" cy="381000"/>
          </a:xfrm>
          <a:prstGeom prst="accentBorderCallout1">
            <a:avLst>
              <a:gd name="adj1" fmla="val 32083"/>
              <a:gd name="adj2" fmla="val 108030"/>
              <a:gd name="adj3" fmla="val 94595"/>
              <a:gd name="adj4" fmla="val 18671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531390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Sherlock Holmes, </a:t>
            </a:r>
            <a:r>
              <a:rPr lang="en-US" sz="2400" i="1" dirty="0" smtClean="0"/>
              <a:t>The Adventure of the Dancing Men</a:t>
            </a:r>
            <a:r>
              <a:rPr lang="en-US" sz="2400" dirty="0" smtClean="0"/>
              <a:t> (1898)</a:t>
            </a:r>
            <a:br>
              <a:rPr lang="en-US" sz="2400" dirty="0" smtClean="0"/>
            </a:br>
            <a:r>
              <a:rPr lang="en-US" sz="2400" dirty="0" smtClean="0"/>
              <a:t>Who got it?</a:t>
            </a:r>
          </a:p>
        </p:txBody>
      </p:sp>
      <p:sp>
        <p:nvSpPr>
          <p:cNvPr id="4099" name="Text Box 10"/>
          <p:cNvSpPr txBox="1">
            <a:spLocks noChangeArrowheads="1"/>
          </p:cNvSpPr>
          <p:nvPr/>
        </p:nvSpPr>
        <p:spPr bwMode="auto">
          <a:xfrm>
            <a:off x="288925" y="1789113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In a letter:</a:t>
            </a:r>
          </a:p>
        </p:txBody>
      </p:sp>
      <p:sp>
        <p:nvSpPr>
          <p:cNvPr id="4100" name="Text Box 11"/>
          <p:cNvSpPr txBox="1">
            <a:spLocks noChangeArrowheads="1"/>
          </p:cNvSpPr>
          <p:nvPr/>
        </p:nvSpPr>
        <p:spPr bwMode="auto">
          <a:xfrm>
            <a:off x="228600" y="259080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weeks later:</a:t>
            </a:r>
          </a:p>
        </p:txBody>
      </p: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152400" y="3429000"/>
            <a:ext cx="188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mornings later: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228600" y="41148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 days later:</a:t>
            </a:r>
          </a:p>
        </p:txBody>
      </p:sp>
      <p:sp>
        <p:nvSpPr>
          <p:cNvPr id="4103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4 days later:</a:t>
            </a:r>
          </a:p>
        </p:txBody>
      </p:sp>
      <p:pic>
        <p:nvPicPr>
          <p:cNvPr id="410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49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08133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3081338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38800"/>
            <a:ext cx="74072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17002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Comments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A simple substitution cipher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Used knowledge of linguistics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The letter E.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Used domain knowledge: Elsie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Issues with ____________ and _________________: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Sherlock masqueraded as Elsie.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Others are </a:t>
            </a:r>
            <a:r>
              <a:rPr lang="en-US" sz="1800" i="1" dirty="0" smtClean="0"/>
              <a:t>integrity</a:t>
            </a:r>
            <a:r>
              <a:rPr lang="en-US" sz="1800" dirty="0" smtClean="0"/>
              <a:t> and </a:t>
            </a:r>
            <a:r>
              <a:rPr lang="en-US" sz="1800" i="1" dirty="0" smtClean="0"/>
              <a:t>non-repudiation</a:t>
            </a:r>
            <a:r>
              <a:rPr lang="en-US" sz="18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Read Section 2.5 in T&amp;W for the solution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Affine ciphers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Somewhat stronger since </a:t>
            </a:r>
            <a:r>
              <a:rPr lang="en-US" sz="3200" b="1" dirty="0" smtClean="0"/>
              <a:t>scale, then shift</a:t>
            </a:r>
            <a:r>
              <a:rPr lang="en-US" sz="3200" dirty="0" smtClean="0"/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	x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x +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200" dirty="0" smtClean="0">
                <a:sym typeface="Wingdings" pitchFamily="2" charset="2"/>
              </a:rPr>
              <a:t> (mod 26)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y = 5x + 3; x = ‘</a:t>
            </a:r>
            <a:r>
              <a:rPr lang="en-US" sz="3200" dirty="0" err="1" smtClean="0"/>
              <a:t>hellothere</a:t>
            </a:r>
            <a:r>
              <a:rPr lang="en-US" sz="3200" dirty="0" smtClean="0"/>
              <a:t>’;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Then y = ‘</a:t>
            </a:r>
            <a:r>
              <a:rPr lang="en-US" sz="3200" dirty="0" err="1" smtClean="0"/>
              <a:t>mxggv</a:t>
            </a:r>
            <a:r>
              <a:rPr lang="en-US" sz="3200" dirty="0" smtClean="0"/>
              <a:t>…’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Affine ciphers: </a:t>
            </a:r>
            <a:r>
              <a:rPr lang="en-US" sz="3600" dirty="0" smtClean="0"/>
              <a:t>x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600" dirty="0" smtClean="0">
                <a:sym typeface="Wingdings" pitchFamily="2" charset="2"/>
              </a:rPr>
              <a:t>x +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600" dirty="0" smtClean="0">
                <a:sym typeface="Wingdings" pitchFamily="2" charset="2"/>
              </a:rPr>
              <a:t> (mod 26)</a:t>
            </a:r>
            <a:endParaRPr lang="en-US" sz="3600" dirty="0" smtClean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smtClean="0"/>
              <a:t>How many possibilities must we consider in brute force attack?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Restrictions on </a:t>
            </a:r>
            <a:r>
              <a:rPr lang="en-US" smtClean="0">
                <a:latin typeface="Symbol" pitchFamily="18" charset="2"/>
              </a:rPr>
              <a:t>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What happens?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1: Divisibility</a:t>
            </a:r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611188" y="1995488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Definition:</a:t>
            </a:r>
          </a:p>
        </p:txBody>
      </p:sp>
      <p:sp>
        <p:nvSpPr>
          <p:cNvPr id="286729" name="Text Box 9"/>
          <p:cNvSpPr txBox="1">
            <a:spLocks noChangeArrowheads="1"/>
          </p:cNvSpPr>
          <p:nvPr/>
        </p:nvSpPr>
        <p:spPr bwMode="auto">
          <a:xfrm>
            <a:off x="508000" y="3200400"/>
            <a:ext cx="130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1:</a:t>
            </a:r>
          </a:p>
        </p:txBody>
      </p:sp>
      <p:sp>
        <p:nvSpPr>
          <p:cNvPr id="286731" name="Text Box 11"/>
          <p:cNvSpPr txBox="1">
            <a:spLocks noChangeArrowheads="1"/>
          </p:cNvSpPr>
          <p:nvPr/>
        </p:nvSpPr>
        <p:spPr bwMode="auto">
          <a:xfrm>
            <a:off x="495300" y="4095750"/>
            <a:ext cx="1314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2 </a:t>
            </a:r>
            <a:br>
              <a:rPr lang="en-US"/>
            </a:br>
            <a:r>
              <a:rPr lang="en-US"/>
              <a:t>(transitive):</a:t>
            </a:r>
          </a:p>
        </p:txBody>
      </p:sp>
      <p:sp>
        <p:nvSpPr>
          <p:cNvPr id="286734" name="Text Box 14"/>
          <p:cNvSpPr txBox="1">
            <a:spLocks noChangeArrowheads="1"/>
          </p:cNvSpPr>
          <p:nvPr/>
        </p:nvSpPr>
        <p:spPr bwMode="auto">
          <a:xfrm>
            <a:off x="457200" y="4997450"/>
            <a:ext cx="1670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Property 3 </a:t>
            </a:r>
            <a:br>
              <a:rPr lang="en-US"/>
            </a:br>
            <a:r>
              <a:rPr lang="en-US"/>
              <a:t>(linear </a:t>
            </a:r>
            <a:br>
              <a:rPr lang="en-US"/>
            </a:br>
            <a:r>
              <a:rPr lang="en-US"/>
              <a:t>combinations):</a:t>
            </a:r>
          </a:p>
        </p:txBody>
      </p:sp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1905000" y="1676400"/>
          <a:ext cx="49450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2" name="Equation" r:id="rId4" imgW="1752480" imgH="431640" progId="Equation.3">
                  <p:embed/>
                </p:oleObj>
              </mc:Choice>
              <mc:Fallback>
                <p:oleObj name="Equation" r:id="rId4" imgW="1752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4945063" cy="1219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7"/>
          <p:cNvGraphicFramePr>
            <a:graphicFrameLocks noChangeAspect="1"/>
          </p:cNvGraphicFramePr>
          <p:nvPr/>
        </p:nvGraphicFramePr>
        <p:xfrm>
          <a:off x="1960563" y="5029200"/>
          <a:ext cx="711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3" name="Equation" r:id="rId6" imgW="2222280" imgH="203040" progId="Equation.3">
                  <p:embed/>
                </p:oleObj>
              </mc:Choice>
              <mc:Fallback>
                <p:oleObj name="Equation" r:id="rId6" imgW="2222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5029200"/>
                        <a:ext cx="7112000" cy="60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8"/>
          <p:cNvGraphicFramePr>
            <a:graphicFrameLocks noChangeAspect="1"/>
          </p:cNvGraphicFramePr>
          <p:nvPr/>
        </p:nvGraphicFramePr>
        <p:xfrm>
          <a:off x="1981200" y="4038600"/>
          <a:ext cx="388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4" name="Equation" r:id="rId8" imgW="1269720" imgH="203040" progId="Equation.3">
                  <p:embed/>
                </p:oleObj>
              </mc:Choice>
              <mc:Fallback>
                <p:oleObj name="Equation" r:id="rId8" imgW="1269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3886200" cy="6223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9"/>
          <p:cNvGraphicFramePr>
            <a:graphicFrameLocks noChangeAspect="1"/>
          </p:cNvGraphicFramePr>
          <p:nvPr/>
        </p:nvGraphicFramePr>
        <p:xfrm>
          <a:off x="1981200" y="3124200"/>
          <a:ext cx="50593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5" name="Equation" r:id="rId10" imgW="1688760" imgH="203040" progId="Equation.3">
                  <p:embed/>
                </p:oleObj>
              </mc:Choice>
              <mc:Fallback>
                <p:oleObj name="Equation" r:id="rId10" imgW="16887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24200"/>
                        <a:ext cx="5059363" cy="60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1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9" grpId="0"/>
      <p:bldP spid="286731" grpId="0"/>
      <p:bldP spid="2867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Basics 2: Primes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Any integer p &gt; 1 divisible by only p and 1.</a:t>
            </a:r>
          </a:p>
          <a:p>
            <a:pPr eaLnBrk="1" hangingPunct="1">
              <a:defRPr/>
            </a:pPr>
            <a:r>
              <a:rPr lang="en-US" sz="2800" dirty="0" smtClean="0"/>
              <a:t>How many are there?</a:t>
            </a:r>
          </a:p>
          <a:p>
            <a:pPr eaLnBrk="1" hangingPunct="1">
              <a:defRPr/>
            </a:pPr>
            <a:r>
              <a:rPr lang="en-US" sz="2800" dirty="0" smtClean="0"/>
              <a:t>Prime number theorem:</a:t>
            </a:r>
          </a:p>
          <a:p>
            <a:pPr lvl="1" eaLnBrk="1" hangingPunct="1">
              <a:defRPr/>
            </a:pPr>
            <a:r>
              <a:rPr lang="en-US" sz="2400" dirty="0" smtClean="0"/>
              <a:t>Let </a:t>
            </a:r>
            <a:r>
              <a:rPr lang="en-US" sz="2400" dirty="0" smtClean="0">
                <a:latin typeface="Symbol" pitchFamily="18" charset="2"/>
              </a:rPr>
              <a:t>p</a:t>
            </a:r>
            <a:r>
              <a:rPr lang="en-US" sz="2400" dirty="0" smtClean="0"/>
              <a:t>(x) be the number of primes less than x.</a:t>
            </a:r>
          </a:p>
          <a:p>
            <a:pPr lvl="1" eaLnBrk="1" hangingPunct="1">
              <a:defRPr/>
            </a:pPr>
            <a:r>
              <a:rPr lang="en-US" sz="2400" dirty="0" smtClean="0"/>
              <a:t>Then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r>
              <a:rPr lang="en-US" sz="2400" dirty="0" smtClean="0"/>
              <a:t>Application: how many 319-digit primes are there?</a:t>
            </a:r>
          </a:p>
          <a:p>
            <a:pPr eaLnBrk="1" hangingPunct="1">
              <a:defRPr/>
            </a:pPr>
            <a:r>
              <a:rPr lang="en-US" sz="2800" dirty="0" smtClean="0"/>
              <a:t> Every positive integer is a unique product of primes.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133600" y="3657600"/>
          <a:ext cx="23161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Equation" r:id="rId4" imgW="1041120" imgH="419040" progId="Equation.3">
                  <p:embed/>
                </p:oleObj>
              </mc:Choice>
              <mc:Fallback>
                <p:oleObj name="Equation" r:id="rId4" imgW="10411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57600"/>
                        <a:ext cx="2316163" cy="9334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33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Basics: 3. GCD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)=</a:t>
            </a:r>
            <a:r>
              <a:rPr lang="en-US" dirty="0" err="1" smtClean="0"/>
              <a:t>max</a:t>
            </a:r>
            <a:r>
              <a:rPr lang="en-US" baseline="-25000" dirty="0" err="1" smtClean="0"/>
              <a:t>j</a:t>
            </a:r>
            <a:r>
              <a:rPr lang="en-US" dirty="0" smtClean="0"/>
              <a:t> (</a:t>
            </a:r>
            <a:r>
              <a:rPr lang="en-US" dirty="0" err="1" smtClean="0"/>
              <a:t>j|a</a:t>
            </a:r>
            <a:r>
              <a:rPr lang="en-US" dirty="0" smtClean="0"/>
              <a:t> and </a:t>
            </a:r>
            <a:r>
              <a:rPr lang="en-US" dirty="0" err="1" smtClean="0"/>
              <a:t>j|b</a:t>
            </a:r>
            <a:r>
              <a:rPr lang="en-US" dirty="0" smtClean="0"/>
              <a:t>).</a:t>
            </a:r>
          </a:p>
          <a:p>
            <a:pPr eaLnBrk="1" hangingPunct="1">
              <a:defRPr/>
            </a:pPr>
            <a:r>
              <a:rPr lang="en-US" dirty="0" smtClean="0"/>
              <a:t>Def.: </a:t>
            </a:r>
            <a:r>
              <a:rPr lang="en-US" sz="2800" dirty="0" smtClean="0"/>
              <a:t>a and b are relatively prime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a,b</a:t>
            </a:r>
            <a:r>
              <a:rPr lang="en-US" sz="2800" dirty="0" smtClean="0"/>
              <a:t>)=1</a:t>
            </a:r>
          </a:p>
          <a:p>
            <a:pPr eaLnBrk="1" hangingPunct="1">
              <a:defRPr/>
            </a:pPr>
            <a:r>
              <a:rPr lang="en-US" dirty="0" err="1" smtClean="0"/>
              <a:t>gcd</a:t>
            </a:r>
            <a:r>
              <a:rPr lang="en-US" dirty="0" smtClean="0"/>
              <a:t>(14,21) easy… 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159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1209</TotalTime>
  <Words>618</Words>
  <Application>Microsoft Office PowerPoint</Application>
  <PresentationFormat>On-screen Show (4:3)</PresentationFormat>
  <Paragraphs>128</Paragraphs>
  <Slides>14</Slides>
  <Notes>14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Digital Dots</vt:lpstr>
      <vt:lpstr>Equation</vt:lpstr>
      <vt:lpstr>PowerPoint Presentation</vt:lpstr>
      <vt:lpstr>Sherlock Holmes, The Adventure of the Dancing Men (1898) Who got it?</vt:lpstr>
      <vt:lpstr>Comments</vt:lpstr>
      <vt:lpstr>Affine ciphers</vt:lpstr>
      <vt:lpstr>Affine ciphers: x  ax + b (mod 26)</vt:lpstr>
      <vt:lpstr>Restrictions on a</vt:lpstr>
      <vt:lpstr>Basics 1: Divisibility</vt:lpstr>
      <vt:lpstr>Basics 2: Primes</vt:lpstr>
      <vt:lpstr>Basics: 3. GCD</vt:lpstr>
      <vt:lpstr>Basics 4: Congruences</vt:lpstr>
      <vt:lpstr>Restrictions on a</vt:lpstr>
      <vt:lpstr>Finding the decryption key</vt:lpstr>
      <vt:lpstr>Affine ciphers: x  ax + b (mod 26)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134</cp:revision>
  <cp:lastPrinted>1601-01-01T00:00:00Z</cp:lastPrinted>
  <dcterms:created xsi:type="dcterms:W3CDTF">1601-01-01T00:00:00Z</dcterms:created>
  <dcterms:modified xsi:type="dcterms:W3CDTF">2013-03-11T12:29:35Z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