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7"/>
  </p:notesMasterIdLst>
  <p:sldIdLst>
    <p:sldId id="256" r:id="rId2"/>
    <p:sldId id="266" r:id="rId3"/>
    <p:sldId id="257" r:id="rId4"/>
    <p:sldId id="258" r:id="rId5"/>
    <p:sldId id="259" r:id="rId6"/>
    <p:sldId id="284" r:id="rId7"/>
    <p:sldId id="281" r:id="rId8"/>
    <p:sldId id="262" r:id="rId9"/>
    <p:sldId id="263" r:id="rId10"/>
    <p:sldId id="264" r:id="rId11"/>
    <p:sldId id="270" r:id="rId12"/>
    <p:sldId id="272" r:id="rId13"/>
    <p:sldId id="273" r:id="rId14"/>
    <p:sldId id="274" r:id="rId15"/>
    <p:sldId id="275" r:id="rId16"/>
    <p:sldId id="282" r:id="rId17"/>
    <p:sldId id="283" r:id="rId18"/>
    <p:sldId id="276" r:id="rId19"/>
    <p:sldId id="277" r:id="rId20"/>
    <p:sldId id="278" r:id="rId21"/>
    <p:sldId id="279" r:id="rId22"/>
    <p:sldId id="280" r:id="rId23"/>
    <p:sldId id="265" r:id="rId24"/>
    <p:sldId id="268" r:id="rId25"/>
    <p:sldId id="269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67" autoAdjust="0"/>
  </p:normalViewPr>
  <p:slideViewPr>
    <p:cSldViewPr showGuides="1"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8A0FB6-1218-4BEC-9FC8-CDB2BA016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84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EEC98-5807-419F-8D6F-C5D87E73094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C719E5-F0C1-4A3B-9F2C-BED48D0FE20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822128-DB10-4CB7-B7A1-29D7F77E596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6DF194-584C-49F8-B7DE-471515CEF84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42FFC96-D0FB-45D3-A1BE-7ED81AF1764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Use frequencies. In English, most common symbol is E.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58BE84-9D6E-4F36-A709-5B0078B13C2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8B1A965-5552-438D-BE99-16825850A9C6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F2D4AD4-0276-405A-A21E-92AF86E9DE4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A23008-B6AE-4F3C-8EB1-AA7B18F3B73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405BF-521C-4F99-8281-EB08BB4DD37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E0D612B-06F6-4C09-9FCD-B8201540E39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49F573-EB2F-4CED-A7D2-6DFFFCE815D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AD7441-ED64-40A7-BE05-FA1CD63D4944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If we had an extra day (no SIGCSE), this is a great problem to do with the last 25 </a:t>
            </a:r>
            <a:r>
              <a:rPr lang="en-US" dirty="0" err="1" smtClean="0"/>
              <a:t>mins</a:t>
            </a:r>
            <a:r>
              <a:rPr lang="en-US" dirty="0" smtClean="0"/>
              <a:t> (and </a:t>
            </a:r>
            <a:r>
              <a:rPr lang="en-US" smtClean="0"/>
              <a:t>finish for HW).</a:t>
            </a:r>
          </a:p>
          <a:p>
            <a:pPr eaLnBrk="1" hangingPunct="1"/>
            <a:r>
              <a:rPr lang="en-US" smtClean="0"/>
              <a:t>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713D04E-7670-4BA4-B3E0-21179EB3DF52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483E65-F3C4-41AF-B55B-E3CED61A0C2C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EED93B-2344-4E93-A467-75D74BAE8AE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F2BF07D-F253-434A-905E-5D5232CA620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DADBAD-4B77-4326-8B25-9B8B6E4CD90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AD7441-ED64-40A7-BE05-FA1CD63D4944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If we had an extra day (no SIGCSE), this is a great problem to do with the last 25 </a:t>
            </a:r>
            <a:r>
              <a:rPr lang="en-US" dirty="0" err="1" smtClean="0"/>
              <a:t>mins</a:t>
            </a:r>
            <a:r>
              <a:rPr lang="en-US" dirty="0" smtClean="0"/>
              <a:t> (and </a:t>
            </a:r>
            <a:r>
              <a:rPr lang="en-US" smtClean="0"/>
              <a:t>finish for HW).</a:t>
            </a:r>
          </a:p>
          <a:p>
            <a:pPr eaLnBrk="1" hangingPunct="1"/>
            <a:r>
              <a:rPr lang="en-US" smtClean="0"/>
              <a:t>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DCED0B-CF62-4A8E-AB28-198D61E4F89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Confidentiality: Eve shouldn’t be able to read (encryption)</a:t>
            </a:r>
          </a:p>
          <a:p>
            <a:pPr eaLnBrk="1" hangingPunct="1"/>
            <a:r>
              <a:rPr lang="en-US" dirty="0" smtClean="0"/>
              <a:t>Integrity: Can we detect it</a:t>
            </a:r>
            <a:r>
              <a:rPr lang="en-US" baseline="0" dirty="0" smtClean="0"/>
              <a:t> if Eve tries to change the message? (hash)</a:t>
            </a:r>
          </a:p>
          <a:p>
            <a:pPr eaLnBrk="1" hangingPunct="1"/>
            <a:r>
              <a:rPr lang="en-US" baseline="0" dirty="0" smtClean="0"/>
              <a:t>Authentication: Is it really from Alice? (signatures)</a:t>
            </a:r>
          </a:p>
          <a:p>
            <a:pPr eaLnBrk="1" hangingPunct="1"/>
            <a:r>
              <a:rPr lang="en-US" baseline="0" dirty="0" smtClean="0"/>
              <a:t>Non-repudiation: Can Alice deny she sent it? (signatures)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DEC807E-A3EF-4BC9-B19E-3B147AD9468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AB7316D-C56B-487C-B760-CA2FA0E3E73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3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EF45C-3E7B-41B9-82A6-54AD33FAC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8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588B9-EE53-4441-B656-46712086C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2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58E2F-C91C-474D-84D3-64ED59EF1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1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F0AD1-CE21-4FA5-B946-550CFC0F7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6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D5A85-2607-4EB4-A9F6-A96E9F5F8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931BC-2AFF-44D0-BAEE-619D2A2F7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3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86B91-A2B5-4361-9E0C-0657E0D7D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0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A3A73-D2B3-4AAA-9862-4C8E69176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7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50B1A-301D-4C02-9B92-63072020B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2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A1A37-E1BC-4CED-87A9-741B34D3A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C24F-A4EE-458D-A074-CF0CDE99F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3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A712863-464E-418C-BC45-E1D8A6192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3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pvufmm@sptf-ivmnbo.fe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79/201330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DTTF/NB479: </a:t>
            </a:r>
            <a:br>
              <a:rPr lang="en-US" smtClean="0"/>
            </a:br>
            <a:r>
              <a:rPr lang="en-US" smtClean="0"/>
              <a:t>Jouspevdujpo up Dszquphsbqiz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Nbuu</a:t>
            </a:r>
            <a:r>
              <a:rPr lang="en-US" dirty="0" smtClean="0"/>
              <a:t> </a:t>
            </a:r>
            <a:r>
              <a:rPr lang="en-US" dirty="0" err="1" smtClean="0"/>
              <a:t>Cpvufmm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G-222     y8534 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cpvufmm@sptf-ivmnbo.fev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90600" y="5791200"/>
            <a:ext cx="766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(It should now be obvious whether or not you are in the right classroom…)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Admin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Syllabus</a:t>
            </a:r>
          </a:p>
          <a:p>
            <a:pPr lvl="1" eaLnBrk="1" hangingPunct="1">
              <a:defRPr/>
            </a:pPr>
            <a:r>
              <a:rPr lang="en-US" sz="2400" dirty="0" smtClean="0"/>
              <a:t>Text: highly recommended by students</a:t>
            </a:r>
          </a:p>
          <a:p>
            <a:pPr lvl="1" eaLnBrk="1" hangingPunct="1">
              <a:defRPr/>
            </a:pPr>
            <a:r>
              <a:rPr lang="en-US" sz="2400" dirty="0" smtClean="0"/>
              <a:t>Grading, attendance, academic integrity</a:t>
            </a:r>
          </a:p>
          <a:p>
            <a:pPr lvl="1">
              <a:defRPr/>
            </a:pPr>
            <a:r>
              <a:rPr lang="en-US" sz="2400" dirty="0" smtClean="0"/>
              <a:t>Angel: Please use the </a:t>
            </a:r>
            <a:r>
              <a:rPr lang="en-US" sz="2400" b="1" dirty="0" smtClean="0"/>
              <a:t>merged</a:t>
            </a:r>
            <a:r>
              <a:rPr lang="en-US" sz="2400" dirty="0" smtClean="0"/>
              <a:t> course: </a:t>
            </a:r>
          </a:p>
          <a:p>
            <a:pPr lvl="2">
              <a:defRPr/>
            </a:pPr>
            <a:r>
              <a:rPr lang="en-US" sz="2000" dirty="0" smtClean="0"/>
              <a:t>CSSE/MA479 Cryptography (</a:t>
            </a:r>
            <a:r>
              <a:rPr lang="en-US" sz="2000" b="1" dirty="0"/>
              <a:t>Spring </a:t>
            </a:r>
            <a:r>
              <a:rPr lang="en-US" sz="2000" b="1" dirty="0" smtClean="0"/>
              <a:t>12-13</a:t>
            </a:r>
            <a:r>
              <a:rPr lang="en-US" sz="2000" dirty="0" smtClean="0"/>
              <a:t>)</a:t>
            </a:r>
          </a:p>
          <a:p>
            <a:pPr lvl="2" eaLnBrk="1" hangingPunct="1">
              <a:defRPr/>
            </a:pPr>
            <a:r>
              <a:rPr lang="en-US" sz="2000" dirty="0" smtClean="0"/>
              <a:t>The original csse479-01 and ma479-01 are empty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Schedule</a:t>
            </a:r>
          </a:p>
          <a:p>
            <a:pPr lvl="1" eaLnBrk="1" hangingPunct="1">
              <a:defRPr/>
            </a:pPr>
            <a:r>
              <a:rPr lang="en-US" sz="2400" dirty="0" smtClean="0"/>
              <a:t>Contains links to </a:t>
            </a:r>
            <a:r>
              <a:rPr lang="en-US" sz="2400" dirty="0" err="1" smtClean="0"/>
              <a:t>homeworks</a:t>
            </a:r>
            <a:r>
              <a:rPr lang="en-US" sz="2400" dirty="0" smtClean="0"/>
              <a:t> (first due Monday)</a:t>
            </a:r>
          </a:p>
          <a:p>
            <a:pPr lvl="1" eaLnBrk="1" hangingPunct="1">
              <a:defRPr/>
            </a:pPr>
            <a:r>
              <a:rPr lang="en-US" sz="2400" dirty="0" smtClean="0"/>
              <a:t>Easy first week…</a:t>
            </a:r>
          </a:p>
          <a:p>
            <a:pPr lvl="1" eaLnBrk="1" hangingPunct="1">
              <a:defRPr/>
            </a:pPr>
            <a:r>
              <a:rPr lang="en-US" sz="2400" dirty="0" smtClean="0"/>
              <a:t>Bookmark in browser:</a:t>
            </a:r>
          </a:p>
          <a:p>
            <a:pPr lvl="2" eaLnBrk="1" hangingPunct="1">
              <a:defRPr/>
            </a:pPr>
            <a:r>
              <a:rPr lang="en-US" sz="1600" dirty="0" smtClean="0">
                <a:hlinkClick r:id="rId3"/>
              </a:rPr>
              <a:t>http://www.rose-hulman.edu/class/csse/csse479/201330/</a:t>
            </a:r>
            <a:r>
              <a:rPr lang="en-US" sz="1600" dirty="0" smtClean="0"/>
              <a:t> </a:t>
            </a:r>
            <a:endParaRPr lang="en-US" sz="2000" dirty="0" smtClean="0"/>
          </a:p>
          <a:p>
            <a:pPr eaLnBrk="1" hangingPunct="1">
              <a:defRPr/>
            </a:pPr>
            <a:r>
              <a:rPr lang="en-US" sz="2800" dirty="0" smtClean="0"/>
              <a:t>Post to </a:t>
            </a:r>
            <a:r>
              <a:rPr lang="en-US" sz="2800" dirty="0" smtClean="0">
                <a:solidFill>
                  <a:srgbClr val="FFC000"/>
                </a:solidFill>
              </a:rPr>
              <a:t>piazza </a:t>
            </a:r>
            <a:r>
              <a:rPr lang="en-US" sz="2800" dirty="0" smtClean="0"/>
              <a:t>for questions</a:t>
            </a:r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3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players</a:t>
            </a:r>
          </a:p>
          <a:p>
            <a:pPr eaLnBrk="1" hangingPunct="1">
              <a:defRPr/>
            </a:pPr>
            <a:r>
              <a:rPr lang="en-US" smtClean="0"/>
              <a:t>The topic</a:t>
            </a:r>
          </a:p>
          <a:p>
            <a:pPr eaLnBrk="1" hangingPunct="1">
              <a:defRPr/>
            </a:pPr>
            <a:r>
              <a:rPr lang="en-US" smtClean="0"/>
              <a:t>The course structure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hlink"/>
                </a:solidFill>
              </a:rPr>
              <a:t>The course material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Shift ciphers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Attributed to Julius Caesar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Letters represented as 0-25.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x </a:t>
            </a:r>
            <a:r>
              <a:rPr lang="en-US" sz="2800" dirty="0" smtClean="0">
                <a:sym typeface="Wingdings" pitchFamily="2" charset="2"/>
              </a:rPr>
              <a:t> x + k (mod 26)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latin typeface="Courier New" pitchFamily="49" charset="0"/>
              </a:rPr>
              <a:t>Cryptography </a:t>
            </a:r>
            <a:r>
              <a:rPr lang="en-US" sz="2800" b="1" dirty="0" smtClean="0">
                <a:latin typeface="Courier New" pitchFamily="49" charset="0"/>
                <a:sym typeface="Wingdings" pitchFamily="2" charset="2"/>
              </a:rPr>
              <a:t> ETARVQITCRJA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FFFF99"/>
                </a:solidFill>
              </a:rPr>
              <a:t>Weak cryptosystem.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99"/>
                </a:solidFill>
              </a:rPr>
              <a:t>We learn it to show that “encryption” isn’t useful if it’s not secure.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99"/>
                </a:solidFill>
              </a:rPr>
              <a:t>We also use it to study 4 typical attacks to find the decryption key: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Ciphertext</a:t>
            </a:r>
            <a:r>
              <a:rPr lang="en-US" sz="2000" dirty="0" smtClean="0"/>
              <a:t> only (the discussion forums)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Chosen plaintext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Chosen </a:t>
            </a:r>
            <a:r>
              <a:rPr lang="en-US" sz="2000" dirty="0" err="1" smtClean="0"/>
              <a:t>ciphertext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6714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1. Ciphertext only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Consider </a:t>
            </a:r>
            <a:r>
              <a:rPr lang="en-US" sz="1800" i="1" dirty="0" err="1" smtClean="0"/>
              <a:t>dszquphsbqiz</a:t>
            </a:r>
            <a:endParaRPr lang="en-US" sz="1800" i="1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1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dszquphsbqiz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etarvqitcrja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fubswrjudskb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gvctxskvetlc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hwduytlwfumd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ixevzumxgvne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jyfwavnyhwof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kzgxbwozixpg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lahycxpajyqh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mbizdyqbkzri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ncjaezrclasj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odkbfasdmbtk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pelcgbtencul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qfmdhcufodvm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rgneidvgpewn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shofjewhqfxo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tipgkfxirgyp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ujqhlgyjshzq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vkrimhzktiar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wlsjnialujbs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xmtkojbmvkct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ynulpkcnwldu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zovmqldoxmev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apwnrmepynfw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bqxosnfqzogx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smtClean="0">
                <a:latin typeface="Courier New" pitchFamily="49" charset="0"/>
              </a:rPr>
              <a:t>cryptography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524000"/>
            <a:ext cx="40386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did you attack the cipher?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Another trick for long ciphers…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4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2. Known plaintext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I know sample of plaintext </a:t>
            </a:r>
            <a:r>
              <a:rPr lang="en-US" sz="3200" i="1" dirty="0" smtClean="0"/>
              <a:t>and</a:t>
            </a:r>
            <a:r>
              <a:rPr lang="en-US" sz="3200" dirty="0" smtClean="0"/>
              <a:t> corresponding </a:t>
            </a:r>
            <a:r>
              <a:rPr lang="en-US" sz="3200" dirty="0" err="1" smtClean="0"/>
              <a:t>ciphertext</a:t>
            </a:r>
            <a:r>
              <a:rPr lang="en-US" sz="3200" dirty="0" smtClean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How long does the sample need to be to find the key?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FF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702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3. Chosen plaintext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Say I have access to the encryption machine and can choose a sample of plaintext to encode. How can I deduce the key?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Just encode </a:t>
            </a:r>
            <a:r>
              <a:rPr lang="en-US" i="1" dirty="0" smtClean="0"/>
              <a:t>a</a:t>
            </a:r>
            <a:r>
              <a:rPr lang="en-US" dirty="0" smtClean="0"/>
              <a:t>. That gives the encryption key</a:t>
            </a:r>
            <a:endParaRPr lang="en-US" sz="3200" dirty="0" smtClean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33400" y="3581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Chosen </a:t>
            </a:r>
            <a:r>
              <a:rPr lang="en-US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ciphertext</a:t>
            </a:r>
            <a:endParaRPr 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85800" y="48006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Say I can choose a sample of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ciphertext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to decode.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Just decode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How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does this give the encryption and decryption keys?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6-7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55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6" grpId="0"/>
      <p:bldP spid="1771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due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the schedule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77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you sit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77677"/>
            <a:ext cx="8906871" cy="3932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81199" y="5439460"/>
            <a:ext cx="7078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http://www.phdcomics.com/comics/archive.php?comicid=1017</a:t>
            </a:r>
          </a:p>
        </p:txBody>
      </p:sp>
    </p:spTree>
    <p:extLst>
      <p:ext uri="{BB962C8B-B14F-4D97-AF65-F5344CB8AC3E}">
        <p14:creationId xmlns:p14="http://schemas.microsoft.com/office/powerpoint/2010/main" val="3093803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Affine ciphers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Somewhat stronger since </a:t>
            </a:r>
            <a:br>
              <a:rPr lang="en-US" sz="3200" dirty="0" smtClean="0"/>
            </a:br>
            <a:r>
              <a:rPr lang="en-US" sz="3200" dirty="0" smtClean="0"/>
              <a:t>			</a:t>
            </a:r>
            <a:r>
              <a:rPr lang="en-US" sz="3200" b="1" dirty="0" smtClean="0"/>
              <a:t>scale, then shift</a:t>
            </a:r>
            <a:r>
              <a:rPr lang="en-US" sz="3200" dirty="0" smtClean="0"/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	x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x +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200" dirty="0" smtClean="0">
                <a:sym typeface="Wingdings" pitchFamily="2" charset="2"/>
              </a:rPr>
              <a:t> (mod 26)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y = 5x + 3; x = ‘</a:t>
            </a:r>
            <a:r>
              <a:rPr lang="en-US" sz="3200" dirty="0" err="1" smtClean="0"/>
              <a:t>hellothere</a:t>
            </a:r>
            <a:r>
              <a:rPr lang="en-US" sz="3200" dirty="0" smtClean="0"/>
              <a:t>’;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Then y = ‘</a:t>
            </a:r>
            <a:r>
              <a:rPr lang="en-US" sz="3200" dirty="0" err="1" smtClean="0"/>
              <a:t>mxggv</a:t>
            </a:r>
            <a:r>
              <a:rPr lang="en-US" sz="3200" dirty="0" smtClean="0"/>
              <a:t>…’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(Hint: my table mapping the alphabet to 0-25 is really handy)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067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Affine ciphers: </a:t>
            </a:r>
            <a:r>
              <a:rPr lang="en-US" sz="3600" dirty="0" smtClean="0"/>
              <a:t>x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600" dirty="0" smtClean="0">
                <a:sym typeface="Wingdings" pitchFamily="2" charset="2"/>
              </a:rPr>
              <a:t>x +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600" dirty="0" smtClean="0">
                <a:sym typeface="Wingdings" pitchFamily="2" charset="2"/>
              </a:rPr>
              <a:t> (mod 26)</a:t>
            </a:r>
            <a:endParaRPr lang="en-US" sz="3600" dirty="0" smtClean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smtClean="0"/>
              <a:t>How many possibilities must we consider in brute force attack?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</p:txBody>
      </p:sp>
    </p:spTree>
    <p:extLst>
      <p:ext uri="{BB962C8B-B14F-4D97-AF65-F5344CB8AC3E}">
        <p14:creationId xmlns:p14="http://schemas.microsoft.com/office/powerpoint/2010/main" val="127004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CSSE/MA479: </a:t>
            </a:r>
            <a:br>
              <a:rPr lang="en-US" smtClean="0"/>
            </a:br>
            <a:r>
              <a:rPr lang="en-US" smtClean="0"/>
              <a:t>Introduction to Cryptography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Matt Boutell</a:t>
            </a:r>
            <a:br>
              <a:rPr lang="en-US" dirty="0" smtClean="0"/>
            </a:br>
            <a:r>
              <a:rPr lang="en-US" dirty="0" smtClean="0"/>
              <a:t>F-222     x8534 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boutell@rose-hulman.edu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 </a:t>
            </a:r>
            <a:r>
              <a:rPr lang="en-US" dirty="0" smtClean="0">
                <a:latin typeface="Symbol" pitchFamily="18" charset="2"/>
              </a:rPr>
              <a:t>a </a:t>
            </a:r>
            <a:r>
              <a:rPr lang="en-US" dirty="0"/>
              <a:t>c</a:t>
            </a:r>
            <a:r>
              <a:rPr lang="en-US" dirty="0" smtClean="0"/>
              <a:t>an’t be just anything!</a:t>
            </a:r>
            <a:endParaRPr lang="en-US" dirty="0" smtClean="0">
              <a:latin typeface="Symbol" pitchFamily="18" charset="2"/>
            </a:endParaRP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Is mapping unique?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problem is that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, 26) != 1.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The function has no inverse. </a:t>
            </a:r>
          </a:p>
        </p:txBody>
      </p:sp>
    </p:spTree>
    <p:extLst>
      <p:ext uri="{BB962C8B-B14F-4D97-AF65-F5344CB8AC3E}">
        <p14:creationId xmlns:p14="http://schemas.microsoft.com/office/powerpoint/2010/main" val="106152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decryption key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What’s the inverse of </a:t>
            </a:r>
            <a:r>
              <a:rPr lang="en-US" i="1" dirty="0" smtClean="0"/>
              <a:t>y = 5x + 3</a:t>
            </a:r>
            <a:r>
              <a:rPr lang="en-US" dirty="0" smtClean="0"/>
              <a:t>?</a:t>
            </a:r>
          </a:p>
          <a:p>
            <a:pPr lvl="1" eaLnBrk="1" hangingPunct="1">
              <a:defRPr/>
            </a:pPr>
            <a:r>
              <a:rPr lang="en-US" dirty="0">
                <a:latin typeface="Symbol" pitchFamily="18" charset="2"/>
              </a:rPr>
              <a:t>a</a:t>
            </a:r>
            <a:r>
              <a:rPr lang="en-US" dirty="0"/>
              <a:t> = 5 is OK.</a:t>
            </a:r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In </a:t>
            </a:r>
            <a:r>
              <a:rPr lang="en-US" i="1" dirty="0" smtClean="0"/>
              <a:t>Integer (mod 26) World</a:t>
            </a:r>
            <a:r>
              <a:rPr lang="en-US" dirty="0" smtClean="0"/>
              <a:t>, of course…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100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Affine ciphers: </a:t>
            </a:r>
            <a:r>
              <a:rPr lang="en-US" sz="3600" dirty="0" smtClean="0"/>
              <a:t>x </a:t>
            </a:r>
            <a:r>
              <a:rPr lang="en-US" sz="3600" dirty="0" smtClean="0">
                <a:sym typeface="Wingdings" pitchFamily="2" charset="2"/>
              </a:rPr>
              <a:t>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600" dirty="0" smtClean="0">
                <a:sym typeface="Wingdings" pitchFamily="2" charset="2"/>
              </a:rPr>
              <a:t>x + </a:t>
            </a:r>
            <a:r>
              <a:rPr lang="en-US" sz="36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600" dirty="0" smtClean="0">
                <a:sym typeface="Wingdings" pitchFamily="2" charset="2"/>
              </a:rPr>
              <a:t> (mod 26)</a:t>
            </a:r>
            <a:endParaRPr lang="en-US" sz="3600" dirty="0" smtClean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5344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Ciphertext</a:t>
            </a:r>
            <a:r>
              <a:rPr lang="en-US" sz="3200" dirty="0" smtClean="0"/>
              <a:t> only: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long is brute force?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many characters do we need?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Wow, this is easy. Which plaintext easiest?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</a:t>
            </a:r>
            <a:r>
              <a:rPr lang="en-US" sz="3200" dirty="0" err="1" smtClean="0"/>
              <a:t>ciphertext</a:t>
            </a:r>
            <a:endParaRPr lang="en-US" sz="3200" dirty="0" smtClean="0"/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Also easy: which </a:t>
            </a:r>
            <a:r>
              <a:rPr lang="en-US" sz="2800" dirty="0" err="1" smtClean="0"/>
              <a:t>ciphertext</a:t>
            </a:r>
            <a:r>
              <a:rPr lang="en-US" sz="28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339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Sherlock Holmes, </a:t>
            </a:r>
            <a:r>
              <a:rPr lang="en-US" sz="4000" i="1" smtClean="0"/>
              <a:t>The Adventure of the Dancing Men</a:t>
            </a:r>
            <a:r>
              <a:rPr lang="en-US" sz="4000" smtClean="0"/>
              <a:t> (1898)</a:t>
            </a:r>
          </a:p>
        </p:txBody>
      </p:sp>
      <p:sp>
        <p:nvSpPr>
          <p:cNvPr id="13315" name="Text Box 10"/>
          <p:cNvSpPr txBox="1">
            <a:spLocks noChangeArrowheads="1"/>
          </p:cNvSpPr>
          <p:nvPr/>
        </p:nvSpPr>
        <p:spPr bwMode="auto">
          <a:xfrm>
            <a:off x="288925" y="1789113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In a letter:</a:t>
            </a:r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228600" y="259080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weeks later: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152400" y="3429000"/>
            <a:ext cx="188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mornings later:</a:t>
            </a:r>
          </a:p>
        </p:txBody>
      </p:sp>
      <p:sp>
        <p:nvSpPr>
          <p:cNvPr id="13318" name="Text Box 13"/>
          <p:cNvSpPr txBox="1">
            <a:spLocks noChangeArrowheads="1"/>
          </p:cNvSpPr>
          <p:nvPr/>
        </p:nvSpPr>
        <p:spPr bwMode="auto">
          <a:xfrm>
            <a:off x="228600" y="41148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 days later:</a:t>
            </a:r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4 days later:</a:t>
            </a:r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49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08133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3323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3081338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38800"/>
            <a:ext cx="74072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17002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Sherlock Holmes, </a:t>
            </a:r>
            <a:r>
              <a:rPr lang="en-US" sz="4000" i="1" smtClean="0"/>
              <a:t>The Adventure of the Dancing Men</a:t>
            </a:r>
            <a:r>
              <a:rPr lang="en-US" sz="4000" smtClean="0"/>
              <a:t> (1898)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81200"/>
            <a:ext cx="40513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04800" y="21336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Holmes’ letter: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Comments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simple substitution cipher</a:t>
            </a:r>
          </a:p>
          <a:p>
            <a:pPr eaLnBrk="1" hangingPunct="1">
              <a:defRPr/>
            </a:pPr>
            <a:r>
              <a:rPr lang="en-US" smtClean="0"/>
              <a:t>Used knowledge of linguistics</a:t>
            </a:r>
          </a:p>
          <a:p>
            <a:pPr eaLnBrk="1" hangingPunct="1">
              <a:defRPr/>
            </a:pPr>
            <a:r>
              <a:rPr lang="en-US" smtClean="0"/>
              <a:t>Issue of authentication: </a:t>
            </a:r>
          </a:p>
          <a:p>
            <a:pPr lvl="1" eaLnBrk="1" hangingPunct="1">
              <a:defRPr/>
            </a:pPr>
            <a:r>
              <a:rPr lang="en-US" smtClean="0"/>
              <a:t>Sherlock masqueraded as Elsie.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Agenda: Introductions to…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The players</a:t>
            </a:r>
          </a:p>
          <a:p>
            <a:pPr eaLnBrk="1" hangingPunct="1">
              <a:defRPr/>
            </a:pPr>
            <a:r>
              <a:rPr lang="en-US" dirty="0" smtClean="0"/>
              <a:t>The topic</a:t>
            </a:r>
          </a:p>
          <a:p>
            <a:pPr eaLnBrk="1" hangingPunct="1">
              <a:defRPr/>
            </a:pPr>
            <a:r>
              <a:rPr lang="en-US" dirty="0" smtClean="0"/>
              <a:t>The course structure</a:t>
            </a:r>
          </a:p>
          <a:p>
            <a:pPr eaLnBrk="1" hangingPunct="1">
              <a:defRPr/>
            </a:pPr>
            <a:r>
              <a:rPr lang="en-US" dirty="0" smtClean="0"/>
              <a:t>The course material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352800" y="0"/>
            <a:ext cx="5771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 And intro to daily quizzes, worth </a:t>
            </a:r>
            <a:r>
              <a:rPr lang="en-US" b="1" dirty="0">
                <a:solidFill>
                  <a:srgbClr val="FFFF00"/>
                </a:solidFill>
              </a:rPr>
              <a:t>5</a:t>
            </a:r>
            <a:r>
              <a:rPr lang="en-US" b="1" dirty="0" smtClean="0">
                <a:solidFill>
                  <a:srgbClr val="FFFF00"/>
                </a:solidFill>
              </a:rPr>
              <a:t>% of grade: Q1</a:t>
            </a:r>
            <a:endParaRPr lang="en-US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Introductions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Roll call:</a:t>
            </a:r>
          </a:p>
          <a:p>
            <a:pPr lvl="1" eaLnBrk="1" hangingPunct="1">
              <a:defRPr/>
            </a:pPr>
            <a:r>
              <a:rPr lang="en-US" sz="2400" dirty="0" smtClean="0"/>
              <a:t>Pronunciations and nicknames</a:t>
            </a:r>
          </a:p>
          <a:p>
            <a:pPr lvl="1" eaLnBrk="1" hangingPunct="1">
              <a:defRPr/>
            </a:pPr>
            <a:r>
              <a:rPr lang="en-US" sz="2400" dirty="0" smtClean="0"/>
              <a:t>Help me learn your names quickly</a:t>
            </a:r>
          </a:p>
          <a:p>
            <a:pPr lvl="1" eaLnBrk="1" hangingPunct="1">
              <a:defRPr/>
            </a:pPr>
            <a:r>
              <a:rPr lang="en-US" sz="2400" dirty="0" smtClean="0"/>
              <a:t>You’ll share with classmates on discussion forum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Me: </a:t>
            </a:r>
          </a:p>
          <a:p>
            <a:pPr lvl="1" eaLnBrk="1" hangingPunct="1">
              <a:defRPr/>
            </a:pPr>
            <a:r>
              <a:rPr lang="en-US" sz="2400" dirty="0" smtClean="0"/>
              <a:t>Since 2005 (but in Zambia last year)</a:t>
            </a:r>
          </a:p>
          <a:p>
            <a:pPr lvl="1" eaLnBrk="1" hangingPunct="1">
              <a:defRPr/>
            </a:pPr>
            <a:r>
              <a:rPr lang="en-US" sz="2400" dirty="0" smtClean="0"/>
              <a:t>Taught CSSE120, 120 Robotics, 220, 221, 230, Image Recognition, Android</a:t>
            </a:r>
            <a:r>
              <a:rPr lang="en-US" sz="2400" dirty="0"/>
              <a:t>, Cryptography, Fractals, </a:t>
            </a:r>
            <a:r>
              <a:rPr lang="en-US" sz="2400" dirty="0" smtClean="0"/>
              <a:t>Mechatronics, Robotics senior 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Cryptography?</a:t>
            </a:r>
          </a:p>
        </p:txBody>
      </p:sp>
      <p:sp>
        <p:nvSpPr>
          <p:cNvPr id="7171" name="Text Box 10"/>
          <p:cNvSpPr txBox="1">
            <a:spLocks noChangeArrowheads="1"/>
          </p:cNvSpPr>
          <p:nvPr/>
        </p:nvSpPr>
        <p:spPr bwMode="auto">
          <a:xfrm>
            <a:off x="212725" y="6208713"/>
            <a:ext cx="320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Trappe and Washington, p. 3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Designing systems to communicate over non-secure channels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Sherlock Holmes, </a:t>
            </a:r>
            <a:r>
              <a:rPr lang="en-US" sz="4000" i="1" smtClean="0"/>
              <a:t>The Adventure of the Dancing Men</a:t>
            </a:r>
            <a:r>
              <a:rPr lang="en-US" sz="4000" smtClean="0"/>
              <a:t> (1898)</a:t>
            </a:r>
          </a:p>
        </p:txBody>
      </p:sp>
      <p:sp>
        <p:nvSpPr>
          <p:cNvPr id="13315" name="Text Box 10"/>
          <p:cNvSpPr txBox="1">
            <a:spLocks noChangeArrowheads="1"/>
          </p:cNvSpPr>
          <p:nvPr/>
        </p:nvSpPr>
        <p:spPr bwMode="auto">
          <a:xfrm>
            <a:off x="288925" y="1789113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In a letter:</a:t>
            </a:r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228600" y="259080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weeks later: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152400" y="3429000"/>
            <a:ext cx="188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mornings later:</a:t>
            </a:r>
          </a:p>
        </p:txBody>
      </p:sp>
      <p:sp>
        <p:nvSpPr>
          <p:cNvPr id="13318" name="Text Box 13"/>
          <p:cNvSpPr txBox="1">
            <a:spLocks noChangeArrowheads="1"/>
          </p:cNvSpPr>
          <p:nvPr/>
        </p:nvSpPr>
        <p:spPr bwMode="auto">
          <a:xfrm>
            <a:off x="228600" y="41148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 days later:</a:t>
            </a:r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4 days later:</a:t>
            </a:r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49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08133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3323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3081338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38800"/>
            <a:ext cx="74072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17002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2380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Non-secure channels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28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Alice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467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Bob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038600" y="46482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Eve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5908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Encrypt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562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Decrypt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12725" y="6208713"/>
            <a:ext cx="313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Trappe and Washington, p. 3</a:t>
            </a:r>
          </a:p>
        </p:txBody>
      </p:sp>
      <p:cxnSp>
        <p:nvCxnSpPr>
          <p:cNvPr id="6153" name="AutoShape 9"/>
          <p:cNvCxnSpPr>
            <a:cxnSpLocks noChangeShapeType="1"/>
            <a:stCxn id="6147" idx="3"/>
            <a:endCxn id="6150" idx="1"/>
          </p:cNvCxnSpPr>
          <p:nvPr/>
        </p:nvCxnSpPr>
        <p:spPr bwMode="auto">
          <a:xfrm>
            <a:off x="1676400" y="2857500"/>
            <a:ext cx="9144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4" name="AutoShape 10"/>
          <p:cNvCxnSpPr>
            <a:cxnSpLocks noChangeShapeType="1"/>
            <a:stCxn id="6150" idx="3"/>
            <a:endCxn id="6151" idx="1"/>
          </p:cNvCxnSpPr>
          <p:nvPr/>
        </p:nvCxnSpPr>
        <p:spPr bwMode="auto">
          <a:xfrm>
            <a:off x="4038600" y="2857500"/>
            <a:ext cx="15240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5" name="AutoShape 11"/>
          <p:cNvCxnSpPr>
            <a:cxnSpLocks noChangeShapeType="1"/>
            <a:stCxn id="6151" idx="3"/>
            <a:endCxn id="6148" idx="1"/>
          </p:cNvCxnSpPr>
          <p:nvPr/>
        </p:nvCxnSpPr>
        <p:spPr bwMode="auto">
          <a:xfrm>
            <a:off x="7010400" y="2857500"/>
            <a:ext cx="4572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689225" y="1484313"/>
            <a:ext cx="1263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Encryption</a:t>
            </a:r>
          </a:p>
          <a:p>
            <a:pPr algn="ctr"/>
            <a:r>
              <a:rPr lang="en-US"/>
              <a:t>Key (+1)</a:t>
            </a:r>
          </a:p>
        </p:txBody>
      </p:sp>
      <p:cxnSp>
        <p:nvCxnSpPr>
          <p:cNvPr id="6157" name="AutoShape 13"/>
          <p:cNvCxnSpPr>
            <a:cxnSpLocks noChangeShapeType="1"/>
            <a:stCxn id="6156" idx="2"/>
            <a:endCxn id="6150" idx="0"/>
          </p:cNvCxnSpPr>
          <p:nvPr/>
        </p:nvCxnSpPr>
        <p:spPr bwMode="auto">
          <a:xfrm flipH="1">
            <a:off x="3314700" y="2125663"/>
            <a:ext cx="6350" cy="388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641975" y="1495425"/>
            <a:ext cx="127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Decryption</a:t>
            </a:r>
          </a:p>
          <a:p>
            <a:pPr algn="ctr"/>
            <a:r>
              <a:rPr lang="en-US"/>
              <a:t>Key (-1)</a:t>
            </a:r>
          </a:p>
        </p:txBody>
      </p:sp>
      <p:cxnSp>
        <p:nvCxnSpPr>
          <p:cNvPr id="6159" name="AutoShape 15"/>
          <p:cNvCxnSpPr>
            <a:cxnSpLocks noChangeShapeType="1"/>
            <a:stCxn id="6158" idx="2"/>
            <a:endCxn id="6151" idx="0"/>
          </p:cNvCxnSpPr>
          <p:nvPr/>
        </p:nvCxnSpPr>
        <p:spPr bwMode="auto">
          <a:xfrm>
            <a:off x="6280150" y="2136775"/>
            <a:ext cx="6350" cy="3778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676400" y="25146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/>
              <a:t>plaintext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038600" y="2514600"/>
            <a:ext cx="1466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/>
              <a:t>CIPHERTEXT</a:t>
            </a:r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3810000" y="3200400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</a:p>
        </p:txBody>
      </p:sp>
      <p:sp>
        <p:nvSpPr>
          <p:cNvPr id="158739" name="Text Box 19"/>
          <p:cNvSpPr txBox="1">
            <a:spLocks noChangeArrowheads="1"/>
          </p:cNvSpPr>
          <p:nvPr/>
        </p:nvSpPr>
        <p:spPr bwMode="auto">
          <a:xfrm>
            <a:off x="1295400" y="327660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cryptography</a:t>
            </a:r>
          </a:p>
        </p:txBody>
      </p: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6400800" y="327660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cryptography</a:t>
            </a:r>
          </a:p>
        </p:txBody>
      </p:sp>
      <p:cxnSp>
        <p:nvCxnSpPr>
          <p:cNvPr id="6165" name="AutoShape 22"/>
          <p:cNvCxnSpPr>
            <a:cxnSpLocks noChangeShapeType="1"/>
            <a:stCxn id="6149" idx="0"/>
          </p:cNvCxnSpPr>
          <p:nvPr/>
        </p:nvCxnSpPr>
        <p:spPr bwMode="auto">
          <a:xfrm flipV="1">
            <a:off x="4762500" y="2895600"/>
            <a:ext cx="38100" cy="1752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6" name="TextBox 21"/>
          <p:cNvSpPr txBox="1">
            <a:spLocks noChangeArrowheads="1"/>
          </p:cNvSpPr>
          <p:nvPr/>
        </p:nvSpPr>
        <p:spPr bwMode="auto">
          <a:xfrm>
            <a:off x="685800" y="4343400"/>
            <a:ext cx="2082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 smtClean="0"/>
              <a:t>Objectives:</a:t>
            </a:r>
            <a:endParaRPr lang="en-US" b="1" dirty="0"/>
          </a:p>
          <a:p>
            <a:r>
              <a:rPr lang="en-US" dirty="0"/>
              <a:t>1. Confidentiality</a:t>
            </a:r>
          </a:p>
          <a:p>
            <a:r>
              <a:rPr lang="en-US" dirty="0"/>
              <a:t>2. Integrity</a:t>
            </a:r>
          </a:p>
          <a:p>
            <a:r>
              <a:rPr lang="en-US" dirty="0"/>
              <a:t>3. Authentication</a:t>
            </a:r>
          </a:p>
          <a:p>
            <a:r>
              <a:rPr lang="en-US" dirty="0"/>
              <a:t>4. Non-repudiation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43851" y="2322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2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9492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players</a:t>
            </a:r>
          </a:p>
          <a:p>
            <a:pPr eaLnBrk="1" hangingPunct="1">
              <a:defRPr/>
            </a:pPr>
            <a:r>
              <a:rPr lang="en-US" smtClean="0"/>
              <a:t>The topic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hlink"/>
                </a:solidFill>
              </a:rPr>
              <a:t>The course structure</a:t>
            </a:r>
          </a:p>
          <a:p>
            <a:pPr eaLnBrk="1" hangingPunct="1">
              <a:defRPr/>
            </a:pPr>
            <a:r>
              <a:rPr lang="en-US" smtClean="0"/>
              <a:t>The course material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will we do?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Learn theory (lecture, text, written problems)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What would happen if you used </a:t>
            </a:r>
            <a:r>
              <a:rPr lang="en-US" i="1" dirty="0" smtClean="0"/>
              <a:t>composite </a:t>
            </a:r>
            <a:r>
              <a:rPr lang="en-US" dirty="0" smtClean="0"/>
              <a:t>numbers as factors in RSA?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Make and break codes (programming)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DES Block cipher, classic crypto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Research something new (term project)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Quantum cryptography, </a:t>
            </a:r>
            <a:r>
              <a:rPr lang="en-US" dirty="0" err="1" smtClean="0"/>
              <a:t>TwoFish</a:t>
            </a:r>
            <a:r>
              <a:rPr lang="en-US" dirty="0" smtClean="0"/>
              <a:t>, PGP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1186</TotalTime>
  <Words>902</Words>
  <Application>Microsoft Office PowerPoint</Application>
  <PresentationFormat>On-screen Show (4:3)</PresentationFormat>
  <Paragraphs>227</Paragraphs>
  <Slides>25</Slides>
  <Notes>23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Digital Dots</vt:lpstr>
      <vt:lpstr>DTTF/NB479:  Jouspevdujpo up Dszquphsbqiz</vt:lpstr>
      <vt:lpstr>CSSE/MA479:  Introduction to Cryptography</vt:lpstr>
      <vt:lpstr>Agenda: Introductions to…</vt:lpstr>
      <vt:lpstr>Introductions</vt:lpstr>
      <vt:lpstr>What is Cryptography?</vt:lpstr>
      <vt:lpstr>Sherlock Holmes, The Adventure of the Dancing Men (1898)</vt:lpstr>
      <vt:lpstr>Non-secure channels</vt:lpstr>
      <vt:lpstr>Agenda</vt:lpstr>
      <vt:lpstr>What will we do?</vt:lpstr>
      <vt:lpstr>Admin</vt:lpstr>
      <vt:lpstr>Agenda</vt:lpstr>
      <vt:lpstr>Shift ciphers</vt:lpstr>
      <vt:lpstr>1. Ciphertext only</vt:lpstr>
      <vt:lpstr>2. Known plaintext</vt:lpstr>
      <vt:lpstr>3. Chosen plaintext</vt:lpstr>
      <vt:lpstr>Homework due Monday</vt:lpstr>
      <vt:lpstr>Where did you sit today?</vt:lpstr>
      <vt:lpstr>Affine ciphers</vt:lpstr>
      <vt:lpstr>Affine ciphers: x  ax + b (mod 26)</vt:lpstr>
      <vt:lpstr> a can’t be just anything!</vt:lpstr>
      <vt:lpstr>Finding the decryption key</vt:lpstr>
      <vt:lpstr>Affine ciphers: x  ax + b (mod 26)</vt:lpstr>
      <vt:lpstr>Sherlock Holmes, The Adventure of the Dancing Men (1898)</vt:lpstr>
      <vt:lpstr>Sherlock Holmes, The Adventure of the Dancing Men (1898)</vt:lpstr>
      <vt:lpstr>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77</cp:revision>
  <cp:lastPrinted>1601-01-01T00:00:00Z</cp:lastPrinted>
  <dcterms:created xsi:type="dcterms:W3CDTF">1601-01-01T00:00:00Z</dcterms:created>
  <dcterms:modified xsi:type="dcterms:W3CDTF">2013-03-15T19:17:46Z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