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8" r:id="rId3"/>
    <p:sldId id="271" r:id="rId4"/>
    <p:sldId id="266" r:id="rId5"/>
    <p:sldId id="272" r:id="rId6"/>
    <p:sldId id="274" r:id="rId7"/>
    <p:sldId id="276" r:id="rId8"/>
    <p:sldId id="273" r:id="rId9"/>
    <p:sldId id="275" r:id="rId10"/>
    <p:sldId id="268" r:id="rId11"/>
    <p:sldId id="269" r:id="rId12"/>
    <p:sldId id="270" r:id="rId13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6" autoAdjust="0"/>
    <p:restoredTop sz="88889" autoAdjust="0"/>
  </p:normalViewPr>
  <p:slideViewPr>
    <p:cSldViewPr snapToGrid="0">
      <p:cViewPr varScale="1">
        <p:scale>
          <a:sx n="79" d="100"/>
          <a:sy n="79" d="100"/>
        </p:scale>
        <p:origin x="-1080" y="-62"/>
      </p:cViewPr>
      <p:guideLst>
        <p:guide orient="horz" pos="321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 algn="r"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0789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40789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 algn="r" defTabSz="931460" eaLnBrk="1" hangingPunct="1">
              <a:defRPr sz="1200"/>
            </a:lvl1pPr>
          </a:lstStyle>
          <a:p>
            <a:pPr>
              <a:defRPr/>
            </a:pPr>
            <a:fld id="{15F58601-139A-4358-9102-F44CFB46E5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774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 algn="r"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696913"/>
            <a:ext cx="4654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3263" y="4422776"/>
            <a:ext cx="5616575" cy="418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0789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840789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 algn="r" defTabSz="931460" eaLnBrk="1" hangingPunct="1">
              <a:defRPr sz="1200"/>
            </a:lvl1pPr>
          </a:lstStyle>
          <a:p>
            <a:pPr>
              <a:defRPr/>
            </a:pPr>
            <a:fld id="{85640281-FC24-4A4F-A53E-6E174F5BA9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4413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562">
              <a:defRPr>
                <a:solidFill>
                  <a:schemeClr val="tx1"/>
                </a:solidFill>
                <a:latin typeface="Arial" charset="0"/>
              </a:defRPr>
            </a:lvl1pPr>
            <a:lvl2pPr marL="742849" indent="-285711" defTabSz="928562">
              <a:defRPr>
                <a:solidFill>
                  <a:schemeClr val="tx1"/>
                </a:solidFill>
                <a:latin typeface="Arial" charset="0"/>
              </a:defRPr>
            </a:lvl2pPr>
            <a:lvl3pPr marL="1142845" indent="-228569" defTabSz="928562">
              <a:defRPr>
                <a:solidFill>
                  <a:schemeClr val="tx1"/>
                </a:solidFill>
                <a:latin typeface="Arial" charset="0"/>
              </a:defRPr>
            </a:lvl3pPr>
            <a:lvl4pPr marL="1599983" indent="-228569" defTabSz="928562">
              <a:defRPr>
                <a:solidFill>
                  <a:schemeClr val="tx1"/>
                </a:solidFill>
                <a:latin typeface="Arial" charset="0"/>
              </a:defRPr>
            </a:lvl4pPr>
            <a:lvl5pPr marL="2057122" indent="-228569" defTabSz="928562">
              <a:defRPr>
                <a:solidFill>
                  <a:schemeClr val="tx1"/>
                </a:solidFill>
                <a:latin typeface="Arial" charset="0"/>
              </a:defRPr>
            </a:lvl5pPr>
            <a:lvl6pPr marL="2514260" indent="-228569" defTabSz="9285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398" indent="-228569" defTabSz="9285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536" indent="-228569" defTabSz="9285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674" indent="-228569" defTabSz="9285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C07E7C3-1A52-4460-9E8B-1DC09CA46B3D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If I want 2 people to work together to find M, I can give them r and M-r and tell them to sum</a:t>
            </a:r>
          </a:p>
          <a:p>
            <a:r>
              <a:rPr lang="en-US" dirty="0" smtClean="0"/>
              <a:t>The (mod n) is for 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40281-FC24-4A4F-A53E-6E174F5BA9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176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Rival siblings mentioned in a will</a:t>
            </a:r>
          </a:p>
          <a:p>
            <a:r>
              <a:rPr lang="en-US" dirty="0" smtClean="0"/>
              <a:t>Military:</a:t>
            </a:r>
            <a:r>
              <a:rPr lang="en-US" baseline="0" dirty="0" smtClean="0"/>
              <a:t> need more than one person to cooperate to press the big red button</a:t>
            </a:r>
          </a:p>
          <a:p>
            <a:r>
              <a:rPr lang="en-US" baseline="0" dirty="0" smtClean="0"/>
              <a:t>Government: a cabinet working together has as much power as the president</a:t>
            </a:r>
            <a:endParaRPr lang="en-US" dirty="0" smtClean="0"/>
          </a:p>
          <a:p>
            <a:r>
              <a:rPr lang="en-US" dirty="0" smtClean="0"/>
              <a:t>Info: divide onto n servers, all of which must be hacked to recover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40281-FC24-4A4F-A53E-6E174F5BA9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477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40281-FC24-4A4F-A53E-6E174F5BA9F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012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5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586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586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3798F-4B9D-4B73-B716-AB1B237A25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57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7504F-BDDE-48D2-BCF1-089D006440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1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99F2F-110C-41F3-B62F-742AFBFBD4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606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FC0A0-03C8-481E-839C-4614ED2D4A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52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903F0-159D-4CB2-91D5-2B49115ED0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361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CBF48-17F5-4F81-A11A-5A864E92D7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554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8B7BD-5784-4E1D-BDDC-918911231C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56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5462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484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3E235D4-9E83-4B20-9B42-241365245C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484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484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7" r:id="rId1"/>
    <p:sldLayoutId id="2147483855" r:id="rId2"/>
    <p:sldLayoutId id="2147483857" r:id="rId3"/>
    <p:sldLayoutId id="2147483858" r:id="rId4"/>
    <p:sldLayoutId id="2147483859" r:id="rId5"/>
    <p:sldLayoutId id="2147483860" r:id="rId6"/>
    <p:sldLayoutId id="2147483865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hyperlink" Target="http://en.wikipedia.org/wiki/File:IntersectingPlanes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File:Secretsharing-1.png" TargetMode="External"/><Relationship Id="rId5" Type="http://schemas.openxmlformats.org/officeDocument/2006/relationships/image" Target="../media/image4.png"/><Relationship Id="rId4" Type="http://schemas.openxmlformats.org/officeDocument/2006/relationships/hyperlink" Target="http://en.wikipedia.org/wiki/File:Secretsharing-3-point.pn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31888"/>
            <a:ext cx="8242300" cy="5380037"/>
          </a:xfrm>
        </p:spPr>
        <p:txBody>
          <a:bodyPr/>
          <a:lstStyle/>
          <a:p>
            <a:pPr marL="533400" indent="-533400" eaLnBrk="1" hangingPunct="1">
              <a:defRPr/>
            </a:pPr>
            <a:r>
              <a:rPr lang="en-US" sz="2800" dirty="0" smtClean="0">
                <a:solidFill>
                  <a:schemeClr val="hlink"/>
                </a:solidFill>
              </a:rPr>
              <a:t>Announcements:</a:t>
            </a:r>
            <a:endParaRPr lang="en-US" sz="2800" dirty="0" smtClean="0"/>
          </a:p>
          <a:p>
            <a:pPr marL="933450" lvl="1" indent="-533400" eaLnBrk="1" hangingPunct="1">
              <a:defRPr/>
            </a:pPr>
            <a:r>
              <a:rPr lang="en-US" sz="2400" dirty="0" smtClean="0"/>
              <a:t>SHA due tomorrow</a:t>
            </a:r>
          </a:p>
          <a:p>
            <a:pPr marL="933450" lvl="1" indent="-533400" eaLnBrk="1" hangingPunct="1">
              <a:defRPr/>
            </a:pPr>
            <a:r>
              <a:rPr lang="en-US" sz="2400" dirty="0" smtClean="0"/>
              <a:t>Last exam Thursday</a:t>
            </a:r>
          </a:p>
          <a:p>
            <a:pPr marL="933450" lvl="1" indent="-533400" eaLnBrk="1" hangingPunct="1">
              <a:defRPr/>
            </a:pPr>
            <a:r>
              <a:rPr lang="en-US" sz="2400" dirty="0" smtClean="0"/>
              <a:t>Available for project questions this week</a:t>
            </a:r>
          </a:p>
          <a:p>
            <a:pPr marL="933450" lvl="1" indent="-533400" eaLnBrk="1" hangingPunct="1">
              <a:defRPr/>
            </a:pPr>
            <a:r>
              <a:rPr lang="en-US" sz="2400" dirty="0" smtClean="0"/>
              <a:t>Next week you will evaluate each other’s presentations.</a:t>
            </a:r>
            <a:endParaRPr lang="en-US" sz="2400" dirty="0" smtClean="0"/>
          </a:p>
          <a:p>
            <a:pPr marL="533400" indent="-533400" eaLnBrk="1" hangingPunct="1">
              <a:defRPr/>
            </a:pPr>
            <a:r>
              <a:rPr lang="en-US" sz="2800" dirty="0" smtClean="0"/>
              <a:t>Questions? </a:t>
            </a:r>
          </a:p>
          <a:p>
            <a:pPr marL="533400" indent="-533400" eaLnBrk="1" hangingPunct="1">
              <a:defRPr/>
            </a:pPr>
            <a:endParaRPr lang="en-US" sz="2800" dirty="0"/>
          </a:p>
          <a:p>
            <a:pPr marL="533400" indent="-533400" eaLnBrk="1" hangingPunct="1">
              <a:defRPr/>
            </a:pPr>
            <a:r>
              <a:rPr lang="en-US" sz="2800" dirty="0" smtClean="0"/>
              <a:t>Secret sharing</a:t>
            </a:r>
            <a:endParaRPr lang="en-US" sz="2400" dirty="0"/>
          </a:p>
          <a:p>
            <a:pPr marL="533400" indent="-533400" eaLnBrk="1" hangingPunct="1">
              <a:defRPr/>
            </a:pPr>
            <a:endParaRPr lang="en-US" sz="2800" dirty="0" smtClean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DTTF/NB479: </a:t>
            </a:r>
            <a:r>
              <a:rPr lang="en-US" sz="32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Dszquphsbqiz</a:t>
            </a: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Day 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33</a:t>
            </a:r>
            <a:endParaRPr lang="en-US" sz="32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>
                <a:solidFill>
                  <a:schemeClr val="tx2">
                    <a:satMod val="200000"/>
                  </a:schemeClr>
                </a:solidFill>
              </a:rPr>
              <a:t>Mignotte</a:t>
            </a:r>
            <a:r>
              <a:rPr lang="en-US" dirty="0">
                <a:solidFill>
                  <a:schemeClr val="tx2">
                    <a:satMod val="200000"/>
                  </a:schemeClr>
                </a:solidFill>
              </a:rPr>
              <a:t> Method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(t, n) threshold scheme</a:t>
            </a:r>
          </a:p>
          <a:p>
            <a:r>
              <a:rPr lang="en-US" dirty="0" smtClean="0"/>
              <a:t>Uses Chinese remainder theorem</a:t>
            </a:r>
          </a:p>
          <a:p>
            <a:r>
              <a:rPr lang="en-US" dirty="0" smtClean="0"/>
              <a:t>Solving a system of equations, mod </a:t>
            </a:r>
            <a:r>
              <a:rPr lang="en-US" dirty="0" smtClean="0"/>
              <a:t>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63437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Method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Construct a Mignotte Sequence</a:t>
            </a:r>
          </a:p>
          <a:p>
            <a:endParaRPr lang="en-US" smtClean="0"/>
          </a:p>
          <a:p>
            <a:r>
              <a:rPr lang="en-US" smtClean="0"/>
              <a:t>Conditions:</a:t>
            </a:r>
          </a:p>
          <a:p>
            <a:pPr lvl="1"/>
            <a:r>
              <a:rPr lang="en-US" smtClean="0"/>
              <a:t>Pairwise relatively prime</a:t>
            </a:r>
          </a:p>
          <a:p>
            <a:pPr lvl="1"/>
            <a:r>
              <a:rPr lang="en-US" smtClean="0"/>
              <a:t>s</a:t>
            </a:r>
          </a:p>
          <a:p>
            <a:endParaRPr lang="en-US" smtClean="0"/>
          </a:p>
          <a:p>
            <a:r>
              <a:rPr lang="en-US" smtClean="0"/>
              <a:t>Shares: </a:t>
            </a:r>
          </a:p>
          <a:p>
            <a:pPr lvl="1"/>
            <a:endParaRPr lang="en-US" smtClean="0"/>
          </a:p>
          <a:p>
            <a:endParaRPr lang="en-US" smtClean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905000" y="2286000"/>
          <a:ext cx="50371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Equation" r:id="rId3" imgW="2158920" imgH="228600" progId="Equation.3">
                  <p:embed/>
                </p:oleObj>
              </mc:Choice>
              <mc:Fallback>
                <p:oleObj name="Equation" r:id="rId3" imgW="21589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286000"/>
                        <a:ext cx="5037138" cy="53340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1676400" y="3886200"/>
          <a:ext cx="4699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Equation" r:id="rId5" imgW="2349360" imgH="228600" progId="Equation.3">
                  <p:embed/>
                </p:oleObj>
              </mc:Choice>
              <mc:Fallback>
                <p:oleObj name="Equation" r:id="rId5" imgW="23493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886200"/>
                        <a:ext cx="4699000" cy="45720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2971800" y="5029200"/>
          <a:ext cx="1955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name="Equation" r:id="rId7" imgW="977760" imgH="228600" progId="Equation.3">
                  <p:embed/>
                </p:oleObj>
              </mc:Choice>
              <mc:Fallback>
                <p:oleObj name="Equation" r:id="rId7" imgW="9777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029200"/>
                        <a:ext cx="1955800" cy="45720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1724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Reconstruction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Solve: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endParaRPr lang="en-US" dirty="0" smtClean="0"/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endParaRPr lang="en-US" dirty="0" smtClean="0"/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endParaRPr lang="en-US" dirty="0" smtClean="0"/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endParaRPr lang="en-US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en-US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Using Chinese Remainder Theorem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Unique (mod m</a:t>
            </a:r>
            <a:r>
              <a:rPr lang="en-US" baseline="-25000" dirty="0" smtClean="0"/>
              <a:t>1</a:t>
            </a:r>
            <a:r>
              <a:rPr lang="en-US" dirty="0" smtClean="0"/>
              <a:t> *** </a:t>
            </a:r>
            <a:r>
              <a:rPr lang="en-US" dirty="0" err="1" smtClean="0"/>
              <a:t>m</a:t>
            </a:r>
            <a:r>
              <a:rPr lang="en-US" baseline="-25000" dirty="0" err="1" smtClean="0"/>
              <a:t>n</a:t>
            </a:r>
            <a:r>
              <a:rPr lang="en-US" dirty="0" smtClean="0"/>
              <a:t> )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en-US" dirty="0" smtClean="0"/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2819400" y="2133600"/>
          <a:ext cx="2895600" cy="202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" imgW="1091880" imgH="761760" progId="Equation.3">
                  <p:embed/>
                </p:oleObj>
              </mc:Choice>
              <mc:Fallback>
                <p:oleObj name="Equation" r:id="rId3" imgW="1091880" imgH="761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133600"/>
                        <a:ext cx="2895600" cy="2020888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5069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Wh</a:t>
            </a:r>
            <a:r>
              <a:rPr lang="en-US" sz="2800" dirty="0" smtClean="0"/>
              <a:t>at is </a:t>
            </a:r>
            <a:r>
              <a:rPr lang="en-US" sz="2800" i="1" dirty="0" smtClean="0"/>
              <a:t>s</a:t>
            </a:r>
            <a:r>
              <a:rPr lang="en-US" sz="2800" i="1" dirty="0" smtClean="0"/>
              <a:t>ecret splitting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have a secret I want to share</a:t>
            </a:r>
          </a:p>
          <a:p>
            <a:r>
              <a:rPr lang="en-US" dirty="0" smtClean="0"/>
              <a:t>To figure it out, you’ll need </a:t>
            </a:r>
            <a:r>
              <a:rPr lang="en-US" b="1" dirty="0" smtClean="0"/>
              <a:t>teamwork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/>
              <a:t>r</a:t>
            </a:r>
            <a:r>
              <a:rPr lang="en-US" dirty="0" smtClean="0"/>
              <a:t>, M-r (mod n)</a:t>
            </a:r>
          </a:p>
          <a:p>
            <a:r>
              <a:rPr lang="en-US" dirty="0"/>
              <a:t>r</a:t>
            </a:r>
            <a:r>
              <a:rPr lang="en-US" baseline="-25000" dirty="0" smtClean="0"/>
              <a:t>1</a:t>
            </a:r>
            <a:r>
              <a:rPr lang="en-US" dirty="0" smtClean="0"/>
              <a:t>, r</a:t>
            </a:r>
            <a:r>
              <a:rPr lang="en-US" baseline="-25000" dirty="0" smtClean="0"/>
              <a:t>2</a:t>
            </a:r>
            <a:r>
              <a:rPr lang="en-US" dirty="0" smtClean="0"/>
              <a:t>, …r</a:t>
            </a:r>
            <a:r>
              <a:rPr lang="en-US" baseline="-25000" dirty="0" smtClean="0"/>
              <a:t>i-1</a:t>
            </a:r>
            <a:r>
              <a:rPr lang="en-US" dirty="0" smtClean="0"/>
              <a:t>, M-</a:t>
            </a:r>
            <a:r>
              <a:rPr lang="el-GR" dirty="0" smtClean="0"/>
              <a:t>Σ</a:t>
            </a:r>
            <a:r>
              <a:rPr lang="en-US" baseline="-25000" dirty="0" smtClean="0"/>
              <a:t>i </a:t>
            </a:r>
            <a:r>
              <a:rPr lang="en-US" dirty="0" smtClean="0"/>
              <a:t>(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smtClean="0"/>
              <a:t>) (all mod n)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279842" y="0"/>
            <a:ext cx="864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1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41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There are many applications of secret splitting and secret sharing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Inheritances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Military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Government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Information security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What if I wanted a </a:t>
            </a:r>
            <a:r>
              <a:rPr lang="en-US" b="1" dirty="0" smtClean="0"/>
              <a:t>subset </a:t>
            </a:r>
            <a:r>
              <a:rPr lang="en-US" dirty="0" smtClean="0"/>
              <a:t>of the people to be able to reconstruct the secret?</a:t>
            </a:r>
          </a:p>
          <a:p>
            <a:pPr marL="0" indent="0">
              <a:buNone/>
            </a:pPr>
            <a:r>
              <a:rPr lang="en-US" dirty="0" smtClean="0"/>
              <a:t>Secret splitting is trivial</a:t>
            </a:r>
          </a:p>
          <a:p>
            <a:pPr marL="0" indent="0">
              <a:buNone/>
            </a:pPr>
            <a:r>
              <a:rPr lang="en-US" dirty="0" smtClean="0"/>
              <a:t>Secret </a:t>
            </a:r>
            <a:r>
              <a:rPr lang="en-US" i="1" dirty="0" smtClean="0"/>
              <a:t>sharing</a:t>
            </a:r>
            <a:r>
              <a:rPr lang="en-US" dirty="0" smtClean="0"/>
              <a:t> is not!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279842" y="0"/>
            <a:ext cx="864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2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55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tx2">
                    <a:satMod val="200000"/>
                  </a:schemeClr>
                </a:solidFill>
              </a:rPr>
              <a:t>Threshold schemes require t people of a set of w to compute the secret</a:t>
            </a:r>
            <a:endParaRPr lang="en-US" sz="2800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(t , </a:t>
            </a:r>
            <a:r>
              <a:rPr lang="en-US" dirty="0"/>
              <a:t>w</a:t>
            </a:r>
            <a:r>
              <a:rPr lang="en-US" dirty="0" smtClean="0"/>
              <a:t>) </a:t>
            </a:r>
            <a:r>
              <a:rPr lang="en-US" dirty="0" smtClean="0"/>
              <a:t>– </a:t>
            </a:r>
            <a:r>
              <a:rPr lang="en-US" dirty="0" smtClean="0"/>
              <a:t>threshold </a:t>
            </a:r>
            <a:r>
              <a:rPr lang="en-US" dirty="0" smtClean="0"/>
              <a:t>Scheme</a:t>
            </a:r>
          </a:p>
          <a:p>
            <a:pPr lvl="1"/>
            <a:r>
              <a:rPr lang="en-US" dirty="0" smtClean="0"/>
              <a:t>If t = </a:t>
            </a:r>
            <a:r>
              <a:rPr lang="en-US" dirty="0" smtClean="0"/>
              <a:t>w, then all </a:t>
            </a:r>
            <a:r>
              <a:rPr lang="en-US" dirty="0" smtClean="0"/>
              <a:t>participants are required</a:t>
            </a:r>
          </a:p>
          <a:p>
            <a:r>
              <a:rPr lang="en-US" dirty="0" smtClean="0"/>
              <a:t>Knowing </a:t>
            </a:r>
            <a:r>
              <a:rPr lang="en-US" dirty="0" smtClean="0"/>
              <a:t>t or more pieces makes </a:t>
            </a:r>
            <a:r>
              <a:rPr lang="en-US" dirty="0" smtClean="0"/>
              <a:t>M </a:t>
            </a:r>
            <a:r>
              <a:rPr lang="en-US" dirty="0" smtClean="0"/>
              <a:t>easily computable</a:t>
            </a:r>
          </a:p>
          <a:p>
            <a:r>
              <a:rPr lang="en-US" dirty="0" smtClean="0"/>
              <a:t>t–1 </a:t>
            </a:r>
            <a:r>
              <a:rPr lang="en-US" dirty="0" smtClean="0"/>
              <a:t>or fewer pieces leaves </a:t>
            </a:r>
            <a:r>
              <a:rPr lang="en-US" dirty="0" smtClean="0"/>
              <a:t>M </a:t>
            </a:r>
            <a:r>
              <a:rPr lang="en-US" b="1" dirty="0" smtClean="0"/>
              <a:t>completely undetermined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10949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Idea: we can use curve fitting to reconstruct a function, and thus a message</a:t>
            </a:r>
            <a:endParaRPr lang="en-US" sz="2800" dirty="0"/>
          </a:p>
        </p:txBody>
      </p:sp>
      <p:pic>
        <p:nvPicPr>
          <p:cNvPr id="3074" name="Picture 2" descr="C:\Users\boutell\AppData\Local\Microsoft\Windows\Temporary Internet Files\Content.IE5\1X4VQBCH\MP900313855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667992" y="760902"/>
            <a:ext cx="3792682" cy="4883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 bwMode="auto">
          <a:xfrm>
            <a:off x="5564333" y="1444336"/>
            <a:ext cx="0" cy="343939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4301836" y="3397827"/>
            <a:ext cx="2722419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Oval 8"/>
          <p:cNvSpPr/>
          <p:nvPr/>
        </p:nvSpPr>
        <p:spPr bwMode="auto">
          <a:xfrm>
            <a:off x="6213764" y="2358736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6366164" y="2511136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6518564" y="2663536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6670964" y="2815936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5512378" y="1679864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01836" y="1541957"/>
            <a:ext cx="1116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Secret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8279842" y="0"/>
            <a:ext cx="864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rgbClr val="FFFF00"/>
                </a:solidFill>
              </a:rPr>
              <a:t>3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0774" y="1588123"/>
            <a:ext cx="27331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y-intercept of the line encodes the secret!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3174" y="5518703"/>
            <a:ext cx="3555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Your quiz question is an example of a (2,3) scheme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596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The Shamir threshold scheme uses curve-fitting with higher dimensions</a:t>
            </a:r>
            <a:endParaRPr lang="en-US" sz="2800" dirty="0"/>
          </a:p>
        </p:txBody>
      </p:sp>
      <p:pic>
        <p:nvPicPr>
          <p:cNvPr id="3074" name="Picture 2" descr="C:\Users\boutell\AppData\Local\Microsoft\Windows\Temporary Internet Files\Content.IE5\1X4VQBCH\MP900313855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806018" y="467814"/>
            <a:ext cx="3792682" cy="4883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 bwMode="auto">
          <a:xfrm>
            <a:off x="6702359" y="1151248"/>
            <a:ext cx="0" cy="343939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5439862" y="3104739"/>
            <a:ext cx="2722419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Oval 8"/>
          <p:cNvSpPr/>
          <p:nvPr/>
        </p:nvSpPr>
        <p:spPr bwMode="auto">
          <a:xfrm>
            <a:off x="7351790" y="2065648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504190" y="2218048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7656590" y="2370448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7808990" y="2522848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6650404" y="1386776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39862" y="1248869"/>
            <a:ext cx="1116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Secret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8279842" y="0"/>
            <a:ext cx="864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4-5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2418" y="1110369"/>
            <a:ext cx="27331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y-intercept of the line encodes the secret!</a:t>
            </a:r>
          </a:p>
          <a:p>
            <a:endParaRPr lang="en-US" dirty="0"/>
          </a:p>
          <a:p>
            <a:r>
              <a:rPr lang="en-US" dirty="0"/>
              <a:t>Derivation on </a:t>
            </a:r>
            <a:r>
              <a:rPr lang="en-US" dirty="0" smtClean="0"/>
              <a:t>board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142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Extensions to Shamir</a:t>
            </a:r>
            <a:endParaRPr lang="en-US" sz="2800" dirty="0"/>
          </a:p>
        </p:txBody>
      </p:sp>
      <p:pic>
        <p:nvPicPr>
          <p:cNvPr id="3074" name="Picture 2" descr="C:\Users\boutell\AppData\Local\Microsoft\Windows\Temporary Internet Files\Content.IE5\1X4VQBCH\MP900313855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806018" y="467814"/>
            <a:ext cx="3792682" cy="4883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 bwMode="auto">
          <a:xfrm>
            <a:off x="6702359" y="1151248"/>
            <a:ext cx="0" cy="343939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5439862" y="3104739"/>
            <a:ext cx="2722419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Oval 8"/>
          <p:cNvSpPr/>
          <p:nvPr/>
        </p:nvSpPr>
        <p:spPr bwMode="auto">
          <a:xfrm>
            <a:off x="7351790" y="2065648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504190" y="2218048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7656590" y="2370448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7808990" y="2522848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6650404" y="1386776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39862" y="1248869"/>
            <a:ext cx="1116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Secret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8279842" y="0"/>
            <a:ext cx="864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4-5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2418" y="1110369"/>
            <a:ext cx="31149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Multiple shares</a:t>
            </a:r>
          </a:p>
          <a:p>
            <a:endParaRPr lang="en-US" dirty="0"/>
          </a:p>
          <a:p>
            <a:r>
              <a:rPr lang="en-US" dirty="0" smtClean="0"/>
              <a:t>Multiple groups of people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741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wo shares intersecting on a line">
            <a:hlinkClick r:id="rId2" tooltip="Two shares intersecting on a lin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729" y="2180492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 descr="Three shares intersecting at a point">
            <a:hlinkClick r:id="rId4" tooltip="Three shares intersecting at a point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9606" y="2180492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One share">
            <a:hlinkClick r:id="rId6" tooltip="One share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995" y="2180492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 bwMode="auto">
          <a:xfrm>
            <a:off x="0" y="0"/>
            <a:ext cx="8686800" cy="141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algn="l"/>
            <a:r>
              <a:rPr lang="en-US" sz="2800" smtClean="0"/>
              <a:t>In the Blakely scheme, we represent the secret as the y-coordinate of the intersection of hyperplanes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615470" y="6540175"/>
            <a:ext cx="35285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http://en.wikipedia.org/wiki/Secret_sharing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79842" y="0"/>
            <a:ext cx="864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6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05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Back to Shamir</a:t>
            </a:r>
            <a:endParaRPr lang="en-US" sz="2800" dirty="0"/>
          </a:p>
        </p:txBody>
      </p:sp>
      <p:pic>
        <p:nvPicPr>
          <p:cNvPr id="3074" name="Picture 2" descr="C:\Users\boutell\AppData\Local\Microsoft\Windows\Temporary Internet Files\Content.IE5\1X4VQBCH\MP900313855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667992" y="760902"/>
            <a:ext cx="3792682" cy="4883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 bwMode="auto">
          <a:xfrm>
            <a:off x="5564333" y="1444336"/>
            <a:ext cx="0" cy="343939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4301836" y="3397827"/>
            <a:ext cx="2722419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Oval 8"/>
          <p:cNvSpPr/>
          <p:nvPr/>
        </p:nvSpPr>
        <p:spPr bwMode="auto">
          <a:xfrm>
            <a:off x="6213764" y="2358736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6366164" y="2511136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6518564" y="2663536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6670964" y="2815936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5512378" y="1679864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01836" y="1541957"/>
            <a:ext cx="1116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Secret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8279842" y="0"/>
            <a:ext cx="864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7-9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0774" y="1588123"/>
            <a:ext cx="27331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y-intercept of the line encodes the secret!</a:t>
            </a:r>
          </a:p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13174" y="5518703"/>
            <a:ext cx="35554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Your quiz question is an example of a (4, 6) scheme</a:t>
            </a:r>
          </a:p>
          <a:p>
            <a:endParaRPr lang="en-US" dirty="0"/>
          </a:p>
          <a:p>
            <a:r>
              <a:rPr lang="en-US" dirty="0" smtClean="0"/>
              <a:t>Solve it and see you Thursday!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475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" grpId="0"/>
    </p:bld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21550</TotalTime>
  <Words>435</Words>
  <Application>Microsoft Office PowerPoint</Application>
  <PresentationFormat>On-screen Show (4:3)</PresentationFormat>
  <Paragraphs>91</Paragraphs>
  <Slides>12</Slides>
  <Notes>4</Notes>
  <HiddenSlides>3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Digital Dots</vt:lpstr>
      <vt:lpstr>Equation</vt:lpstr>
      <vt:lpstr>PowerPoint Presentation</vt:lpstr>
      <vt:lpstr>What is secret splitting?</vt:lpstr>
      <vt:lpstr>There are many applications of secret splitting and secret sharing</vt:lpstr>
      <vt:lpstr>Threshold schemes require t people of a set of w to compute the secret</vt:lpstr>
      <vt:lpstr>Idea: we can use curve fitting to reconstruct a function, and thus a message</vt:lpstr>
      <vt:lpstr>The Shamir threshold scheme uses curve-fitting with higher dimensions</vt:lpstr>
      <vt:lpstr>Extensions to Shamir</vt:lpstr>
      <vt:lpstr>PowerPoint Presentation</vt:lpstr>
      <vt:lpstr>Back to Shamir</vt:lpstr>
      <vt:lpstr>Mignotte Method</vt:lpstr>
      <vt:lpstr>Method</vt:lpstr>
      <vt:lpstr>Reconstruction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Boutell, Matthew R</dc:creator>
  <cp:lastModifiedBy>Matthew R Boutell</cp:lastModifiedBy>
  <cp:revision>1523</cp:revision>
  <cp:lastPrinted>2011-05-05T14:23:10Z</cp:lastPrinted>
  <dcterms:created xsi:type="dcterms:W3CDTF">1601-01-01T00:00:00Z</dcterms:created>
  <dcterms:modified xsi:type="dcterms:W3CDTF">2011-05-09T14:31:14Z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