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  <p:sldId id="265" r:id="rId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86" autoAdjust="0"/>
    <p:restoredTop sz="88889" autoAdjust="0"/>
  </p:normalViewPr>
  <p:slideViewPr>
    <p:cSldViewPr snapToGrid="0">
      <p:cViewPr varScale="1">
        <p:scale>
          <a:sx n="79" d="100"/>
          <a:sy n="79" d="100"/>
        </p:scale>
        <p:origin x="-1080" y="-62"/>
      </p:cViewPr>
      <p:guideLst>
        <p:guide orient="horz" pos="32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15F58601-139A-4358-9102-F44CFB46E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74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5863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6"/>
            <a:ext cx="5616575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85640281-FC24-4A4F-A53E-6E174F5BA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41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562">
              <a:defRPr>
                <a:solidFill>
                  <a:schemeClr val="tx1"/>
                </a:solidFill>
                <a:latin typeface="Arial" charset="0"/>
              </a:defRPr>
            </a:lvl1pPr>
            <a:lvl2pPr marL="742849" indent="-285711" defTabSz="928562">
              <a:defRPr>
                <a:solidFill>
                  <a:schemeClr val="tx1"/>
                </a:solidFill>
                <a:latin typeface="Arial" charset="0"/>
              </a:defRPr>
            </a:lvl2pPr>
            <a:lvl3pPr marL="1142845" indent="-228569" defTabSz="928562">
              <a:defRPr>
                <a:solidFill>
                  <a:schemeClr val="tx1"/>
                </a:solidFill>
                <a:latin typeface="Arial" charset="0"/>
              </a:defRPr>
            </a:lvl3pPr>
            <a:lvl4pPr marL="1599983" indent="-228569" defTabSz="928562">
              <a:defRPr>
                <a:solidFill>
                  <a:schemeClr val="tx1"/>
                </a:solidFill>
                <a:latin typeface="Arial" charset="0"/>
              </a:defRPr>
            </a:lvl4pPr>
            <a:lvl5pPr marL="2057122" indent="-228569" defTabSz="928562">
              <a:defRPr>
                <a:solidFill>
                  <a:schemeClr val="tx1"/>
                </a:solidFill>
                <a:latin typeface="Arial" charset="0"/>
              </a:defRPr>
            </a:lvl5pPr>
            <a:lvl6pPr marL="2514260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98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36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74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C07E7C3-1A52-4460-9E8B-1DC09CA46B3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7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31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secret is so secret, the only way Bob could figure it out is using Alice’s wrong guess!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38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22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secret is so secret, the only way Bob could figure it out is using Alice’s wrong guess!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38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I cheated, and just looped,</a:t>
            </a:r>
            <a:r>
              <a:rPr lang="en-US" baseline="0" dirty="0" smtClean="0"/>
              <a:t> adding 4 to potential prime each time to count (mod 4).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05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798F-4B9D-4B73-B716-AB1B237A2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5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7504F-BDDE-48D2-BCF1-089D0064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1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99F2F-110C-41F3-B62F-742AFBFBD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0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FC0A0-03C8-481E-839C-4614ED2D4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5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903F0-159D-4CB2-91D5-2B49115ED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6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CBF48-17F5-4F81-A11A-5A864E92D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5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8B7BD-5784-4E1D-BDDC-918911231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5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3E235D4-9E83-4B20-9B42-241365245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7" r:id="rId1"/>
    <p:sldLayoutId id="2147483855" r:id="rId2"/>
    <p:sldLayoutId id="2147483857" r:id="rId3"/>
    <p:sldLayoutId id="2147483858" r:id="rId4"/>
    <p:sldLayoutId id="2147483859" r:id="rId5"/>
    <p:sldLayoutId id="2147483860" r:id="rId6"/>
    <p:sldLayoutId id="2147483865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31888"/>
            <a:ext cx="8242300" cy="538003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</a:t>
            </a:r>
            <a:r>
              <a:rPr lang="en-US" sz="2800" dirty="0" smtClean="0">
                <a:solidFill>
                  <a:schemeClr val="hlink"/>
                </a:solidFill>
              </a:rPr>
              <a:t>:</a:t>
            </a:r>
            <a:endParaRPr lang="en-US" sz="2800" dirty="0" smtClean="0"/>
          </a:p>
          <a:p>
            <a:pPr marL="933450" lvl="1" indent="-533400" eaLnBrk="1" hangingPunct="1">
              <a:defRPr/>
            </a:pPr>
            <a:r>
              <a:rPr lang="en-US" sz="2400" dirty="0" smtClean="0"/>
              <a:t>See schedule for weeks 8 and 9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Project workdays, due dates, exam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Projects: Look at rubrics, example of past project</a:t>
            </a:r>
          </a:p>
          <a:p>
            <a:pPr marL="933450" lvl="1" indent="-533400" eaLnBrk="1" hangingPunct="1">
              <a:defRPr/>
            </a:pPr>
            <a:endParaRPr lang="en-US" sz="2400" dirty="0" smtClean="0"/>
          </a:p>
          <a:p>
            <a:pPr marL="533400" indent="-533400" eaLnBrk="1" hangingPunct="1">
              <a:defRPr/>
            </a:pPr>
            <a:r>
              <a:rPr lang="en-US" sz="2800" dirty="0" smtClean="0"/>
              <a:t>Questions? </a:t>
            </a:r>
            <a:endParaRPr lang="en-US" sz="2800" dirty="0" smtClean="0"/>
          </a:p>
          <a:p>
            <a:pPr marL="533400" indent="-533400" eaLnBrk="1" hangingPunct="1">
              <a:defRPr/>
            </a:pPr>
            <a:endParaRPr lang="en-US" sz="2800" dirty="0"/>
          </a:p>
          <a:p>
            <a:pPr marL="533400" indent="-533400" eaLnBrk="1" hangingPunct="1">
              <a:defRPr/>
            </a:pPr>
            <a:r>
              <a:rPr lang="en-US" sz="2800" dirty="0" smtClean="0"/>
              <a:t>Wrapping up the term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Remote, fair coin flipping (today)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Secret sharing (next class)</a:t>
            </a:r>
          </a:p>
          <a:p>
            <a:pPr marL="933450" lvl="1" indent="-533400" eaLnBrk="1" hangingPunct="1">
              <a:defRPr/>
            </a:pPr>
            <a:endParaRPr lang="en-US" sz="2400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31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You can’t trust someone to flip a coin remotely if they </a:t>
            </a:r>
            <a:r>
              <a:rPr lang="en-US" sz="2800" i="1" dirty="0" smtClean="0"/>
              <a:t>really </a:t>
            </a:r>
            <a:r>
              <a:rPr lang="en-US" sz="2800" dirty="0" smtClean="0"/>
              <a:t>want to win the flip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Alice and Bob each want to win a coin flip</a:t>
            </a:r>
          </a:p>
          <a:p>
            <a:r>
              <a:rPr lang="en-US" dirty="0" smtClean="0"/>
              <a:t>Why can’t they do this over the phone?</a:t>
            </a:r>
          </a:p>
          <a:p>
            <a:endParaRPr lang="en-US" dirty="0"/>
          </a:p>
          <a:p>
            <a:r>
              <a:rPr lang="en-US" dirty="0" smtClean="0"/>
              <a:t>Let’s see…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1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What if Bob flips?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04543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Heads!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I’ll flip a coin. You call it.</a:t>
            </a:r>
          </a:p>
          <a:p>
            <a:endParaRPr lang="en-US" dirty="0"/>
          </a:p>
          <a:p>
            <a:r>
              <a:rPr lang="en-US" dirty="0" smtClean="0"/>
              <a:t>Looks and sees tails.</a:t>
            </a:r>
          </a:p>
          <a:p>
            <a:r>
              <a:rPr lang="en-US" dirty="0" smtClean="0"/>
              <a:t>Sorry Alice, it was tails… </a:t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13" name="Picture 4" descr="http://g-ecx.images-amazon.com/images/G/01/oreilly/CoinFlip2._V230746768_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48" t="50000" r="62391" b="6304"/>
          <a:stretch/>
        </p:blipFill>
        <p:spPr bwMode="auto">
          <a:xfrm>
            <a:off x="5124659" y="4007381"/>
            <a:ext cx="1848897" cy="2381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341266" y="6550223"/>
            <a:ext cx="68027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http://g-ecx.images-amazon.com/images/G/01/oreilly/CoinFlip2._V230746768_.jpg</a:t>
            </a:r>
            <a:endParaRPr lang="en-US" sz="1400" dirty="0"/>
          </a:p>
        </p:txBody>
      </p:sp>
      <p:pic>
        <p:nvPicPr>
          <p:cNvPr id="47108" name="Picture 4" descr="http://g-ecx.images-amazon.com/images/G/01/oreilly/CoinFlip2._V230746768_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91" t="50000" r="12326" b="7020"/>
          <a:stretch/>
        </p:blipFill>
        <p:spPr bwMode="auto">
          <a:xfrm>
            <a:off x="5114611" y="3980892"/>
            <a:ext cx="1969476" cy="243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Freeform 15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49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What if Alice flips?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I’ll flip a coin. You call it.</a:t>
            </a:r>
          </a:p>
          <a:p>
            <a:endParaRPr lang="en-US" dirty="0"/>
          </a:p>
          <a:p>
            <a:r>
              <a:rPr lang="en-US" dirty="0" smtClean="0"/>
              <a:t>Sorry Bob, </a:t>
            </a:r>
            <a:r>
              <a:rPr lang="en-US" dirty="0"/>
              <a:t>it was </a:t>
            </a:r>
            <a:r>
              <a:rPr lang="en-US" dirty="0" smtClean="0"/>
              <a:t>heads.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(silent snicker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Tails!</a:t>
            </a:r>
            <a:endParaRPr lang="en-US" dirty="0"/>
          </a:p>
        </p:txBody>
      </p:sp>
      <p:pic>
        <p:nvPicPr>
          <p:cNvPr id="9" name="Picture 4" descr="http://g-ecx.images-amazon.com/images/G/01/oreilly/CoinFlip2._V230746768_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91" t="50000" r="12326" b="7020"/>
          <a:stretch/>
        </p:blipFill>
        <p:spPr bwMode="auto">
          <a:xfrm>
            <a:off x="884256" y="3926422"/>
            <a:ext cx="1969476" cy="243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10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1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45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We can use related secrets to guarantee a fair flip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smtClean="0"/>
              <a:t>Knows something Bob doesn’t. Gives him a hint.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Uses her secret and Bob’s hint to calculate 2 guesses for Bob’s secret; she can only guess it right ½ the time. </a:t>
            </a: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Knows something Alice doesn’t, gives her a hint</a:t>
            </a:r>
          </a:p>
          <a:p>
            <a:endParaRPr lang="en-US" sz="2000" dirty="0"/>
          </a:p>
          <a:p>
            <a:r>
              <a:rPr lang="en-US" sz="2000" dirty="0" smtClean="0"/>
              <a:t>Alice guesses and dares Bob to prove she’s wrong</a:t>
            </a:r>
          </a:p>
          <a:p>
            <a:pPr marL="0" indent="0">
              <a:buNone/>
            </a:pPr>
            <a:r>
              <a:rPr lang="en-US" sz="2000" dirty="0" smtClean="0"/>
              <a:t>- If she’s right, Bob can’t argue.</a:t>
            </a:r>
          </a:p>
          <a:p>
            <a:pPr marL="0" indent="0">
              <a:buNone/>
            </a:pPr>
            <a:r>
              <a:rPr lang="en-US" sz="2000" dirty="0" smtClean="0"/>
              <a:t>- If </a:t>
            </a:r>
            <a:r>
              <a:rPr lang="en-US" sz="2000" dirty="0"/>
              <a:t>she’s wrong, Bob can prove it by </a:t>
            </a:r>
            <a:r>
              <a:rPr lang="en-US" sz="2000" dirty="0" err="1"/>
              <a:t>calc’ing</a:t>
            </a:r>
            <a:r>
              <a:rPr lang="en-US" sz="2000" dirty="0"/>
              <a:t> her secret!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1" name="Freeform 10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5799" y="5620578"/>
            <a:ext cx="3166563" cy="1200329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</a:t>
            </a:r>
            <a:r>
              <a:rPr lang="en-US" baseline="0" dirty="0" smtClean="0"/>
              <a:t> secret is so secret, the only way Bob could figure it out is using Alice’s </a:t>
            </a:r>
            <a:r>
              <a:rPr lang="en-US" i="1" baseline="0" dirty="0" smtClean="0"/>
              <a:t>wrong</a:t>
            </a:r>
            <a:r>
              <a:rPr lang="en-US" baseline="0" dirty="0" smtClean="0"/>
              <a:t> guess!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3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2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What’s Alice’s secret? </a:t>
            </a:r>
            <a:br>
              <a:rPr lang="en-US" sz="2800" dirty="0" smtClean="0"/>
            </a:br>
            <a:r>
              <a:rPr lang="en-US" sz="2800" dirty="0" smtClean="0"/>
              <a:t>The 2 prime factors of a large composite!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now for something completely different…</a:t>
            </a:r>
          </a:p>
          <a:p>
            <a:endParaRPr lang="en-US" dirty="0"/>
          </a:p>
          <a:p>
            <a:r>
              <a:rPr lang="en-US" dirty="0" smtClean="0"/>
              <a:t>You can find square roots easily if the base p is “special”, a prime congruent to 3 (mod 4)</a:t>
            </a:r>
          </a:p>
          <a:p>
            <a:pPr lvl="1"/>
            <a:r>
              <a:rPr lang="en-US" dirty="0" smtClean="0"/>
              <a:t>There are many such primes: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FFFF00"/>
                </a:solidFill>
              </a:rPr>
              <a:t>3</a:t>
            </a:r>
            <a:r>
              <a:rPr lang="en-US" dirty="0" smtClean="0"/>
              <a:t>, 5, </a:t>
            </a:r>
            <a:r>
              <a:rPr lang="en-US" b="1" dirty="0">
                <a:solidFill>
                  <a:srgbClr val="FFFF00"/>
                </a:solidFill>
              </a:rPr>
              <a:t>7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FFFF00"/>
                </a:solidFill>
              </a:rPr>
              <a:t>11</a:t>
            </a:r>
            <a:r>
              <a:rPr lang="en-US" dirty="0" smtClean="0"/>
              <a:t>, 13, 17, </a:t>
            </a:r>
            <a:r>
              <a:rPr lang="en-US" b="1" dirty="0">
                <a:solidFill>
                  <a:srgbClr val="FFFF00"/>
                </a:solidFill>
              </a:rPr>
              <a:t>19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FFFF00"/>
                </a:solidFill>
              </a:rPr>
              <a:t>23</a:t>
            </a:r>
            <a:r>
              <a:rPr lang="en-US" dirty="0" smtClean="0"/>
              <a:t>, 29, </a:t>
            </a:r>
            <a:r>
              <a:rPr lang="en-US" b="1" dirty="0">
                <a:solidFill>
                  <a:srgbClr val="FFFF00"/>
                </a:solidFill>
              </a:rPr>
              <a:t>31</a:t>
            </a:r>
            <a:r>
              <a:rPr lang="en-US" dirty="0" smtClean="0"/>
              <a:t>, 37, </a:t>
            </a:r>
            <a:r>
              <a:rPr lang="en-US" b="1" dirty="0">
                <a:solidFill>
                  <a:srgbClr val="FFFF00"/>
                </a:solidFill>
              </a:rPr>
              <a:t>43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Proof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2,4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03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We can use related secrets to guarantee a fair flip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smtClean="0"/>
              <a:t>Knows secret primes </a:t>
            </a:r>
            <a:br>
              <a:rPr lang="en-US" sz="2000" dirty="0" smtClean="0"/>
            </a:br>
            <a:r>
              <a:rPr lang="en-US" sz="2000" dirty="0" smtClean="0"/>
              <a:t>p &amp; q ≡ 3 (mod4)</a:t>
            </a:r>
            <a:br>
              <a:rPr lang="en-US" sz="2000" dirty="0" smtClean="0"/>
            </a:br>
            <a:r>
              <a:rPr lang="en-US" sz="2000" dirty="0" smtClean="0"/>
              <a:t>Tells Bob hint: n = </a:t>
            </a:r>
            <a:r>
              <a:rPr lang="en-US" sz="2000" dirty="0" err="1" smtClean="0"/>
              <a:t>pq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Finds 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≡ b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≡ y</a:t>
            </a:r>
            <a:r>
              <a:rPr lang="en-US" sz="2000" baseline="30000" dirty="0" smtClean="0"/>
              <a:t> </a:t>
            </a:r>
            <a:r>
              <a:rPr lang="en-US" sz="2000" dirty="0" smtClean="0"/>
              <a:t>(</a:t>
            </a:r>
            <a:r>
              <a:rPr lang="en-US" sz="2000" dirty="0"/>
              <a:t>mod n</a:t>
            </a:r>
            <a:r>
              <a:rPr lang="en-US" sz="2000" dirty="0" smtClean="0"/>
              <a:t>) using p, q, and </a:t>
            </a:r>
            <a:r>
              <a:rPr lang="en-US" sz="2000" dirty="0" err="1" smtClean="0"/>
              <a:t>ChRT</a:t>
            </a:r>
            <a:r>
              <a:rPr lang="en-US" sz="2000" dirty="0" smtClean="0"/>
              <a:t>. Guesses one, say b.</a:t>
            </a:r>
            <a:endParaRPr lang="en-US" sz="2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Bob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Knows random x, tells Alice </a:t>
            </a:r>
            <a:br>
              <a:rPr lang="en-US" sz="2000" dirty="0" smtClean="0"/>
            </a:br>
            <a:r>
              <a:rPr lang="en-US" sz="2000" dirty="0" smtClean="0"/>
              <a:t>y ≡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(mod n)</a:t>
            </a:r>
          </a:p>
          <a:p>
            <a:endParaRPr lang="en-US" sz="2000" dirty="0"/>
          </a:p>
          <a:p>
            <a:r>
              <a:rPr lang="en-US" sz="2000" dirty="0"/>
              <a:t>If b </a:t>
            </a:r>
            <a:r>
              <a:rPr lang="en-US" sz="2000" dirty="0" smtClean="0"/>
              <a:t>≡ </a:t>
            </a:r>
            <a:r>
              <a:rPr lang="en-US" sz="2000" dirty="0"/>
              <a:t>±x, Alice won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and Bob can’t argue</a:t>
            </a:r>
            <a:endParaRPr lang="en-US" sz="2000" dirty="0"/>
          </a:p>
          <a:p>
            <a:r>
              <a:rPr lang="en-US" sz="2000" dirty="0" smtClean="0"/>
              <a:t>If b ≠ ±x, Bob can calculate </a:t>
            </a:r>
            <a:br>
              <a:rPr lang="en-US" sz="2000" dirty="0" smtClean="0"/>
            </a:br>
            <a:r>
              <a:rPr lang="en-US" sz="2000" dirty="0" smtClean="0"/>
              <a:t>p and q using the SRCT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010590" y="5377531"/>
            <a:ext cx="3166563" cy="1200329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</a:t>
            </a:r>
            <a:r>
              <a:rPr lang="en-US" baseline="0" dirty="0" smtClean="0"/>
              <a:t> secret is so secret, the only way Bob could figure it out is using Alice’s </a:t>
            </a:r>
            <a:r>
              <a:rPr lang="en-US" i="1" baseline="0" dirty="0" smtClean="0"/>
              <a:t>wrong</a:t>
            </a:r>
            <a:r>
              <a:rPr lang="en-US" baseline="0" dirty="0" smtClean="0"/>
              <a:t> guess!</a:t>
            </a:r>
          </a:p>
        </p:txBody>
      </p:sp>
      <p:sp>
        <p:nvSpPr>
          <p:cNvPr id="10" name="Freeform 9"/>
          <p:cNvSpPr/>
          <p:nvPr/>
        </p:nvSpPr>
        <p:spPr>
          <a:xfrm>
            <a:off x="4365702" y="584315"/>
            <a:ext cx="306660" cy="6255834"/>
          </a:xfrm>
          <a:custGeom>
            <a:avLst/>
            <a:gdLst>
              <a:gd name="connsiteX0" fmla="*/ 769435 w 903249"/>
              <a:gd name="connsiteY0" fmla="*/ 0 h 6255834"/>
              <a:gd name="connsiteX1" fmla="*/ 490654 w 903249"/>
              <a:gd name="connsiteY1" fmla="*/ 702527 h 6255834"/>
              <a:gd name="connsiteX2" fmla="*/ 903249 w 903249"/>
              <a:gd name="connsiteY2" fmla="*/ 1315844 h 6255834"/>
              <a:gd name="connsiteX3" fmla="*/ 278781 w 903249"/>
              <a:gd name="connsiteY3" fmla="*/ 1929161 h 6255834"/>
              <a:gd name="connsiteX4" fmla="*/ 657922 w 903249"/>
              <a:gd name="connsiteY4" fmla="*/ 2910468 h 6255834"/>
              <a:gd name="connsiteX5" fmla="*/ 133815 w 903249"/>
              <a:gd name="connsiteY5" fmla="*/ 3691053 h 6255834"/>
              <a:gd name="connsiteX6" fmla="*/ 780586 w 903249"/>
              <a:gd name="connsiteY6" fmla="*/ 4605453 h 6255834"/>
              <a:gd name="connsiteX7" fmla="*/ 0 w 903249"/>
              <a:gd name="connsiteY7" fmla="*/ 5642517 h 6255834"/>
              <a:gd name="connsiteX8" fmla="*/ 713679 w 903249"/>
              <a:gd name="connsiteY8" fmla="*/ 6255834 h 62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3249" h="6255834">
                <a:moveTo>
                  <a:pt x="769435" y="0"/>
                </a:moveTo>
                <a:lnTo>
                  <a:pt x="490654" y="702527"/>
                </a:lnTo>
                <a:lnTo>
                  <a:pt x="903249" y="1315844"/>
                </a:lnTo>
                <a:lnTo>
                  <a:pt x="278781" y="1929161"/>
                </a:lnTo>
                <a:lnTo>
                  <a:pt x="657922" y="2910468"/>
                </a:lnTo>
                <a:lnTo>
                  <a:pt x="133815" y="3691053"/>
                </a:lnTo>
                <a:lnTo>
                  <a:pt x="780586" y="4605453"/>
                </a:lnTo>
                <a:lnTo>
                  <a:pt x="0" y="5642517"/>
                </a:lnTo>
                <a:lnTo>
                  <a:pt x="713679" y="6255834"/>
                </a:lnTo>
              </a:path>
            </a:pathLst>
          </a:custGeom>
          <a:ln w="57150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2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This MATLAB demo ties together many concepts from our number theory work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Fermat’s theorem</a:t>
            </a:r>
          </a:p>
          <a:p>
            <a:r>
              <a:rPr lang="en-US" dirty="0" smtClean="0"/>
              <a:t>GCD</a:t>
            </a:r>
          </a:p>
          <a:p>
            <a:r>
              <a:rPr lang="en-US" dirty="0" smtClean="0"/>
              <a:t>Chinese Remainder Theorem</a:t>
            </a:r>
          </a:p>
          <a:p>
            <a:pPr lvl="1"/>
            <a:r>
              <a:rPr lang="en-US" dirty="0" smtClean="0"/>
              <a:t>Finding the 4 solutions to y≡x</a:t>
            </a:r>
            <a:r>
              <a:rPr lang="en-US" baseline="30000" dirty="0" smtClean="0"/>
              <a:t>2</a:t>
            </a:r>
            <a:r>
              <a:rPr lang="en-US" dirty="0" smtClean="0"/>
              <a:t>(mod </a:t>
            </a:r>
            <a:r>
              <a:rPr lang="en-US" i="1" dirty="0" smtClean="0"/>
              <a:t>n</a:t>
            </a:r>
            <a:r>
              <a:rPr lang="en-US" dirty="0" smtClean="0"/>
              <a:t>) is as hard as factoring </a:t>
            </a:r>
            <a:r>
              <a:rPr lang="en-US" i="1" dirty="0" smtClean="0"/>
              <a:t>n</a:t>
            </a:r>
          </a:p>
          <a:p>
            <a:r>
              <a:rPr lang="en-US" dirty="0" smtClean="0"/>
              <a:t>Square Root Compositeness Theorem</a:t>
            </a:r>
          </a:p>
          <a:p>
            <a:r>
              <a:rPr lang="en-US" dirty="0" smtClean="0"/>
              <a:t>Modular exponentiation</a:t>
            </a:r>
          </a:p>
          <a:p>
            <a:r>
              <a:rPr lang="en-US" dirty="0" smtClean="0"/>
              <a:t>Modular inverse</a:t>
            </a:r>
          </a:p>
          <a:p>
            <a:r>
              <a:rPr lang="en-US" dirty="0" smtClean="0"/>
              <a:t>Miller-Rabin*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49212" y="0"/>
            <a:ext cx="99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5-8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01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20721</TotalTime>
  <Words>482</Words>
  <Application>Microsoft Office PowerPoint</Application>
  <PresentationFormat>On-screen Show (4:3)</PresentationFormat>
  <Paragraphs>95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Wingdings</vt:lpstr>
      <vt:lpstr>Symbol</vt:lpstr>
      <vt:lpstr>Lucida Handwriting</vt:lpstr>
      <vt:lpstr>Digital Dots</vt:lpstr>
      <vt:lpstr>PowerPoint Presentation</vt:lpstr>
      <vt:lpstr>You can’t trust someone to flip a coin remotely if they really want to win the flip</vt:lpstr>
      <vt:lpstr>What if Bob flips?</vt:lpstr>
      <vt:lpstr>What if Alice flips?</vt:lpstr>
      <vt:lpstr>We can use related secrets to guarantee a fair flip</vt:lpstr>
      <vt:lpstr>What’s Alice’s secret?  The 2 prime factors of a large composite!</vt:lpstr>
      <vt:lpstr>We can use related secrets to guarantee a fair flip</vt:lpstr>
      <vt:lpstr>This MATLAB demo ties together many concepts from our number theory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1508</cp:revision>
  <cp:lastPrinted>2011-05-05T14:23:10Z</cp:lastPrinted>
  <dcterms:created xsi:type="dcterms:W3CDTF">1601-01-01T00:00:00Z</dcterms:created>
  <dcterms:modified xsi:type="dcterms:W3CDTF">2011-05-05T14:44:04Z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