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2"/>
  </p:notesMasterIdLst>
  <p:handoutMasterIdLst>
    <p:handoutMasterId r:id="rId13"/>
  </p:handoutMasterIdLst>
  <p:sldIdLst>
    <p:sldId id="257" r:id="rId2"/>
    <p:sldId id="323" r:id="rId3"/>
    <p:sldId id="324" r:id="rId4"/>
    <p:sldId id="308" r:id="rId5"/>
    <p:sldId id="320" r:id="rId6"/>
    <p:sldId id="321" r:id="rId7"/>
    <p:sldId id="322" r:id="rId8"/>
    <p:sldId id="319" r:id="rId9"/>
    <p:sldId id="313" r:id="rId10"/>
    <p:sldId id="314" r:id="rId1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6" autoAdjust="0"/>
    <p:restoredTop sz="89722" autoAdjust="0"/>
  </p:normalViewPr>
  <p:slideViewPr>
    <p:cSldViewPr snapToGrid="0">
      <p:cViewPr varScale="1">
        <p:scale>
          <a:sx n="91" d="100"/>
          <a:sy n="91" d="100"/>
        </p:scale>
        <p:origin x="-1301" y="-62"/>
      </p:cViewPr>
      <p:guideLst>
        <p:guide orient="horz" pos="32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5F75BF4B-6F6F-4CB4-A9CA-6749AD0B9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62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4" tIns="46502" rIns="93004" bIns="4650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908B9DFA-3023-4806-9866-EF04F400B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96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B51CE1-25C5-4FD8-89B0-4478E78419B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021005A-271F-4251-853E-B3639CCE8A4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179">
              <a:defRPr>
                <a:solidFill>
                  <a:schemeClr val="tx1"/>
                </a:solidFill>
                <a:latin typeface="Arial" charset="0"/>
              </a:defRPr>
            </a:lvl1pPr>
            <a:lvl2pPr marL="742873" indent="-285721" defTabSz="930179">
              <a:defRPr>
                <a:solidFill>
                  <a:schemeClr val="tx1"/>
                </a:solidFill>
                <a:latin typeface="Arial" charset="0"/>
              </a:defRPr>
            </a:lvl2pPr>
            <a:lvl3pPr marL="1142883" indent="-228577" defTabSz="930179">
              <a:defRPr>
                <a:solidFill>
                  <a:schemeClr val="tx1"/>
                </a:solidFill>
                <a:latin typeface="Arial" charset="0"/>
              </a:defRPr>
            </a:lvl3pPr>
            <a:lvl4pPr marL="1600036" indent="-228577" defTabSz="930179">
              <a:defRPr>
                <a:solidFill>
                  <a:schemeClr val="tx1"/>
                </a:solidFill>
                <a:latin typeface="Arial" charset="0"/>
              </a:defRPr>
            </a:lvl4pPr>
            <a:lvl5pPr marL="2057189" indent="-228577" defTabSz="930179">
              <a:defRPr>
                <a:solidFill>
                  <a:schemeClr val="tx1"/>
                </a:solidFill>
                <a:latin typeface="Arial" charset="0"/>
              </a:defRPr>
            </a:lvl5pPr>
            <a:lvl6pPr marL="2514343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96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49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02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84640AB-73A9-48BD-89AB-957BD307D87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179">
              <a:defRPr>
                <a:solidFill>
                  <a:schemeClr val="tx1"/>
                </a:solidFill>
                <a:latin typeface="Arial" charset="0"/>
              </a:defRPr>
            </a:lvl1pPr>
            <a:lvl2pPr marL="742873" indent="-285721" defTabSz="930179">
              <a:defRPr>
                <a:solidFill>
                  <a:schemeClr val="tx1"/>
                </a:solidFill>
                <a:latin typeface="Arial" charset="0"/>
              </a:defRPr>
            </a:lvl2pPr>
            <a:lvl3pPr marL="1142883" indent="-228577" defTabSz="930179">
              <a:defRPr>
                <a:solidFill>
                  <a:schemeClr val="tx1"/>
                </a:solidFill>
                <a:latin typeface="Arial" charset="0"/>
              </a:defRPr>
            </a:lvl3pPr>
            <a:lvl4pPr marL="1600036" indent="-228577" defTabSz="930179">
              <a:defRPr>
                <a:solidFill>
                  <a:schemeClr val="tx1"/>
                </a:solidFill>
                <a:latin typeface="Arial" charset="0"/>
              </a:defRPr>
            </a:lvl4pPr>
            <a:lvl5pPr marL="2057189" indent="-228577" defTabSz="930179">
              <a:defRPr>
                <a:solidFill>
                  <a:schemeClr val="tx1"/>
                </a:solidFill>
                <a:latin typeface="Arial" charset="0"/>
              </a:defRPr>
            </a:lvl5pPr>
            <a:lvl6pPr marL="2514343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496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649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802" indent="-228577" defTabSz="93017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BBA6BC3-D658-40C5-86BB-12C99AA2452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CE4C785-055B-4FC0-8F57-3C6AFCE739D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94EDA78-FB69-475C-B2F4-F6BCE07BDD6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B3AD307-A347-447D-9845-432998FEEF5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B6E22F-63CE-4D1E-A3E5-F89F5F7B79D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2570AE-F67A-4976-B38C-265AC7FFC4E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C2308D-C8DA-44B0-B088-22035DE4A097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1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ADE1-685A-4684-A410-C5E9EB97E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5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EDDBD-5694-47E2-B368-7A5D26C1D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5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38802-75CF-49FB-B212-8E0C1644B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3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611D7-E6D5-4C6D-9023-3E41F0AA3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2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C8F81-D20B-4800-8198-04C218B1B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4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07A9F-AD69-462E-B685-AE9D81765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4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95CFA-E4DA-4545-A3F8-5ED2E959A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1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ED202-7258-454B-B4B6-0A0794E2D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9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F197A-4019-4577-83C0-6E12FE334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12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240ED-9878-4843-A472-702B5D169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1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ABCD0-48D5-4A20-B0C8-223BEF2E1B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7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738691E-186E-4EBD-A35E-736D85246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9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2675"/>
            <a:ext cx="8229600" cy="5394325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</a:p>
          <a:p>
            <a:pPr marL="914400" lvl="1" indent="-457200" eaLnBrk="1" hangingPunct="1">
              <a:buFont typeface="Wingdings" pitchFamily="2" charset="2"/>
              <a:buAutoNum type="arabicPeriod"/>
              <a:defRPr/>
            </a:pPr>
            <a:r>
              <a:rPr lang="en-US" sz="2400" dirty="0" smtClean="0"/>
              <a:t>Term project groups and topics due midnight</a:t>
            </a:r>
          </a:p>
          <a:p>
            <a:pPr marL="1295400" lvl="2" indent="-381000"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	</a:t>
            </a:r>
          </a:p>
          <a:p>
            <a:pPr marL="914400" lvl="1" indent="-457200" eaLnBrk="1" hangingPunct="1">
              <a:buFont typeface="Wingdings" pitchFamily="2" charset="2"/>
              <a:buAutoNum type="arabicPeriod"/>
              <a:defRPr/>
            </a:pPr>
            <a:r>
              <a:rPr lang="en-US" sz="2400" dirty="0" smtClean="0"/>
              <a:t>HW6 due next Tuesday.</a:t>
            </a:r>
          </a:p>
          <a:p>
            <a:pPr marL="533400" indent="-533400" eaLnBrk="1" hangingPunct="1">
              <a:defRPr/>
            </a:pPr>
            <a:endParaRPr lang="en-US" sz="2800" dirty="0" smtClean="0"/>
          </a:p>
          <a:p>
            <a:pPr marL="533400" indent="-533400" eaLnBrk="1" hangingPunct="1">
              <a:defRPr/>
            </a:pPr>
            <a:r>
              <a:rPr lang="en-US" sz="2800" dirty="0" smtClean="0"/>
              <a:t>Questions? </a:t>
            </a:r>
          </a:p>
          <a:p>
            <a:pPr marL="533400" indent="-533400" eaLnBrk="1" hangingPunct="1">
              <a:defRPr/>
            </a:pPr>
            <a:endParaRPr lang="en-US" sz="2800" dirty="0" smtClean="0"/>
          </a:p>
          <a:p>
            <a:pPr marL="533400" indent="-533400" eaLnBrk="1" hangingPunct="1">
              <a:defRPr/>
            </a:pPr>
            <a:r>
              <a:rPr lang="en-US" sz="2800" dirty="0" smtClean="0"/>
              <a:t>This week:</a:t>
            </a:r>
          </a:p>
          <a:p>
            <a:pPr marL="914400" lvl="1" indent="-457200" eaLnBrk="1" hangingPunct="1">
              <a:defRPr/>
            </a:pPr>
            <a:r>
              <a:rPr lang="en-US" sz="2400" dirty="0" err="1" smtClean="0"/>
              <a:t>Primality</a:t>
            </a:r>
            <a:r>
              <a:rPr lang="en-US" sz="2400" dirty="0" smtClean="0"/>
              <a:t> testing, factoring</a:t>
            </a:r>
          </a:p>
          <a:p>
            <a:pPr marL="914400" lvl="1" indent="-457200" eaLnBrk="1" hangingPunct="1">
              <a:defRPr/>
            </a:pPr>
            <a:r>
              <a:rPr lang="en-US" sz="2400" dirty="0" smtClean="0"/>
              <a:t>Discrete Logs, Computing Discrete Logs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Dszquphsbqiz		Day 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Pollig-Hellman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98019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>
                  <a:defRPr/>
                </a:pPr>
                <a:r>
                  <a:rPr lang="en-US" dirty="0" smtClean="0"/>
                  <a:t>Useful when (p-1) has only small prime factors</a:t>
                </a:r>
              </a:p>
              <a:p>
                <a:pPr eaLnBrk="1" hangingPunct="1">
                  <a:defRPr/>
                </a:pPr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−1=</m:t>
                    </m:r>
                    <m:nary>
                      <m:naryPr>
                        <m:chr m:val="∏"/>
                        <m:sup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  <m:sup>
                            <m:sSub>
                              <m:sSub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sup>
                        </m:sSubSup>
                      </m:e>
                    </m:nary>
                  </m:oMath>
                </a14:m>
                <a:endParaRPr lang="en-US" dirty="0" smtClean="0"/>
              </a:p>
              <a:p>
                <a:pPr eaLnBrk="1" hangingPunct="1">
                  <a:defRPr/>
                </a:pPr>
                <a:r>
                  <a:rPr lang="en-US" dirty="0" smtClean="0"/>
                  <a:t>Find answers mod each </a:t>
                </a:r>
                <a:r>
                  <a:rPr lang="en-US" i="1" dirty="0" err="1" smtClean="0"/>
                  <a:t>q</a:t>
                </a:r>
                <a:r>
                  <a:rPr lang="en-US" i="1" baseline="30000" dirty="0" err="1" smtClean="0"/>
                  <a:t>r</a:t>
                </a:r>
                <a:r>
                  <a:rPr lang="en-US" dirty="0" smtClean="0"/>
                  <a:t> and combine using the Chinese Remainder Theorem</a:t>
                </a:r>
                <a:endParaRPr lang="en-US" dirty="0"/>
              </a:p>
              <a:p>
                <a:pPr eaLnBrk="1" hangingPunct="1">
                  <a:defRPr/>
                </a:pPr>
                <a:endParaRPr lang="en-US" dirty="0" smtClean="0"/>
              </a:p>
              <a:p>
                <a:pPr eaLnBrk="1" hangingPunct="1">
                  <a:defRPr/>
                </a:pPr>
                <a:r>
                  <a:rPr lang="en-US" dirty="0" smtClean="0"/>
                  <a:t>HW problem: </a:t>
                </a:r>
              </a:p>
              <a:p>
                <a:pPr marL="457200" lvl="1" indent="0" eaLnBrk="1" hangingPunct="1">
                  <a:buNone/>
                  <a:defRPr/>
                </a:pPr>
                <a:r>
                  <a:rPr lang="en-US" dirty="0" smtClean="0"/>
                  <a:t>solve </a:t>
                </a:r>
                <a:r>
                  <a:rPr lang="en-US" dirty="0" smtClean="0"/>
                  <a:t>2</a:t>
                </a:r>
                <a:r>
                  <a:rPr lang="en-US" baseline="30000" dirty="0" smtClean="0"/>
                  <a:t>x</a:t>
                </a:r>
                <a:r>
                  <a:rPr lang="en-US" dirty="0" smtClean="0"/>
                  <a:t>=12(mod 19) using </a:t>
                </a:r>
                <a:r>
                  <a:rPr lang="en-US" dirty="0" err="1" smtClean="0"/>
                  <a:t>Pollig</a:t>
                </a:r>
                <a:r>
                  <a:rPr lang="en-US" dirty="0" smtClean="0"/>
                  <a:t>-Hellman</a:t>
                </a:r>
              </a:p>
            </p:txBody>
          </p:sp>
        </mc:Choice>
        <mc:Fallback>
          <p:sp>
            <p:nvSpPr>
              <p:cNvPr id="5980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 rotWithShape="1">
                <a:blip r:embed="rId3"/>
                <a:stretch>
                  <a:fillRect t="-2019" b="-3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Discrete logs…</a:t>
            </a:r>
          </a:p>
        </p:txBody>
      </p:sp>
      <p:sp>
        <p:nvSpPr>
          <p:cNvPr id="5816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3225" y="3886200"/>
            <a:ext cx="8051800" cy="25225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But first, some humor: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Bruce Schneier is a genius in the crypto field, the author of the authoritative book on crypto.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i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i="1" smtClean="0"/>
              <a:t>Bruce Schneier writes his books and essays by generating random alphanumeric text of an appropriate length and then decrypting it. </a:t>
            </a:r>
          </a:p>
        </p:txBody>
      </p:sp>
    </p:spTree>
    <p:extLst>
      <p:ext uri="{BB962C8B-B14F-4D97-AF65-F5344CB8AC3E}">
        <p14:creationId xmlns:p14="http://schemas.microsoft.com/office/powerpoint/2010/main" val="53447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Discrete logs…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i="1" smtClean="0"/>
              <a:t>…are the basis of the ElGamal cryptosystem</a:t>
            </a:r>
          </a:p>
          <a:p>
            <a:pPr eaLnBrk="1" hangingPunct="1">
              <a:defRPr/>
            </a:pPr>
            <a:r>
              <a:rPr lang="en-US" sz="2800" i="1" smtClean="0"/>
              <a:t>…can be used for digital signatures </a:t>
            </a:r>
          </a:p>
        </p:txBody>
      </p:sp>
    </p:spTree>
    <p:extLst>
      <p:ext uri="{BB962C8B-B14F-4D97-AF65-F5344CB8AC3E}">
        <p14:creationId xmlns:p14="http://schemas.microsoft.com/office/powerpoint/2010/main" val="324433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Discrete Logs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515938" y="3343275"/>
            <a:ext cx="6899275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/>
              <a:t>Find x</a:t>
            </a:r>
          </a:p>
          <a:p>
            <a:endParaRPr lang="en-US" sz="2800"/>
          </a:p>
          <a:p>
            <a:r>
              <a:rPr lang="en-US" sz="2800"/>
              <a:t>We denote this as 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r>
              <a:rPr lang="en-US" sz="2800"/>
              <a:t>Why is this hard?</a:t>
            </a: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515938" y="2193925"/>
            <a:ext cx="6899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/>
              <a:t>Given</a:t>
            </a:r>
          </a:p>
        </p:txBody>
      </p:sp>
      <p:graphicFrame>
        <p:nvGraphicFramePr>
          <p:cNvPr id="4101" name="Object 7"/>
          <p:cNvGraphicFramePr>
            <a:graphicFrameLocks noChangeAspect="1"/>
          </p:cNvGraphicFramePr>
          <p:nvPr/>
        </p:nvGraphicFramePr>
        <p:xfrm>
          <a:off x="1717675" y="1919288"/>
          <a:ext cx="4598988" cy="107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4" imgW="977900" imgH="228600" progId="Equation.3">
                  <p:embed/>
                </p:oleObj>
              </mc:Choice>
              <mc:Fallback>
                <p:oleObj name="Equation" r:id="rId4" imgW="9779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919288"/>
                        <a:ext cx="4598988" cy="10747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8"/>
          <p:cNvGraphicFramePr>
            <a:graphicFrameLocks noChangeAspect="1"/>
          </p:cNvGraphicFramePr>
          <p:nvPr/>
        </p:nvGraphicFramePr>
        <p:xfrm>
          <a:off x="3549650" y="4090988"/>
          <a:ext cx="2187575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6" imgW="660400" imgH="228600" progId="Equation.3">
                  <p:embed/>
                </p:oleObj>
              </mc:Choice>
              <mc:Fallback>
                <p:oleObj name="Equation" r:id="rId6" imgW="6604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4090988"/>
                        <a:ext cx="2187575" cy="7572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8445500" y="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5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Consider this…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Solve 9=2</a:t>
            </a:r>
            <a:r>
              <a:rPr lang="en-US" baseline="30000" dirty="0" smtClean="0"/>
              <a:t>x</a:t>
            </a:r>
            <a:r>
              <a:rPr lang="en-US" dirty="0" smtClean="0"/>
              <a:t> (mod 11)</a:t>
            </a:r>
          </a:p>
          <a:p>
            <a:pPr eaLnBrk="1" hangingPunct="1">
              <a:defRPr/>
            </a:pPr>
            <a:r>
              <a:rPr lang="en-US" dirty="0" smtClean="0"/>
              <a:t>We denote the answer as L</a:t>
            </a:r>
            <a:r>
              <a:rPr lang="en-US" baseline="-25000" dirty="0" smtClean="0"/>
              <a:t>2</a:t>
            </a:r>
            <a:r>
              <a:rPr lang="en-US" dirty="0" smtClean="0"/>
              <a:t>(9)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Are there other solutions for x?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By convention, x is defined to be the minimum of all such.</a:t>
            </a:r>
          </a:p>
          <a:p>
            <a:pPr eaLnBrk="1" hangingPunct="1">
              <a:defRPr/>
            </a:pPr>
            <a:r>
              <a:rPr lang="en-US" dirty="0" smtClean="0"/>
              <a:t>It must be &lt; (p-1). Why?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8445500" y="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>
                <a:solidFill>
                  <a:srgbClr val="FFFF00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But consider this…</a:t>
            </a:r>
          </a:p>
        </p:txBody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Solve 2150=3621</a:t>
            </a:r>
            <a:r>
              <a:rPr lang="en-US" sz="2800" baseline="30000" dirty="0" smtClean="0"/>
              <a:t>x</a:t>
            </a:r>
            <a:r>
              <a:rPr lang="en-US" sz="2800" dirty="0" smtClean="0"/>
              <a:t> (mod p) where p=1775754…74581 (100 digits)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How long will exhaustive search take?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Up to p-2 if 3621 is a </a:t>
            </a:r>
            <a:r>
              <a:rPr lang="en-US" sz="2400" i="1" dirty="0" smtClean="0"/>
              <a:t>primitive root </a:t>
            </a:r>
            <a:r>
              <a:rPr lang="en-US" sz="2400" dirty="0" smtClean="0"/>
              <a:t>of n.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What’s a primitive root?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Please read section 3.7 (1 page) tonight if you haven’t</a:t>
            </a: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8445500" y="0"/>
            <a:ext cx="698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>
                <a:solidFill>
                  <a:srgbClr val="FFFF00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One-way functions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Take y=f(x)</a:t>
            </a:r>
          </a:p>
          <a:p>
            <a:pPr eaLnBrk="1" hangingPunct="1">
              <a:defRPr/>
            </a:pPr>
            <a:r>
              <a:rPr lang="en-US" dirty="0" smtClean="0"/>
              <a:t>If y is easy to find given x, but x is hard to find given y, f is called a </a:t>
            </a:r>
            <a:r>
              <a:rPr lang="en-US" i="1" dirty="0" smtClean="0"/>
              <a:t>one-way </a:t>
            </a:r>
            <a:r>
              <a:rPr lang="en-US" dirty="0" smtClean="0"/>
              <a:t>function.</a:t>
            </a:r>
          </a:p>
          <a:p>
            <a:pPr eaLnBrk="1" hangingPunct="1">
              <a:defRPr/>
            </a:pPr>
            <a:r>
              <a:rPr lang="en-US" dirty="0" smtClean="0"/>
              <a:t>Examples:</a:t>
            </a:r>
          </a:p>
          <a:p>
            <a:pPr lvl="1" eaLnBrk="1" hangingPunct="1">
              <a:defRPr/>
            </a:pPr>
            <a:r>
              <a:rPr lang="en-US" dirty="0" smtClean="0"/>
              <a:t>Factoring (easy to multiply, hard to factor)</a:t>
            </a:r>
          </a:p>
          <a:p>
            <a:pPr lvl="1" eaLnBrk="1" hangingPunct="1">
              <a:defRPr/>
            </a:pPr>
            <a:r>
              <a:rPr lang="en-US" dirty="0" smtClean="0"/>
              <a:t>Discrete logs (easy to find powers mod n, even if n is large, but hard to find discrete log)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Factoring vs. Discrete Logs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Sizes of primes required are roughly similar</a:t>
            </a:r>
          </a:p>
          <a:p>
            <a:pPr eaLnBrk="1" hangingPunct="1">
              <a:defRPr/>
            </a:pPr>
            <a:r>
              <a:rPr lang="en-US" dirty="0" smtClean="0"/>
              <a:t>We will encounter a number of discrete log algorithms that are analogs to factoring algorithms:</a:t>
            </a:r>
          </a:p>
          <a:p>
            <a:pPr eaLnBrk="1" hangingPunct="1">
              <a:defRPr/>
            </a:pPr>
            <a:r>
              <a:rPr lang="en-US" dirty="0" smtClean="0"/>
              <a:t>(p-1) </a:t>
            </a:r>
            <a:r>
              <a:rPr lang="en-US" dirty="0" err="1" smtClean="0"/>
              <a:t>algorithm</a:t>
            </a:r>
            <a:r>
              <a:rPr lang="en-US" dirty="0" err="1" smtClean="0">
                <a:sym typeface="Wingdings" pitchFamily="2" charset="2"/>
              </a:rPr>
              <a:t>Pollig</a:t>
            </a:r>
            <a:r>
              <a:rPr lang="en-US" dirty="0" smtClean="0">
                <a:sym typeface="Wingdings" pitchFamily="2" charset="2"/>
              </a:rPr>
              <a:t>-Hellman</a:t>
            </a:r>
          </a:p>
          <a:p>
            <a:pPr eaLnBrk="1" hangingPunct="1">
              <a:defRPr/>
            </a:pPr>
            <a:r>
              <a:rPr lang="en-US" dirty="0" smtClean="0">
                <a:sym typeface="Wingdings" pitchFamily="2" charset="2"/>
              </a:rPr>
              <a:t>Quadratic sieve  Index calculus</a:t>
            </a:r>
          </a:p>
          <a:p>
            <a:pPr eaLnBrk="1" hangingPunct="1">
              <a:defRPr/>
            </a:pPr>
            <a:r>
              <a:rPr lang="en-US" dirty="0" smtClean="0"/>
              <a:t>RSA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ElGamal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x (mod 2)</a:t>
            </a:r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On 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13233</TotalTime>
  <Words>366</Words>
  <Application>Microsoft Office PowerPoint</Application>
  <PresentationFormat>On-screen Show (4:3)</PresentationFormat>
  <Paragraphs>79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Wingdings</vt:lpstr>
      <vt:lpstr>Digital Dots</vt:lpstr>
      <vt:lpstr>Microsoft Equation 3.0</vt:lpstr>
      <vt:lpstr>PowerPoint Presentation</vt:lpstr>
      <vt:lpstr>Discrete logs…</vt:lpstr>
      <vt:lpstr>Discrete logs…</vt:lpstr>
      <vt:lpstr>Discrete Logs</vt:lpstr>
      <vt:lpstr>Consider this…</vt:lpstr>
      <vt:lpstr>But consider this…</vt:lpstr>
      <vt:lpstr>One-way functions</vt:lpstr>
      <vt:lpstr>Factoring vs. Discrete Logs</vt:lpstr>
      <vt:lpstr>Finding x (mod 2)</vt:lpstr>
      <vt:lpstr>Pollig-Hellman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1189</cp:revision>
  <cp:lastPrinted>1601-01-01T00:00:00Z</cp:lastPrinted>
  <dcterms:created xsi:type="dcterms:W3CDTF">1601-01-01T00:00:00Z</dcterms:created>
  <dcterms:modified xsi:type="dcterms:W3CDTF">2011-04-15T14:48:24Z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