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6"/>
  </p:notesMasterIdLst>
  <p:handoutMasterIdLst>
    <p:handoutMasterId r:id="rId17"/>
  </p:handoutMasterIdLst>
  <p:sldIdLst>
    <p:sldId id="257" r:id="rId2"/>
    <p:sldId id="285" r:id="rId3"/>
    <p:sldId id="286" r:id="rId4"/>
    <p:sldId id="287" r:id="rId5"/>
    <p:sldId id="284" r:id="rId6"/>
    <p:sldId id="268" r:id="rId7"/>
    <p:sldId id="269" r:id="rId8"/>
    <p:sldId id="271" r:id="rId9"/>
    <p:sldId id="278" r:id="rId10"/>
    <p:sldId id="279" r:id="rId11"/>
    <p:sldId id="280" r:id="rId12"/>
    <p:sldId id="281" r:id="rId13"/>
    <p:sldId id="282" r:id="rId14"/>
    <p:sldId id="283" r:id="rId15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7" autoAdjust="0"/>
    <p:restoredTop sz="94660"/>
  </p:normalViewPr>
  <p:slideViewPr>
    <p:cSldViewPr showGuides="1">
      <p:cViewPr varScale="1">
        <p:scale>
          <a:sx n="84" d="100"/>
          <a:sy n="84" d="100"/>
        </p:scale>
        <p:origin x="-81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ED4082B-F69C-47E0-A4CE-745578166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38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9E55053-08A9-4A0D-B490-C2B283FEF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09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A8C6F3-771B-4D19-8DF5-E5D47AB439D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3390BD5-D3B3-4F65-AC2A-0651B88A513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B1957F6-1BB3-4620-B984-B9977C25CA7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C987717-D33B-4227-A2C0-82C93AB856F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1AA4EE5-BD62-4A74-9087-475AE734BC9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29280" indent="-280492">
              <a:defRPr>
                <a:solidFill>
                  <a:schemeClr val="tx1"/>
                </a:solidFill>
                <a:latin typeface="Arial" charset="0"/>
              </a:defRPr>
            </a:lvl2pPr>
            <a:lvl3pPr marL="1121969" indent="-224394">
              <a:defRPr>
                <a:solidFill>
                  <a:schemeClr val="tx1"/>
                </a:solidFill>
                <a:latin typeface="Arial" charset="0"/>
              </a:defRPr>
            </a:lvl3pPr>
            <a:lvl4pPr marL="1570756" indent="-224394">
              <a:defRPr>
                <a:solidFill>
                  <a:schemeClr val="tx1"/>
                </a:solidFill>
                <a:latin typeface="Arial" charset="0"/>
              </a:defRPr>
            </a:lvl4pPr>
            <a:lvl5pPr marL="2019544" indent="-224394">
              <a:defRPr>
                <a:solidFill>
                  <a:schemeClr val="tx1"/>
                </a:solidFill>
                <a:latin typeface="Arial" charset="0"/>
              </a:defRPr>
            </a:lvl5pPr>
            <a:lvl6pPr marL="2468331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7119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5906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4694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13212BB-3EE0-415D-B3E0-5ED0CCD60B5E}" type="slidenum">
              <a:rPr lang="en-US"/>
              <a:pPr/>
              <a:t>2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29280" indent="-280492">
              <a:defRPr>
                <a:solidFill>
                  <a:schemeClr val="tx1"/>
                </a:solidFill>
                <a:latin typeface="Arial" charset="0"/>
              </a:defRPr>
            </a:lvl2pPr>
            <a:lvl3pPr marL="1121969" indent="-224394">
              <a:defRPr>
                <a:solidFill>
                  <a:schemeClr val="tx1"/>
                </a:solidFill>
                <a:latin typeface="Arial" charset="0"/>
              </a:defRPr>
            </a:lvl3pPr>
            <a:lvl4pPr marL="1570756" indent="-224394">
              <a:defRPr>
                <a:solidFill>
                  <a:schemeClr val="tx1"/>
                </a:solidFill>
                <a:latin typeface="Arial" charset="0"/>
              </a:defRPr>
            </a:lvl4pPr>
            <a:lvl5pPr marL="2019544" indent="-224394">
              <a:defRPr>
                <a:solidFill>
                  <a:schemeClr val="tx1"/>
                </a:solidFill>
                <a:latin typeface="Arial" charset="0"/>
              </a:defRPr>
            </a:lvl5pPr>
            <a:lvl6pPr marL="2468331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7119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5906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4694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83361C7-DD01-4B48-A449-9D54C3B122C2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6957CD1-16F5-4F25-9713-90CFEDF3298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1C1C560-E4AD-4B5F-BAC9-1648D1F8369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58223F-7F93-4296-A654-4422C29A27F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8C696D7-1F25-49D6-91AF-E5C0C885222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8261E5B-02AB-4E83-B5C8-2EF7AA9563B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B26815C-1C26-437D-9A85-E9080C8A1F1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2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DB342-B136-4189-99E3-B5912FEA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17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B85ED-3FBF-42A3-A17D-3ED854725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4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BDF74-D50C-4ADC-BC04-495FB0675D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4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D4A02-2793-43C4-ACE5-109253D7F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5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B612D-9D22-4328-8FD9-BB3E53587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6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F77C3-0A68-4DE3-91C2-CE74E6C4E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99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25FC9-0957-40C7-A1E0-2D19148C0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9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5EAAB-63AD-44E9-AC41-40B0FDE46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63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8A6A7-6A5B-4DBE-8B5D-7F5D9422F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9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EA677-5EA7-4D0D-A99D-09440E99C6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2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0C46-EBFF-4FF5-8428-624F2A0FF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E3D27-B7A3-4B20-9ED6-B0D94D172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7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1771D-A989-420B-BBDB-FB834089F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6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9B95D61-9848-413C-8494-A035F9DE7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1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  <p:sldLayoutId id="214748383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eithbriggs.info/documents/english_latin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Please use pencil on quizzes </a:t>
            </a:r>
            <a:r>
              <a:rPr lang="en-US" smtClean="0"/>
              <a:t>if possible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Knuth </a:t>
            </a:r>
            <a:r>
              <a:rPr lang="en-US" dirty="0" smtClean="0"/>
              <a:t>quotes, part 1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Questions?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/>
              <a:t>Today: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err="1"/>
              <a:t>Congruences</a:t>
            </a: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/>
              <a:t>Chinese Remainder Theorem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/>
              <a:t>Modular </a:t>
            </a:r>
            <a:r>
              <a:rPr lang="en-US" dirty="0" smtClean="0"/>
              <a:t>Exponents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3600" dirty="0" smtClean="0"/>
              <a:t>CRT Equivalences let us use systems of </a:t>
            </a:r>
            <a:r>
              <a:rPr lang="en-US" sz="3600" dirty="0" err="1" smtClean="0"/>
              <a:t>congruences</a:t>
            </a:r>
            <a:r>
              <a:rPr lang="en-US" sz="3600" dirty="0" smtClean="0"/>
              <a:t> to solve problems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0386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Solve the system: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How many solutions?</a:t>
            </a:r>
          </a:p>
          <a:p>
            <a:pPr lvl="1" eaLnBrk="1" hangingPunct="1">
              <a:defRPr/>
            </a:pPr>
            <a:r>
              <a:rPr lang="en-US" sz="2400" dirty="0" smtClean="0"/>
              <a:t>Find them.</a:t>
            </a:r>
          </a:p>
        </p:txBody>
      </p:sp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5791200" y="1600200"/>
          <a:ext cx="2232025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0" name="Equation" r:id="rId4" imgW="914400" imgH="431640" progId="Equation.3">
                  <p:embed/>
                </p:oleObj>
              </mc:Choice>
              <mc:Fallback>
                <p:oleObj name="Equation" r:id="rId4" imgW="914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600200"/>
                        <a:ext cx="2232025" cy="10556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1"/>
          <p:cNvGraphicFramePr>
            <a:graphicFrameLocks noChangeAspect="1"/>
          </p:cNvGraphicFramePr>
          <p:nvPr/>
        </p:nvGraphicFramePr>
        <p:xfrm>
          <a:off x="5562600" y="3886200"/>
          <a:ext cx="24431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1" name="Equation" r:id="rId6" imgW="977760" imgH="228600" progId="Equation.3">
                  <p:embed/>
                </p:oleObj>
              </mc:Choice>
              <mc:Fallback>
                <p:oleObj name="Equation" r:id="rId6" imgW="977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86200"/>
                        <a:ext cx="2443163" cy="5730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Q3,Q4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87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Chinese Remainder Theorem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n-factor form</a:t>
            </a:r>
          </a:p>
          <a:p>
            <a:pPr lvl="1" eaLnBrk="1" hangingPunct="1">
              <a:defRPr/>
            </a:pPr>
            <a:r>
              <a:rPr lang="en-US" sz="2400" dirty="0" smtClean="0"/>
              <a:t>Let m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m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,…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be integers such that </a:t>
            </a:r>
            <a:r>
              <a:rPr lang="en-US" sz="2400" dirty="0" err="1" smtClean="0"/>
              <a:t>gcd</a:t>
            </a:r>
            <a:r>
              <a:rPr lang="en-US" sz="2400" dirty="0" smtClean="0"/>
              <a:t>(m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,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)=</a:t>
            </a:r>
            <a:r>
              <a:rPr lang="en-US" sz="2400" dirty="0" smtClean="0"/>
              <a:t>1 when i </a:t>
            </a:r>
            <a:r>
              <a:rPr lang="en-US" sz="2400" dirty="0" smtClean="0"/>
              <a:t>≠ </a:t>
            </a:r>
            <a:r>
              <a:rPr lang="en-US" sz="2400" dirty="0" smtClean="0"/>
              <a:t>j. For integers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…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, there exists </a:t>
            </a:r>
            <a:r>
              <a:rPr lang="en-US" sz="2400" i="1" dirty="0" smtClean="0"/>
              <a:t>exactly 1</a:t>
            </a:r>
            <a:r>
              <a:rPr lang="en-US" sz="2400" dirty="0" smtClean="0"/>
              <a:t> solution (mod m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m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…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) to the system: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800" dirty="0" smtClean="0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3276600" y="3657600"/>
          <a:ext cx="24733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2" name="Equation" r:id="rId4" imgW="990360" imgH="914400" progId="Equation.3">
                  <p:embed/>
                </p:oleObj>
              </mc:Choice>
              <mc:Fallback>
                <p:oleObj name="Equation" r:id="rId4" imgW="99036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7600"/>
                        <a:ext cx="2473325" cy="22923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Modular Exponentiation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Compute last digit of 3^2000</a:t>
            </a:r>
          </a:p>
          <a:p>
            <a:pPr marL="457200" lvl="1" indent="0"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Compute 3^2000 (mod 19) </a:t>
            </a:r>
            <a:br>
              <a:rPr lang="en-US" dirty="0" smtClean="0"/>
            </a:br>
            <a:r>
              <a:rPr lang="en-US" dirty="0" smtClean="0"/>
              <a:t>Idea:</a:t>
            </a:r>
          </a:p>
          <a:p>
            <a:pPr lvl="1" eaLnBrk="1" hangingPunct="1">
              <a:defRPr/>
            </a:pPr>
            <a:r>
              <a:rPr lang="en-US" dirty="0" smtClean="0"/>
              <a:t>Get the powers of 3 by repeatedly squaring 3, BUT taking mod at each step.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Q5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5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Modular Exponentiation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124200" cy="45339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/>
              <a:t>Compute 3^2000 (mod </a:t>
            </a:r>
            <a:r>
              <a:rPr lang="en-US" sz="2400" dirty="0" smtClean="0"/>
              <a:t>19)</a:t>
            </a:r>
            <a:endParaRPr lang="en-US" sz="2400" dirty="0"/>
          </a:p>
          <a:p>
            <a:pPr>
              <a:lnSpc>
                <a:spcPct val="80000"/>
              </a:lnSpc>
              <a:defRPr/>
            </a:pPr>
            <a:endParaRPr lang="en-US" sz="2400" dirty="0"/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Technique: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Repeatedly square 3, but take mod </a:t>
            </a:r>
            <a:r>
              <a:rPr lang="en-US" sz="2000" b="1" i="1" dirty="0"/>
              <a:t>at each step</a:t>
            </a:r>
            <a:r>
              <a:rPr lang="en-US" sz="2000" dirty="0"/>
              <a:t>.</a:t>
            </a:r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Then multiply the terms you need to get the desired power.</a:t>
            </a:r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Book’s </a:t>
            </a:r>
            <a:r>
              <a:rPr lang="en-US" sz="2400" dirty="0" err="1"/>
              <a:t>powermod</a:t>
            </a:r>
            <a:r>
              <a:rPr lang="en-US" sz="2400" dirty="0"/>
              <a:t>()</a:t>
            </a:r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</p:txBody>
      </p:sp>
      <p:graphicFrame>
        <p:nvGraphicFramePr>
          <p:cNvPr id="331781" name="Object 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600569805"/>
              </p:ext>
            </p:extLst>
          </p:nvPr>
        </p:nvGraphicFramePr>
        <p:xfrm>
          <a:off x="4538870" y="1473200"/>
          <a:ext cx="234315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6" name="Equation" r:id="rId4" imgW="1562040" imgH="2438280" progId="Equation.3">
                  <p:embed/>
                </p:oleObj>
              </mc:Choice>
              <mc:Fallback>
                <p:oleObj name="Equation" r:id="rId4" imgW="1562040" imgH="243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870" y="1473200"/>
                        <a:ext cx="2343150" cy="365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782" name="Object 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231654360"/>
              </p:ext>
            </p:extLst>
          </p:nvPr>
        </p:nvGraphicFramePr>
        <p:xfrm>
          <a:off x="4244975" y="5243513"/>
          <a:ext cx="3930650" cy="161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7" name="Equation" r:id="rId6" imgW="2349360" imgH="965160" progId="Equation.3">
                  <p:embed/>
                </p:oleObj>
              </mc:Choice>
              <mc:Fallback>
                <p:oleObj name="Equation" r:id="rId6" imgW="2349360" imgH="965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5243513"/>
                        <a:ext cx="3930650" cy="16144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3870325" y="1103313"/>
            <a:ext cx="3211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(All congruences are mod 19)</a:t>
            </a:r>
          </a:p>
        </p:txBody>
      </p:sp>
    </p:spTree>
    <p:extLst>
      <p:ext uri="{BB962C8B-B14F-4D97-AF65-F5344CB8AC3E}">
        <p14:creationId xmlns:p14="http://schemas.microsoft.com/office/powerpoint/2010/main" val="414665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Modular Exponentiation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124200" cy="45339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/>
              <a:t>Compute 3^2000 (mod </a:t>
            </a:r>
            <a:r>
              <a:rPr lang="en-US" sz="2400" dirty="0">
                <a:solidFill>
                  <a:srgbClr val="FFFF00"/>
                </a:solidFill>
              </a:rPr>
              <a:t>152</a:t>
            </a:r>
            <a:r>
              <a:rPr lang="en-US" sz="2400" dirty="0"/>
              <a:t>)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</p:txBody>
      </p:sp>
      <p:graphicFrame>
        <p:nvGraphicFramePr>
          <p:cNvPr id="5122" name="Object 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29544904"/>
              </p:ext>
            </p:extLst>
          </p:nvPr>
        </p:nvGraphicFramePr>
        <p:xfrm>
          <a:off x="4114800" y="1524000"/>
          <a:ext cx="3821113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0" name="Equation" r:id="rId4" imgW="1473120" imgH="2438280" progId="Equation.3">
                  <p:embed/>
                </p:oleObj>
              </mc:Choice>
              <mc:Fallback>
                <p:oleObj name="Equation" r:id="rId4" imgW="1473120" imgH="243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524000"/>
                        <a:ext cx="3821113" cy="365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29170375"/>
              </p:ext>
            </p:extLst>
          </p:nvPr>
        </p:nvGraphicFramePr>
        <p:xfrm>
          <a:off x="4244975" y="5243513"/>
          <a:ext cx="3930650" cy="161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1" name="Equation" r:id="rId6" imgW="2349360" imgH="965160" progId="Equation.3">
                  <p:embed/>
                </p:oleObj>
              </mc:Choice>
              <mc:Fallback>
                <p:oleObj name="Equation" r:id="rId6" imgW="2349360" imgH="965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5243513"/>
                        <a:ext cx="3930650" cy="16144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51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Hill Cipher implementation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Encryption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Easy to do in </a:t>
            </a:r>
            <a:r>
              <a:rPr lang="en-US" dirty="0" err="1" smtClean="0"/>
              <a:t>Matlab</a:t>
            </a:r>
            <a:r>
              <a:rPr lang="en-US" dirty="0" smtClean="0"/>
              <a:t>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Or find/write a matrix library for language X.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Decryption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Uses matrix inverse.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99"/>
                </a:solidFill>
              </a:rPr>
              <a:t>How do we determine if a matrix is invertible mod 26?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108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How to break via known plaintext?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Good work on last session’s quiz.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Idea: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Assume you know the matrix size, n.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Then grab n sets of n plaintext chars </a:t>
            </a:r>
            <a:r>
              <a:rPr lang="en-US" sz="2400" dirty="0" smtClean="0">
                <a:sym typeface="Wingdings" pitchFamily="2" charset="2"/>
              </a:rPr>
              <a:t> </a:t>
            </a:r>
            <a:r>
              <a:rPr lang="en-US" sz="2400" dirty="0" err="1" smtClean="0">
                <a:sym typeface="Wingdings" pitchFamily="2" charset="2"/>
              </a:rPr>
              <a:t>ciphertext</a:t>
            </a:r>
            <a:endParaRPr lang="en-US" sz="2400" dirty="0" smtClean="0">
              <a:sym typeface="Wingdings" pitchFamily="2" charset="2"/>
            </a:endParaRPr>
          </a:p>
          <a:p>
            <a:pPr eaLnBrk="1" hangingPunct="1">
              <a:buNone/>
              <a:defRPr/>
            </a:pPr>
            <a:r>
              <a:rPr lang="en-US" sz="2400" dirty="0" smtClean="0">
                <a:sym typeface="Wingdings" pitchFamily="2" charset="2"/>
              </a:rPr>
              <a:t>This gives n</a:t>
            </a:r>
            <a:r>
              <a:rPr lang="en-US" sz="2400" baseline="30000" dirty="0" smtClean="0">
                <a:sym typeface="Wingdings" pitchFamily="2" charset="2"/>
              </a:rPr>
              <a:t>2</a:t>
            </a:r>
            <a:r>
              <a:rPr lang="en-US" sz="2400" dirty="0" smtClean="0">
                <a:sym typeface="Wingdings" pitchFamily="2" charset="2"/>
              </a:rPr>
              <a:t> equations and </a:t>
            </a:r>
            <a:r>
              <a:rPr lang="en-US" sz="2400" dirty="0">
                <a:sym typeface="Wingdings" pitchFamily="2" charset="2"/>
              </a:rPr>
              <a:t>n</a:t>
            </a:r>
            <a:r>
              <a:rPr lang="en-US" sz="2400" baseline="30000" dirty="0">
                <a:sym typeface="Wingdings" pitchFamily="2" charset="2"/>
              </a:rPr>
              <a:t>2</a:t>
            </a:r>
            <a:r>
              <a:rPr lang="en-US" sz="2400" dirty="0" smtClean="0">
                <a:sym typeface="Wingdings" pitchFamily="2" charset="2"/>
              </a:rPr>
              <a:t> unknowns.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Then solve using basic linear algebra, but mod n.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Caveat: sometimes it doesn’t give a unique solution, so you need to choose a different set of plaintext.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Hmm. This could make a nice exam problem…</a:t>
            </a:r>
          </a:p>
        </p:txBody>
      </p:sp>
    </p:spTree>
    <p:extLst>
      <p:ext uri="{BB962C8B-B14F-4D97-AF65-F5344CB8AC3E}">
        <p14:creationId xmlns:p14="http://schemas.microsoft.com/office/powerpoint/2010/main" val="247656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Substitution ciphers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Each letter in the alphabet is always replaced by another one.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Which ciphers have we seen are substitution ciphers?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Which aren’t and why?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Breaking </a:t>
            </a:r>
            <a:r>
              <a:rPr lang="en-US" sz="2000" dirty="0" err="1" smtClean="0"/>
              <a:t>ciphertext</a:t>
            </a:r>
            <a:r>
              <a:rPr lang="en-US" sz="2000" dirty="0" smtClean="0"/>
              <a:t> only uses linguistic structure.  Frequencies of: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Single letters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Digrams</a:t>
            </a:r>
            <a:r>
              <a:rPr lang="en-US" sz="1800" dirty="0" smtClean="0"/>
              <a:t> (2-letter combinations)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Trigrams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Where do T&amp;W get their rules like “80% of letters preceding </a:t>
            </a:r>
            <a:r>
              <a:rPr lang="en-US" sz="1800" i="1" dirty="0" smtClean="0"/>
              <a:t>n</a:t>
            </a:r>
            <a:r>
              <a:rPr lang="en-US" sz="1800" dirty="0" smtClean="0"/>
              <a:t> are vowels”? (p. 26)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600" dirty="0" smtClean="0"/>
              <a:t>See </a:t>
            </a:r>
            <a:r>
              <a:rPr lang="en-US" sz="1600" dirty="0" smtClean="0">
                <a:hlinkClick r:id="rId3"/>
              </a:rPr>
              <a:t>http://keithbriggs.info/documents/english_latin.pdf</a:t>
            </a:r>
            <a:endParaRPr lang="en-US" sz="16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Lots of trial and error when done by hand.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Could automate with a dictionary.</a:t>
            </a:r>
          </a:p>
        </p:txBody>
      </p:sp>
    </p:spTree>
    <p:extLst>
      <p:ext uri="{BB962C8B-B14F-4D97-AF65-F5344CB8AC3E}">
        <p14:creationId xmlns:p14="http://schemas.microsoft.com/office/powerpoint/2010/main" val="284914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Fairy Tales</a:t>
            </a:r>
            <a:endParaRPr lang="en-US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10" t="33605" r="25537" b="20459"/>
          <a:stretch/>
        </p:blipFill>
        <p:spPr bwMode="auto">
          <a:xfrm>
            <a:off x="973409" y="1219200"/>
            <a:ext cx="7311095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362200" y="5715000"/>
            <a:ext cx="4572000" cy="92333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>
            <a:spAutoFit/>
          </a:bodyPr>
          <a:lstStyle/>
          <a:p>
            <a:r>
              <a:rPr lang="en-US" dirty="0"/>
              <a:t>Goldilocks’ discovery of Newton’s method of approximation required surprisingly few changes.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3352800" y="5257800"/>
            <a:ext cx="2438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cap="small" dirty="0" smtClean="0"/>
              <a:t>http</a:t>
            </a:r>
            <a:r>
              <a:rPr lang="en-US" b="1" i="1" cap="small" dirty="0"/>
              <a:t>://xkcd.com/872</a:t>
            </a:r>
            <a:r>
              <a:rPr lang="en-US" b="1" i="1" cap="small" dirty="0" smtClean="0"/>
              <a:t>/</a:t>
            </a:r>
            <a:endParaRPr lang="en-US" b="1" i="1" cap="small" dirty="0"/>
          </a:p>
        </p:txBody>
      </p:sp>
    </p:spTree>
    <p:extLst>
      <p:ext uri="{BB962C8B-B14F-4D97-AF65-F5344CB8AC3E}">
        <p14:creationId xmlns:p14="http://schemas.microsoft.com/office/powerpoint/2010/main" val="315681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Basics 4: Congruence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382000" cy="1524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Def: </a:t>
            </a:r>
            <a:r>
              <a:rPr lang="en-US" sz="2800" dirty="0" err="1" smtClean="0"/>
              <a:t>a≡b</a:t>
            </a:r>
            <a:r>
              <a:rPr lang="en-US" sz="2800" dirty="0" smtClean="0"/>
              <a:t> (mod n) </a:t>
            </a:r>
            <a:r>
              <a:rPr lang="en-US" sz="2800" dirty="0" err="1" smtClean="0"/>
              <a:t>iff</a:t>
            </a:r>
            <a:r>
              <a:rPr lang="en-US" sz="2800" dirty="0" smtClean="0"/>
              <a:t> (a-b) = </a:t>
            </a:r>
            <a:r>
              <a:rPr lang="en-US" sz="2800" dirty="0" err="1" smtClean="0"/>
              <a:t>nk</a:t>
            </a:r>
            <a:r>
              <a:rPr lang="en-US" sz="2800" dirty="0" smtClean="0"/>
              <a:t> for some </a:t>
            </a:r>
            <a:r>
              <a:rPr lang="en-US" sz="2800" dirty="0" err="1" smtClean="0"/>
              <a:t>int</a:t>
            </a:r>
            <a:r>
              <a:rPr lang="en-US" sz="2800" dirty="0" smtClean="0"/>
              <a:t> k </a:t>
            </a:r>
          </a:p>
          <a:p>
            <a:pPr eaLnBrk="1" hangingPunct="1">
              <a:defRPr/>
            </a:pPr>
            <a:r>
              <a:rPr lang="en-US" sz="2800" dirty="0" smtClean="0"/>
              <a:t>Properties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You can easily solve </a:t>
            </a:r>
            <a:r>
              <a:rPr lang="en-US" sz="2800" dirty="0" err="1" smtClean="0"/>
              <a:t>congruences</a:t>
            </a:r>
            <a:r>
              <a:rPr lang="en-US" sz="2800" dirty="0" smtClean="0"/>
              <a:t> </a:t>
            </a:r>
            <a:r>
              <a:rPr lang="en-US" sz="2800" dirty="0" err="1" smtClean="0"/>
              <a:t>ax≡b</a:t>
            </a:r>
            <a:r>
              <a:rPr lang="en-US" sz="2800" dirty="0" smtClean="0"/>
              <a:t> (mod n) if </a:t>
            </a:r>
            <a:r>
              <a:rPr lang="en-US" sz="2800" dirty="0" err="1" smtClean="0"/>
              <a:t>gcd</a:t>
            </a:r>
            <a:r>
              <a:rPr lang="en-US" sz="2800" dirty="0" smtClean="0"/>
              <a:t>(</a:t>
            </a:r>
            <a:r>
              <a:rPr lang="en-US" sz="2800" dirty="0" err="1" smtClean="0"/>
              <a:t>a,n</a:t>
            </a:r>
            <a:r>
              <a:rPr lang="en-US" sz="2800" dirty="0" smtClean="0"/>
              <a:t>) = 1.</a:t>
            </a:r>
          </a:p>
          <a:p>
            <a:pPr lvl="1" eaLnBrk="1" hangingPunct="1">
              <a:defRPr/>
            </a:pPr>
            <a:r>
              <a:rPr lang="en-US" sz="2400" dirty="0" smtClean="0"/>
              <a:t>For small numbers, do by hand</a:t>
            </a:r>
          </a:p>
          <a:p>
            <a:pPr lvl="1" eaLnBrk="1" hangingPunct="1">
              <a:defRPr/>
            </a:pPr>
            <a:r>
              <a:rPr lang="en-US" sz="2400" dirty="0" smtClean="0"/>
              <a:t>For larger numbers, compute a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 using Euclid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152400" y="2438400"/>
          <a:ext cx="4006850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" name="Equation" r:id="rId4" imgW="2260440" imgH="1346040" progId="Equation.3">
                  <p:embed/>
                </p:oleObj>
              </mc:Choice>
              <mc:Fallback>
                <p:oleObj name="Equation" r:id="rId4" imgW="2260440" imgH="1346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438400"/>
                        <a:ext cx="4006850" cy="238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9"/>
          <p:cNvGraphicFramePr>
            <a:graphicFrameLocks noChangeAspect="1"/>
          </p:cNvGraphicFramePr>
          <p:nvPr/>
        </p:nvGraphicFramePr>
        <p:xfrm>
          <a:off x="4495800" y="2438400"/>
          <a:ext cx="4435475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" name="Equation" r:id="rId6" imgW="2501640" imgH="1346040" progId="Equation.3">
                  <p:embed/>
                </p:oleObj>
              </mc:Choice>
              <mc:Fallback>
                <p:oleObj name="Equation" r:id="rId6" imgW="2501640" imgH="1346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438400"/>
                        <a:ext cx="4435475" cy="238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Solving </a:t>
            </a:r>
            <a:r>
              <a:rPr lang="en-US" sz="3600" dirty="0" err="1" smtClean="0"/>
              <a:t>ax≡b</a:t>
            </a:r>
            <a:r>
              <a:rPr lang="en-US" sz="3600" dirty="0" smtClean="0"/>
              <a:t>(mod n) when </a:t>
            </a:r>
            <a:r>
              <a:rPr lang="en-US" sz="3600" dirty="0" err="1" smtClean="0"/>
              <a:t>gcd</a:t>
            </a:r>
            <a:r>
              <a:rPr lang="en-US" sz="3600" dirty="0" smtClean="0"/>
              <a:t>(</a:t>
            </a:r>
            <a:r>
              <a:rPr lang="en-US" sz="3600" dirty="0" err="1" smtClean="0"/>
              <a:t>a,n</a:t>
            </a:r>
            <a:r>
              <a:rPr lang="en-US" sz="3600" dirty="0" smtClean="0"/>
              <a:t>)≠1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191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Let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a,n</a:t>
            </a:r>
            <a:r>
              <a:rPr lang="en-US" sz="2400" dirty="0" smtClean="0"/>
              <a:t>)=d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If d doesn’t divide b then no solution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Else divide everything by d and solve</a:t>
            </a:r>
            <a:br>
              <a:rPr lang="en-US" sz="2400" dirty="0" smtClean="0"/>
            </a:br>
            <a:r>
              <a:rPr lang="en-US" sz="2400" dirty="0" smtClean="0"/>
              <a:t>(a/d)x=(b/d)(mod (n/d))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Get solution x</a:t>
            </a:r>
            <a:r>
              <a:rPr lang="en-US" sz="2400" baseline="-25000" dirty="0" smtClean="0"/>
              <a:t>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Multiple solutions:</a:t>
            </a:r>
            <a:br>
              <a:rPr lang="en-US" sz="2400" dirty="0" smtClean="0"/>
            </a:br>
            <a:r>
              <a:rPr lang="en-US" sz="2000" dirty="0" smtClean="0"/>
              <a:t>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, 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+n/d,x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+2n/d,…x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+(d-1)n/d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Always write solution with the </a:t>
            </a:r>
            <a:r>
              <a:rPr lang="en-US" sz="2000" b="1" dirty="0" smtClean="0"/>
              <a:t>original</a:t>
            </a:r>
            <a:r>
              <a:rPr lang="en-US" sz="2000" dirty="0" smtClean="0"/>
              <a:t> modulus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This is an easy program to code once you have Euclid…</a:t>
            </a:r>
          </a:p>
        </p:txBody>
      </p:sp>
      <p:sp>
        <p:nvSpPr>
          <p:cNvPr id="318470" name="Rectangle 6"/>
          <p:cNvSpPr>
            <a:spLocks noChangeArrowheads="1"/>
          </p:cNvSpPr>
          <p:nvPr/>
        </p:nvSpPr>
        <p:spPr bwMode="auto">
          <a:xfrm>
            <a:off x="4724400" y="1905000"/>
            <a:ext cx="4191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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Example: 2x ≡ 7(mod 10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Q1,Q2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876800" y="27432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Example: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3x ≡ 3 (mod 6)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8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8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70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How could we write x ≡ 16 (mod 35) as a </a:t>
            </a:r>
            <a:r>
              <a:rPr lang="en-US" i="1" dirty="0" smtClean="0"/>
              <a:t>system</a:t>
            </a:r>
            <a:r>
              <a:rPr lang="en-US" dirty="0" smtClean="0"/>
              <a:t> of </a:t>
            </a:r>
            <a:r>
              <a:rPr lang="en-US" dirty="0" err="1" smtClean="0"/>
              <a:t>congruences</a:t>
            </a:r>
            <a:r>
              <a:rPr lang="en-US" dirty="0" smtClean="0"/>
              <a:t> with smaller moduli?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Chinese Remainder Theorem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FF99"/>
                </a:solidFill>
              </a:rPr>
              <a:t>Equivalence</a:t>
            </a:r>
            <a:r>
              <a:rPr lang="en-US" sz="2800" dirty="0" smtClean="0"/>
              <a:t> between a single congruence mod a </a:t>
            </a:r>
            <a:r>
              <a:rPr lang="en-US" sz="2800" dirty="0">
                <a:solidFill>
                  <a:srgbClr val="FFFF99"/>
                </a:solidFill>
              </a:rPr>
              <a:t>composite number </a:t>
            </a:r>
            <a:r>
              <a:rPr lang="en-US" sz="2800" dirty="0" smtClean="0"/>
              <a:t>and a system of </a:t>
            </a:r>
            <a:r>
              <a:rPr lang="en-US" sz="2800" dirty="0" err="1" smtClean="0"/>
              <a:t>congruences</a:t>
            </a:r>
            <a:r>
              <a:rPr lang="en-US" sz="2800" dirty="0" smtClean="0"/>
              <a:t> mod its factors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Two-factor form</a:t>
            </a:r>
          </a:p>
          <a:p>
            <a:pPr lvl="1" eaLnBrk="1" hangingPunct="1">
              <a:defRPr/>
            </a:pPr>
            <a:r>
              <a:rPr lang="en-US" sz="2400" dirty="0" smtClean="0"/>
              <a:t>Given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m,n</a:t>
            </a:r>
            <a:r>
              <a:rPr lang="en-US" sz="2400" dirty="0" smtClean="0"/>
              <a:t>)=1. For integers a and b, there exists </a:t>
            </a:r>
            <a:r>
              <a:rPr lang="en-US" sz="2400" i="1" dirty="0" smtClean="0"/>
              <a:t>exactly 1</a:t>
            </a:r>
            <a:r>
              <a:rPr lang="en-US" sz="2400" dirty="0" smtClean="0"/>
              <a:t> solution (mod </a:t>
            </a:r>
            <a:r>
              <a:rPr lang="en-US" sz="2400" dirty="0" err="1" smtClean="0"/>
              <a:t>mn</a:t>
            </a:r>
            <a:r>
              <a:rPr lang="en-US" sz="2400" dirty="0" smtClean="0"/>
              <a:t>) to the system: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800" dirty="0" smtClean="0"/>
          </a:p>
        </p:txBody>
      </p:sp>
      <p:graphicFrame>
        <p:nvGraphicFramePr>
          <p:cNvPr id="1026" name="Object 13"/>
          <p:cNvGraphicFramePr>
            <a:graphicFrameLocks noChangeAspect="1"/>
          </p:cNvGraphicFramePr>
          <p:nvPr/>
        </p:nvGraphicFramePr>
        <p:xfrm>
          <a:off x="2743200" y="4953000"/>
          <a:ext cx="2876550" cy="136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4" name="Equation" r:id="rId4" imgW="914400" imgH="431640" progId="Equation.3">
                  <p:embed/>
                </p:oleObj>
              </mc:Choice>
              <mc:Fallback>
                <p:oleObj name="Equation" r:id="rId4" imgW="914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953000"/>
                        <a:ext cx="2876550" cy="13604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9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7209</TotalTime>
  <Words>572</Words>
  <Application>Microsoft Office PowerPoint</Application>
  <PresentationFormat>On-screen Show (4:3)</PresentationFormat>
  <Paragraphs>122</Paragraphs>
  <Slides>14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Digital Dots</vt:lpstr>
      <vt:lpstr>Equation</vt:lpstr>
      <vt:lpstr>Microsoft Equation 3.0</vt:lpstr>
      <vt:lpstr>PowerPoint Presentation</vt:lpstr>
      <vt:lpstr>Hill Cipher implementation</vt:lpstr>
      <vt:lpstr>How to break via known plaintext?</vt:lpstr>
      <vt:lpstr>Substitution ciphers</vt:lpstr>
      <vt:lpstr>Fairy Tales</vt:lpstr>
      <vt:lpstr>Basics 4: Congruence</vt:lpstr>
      <vt:lpstr>Solving ax≡b(mod n) when gcd(a,n)≠1</vt:lpstr>
      <vt:lpstr>PowerPoint Presentation</vt:lpstr>
      <vt:lpstr>Chinese Remainder Theorem</vt:lpstr>
      <vt:lpstr>CRT Equivalences let us use systems of congruences to solve problems</vt:lpstr>
      <vt:lpstr>Chinese Remainder Theorem</vt:lpstr>
      <vt:lpstr>Modular Exponentiation</vt:lpstr>
      <vt:lpstr>Modular Exponentiation</vt:lpstr>
      <vt:lpstr>Modular Exponentiation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Boutell, Matthew R</cp:lastModifiedBy>
  <cp:revision>461</cp:revision>
  <cp:lastPrinted>1601-01-01T00:00:00Z</cp:lastPrinted>
  <dcterms:created xsi:type="dcterms:W3CDTF">1601-01-01T00:00:00Z</dcterms:created>
  <dcterms:modified xsi:type="dcterms:W3CDTF">2011-03-18T14:34:27Z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