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3" r:id="rId6"/>
    <p:sldId id="262" r:id="rId7"/>
    <p:sldId id="266" r:id="rId8"/>
    <p:sldId id="267" r:id="rId9"/>
    <p:sldId id="271" r:id="rId10"/>
    <p:sldId id="272" r:id="rId11"/>
    <p:sldId id="278" r:id="rId12"/>
    <p:sldId id="279" r:id="rId13"/>
    <p:sldId id="276" r:id="rId14"/>
    <p:sldId id="277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34" autoAdjust="0"/>
  </p:normalViewPr>
  <p:slideViewPr>
    <p:cSldViewPr showGuides="1">
      <p:cViewPr varScale="1">
        <p:scale>
          <a:sx n="78" d="100"/>
          <a:sy n="78" d="100"/>
        </p:scale>
        <p:origin x="-157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E928BD1E-7405-4B81-89A9-24B791C7C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0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D91FA38-6E3A-4B18-B1DC-DB4F1142FC5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A3284DA-E498-45B6-A841-FEAD1AE503B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28F9F56-D30F-4CAA-8817-086A43B2B9D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6E5ACF8-D1A3-4345-BF84-0CB3E8BB80C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1. A_0 * A_2, </a:t>
            </a:r>
            <a:r>
              <a:rPr lang="en-US" dirty="0" err="1" smtClean="0"/>
              <a:t>A_i</a:t>
            </a:r>
            <a:r>
              <a:rPr lang="en-US" dirty="0" smtClean="0"/>
              <a:t> * </a:t>
            </a:r>
            <a:r>
              <a:rPr lang="en-US" dirty="0" err="1" smtClean="0"/>
              <a:t>A_j</a:t>
            </a:r>
            <a:endParaRPr lang="en-US" dirty="0" smtClean="0"/>
          </a:p>
          <a:p>
            <a:pPr eaLnBrk="1" hangingPunct="1"/>
            <a:r>
              <a:rPr lang="en-US" dirty="0" smtClean="0"/>
              <a:t>2. Max when i==j</a:t>
            </a:r>
          </a:p>
          <a:p>
            <a:pPr eaLnBrk="1" hangingPunct="1"/>
            <a:r>
              <a:rPr lang="en-US" sz="2400" dirty="0" smtClean="0">
                <a:effectLst/>
              </a:rPr>
              <a:t>3. When we displace by the correct key length!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effectLst/>
            </a:endParaRP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Demo here (optional).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28BD1E-7405-4B81-89A9-24B791C7C6A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53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2201A40-7534-4433-AAD6-00D0E6F6BC1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8719C9-4482-476E-84C8-973CCE1B934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8B3BA56-976A-459A-B681-3432B981772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DD09A1-7AD5-4270-9A4B-4E47A895695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9CF82DD-167E-4212-BEBB-EC2846DC54F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Good,</a:t>
            </a:r>
            <a:r>
              <a:rPr lang="en-US" baseline="0" dirty="0" smtClean="0"/>
              <a:t> try to push beyond just doing a brute force approach (which contains how many choices?)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3541A-496B-4609-BA58-8654A720158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5EAD54-039E-41AC-AED4-F6AF2BC59C9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ED0FBD-7A61-474D-93BD-805FBEDDC69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59C4D56-BC0C-4353-B1DF-916679D2B9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Spend time talking about what makes MATLAB</a:t>
            </a:r>
            <a:r>
              <a:rPr lang="en-US" baseline="0" dirty="0" smtClean="0"/>
              <a:t> nice. </a:t>
            </a:r>
          </a:p>
          <a:p>
            <a:pPr eaLnBrk="1" hangingPunct="1"/>
            <a:endParaRPr lang="en-US" baseline="0" dirty="0" smtClean="0"/>
          </a:p>
          <a:p>
            <a:pPr eaLnBrk="1" hangingPunct="1"/>
            <a:r>
              <a:rPr lang="en-US" baseline="0" dirty="0" smtClean="0"/>
              <a:t>Question: How long does the </a:t>
            </a:r>
            <a:r>
              <a:rPr lang="en-US" baseline="0" dirty="0" err="1" smtClean="0"/>
              <a:t>Vigenere</a:t>
            </a:r>
            <a:r>
              <a:rPr lang="en-US" baseline="0" dirty="0" smtClean="0"/>
              <a:t> key have to be to be secure? (We’ll </a:t>
            </a:r>
            <a:r>
              <a:rPr lang="en-US" baseline="0" smtClean="0"/>
              <a:t>revisit tomorrow)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3C232-9A31-442E-B6FC-9BCFD0555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9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982AF-2963-4DAE-8B98-5C5614053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7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8F24A-F837-47D3-B70F-0AC3CB2F3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05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69BC9-7F9B-4F65-B0FE-E2DBF0C32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05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9A89D-DD44-4ED8-BDDC-2017C632C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2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9003-AB75-479B-9AF1-1A688EED0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3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E8046-CDE4-4BF5-8E38-5B1CC7877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12613-2555-4880-ABCC-5CB7EEC0D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6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5CD6D-1585-4B96-BD56-D56D95A76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5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4D0DC-A258-4C61-A8B6-1C3D16BB1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B1C49-CAF3-4623-A67A-A17C40337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4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AE84-020A-4B71-855C-D2F194DA7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6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86E3E70-ECE8-424F-AD25-BBDF5C280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inelessbooks.com/gadsby/01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defRPr/>
            </a:pPr>
            <a:r>
              <a:rPr lang="en-US" dirty="0" smtClean="0"/>
              <a:t>Please pass in Assignment 1 now.</a:t>
            </a:r>
          </a:p>
          <a:p>
            <a:pPr lvl="1" eaLnBrk="1" hangingPunct="1">
              <a:defRPr/>
            </a:pPr>
            <a:r>
              <a:rPr lang="en-US" dirty="0" smtClean="0"/>
              <a:t>Assignment 2 posted (when due?)</a:t>
            </a:r>
          </a:p>
          <a:p>
            <a:pPr eaLnBrk="1" hangingPunct="1">
              <a:defRPr/>
            </a:pPr>
            <a:r>
              <a:rPr lang="en-US" dirty="0" smtClean="0"/>
              <a:t>Questions?</a:t>
            </a:r>
          </a:p>
          <a:p>
            <a:pPr eaLnBrk="1" hangingPunct="1">
              <a:defRPr/>
            </a:pPr>
            <a:r>
              <a:rPr lang="en-US" dirty="0" smtClean="0"/>
              <a:t>Roll Call</a:t>
            </a:r>
          </a:p>
          <a:p>
            <a:pPr eaLnBrk="1" hangingPunct="1">
              <a:defRPr/>
            </a:pPr>
            <a:r>
              <a:rPr lang="en-US" dirty="0" smtClean="0"/>
              <a:t>Today: </a:t>
            </a:r>
            <a:r>
              <a:rPr lang="en-US" dirty="0" err="1" smtClean="0"/>
              <a:t>Vigenere</a:t>
            </a:r>
            <a:r>
              <a:rPr lang="en-US" dirty="0" smtClean="0"/>
              <a:t> ciphers</a:t>
            </a:r>
          </a:p>
          <a:p>
            <a:pPr lvl="1" eaLnBrk="1" hangingPunct="1">
              <a:defRPr/>
            </a:pPr>
            <a:r>
              <a:rPr lang="en-US" dirty="0" smtClean="0"/>
              <a:t>Invented in 1553 by </a:t>
            </a:r>
            <a:r>
              <a:rPr lang="en-US" dirty="0" err="1" smtClean="0"/>
              <a:t>Bellaso</a:t>
            </a:r>
            <a:r>
              <a:rPr lang="en-US" dirty="0" smtClean="0"/>
              <a:t>, not </a:t>
            </a:r>
            <a:r>
              <a:rPr lang="en-US" dirty="0" err="1" smtClean="0"/>
              <a:t>Vigenere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Method 2 is more robust since it uses the whole letter distribution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48768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Find dot product of A</a:t>
            </a:r>
            <a:r>
              <a:rPr lang="en-US" baseline="-25000" dirty="0" smtClean="0"/>
              <a:t>i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			  and W: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494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110" y="263271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494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190" y="15494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110" y="155448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b="1" dirty="0" smtClean="0"/>
              <a:t>Q7-8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3059668"/>
            <a:ext cx="4881465" cy="40011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2000" dirty="0"/>
              <a:t>More robust than just using 1 letter (‘e</a:t>
            </a:r>
            <a:r>
              <a:rPr lang="en-US" sz="2000" dirty="0" smtClean="0"/>
              <a:t>’)…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3624580"/>
            <a:ext cx="3998210" cy="40011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2000" dirty="0" smtClean="0"/>
              <a:t>…but harder to compute by hand.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the key length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What if the frequency of letters in the plaintext approximates A?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Then for each k, the frequency of each group of letters in position p = k (mod L) in the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 approximates A.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Then loop, displacing the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 by i, and counting the number of matches.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Get max when displace by correct key length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So just look for the max number of matches!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								displacement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APHUIPLVWGIILTRSQRUBRIZNYQRXWZLBKRHFVN (0)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NAPHUIPLVWG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I</a:t>
            </a:r>
            <a:r>
              <a:rPr lang="en-US" sz="2000" dirty="0" smtClean="0">
                <a:effectLst/>
                <a:latin typeface="Courier New" pitchFamily="49" charset="0"/>
              </a:rPr>
              <a:t>ILTRSQRUBRIZNYQRXWZLBKRHFV (1) </a:t>
            </a:r>
            <a:r>
              <a:rPr lang="en-US" sz="2000" dirty="0" smtClean="0">
                <a:solidFill>
                  <a:srgbClr val="FFFF00"/>
                </a:solidFill>
                <a:effectLst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match</a:t>
            </a:r>
            <a:endParaRPr lang="en-US" sz="2000" dirty="0" smtClean="0">
              <a:effectLst/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VNAPHUIPLVWGIILTRSQRUBRIZNYQRXWZLBKRHF (2) </a:t>
            </a:r>
            <a:r>
              <a:rPr lang="en-US" sz="2000" dirty="0" smtClean="0">
                <a:solidFill>
                  <a:srgbClr val="FFFF00"/>
                </a:solidFill>
                <a:effectLst/>
              </a:rPr>
              <a:t>0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 matches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…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KR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H</a:t>
            </a:r>
            <a:r>
              <a:rPr lang="en-US" sz="2000" dirty="0" smtClean="0">
                <a:effectLst/>
                <a:latin typeface="Courier New" pitchFamily="49" charset="0"/>
              </a:rPr>
              <a:t>FVNAPHU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I</a:t>
            </a:r>
            <a:r>
              <a:rPr lang="en-US" sz="2000" dirty="0" smtClean="0">
                <a:effectLst/>
                <a:latin typeface="Courier New" pitchFamily="49" charset="0"/>
              </a:rPr>
              <a:t>P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L</a:t>
            </a:r>
            <a:r>
              <a:rPr lang="en-US" sz="2000" dirty="0" smtClean="0">
                <a:effectLst/>
                <a:latin typeface="Courier New" pitchFamily="49" charset="0"/>
              </a:rPr>
              <a:t>VWGIILT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R</a:t>
            </a:r>
            <a:r>
              <a:rPr lang="en-US" sz="2000" dirty="0" smtClean="0">
                <a:effectLst/>
                <a:latin typeface="Courier New" pitchFamily="49" charset="0"/>
              </a:rPr>
              <a:t>SQRUB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R</a:t>
            </a:r>
            <a:r>
              <a:rPr lang="en-US" sz="2000" dirty="0" smtClean="0">
                <a:effectLst/>
                <a:latin typeface="Courier New" pitchFamily="49" charset="0"/>
              </a:rPr>
              <a:t>IZNYQRXWZLB (6) </a:t>
            </a:r>
            <a:r>
              <a:rPr lang="en-US" sz="2000" dirty="0" smtClean="0">
                <a:solidFill>
                  <a:srgbClr val="FFFF00"/>
                </a:solidFill>
                <a:effectLst/>
              </a:rPr>
              <a:t>5</a:t>
            </a:r>
            <a:r>
              <a:rPr lang="en-US" sz="1800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matches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>
                <a:effectLst/>
                <a:latin typeface="Courier New" pitchFamily="49" charset="0"/>
              </a:rPr>
              <a:t>…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6474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Key length: an example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Take any random pair in the </a:t>
            </a:r>
            <a:r>
              <a:rPr lang="en-US" sz="2800" dirty="0" err="1" smtClean="0">
                <a:effectLst/>
              </a:rPr>
              <a:t>ciphertext</a:t>
            </a:r>
            <a:r>
              <a:rPr lang="en-US" sz="2800" dirty="0" smtClean="0">
                <a:effectLst/>
              </a:rPr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	The letter in the top row is shifted by i (say 0)</a:t>
            </a:r>
            <a:endParaRPr lang="en-US" sz="2400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	The letter in the bottom row is shifted by j (say 2)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effectLst/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>
                <a:effectLst/>
              </a:rPr>
              <a:t>Prob</a:t>
            </a:r>
            <a:r>
              <a:rPr lang="en-US" sz="2400" dirty="0" smtClean="0">
                <a:effectLst/>
              </a:rPr>
              <a:t>(both ‘A’) = P(‘a’)*P(‘y’) = 0.082 * 0.020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>
                <a:effectLst/>
              </a:rPr>
              <a:t>Prob</a:t>
            </a:r>
            <a:r>
              <a:rPr lang="en-US" sz="2400" dirty="0" smtClean="0">
                <a:effectLst/>
              </a:rPr>
              <a:t>(both ‘B’) = P(‘b’)*P(‘z’) = 0.015 * 0.001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>
                <a:effectLst/>
              </a:rPr>
              <a:t>Prob</a:t>
            </a:r>
            <a:r>
              <a:rPr lang="en-US" sz="2400" dirty="0" smtClean="0">
                <a:effectLst/>
              </a:rPr>
              <a:t> both same (any letter) is ___ or generally ___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Recall, this is maximum when ______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When are each letter in the top and bottom rows shifted by same amount?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94423" y="6019800"/>
            <a:ext cx="6649577" cy="707886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 rtlCol="0">
            <a:spAutoFit/>
          </a:bodyPr>
          <a:lstStyle/>
          <a:p>
            <a:pPr eaLnBrk="1" hangingPunct="1"/>
            <a:r>
              <a:rPr lang="en-US" sz="2000" i="1" dirty="0"/>
              <a:t>A</a:t>
            </a:r>
            <a:r>
              <a:rPr lang="en-US" sz="2000" i="1" baseline="-25000" dirty="0"/>
              <a:t>0</a:t>
            </a:r>
            <a:r>
              <a:rPr lang="en-US" sz="2000" i="1" dirty="0"/>
              <a:t> = </a:t>
            </a:r>
            <a:r>
              <a:rPr lang="en-US" sz="1400" dirty="0"/>
              <a:t>(0.082    0.015    0.028  … 		 	0.001    0.020     0.001)</a:t>
            </a:r>
          </a:p>
          <a:p>
            <a:pPr eaLnBrk="1" hangingPunct="1"/>
            <a:r>
              <a:rPr lang="en-US" sz="2000" i="1" dirty="0" smtClean="0"/>
              <a:t>A</a:t>
            </a:r>
            <a:r>
              <a:rPr lang="en-US" sz="2000" i="1" baseline="-25000" dirty="0" smtClean="0"/>
              <a:t>2</a:t>
            </a:r>
            <a:r>
              <a:rPr lang="en-US" sz="2000" i="1" dirty="0" smtClean="0"/>
              <a:t> </a:t>
            </a:r>
            <a:r>
              <a:rPr lang="en-US" sz="2000" i="1" dirty="0"/>
              <a:t>= </a:t>
            </a:r>
            <a:r>
              <a:rPr lang="en-US" sz="1400" dirty="0"/>
              <a:t>(0.020    0.001    0.082    0.015    0.028  …                        </a:t>
            </a:r>
            <a:r>
              <a:rPr lang="en-US" sz="1400" dirty="0" smtClean="0"/>
              <a:t>   0.023     </a:t>
            </a:r>
            <a:r>
              <a:rPr lang="en-US" sz="1400" dirty="0"/>
              <a:t>0.001)</a:t>
            </a:r>
          </a:p>
        </p:txBody>
      </p:sp>
    </p:spTree>
    <p:extLst>
      <p:ext uri="{BB962C8B-B14F-4D97-AF65-F5344CB8AC3E}">
        <p14:creationId xmlns:p14="http://schemas.microsoft.com/office/powerpoint/2010/main" val="29796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Still a bit fuzzy?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1534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Nothing like implementation to aid understanding!</a:t>
            </a:r>
          </a:p>
          <a:p>
            <a:pPr lvl="1" eaLnBrk="1" hangingPunct="1">
              <a:defRPr/>
            </a:pPr>
            <a:r>
              <a:rPr lang="en-US" dirty="0" smtClean="0"/>
              <a:t>Homework 2: Program it</a:t>
            </a:r>
          </a:p>
          <a:p>
            <a:pPr lvl="1" eaLnBrk="1" hangingPunct="1">
              <a:defRPr/>
            </a:pPr>
            <a:r>
              <a:rPr lang="en-US" dirty="0" smtClean="0"/>
              <a:t>Third week programming quiz: use your program to decrypt a message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Exceptions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Consider </a:t>
            </a:r>
            <a:r>
              <a:rPr lang="en-US" i="1" dirty="0" err="1" smtClean="0"/>
              <a:t>Gadsby</a:t>
            </a:r>
            <a:r>
              <a:rPr lang="en-US" dirty="0" smtClean="0"/>
              <a:t> by Ernest Vincent Wright, February 1939:</a:t>
            </a:r>
          </a:p>
          <a:p>
            <a:pPr lvl="1" eaLnBrk="1" hangingPunct="1">
              <a:defRPr/>
            </a:pPr>
            <a:r>
              <a:rPr lang="en-US" sz="2400" dirty="0" smtClean="0">
                <a:hlinkClick r:id="rId3"/>
              </a:rPr>
              <a:t>http://www.spinelessbooks.com/gadsby/01.html</a:t>
            </a:r>
            <a:endParaRPr lang="en-US" sz="2400" dirty="0" smtClean="0"/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What do you notice about it?</a:t>
            </a:r>
          </a:p>
        </p:txBody>
      </p:sp>
    </p:spTree>
    <p:extLst>
      <p:ext uri="{BB962C8B-B14F-4D97-AF65-F5344CB8AC3E}">
        <p14:creationId xmlns:p14="http://schemas.microsoft.com/office/powerpoint/2010/main" val="3436629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Idea: the key is a </a:t>
            </a:r>
            <a:r>
              <a:rPr lang="en-US" sz="2800" i="1" dirty="0" smtClean="0"/>
              <a:t>vector</a:t>
            </a:r>
            <a:r>
              <a:rPr lang="en-US" sz="2800" dirty="0" smtClean="0"/>
              <a:t> of shifts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The key and its length are unknown to Eve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Encryption: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Repeat the vector as many times as needed to get the same length as the plaintext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Add this repeated vector to the </a:t>
            </a:r>
            <a:r>
              <a:rPr lang="en-US" sz="2400" dirty="0" smtClean="0"/>
              <a:t>plaintext.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Example: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Key = </a:t>
            </a:r>
            <a:r>
              <a:rPr lang="en-US" i="1" dirty="0" smtClean="0"/>
              <a:t>hidden (7 8 3 3 4 13)</a:t>
            </a:r>
            <a:r>
              <a:rPr lang="en-US" dirty="0" smtClean="0"/>
              <a:t>.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The recent development of various methods of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dirty="0" smtClean="0">
                <a:latin typeface="Courier New" pitchFamily="49" charset="0"/>
              </a:rPr>
              <a:t>    </a:t>
            </a:r>
            <a:r>
              <a:rPr lang="en-US" sz="1000" b="1" dirty="0" smtClean="0">
                <a:latin typeface="Courier New" pitchFamily="49" charset="0"/>
              </a:rPr>
              <a:t>7 8 3   3 413</a:t>
            </a:r>
            <a:r>
              <a:rPr lang="en-US" sz="1000" dirty="0" smtClean="0">
                <a:latin typeface="Courier New" pitchFamily="49" charset="0"/>
              </a:rPr>
              <a:t> 7 8 3   3 413 </a:t>
            </a:r>
            <a:r>
              <a:rPr lang="en-US" sz="1000" b="1" dirty="0" smtClean="0">
                <a:latin typeface="Courier New" pitchFamily="49" charset="0"/>
              </a:rPr>
              <a:t>7 8 3 3 413</a:t>
            </a:r>
            <a:r>
              <a:rPr lang="en-US" sz="1000" dirty="0" smtClean="0">
                <a:latin typeface="Courier New" pitchFamily="49" charset="0"/>
              </a:rPr>
              <a:t> 7 8   3 3   413 </a:t>
            </a:r>
            <a:r>
              <a:rPr lang="en-US" sz="1000" b="1" dirty="0" smtClean="0">
                <a:latin typeface="Courier New" pitchFamily="49" charset="0"/>
              </a:rPr>
              <a:t>7 8 3 3 4  13</a:t>
            </a:r>
            <a:r>
              <a:rPr lang="en-US" sz="1000" dirty="0" smtClean="0">
                <a:latin typeface="Courier New" pitchFamily="49" charset="0"/>
              </a:rPr>
              <a:t> 7 8 3 3 413   </a:t>
            </a:r>
            <a:r>
              <a:rPr lang="en-US" sz="1000" b="1" dirty="0" smtClean="0">
                <a:latin typeface="Courier New" pitchFamily="49" charset="0"/>
              </a:rPr>
              <a:t>7 8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dirty="0" smtClean="0"/>
              <a:t>         </a:t>
            </a:r>
            <a:r>
              <a:rPr lang="en-US" sz="1000" b="1" dirty="0" smtClean="0">
                <a:latin typeface="Courier New" pitchFamily="49" charset="0"/>
              </a:rPr>
              <a:t>015 7  20 815112122   6 8 811191718161720 1  17 8  25132416172322  2511 11017 7 5  2113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>
                <a:effectLst/>
                <a:latin typeface="Courier New" pitchFamily="49" charset="0"/>
              </a:rPr>
              <a:t>aph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uiplvw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giiltrsqrub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ri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znyqrxw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zlbkrhf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vn</a:t>
            </a:r>
            <a:endParaRPr lang="en-US" sz="2000" dirty="0" smtClean="0">
              <a:effectLst/>
              <a:latin typeface="Courier New" pitchFamily="49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endParaRPr lang="en-US" sz="2000" dirty="0" smtClean="0">
              <a:effectLst/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Demo </a:t>
            </a: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Vigenere Ciphers</a:t>
            </a: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b="1" dirty="0" smtClean="0"/>
              <a:t>Q1-2</a:t>
            </a:r>
            <a:endParaRPr lang="en-US" sz="2400" b="1" dirty="0"/>
          </a:p>
        </p:txBody>
      </p:sp>
      <p:sp>
        <p:nvSpPr>
          <p:cNvPr id="2" name="Line Callout 1 (Border and Accent Bar) 1"/>
          <p:cNvSpPr/>
          <p:nvPr/>
        </p:nvSpPr>
        <p:spPr bwMode="auto">
          <a:xfrm>
            <a:off x="0" y="4419600"/>
            <a:ext cx="838200" cy="381000"/>
          </a:xfrm>
          <a:prstGeom prst="accentBorderCallout1">
            <a:avLst>
              <a:gd name="adj1" fmla="val 32083"/>
              <a:gd name="adj2" fmla="val 108030"/>
              <a:gd name="adj3" fmla="val 94595"/>
              <a:gd name="adj4" fmla="val 18671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shift vector isn’t known (of course)</a:t>
            </a:r>
          </a:p>
          <a:p>
            <a:pPr eaLnBrk="1" hangingPunct="1">
              <a:defRPr/>
            </a:pPr>
            <a:r>
              <a:rPr lang="en-US" sz="2800" dirty="0" smtClean="0"/>
              <a:t>1. It’s length isn’t even known!</a:t>
            </a:r>
          </a:p>
          <a:p>
            <a:pPr eaLnBrk="1" hangingPunct="1">
              <a:defRPr/>
            </a:pPr>
            <a:r>
              <a:rPr lang="en-US" sz="2800" dirty="0" smtClean="0"/>
              <a:t>2. With shift ciphers, the most frequent cipher letter is probably e.</a:t>
            </a:r>
          </a:p>
          <a:p>
            <a:pPr lvl="1" eaLnBrk="1" hangingPunct="1">
              <a:defRPr/>
            </a:pPr>
            <a:r>
              <a:rPr lang="en-US" sz="2400" dirty="0" smtClean="0"/>
              <a:t>But here, e maps to H, I, L, … (</a:t>
            </a:r>
            <a:r>
              <a:rPr lang="en-US" sz="2400" b="1" dirty="0" smtClean="0"/>
              <a:t>spread out!</a:t>
            </a:r>
            <a:r>
              <a:rPr lang="en-US" sz="2400" dirty="0" smtClean="0"/>
              <a:t>)</a:t>
            </a:r>
          </a:p>
          <a:p>
            <a:pPr eaLnBrk="1" hangingPunct="1">
              <a:defRPr/>
            </a:pPr>
            <a:r>
              <a:rPr lang="en-US" sz="2800" dirty="0" smtClean="0"/>
              <a:t>Consider 4 attacks:</a:t>
            </a:r>
          </a:p>
          <a:p>
            <a:pPr lvl="1" eaLnBrk="1" hangingPunct="1">
              <a:defRPr/>
            </a:pPr>
            <a:r>
              <a:rPr lang="en-US" sz="2400" dirty="0" smtClean="0"/>
              <a:t>Known plaintext?</a:t>
            </a:r>
          </a:p>
          <a:p>
            <a:pPr lvl="1" eaLnBrk="1" hangingPunct="1">
              <a:defRPr/>
            </a:pPr>
            <a:r>
              <a:rPr lang="en-US" sz="2400" dirty="0" smtClean="0"/>
              <a:t>Chosen plaintext? </a:t>
            </a:r>
          </a:p>
          <a:p>
            <a:pPr lvl="1" eaLnBrk="1" hangingPunct="1">
              <a:defRPr/>
            </a:pPr>
            <a:r>
              <a:rPr lang="en-US" sz="2400" dirty="0" smtClean="0"/>
              <a:t>Chosen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? </a:t>
            </a:r>
          </a:p>
          <a:p>
            <a:pPr lvl="1" eaLnBrk="1" hangingPunct="1">
              <a:defRPr/>
            </a:pPr>
            <a:r>
              <a:rPr lang="en-US" sz="2400" dirty="0" err="1" smtClean="0"/>
              <a:t>Ciphertext</a:t>
            </a:r>
            <a:r>
              <a:rPr lang="en-US" sz="2400" dirty="0" smtClean="0"/>
              <a:t> only?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Security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b="1" dirty="0" smtClean="0"/>
              <a:t>Q3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English letter frequencies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2057400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A 0.082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B 0.015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C 0.028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D 0.043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E 0.127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F 0.022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G 0.020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smtClean="0"/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533400" y="44196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2438400" y="1524000"/>
            <a:ext cx="2057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H 0.061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I 0.070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J 0.002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K 0.008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L 0.040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 0.024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N 0.067 </a:t>
            </a:r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4419600" y="1524000"/>
            <a:ext cx="2057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O 0.075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 0.019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Q 0.001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 0.060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 0.063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 0.091 </a:t>
            </a:r>
          </a:p>
        </p:txBody>
      </p:sp>
      <p:sp>
        <p:nvSpPr>
          <p:cNvPr id="209927" name="Rectangle 7"/>
          <p:cNvSpPr>
            <a:spLocks noChangeArrowheads="1"/>
          </p:cNvSpPr>
          <p:nvPr/>
        </p:nvSpPr>
        <p:spPr bwMode="auto">
          <a:xfrm>
            <a:off x="6400800" y="1524000"/>
            <a:ext cx="2057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U 0.028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V 0.010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W 0.023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 0.001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Y 0.020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Z 0.001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9928" name="Rectangle 8"/>
          <p:cNvSpPr>
            <a:spLocks noChangeArrowheads="1"/>
          </p:cNvSpPr>
          <p:nvPr/>
        </p:nvSpPr>
        <p:spPr bwMode="auto">
          <a:xfrm>
            <a:off x="838200" y="46482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Graph: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992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581400"/>
            <a:ext cx="4619625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Ciphertext</a:t>
            </a:r>
            <a:r>
              <a:rPr lang="en-US" dirty="0" smtClean="0"/>
              <a:t>-only attack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Assume you know the key length, L.</a:t>
            </a:r>
          </a:p>
          <a:p>
            <a:pPr eaLnBrk="1" hangingPunct="1">
              <a:defRPr/>
            </a:pPr>
            <a:r>
              <a:rPr lang="en-US" dirty="0" smtClean="0"/>
              <a:t>Make any other assumptions you need.</a:t>
            </a:r>
          </a:p>
          <a:p>
            <a:pPr eaLnBrk="1" hangingPunct="1">
              <a:defRPr/>
            </a:pPr>
            <a:r>
              <a:rPr lang="en-US" dirty="0" smtClean="0"/>
              <a:t>Take </a:t>
            </a:r>
            <a:r>
              <a:rPr lang="en-US" dirty="0" smtClean="0"/>
              <a:t>5 </a:t>
            </a:r>
            <a:r>
              <a:rPr lang="en-US" dirty="0" smtClean="0"/>
              <a:t>min with a partner and devise a method to break </a:t>
            </a:r>
            <a:r>
              <a:rPr lang="en-US" dirty="0" err="1" smtClean="0"/>
              <a:t>Vigenere</a:t>
            </a:r>
            <a:r>
              <a:rPr lang="en-US" dirty="0" smtClean="0"/>
              <a:t>.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b="1" dirty="0" smtClean="0"/>
              <a:t>Q4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Perhaps yours looks something like this?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Assume we know the key length, L, …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We’ll see how to find it shortly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Method 1: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Parse out the characters at positions p = </a:t>
            </a:r>
            <a:r>
              <a:rPr lang="en-US" sz="2400" i="1" dirty="0" smtClean="0"/>
              <a:t>i</a:t>
            </a:r>
            <a:r>
              <a:rPr lang="en-US" sz="2400" dirty="0" smtClean="0"/>
              <a:t> (mod L)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These have all been shifted the same amount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Do a frequency analysis to find shift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 smtClean="0"/>
              <a:t>The most frequent letter should be e, given enough text. Can verify to see how shift affects other letters.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This gives the first letter of the key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Repeat for positions p = 2, p = 3, … p = 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Problem: involves some trial and error.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For brute force to work, would need to brute force all letters of key simultaneously: _____ possibilities</a:t>
            </a:r>
          </a:p>
        </p:txBody>
      </p:sp>
      <p:sp>
        <p:nvSpPr>
          <p:cNvPr id="211972" name="Line 4"/>
          <p:cNvSpPr>
            <a:spLocks noChangeShapeType="1"/>
          </p:cNvSpPr>
          <p:nvPr/>
        </p:nvSpPr>
        <p:spPr bwMode="auto">
          <a:xfrm flipH="1" flipV="1">
            <a:off x="5638800" y="4267200"/>
            <a:ext cx="152400" cy="838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73" name="Oval 5"/>
          <p:cNvSpPr>
            <a:spLocks noChangeArrowheads="1"/>
          </p:cNvSpPr>
          <p:nvPr/>
        </p:nvSpPr>
        <p:spPr bwMode="auto">
          <a:xfrm>
            <a:off x="2971800" y="3886200"/>
            <a:ext cx="3733800" cy="3810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 animBg="1"/>
      <p:bldP spid="2119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Dot products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3238" y="1600200"/>
            <a:ext cx="8382000" cy="45339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effectLst/>
              </a:rPr>
              <a:t>Consider </a:t>
            </a:r>
            <a:r>
              <a:rPr lang="pt-BR" sz="2800" dirty="0" smtClean="0">
                <a:effectLst/>
              </a:rPr>
              <a:t>A =   </a:t>
            </a:r>
            <a:r>
              <a:rPr lang="pt-BR" sz="1400" dirty="0" smtClean="0">
                <a:effectLst/>
              </a:rPr>
              <a:t>(0.082 0.015 0.028 0.043 0.127 0.022 0.020 0.061 0.070 0.002 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sz="1400" dirty="0" smtClean="0">
                <a:effectLst/>
              </a:rPr>
              <a:t>				</a:t>
            </a:r>
            <a:r>
              <a:rPr lang="en-US" sz="1400" dirty="0" smtClean="0">
                <a:effectLst/>
              </a:rPr>
              <a:t>0.008 0.040 0.024 0.067 0.075 0.019 0.001 0.060 0.063 0.091 .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dirty="0" smtClean="0">
                <a:effectLst/>
              </a:rPr>
              <a:t>				0.028 0.010 0.023 0.001 0.020 0.001);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i</a:t>
            </a:r>
            <a:r>
              <a:rPr lang="en-US" sz="2400" dirty="0" smtClean="0">
                <a:effectLst/>
              </a:rPr>
              <a:t> = </a:t>
            </a:r>
            <a:r>
              <a:rPr lang="en-US" sz="2400" i="1" dirty="0" smtClean="0">
                <a:effectLst/>
              </a:rPr>
              <a:t>A</a:t>
            </a:r>
            <a:r>
              <a:rPr lang="en-US" sz="2400" dirty="0" smtClean="0">
                <a:effectLst/>
              </a:rPr>
              <a:t> displaced </a:t>
            </a:r>
            <a:r>
              <a:rPr lang="en-US" sz="2400" i="1" dirty="0" smtClean="0">
                <a:effectLst/>
              </a:rPr>
              <a:t>i</a:t>
            </a:r>
            <a:r>
              <a:rPr lang="en-US" sz="2400" dirty="0" smtClean="0">
                <a:effectLst/>
              </a:rPr>
              <a:t> positions to the right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0</a:t>
            </a:r>
            <a:r>
              <a:rPr lang="en-US" sz="2400" i="1" dirty="0" smtClean="0">
                <a:effectLst/>
              </a:rPr>
              <a:t> = </a:t>
            </a:r>
            <a:r>
              <a:rPr lang="en-US" sz="1600" dirty="0" smtClean="0">
                <a:effectLst/>
              </a:rPr>
              <a:t>(0.082    0.015    0.028  … 		 	0.001    0.020     0.001)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1</a:t>
            </a:r>
            <a:r>
              <a:rPr lang="en-US" sz="2400" i="1" dirty="0" smtClean="0">
                <a:effectLst/>
              </a:rPr>
              <a:t> = </a:t>
            </a:r>
            <a:r>
              <a:rPr lang="en-US" sz="1600" dirty="0" smtClean="0">
                <a:effectLst/>
              </a:rPr>
              <a:t>(0.001    0.082    0.015    0.028  …                	0.023    0.001     0.020)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2</a:t>
            </a:r>
            <a:r>
              <a:rPr lang="en-US" sz="2400" i="1" dirty="0" smtClean="0">
                <a:effectLst/>
              </a:rPr>
              <a:t> </a:t>
            </a:r>
            <a:r>
              <a:rPr lang="en-US" sz="2400" i="1" dirty="0">
                <a:effectLst/>
              </a:rPr>
              <a:t>= </a:t>
            </a:r>
            <a:r>
              <a:rPr lang="en-US" sz="1600" dirty="0" smtClean="0">
                <a:effectLst/>
              </a:rPr>
              <a:t>(</a:t>
            </a:r>
            <a:r>
              <a:rPr lang="en-US" sz="1600" dirty="0">
                <a:effectLst/>
              </a:rPr>
              <a:t>0.020 </a:t>
            </a:r>
            <a:r>
              <a:rPr lang="en-US" sz="1600" dirty="0" smtClean="0">
                <a:effectLst/>
              </a:rPr>
              <a:t>   0.001    0.082    </a:t>
            </a:r>
            <a:r>
              <a:rPr lang="en-US" sz="1600" dirty="0">
                <a:effectLst/>
              </a:rPr>
              <a:t>0.015    0.028  …                </a:t>
            </a:r>
            <a:r>
              <a:rPr lang="en-US" sz="1600" dirty="0" smtClean="0">
                <a:effectLst/>
              </a:rPr>
              <a:t>        0.023     0.001)</a:t>
            </a:r>
          </a:p>
          <a:p>
            <a:pPr eaLnBrk="1" hangingPunct="1"/>
            <a:r>
              <a:rPr lang="en-US" sz="2400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0</a:t>
            </a:r>
            <a:r>
              <a:rPr lang="en-US" sz="2400" dirty="0" smtClean="0">
                <a:effectLst/>
              </a:rPr>
              <a:t> .* A</a:t>
            </a:r>
            <a:r>
              <a:rPr lang="en-US" sz="2400" baseline="-25000" dirty="0" smtClean="0">
                <a:effectLst/>
              </a:rPr>
              <a:t>1</a:t>
            </a:r>
            <a:r>
              <a:rPr lang="en-US" sz="2400" dirty="0" smtClean="0">
                <a:effectLst/>
              </a:rPr>
              <a:t> = 0.039</a:t>
            </a:r>
          </a:p>
          <a:p>
            <a:pPr eaLnBrk="1" hangingPunct="1"/>
            <a:r>
              <a:rPr lang="en-US" sz="2400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0</a:t>
            </a:r>
            <a:r>
              <a:rPr lang="en-US" sz="2400" dirty="0" smtClean="0">
                <a:effectLst/>
              </a:rPr>
              <a:t> .* A</a:t>
            </a:r>
            <a:r>
              <a:rPr lang="en-US" sz="2400" baseline="-25000" dirty="0" smtClean="0">
                <a:effectLst/>
              </a:rPr>
              <a:t>0</a:t>
            </a:r>
            <a:r>
              <a:rPr lang="en-US" sz="2400" dirty="0" smtClean="0">
                <a:effectLst/>
              </a:rPr>
              <a:t> = 0.066</a:t>
            </a:r>
          </a:p>
          <a:p>
            <a:pPr eaLnBrk="1" hangingPunct="1"/>
            <a:r>
              <a:rPr lang="en-US" sz="2400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i</a:t>
            </a:r>
            <a:r>
              <a:rPr lang="en-US" sz="2400" dirty="0" smtClean="0">
                <a:effectLst/>
              </a:rPr>
              <a:t> .* </a:t>
            </a:r>
            <a:r>
              <a:rPr lang="en-US" sz="2400" dirty="0" err="1" smtClean="0">
                <a:effectLst/>
              </a:rPr>
              <a:t>A</a:t>
            </a:r>
            <a:r>
              <a:rPr lang="en-US" sz="2400" baseline="-25000" dirty="0" err="1" smtClean="0">
                <a:effectLst/>
              </a:rPr>
              <a:t>j</a:t>
            </a:r>
            <a:r>
              <a:rPr lang="en-US" sz="2400" dirty="0" smtClean="0">
                <a:effectLst/>
              </a:rPr>
              <a:t> depends on _____ only.</a:t>
            </a:r>
          </a:p>
          <a:p>
            <a:pPr eaLnBrk="1" hangingPunct="1"/>
            <a:r>
              <a:rPr lang="en-US" sz="2400" dirty="0" smtClean="0">
                <a:effectLst/>
              </a:rPr>
              <a:t>Max occurs when _____. 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>3 reasons why:</a:t>
            </a:r>
          </a:p>
        </p:txBody>
      </p:sp>
      <p:pic>
        <p:nvPicPr>
          <p:cNvPr id="2201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958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016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150" y="539115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859367"/>
              </p:ext>
            </p:extLst>
          </p:nvPr>
        </p:nvGraphicFramePr>
        <p:xfrm>
          <a:off x="4257675" y="609600"/>
          <a:ext cx="27622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6" imgW="1409400" imgH="342720" progId="Equation.3">
                  <p:embed/>
                </p:oleObj>
              </mc:Choice>
              <mc:Fallback>
                <p:oleObj name="Equation" r:id="rId6" imgW="1409400" imgH="3427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609600"/>
                        <a:ext cx="2762250" cy="6715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b="1" dirty="0" smtClean="0"/>
              <a:t>Q5-6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Towards another method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 1</a:t>
            </a:r>
          </a:p>
          <a:p>
            <a:pPr lvl="1" eaLnBrk="1" hangingPunct="1">
              <a:defRPr/>
            </a:pPr>
            <a:r>
              <a:rPr lang="en-US" dirty="0" smtClean="0"/>
              <a:t>Parse out the characters at positions p = 1 (mod L)</a:t>
            </a:r>
          </a:p>
          <a:p>
            <a:pPr lvl="2" eaLnBrk="1" hangingPunct="1">
              <a:defRPr/>
            </a:pPr>
            <a:r>
              <a:rPr lang="en-US" dirty="0" smtClean="0"/>
              <a:t>These have all been shifted the same amount </a:t>
            </a:r>
          </a:p>
          <a:p>
            <a:pPr lvl="2" eaLnBrk="1" hangingPunct="1">
              <a:defRPr/>
            </a:pPr>
            <a:r>
              <a:rPr lang="en-US" dirty="0" smtClean="0"/>
              <a:t>Do a frequency analysis to find shift</a:t>
            </a:r>
          </a:p>
          <a:p>
            <a:pPr lvl="3" eaLnBrk="1" hangingPunct="1">
              <a:defRPr/>
            </a:pPr>
            <a:r>
              <a:rPr lang="en-US" dirty="0" smtClean="0"/>
              <a:t>The most frequent letter should be e, given enough text. Can verify to see how shift affects other letters.</a:t>
            </a:r>
          </a:p>
          <a:p>
            <a:pPr lvl="3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This gives the first letter of the key</a:t>
            </a:r>
          </a:p>
          <a:p>
            <a:pPr lvl="1" eaLnBrk="1" hangingPunct="1">
              <a:defRPr/>
            </a:pPr>
            <a:r>
              <a:rPr lang="en-US" dirty="0" smtClean="0"/>
              <a:t>Repeat for positions p = 2, p = 3, … p = 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Another method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153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 </a:t>
            </a:r>
            <a:r>
              <a:rPr lang="en-US" dirty="0" smtClean="0">
                <a:solidFill>
                  <a:srgbClr val="FFFF00"/>
                </a:solidFill>
              </a:rPr>
              <a:t>2</a:t>
            </a:r>
          </a:p>
          <a:p>
            <a:pPr lvl="1" eaLnBrk="1" hangingPunct="1">
              <a:defRPr/>
            </a:pPr>
            <a:r>
              <a:rPr lang="en-US" dirty="0" smtClean="0"/>
              <a:t>Parse out the characters at positions p = 1 (mod L)</a:t>
            </a:r>
          </a:p>
          <a:p>
            <a:pPr lvl="2" eaLnBrk="1" hangingPunct="1">
              <a:defRPr/>
            </a:pPr>
            <a:r>
              <a:rPr lang="en-US" dirty="0" smtClean="0"/>
              <a:t>These have all been shifted the same amount 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Get the whole freq. distribution </a:t>
            </a:r>
            <a:r>
              <a:rPr lang="en-US" sz="2000" b="1" dirty="0" smtClean="0">
                <a:solidFill>
                  <a:srgbClr val="FFFF00"/>
                </a:solidFill>
              </a:rPr>
              <a:t>W = (0.05, 0.002, …)</a:t>
            </a:r>
          </a:p>
          <a:p>
            <a:pPr lvl="3"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W approximates A. Calculate </a:t>
            </a:r>
          </a:p>
          <a:p>
            <a:pPr lvl="3"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Max occurs when we got the shift correct. </a:t>
            </a:r>
          </a:p>
          <a:p>
            <a:pPr lvl="1" eaLnBrk="1" hangingPunct="1">
              <a:defRPr/>
            </a:pPr>
            <a:r>
              <a:rPr lang="en-US" dirty="0" smtClean="0"/>
              <a:t>This gives the first letter of the key</a:t>
            </a:r>
          </a:p>
          <a:p>
            <a:pPr lvl="1" eaLnBrk="1" hangingPunct="1">
              <a:defRPr/>
            </a:pPr>
            <a:r>
              <a:rPr lang="en-US" dirty="0" smtClean="0"/>
              <a:t>Repeat for positions p = 2, p = 3, … p = L</a:t>
            </a:r>
          </a:p>
          <a:p>
            <a:pPr lvl="1" eaLnBrk="1" hangingPunct="1">
              <a:defRPr/>
            </a:pPr>
            <a:r>
              <a:rPr lang="en-US" dirty="0" smtClean="0"/>
              <a:t>Demo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524500" y="3540125"/>
          <a:ext cx="2819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4" imgW="1244520" imgH="228600" progId="Equation.3">
                  <p:embed/>
                </p:oleObj>
              </mc:Choice>
              <mc:Fallback>
                <p:oleObj name="Equation" r:id="rId4" imgW="12445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40125"/>
                        <a:ext cx="2819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5041</TotalTime>
  <Words>896</Words>
  <Application>Microsoft Office PowerPoint</Application>
  <PresentationFormat>On-screen Show (4:3)</PresentationFormat>
  <Paragraphs>176</Paragraphs>
  <Slides>14</Slides>
  <Notes>14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Digital Dots</vt:lpstr>
      <vt:lpstr>Equation</vt:lpstr>
      <vt:lpstr>PowerPoint Presentation</vt:lpstr>
      <vt:lpstr>PowerPoint Presentation</vt:lpstr>
      <vt:lpstr>PowerPoint Presentation</vt:lpstr>
      <vt:lpstr>English letter frequencies</vt:lpstr>
      <vt:lpstr>Ciphertext-only attack</vt:lpstr>
      <vt:lpstr>Perhaps yours looks something like this?</vt:lpstr>
      <vt:lpstr>Dot products</vt:lpstr>
      <vt:lpstr>Towards another method</vt:lpstr>
      <vt:lpstr>Another method</vt:lpstr>
      <vt:lpstr>Method 2 is more robust since it uses the whole letter distribution</vt:lpstr>
      <vt:lpstr>Finding the key length</vt:lpstr>
      <vt:lpstr>Key length: an example</vt:lpstr>
      <vt:lpstr>Still a bit fuzzy?</vt:lpstr>
      <vt:lpstr>Exceptions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Boutell, Matthew R</cp:lastModifiedBy>
  <cp:revision>282</cp:revision>
  <cp:lastPrinted>1601-01-01T00:00:00Z</cp:lastPrinted>
  <dcterms:created xsi:type="dcterms:W3CDTF">1601-01-01T00:00:00Z</dcterms:created>
  <dcterms:modified xsi:type="dcterms:W3CDTF">2011-03-18T17:04:50Z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