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98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42" r:id="rId25"/>
    <p:sldId id="526" r:id="rId26"/>
    <p:sldId id="527" r:id="rId27"/>
    <p:sldId id="528" r:id="rId28"/>
    <p:sldId id="529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onotype Sorts" panose="05000000000000000000" charset="2"/>
      <p:regular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58" autoAdjust="0"/>
    <p:restoredTop sz="76052" autoAdjust="0"/>
  </p:normalViewPr>
  <p:slideViewPr>
    <p:cSldViewPr>
      <p:cViewPr varScale="1">
        <p:scale>
          <a:sx n="68" d="100"/>
          <a:sy n="68" d="100"/>
        </p:scale>
        <p:origin x="4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"/>
            <a:ext cx="3170582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61" tIns="49182" rIns="98361" bIns="4918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27" y="1"/>
            <a:ext cx="3168927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61" tIns="49182" rIns="98361" bIns="4918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9119174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61" tIns="49182" rIns="98361" bIns="4918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27" y="9119174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361" tIns="49182" rIns="98361" bIns="4918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3170582" cy="478749"/>
          </a:xfrm>
          <a:prstGeom prst="rect">
            <a:avLst/>
          </a:prstGeom>
        </p:spPr>
        <p:txBody>
          <a:bodyPr vert="horz" lIns="98361" tIns="49182" rIns="98361" bIns="49182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27" y="1"/>
            <a:ext cx="3168927" cy="478749"/>
          </a:xfrm>
          <a:prstGeom prst="rect">
            <a:avLst/>
          </a:prstGeom>
        </p:spPr>
        <p:txBody>
          <a:bodyPr vert="horz" lIns="98361" tIns="49182" rIns="98361" bIns="49182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361" tIns="49182" rIns="98361" bIns="4918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6" y="4561231"/>
            <a:ext cx="5850835" cy="4318572"/>
          </a:xfrm>
          <a:prstGeom prst="rect">
            <a:avLst/>
          </a:prstGeom>
        </p:spPr>
        <p:txBody>
          <a:bodyPr vert="horz" lIns="98361" tIns="49182" rIns="98361" bIns="491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9119174"/>
            <a:ext cx="3170582" cy="480388"/>
          </a:xfrm>
          <a:prstGeom prst="rect">
            <a:avLst/>
          </a:prstGeom>
        </p:spPr>
        <p:txBody>
          <a:bodyPr vert="horz" lIns="98361" tIns="49182" rIns="98361" bIns="49182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27" y="9119174"/>
            <a:ext cx="3168927" cy="480388"/>
          </a:xfrm>
          <a:prstGeom prst="rect">
            <a:avLst/>
          </a:prstGeom>
        </p:spPr>
        <p:txBody>
          <a:bodyPr vert="horz" lIns="98361" tIns="49182" rIns="98361" bIns="49182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 halts </a:t>
            </a:r>
            <a:r>
              <a:rPr lang="en-US" smtClean="0">
                <a:sym typeface="Wingdings" panose="05000000000000000000" pitchFamily="2" charset="2"/>
              </a:rPr>
              <a:t> M# Accepts all strings.  So Oracle rejects</a:t>
            </a:r>
          </a:p>
          <a:p>
            <a:r>
              <a:rPr lang="en-US" smtClean="0">
                <a:sym typeface="Wingdings" panose="05000000000000000000" pitchFamily="2" charset="2"/>
              </a:rPr>
              <a:t>M does not halt on w M# accepts nothing, So Oracle accepts.</a:t>
            </a:r>
          </a:p>
          <a:p>
            <a:endParaRPr lang="en-US" smtClean="0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So a strict Mapping reduction does not apply.  By the Reduction R coupled with </a:t>
            </a:r>
            <a:r>
              <a:rPr lang="en-US" smtClean="0">
                <a:sym typeface="Symbol" panose="05050102010706020507" pitchFamily="18" charset="2"/>
              </a:rPr>
              <a:t>, works fine.</a:t>
            </a: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35239D-6F70-4AD3-8257-F76139DC9523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1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Can easily determine this one by examining the description of M.</a:t>
            </a:r>
          </a:p>
          <a:p>
            <a:r>
              <a:rPr lang="en-US" dirty="0" smtClean="0"/>
              <a:t>--------------------</a:t>
            </a:r>
          </a:p>
          <a:p>
            <a:r>
              <a:rPr lang="en-US" dirty="0" smtClean="0"/>
              <a:t>Second one: 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Again, we have the description.  We can run the UTM to simulate three steps of M on W.</a:t>
            </a:r>
          </a:p>
          <a:p>
            <a:r>
              <a:rPr lang="en-US" dirty="0" smtClean="0"/>
              <a:t>--------------------------</a:t>
            </a:r>
          </a:p>
          <a:p>
            <a:r>
              <a:rPr lang="en-US" dirty="0" smtClean="0"/>
              <a:t>Ask students how they would do it?</a:t>
            </a:r>
          </a:p>
          <a:p>
            <a:endParaRPr lang="en-US" dirty="0" smtClean="0"/>
          </a:p>
          <a:p>
            <a:r>
              <a:rPr lang="en-US" dirty="0" smtClean="0"/>
              <a:t>Do a breadth-first search of states you can reach from p.  If you reach an already-seen one, backtrack.  If you reach q, halt and accept.  If nothing else to try, halt and reject.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9C91EF-0FF8-4FEB-96DA-284536DB6B46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compare decision problems to language membership problems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B6A942-F99D-4451-83BC-A50BE9B1BDD2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969671-55B7-46D7-ACAB-02516CB645E1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8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6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Cases 1-5.  Domain of P is the set of SD languages, and P is non-trivial.</a:t>
            </a:r>
          </a:p>
          <a:p>
            <a:endParaRPr lang="en-US" dirty="0" smtClean="0"/>
          </a:p>
          <a:p>
            <a:r>
              <a:rPr lang="en-US" dirty="0" smtClean="0"/>
              <a:t>Cases 6-8.  Domain is not languages but machines.  So Rice's Theorem says nothing.  All of these happen to be decidable</a:t>
            </a:r>
          </a:p>
          <a:p>
            <a:endParaRPr lang="en-US" dirty="0" smtClean="0"/>
          </a:p>
          <a:p>
            <a:r>
              <a:rPr lang="en-US" dirty="0" smtClean="0"/>
              <a:t>9 is stated in terms of M, but it is really about languages.  So Rice's Theorem applies.</a:t>
            </a:r>
          </a:p>
          <a:p>
            <a:endParaRPr lang="en-US" dirty="0" smtClean="0"/>
          </a:p>
          <a:p>
            <a:r>
              <a:rPr lang="en-US" dirty="0" smtClean="0"/>
              <a:t>10.  The problem domain is the set of </a:t>
            </a:r>
            <a:r>
              <a:rPr lang="en-US" b="1" dirty="0" smtClean="0"/>
              <a:t>pairs</a:t>
            </a:r>
            <a:r>
              <a:rPr lang="en-US" dirty="0" smtClean="0"/>
              <a:t> of SD languages, so the theorem does not apply.  It turns out to be undecidable, but Rice's theorem does not show it.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74BFD-4ABC-4FF5-AF64-5D874ED4C626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DA28B5-73CE-4C9E-AB0A-1DF4E1CA4057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8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&lt;M, w&gt; is in H, then M halts on w, so M# makes it to 1.5  So it then accepts x iff x is in A</a:t>
            </a:r>
            <a:r>
              <a:rPr lang="en-US" baseline="30000" smtClean="0"/>
              <a:t>n</a:t>
            </a:r>
            <a:r>
              <a:rPr lang="en-US" smtClean="0"/>
              <a:t>B</a:t>
            </a:r>
            <a:r>
              <a:rPr lang="en-US" baseline="30000" smtClean="0"/>
              <a:t>n</a:t>
            </a:r>
            <a:r>
              <a:rPr lang="en-US" smtClean="0"/>
              <a:t>.  </a:t>
            </a:r>
          </a:p>
          <a:p>
            <a:r>
              <a:rPr lang="en-US" smtClean="0"/>
              <a:t>So M# accepts A</a:t>
            </a:r>
            <a:r>
              <a:rPr lang="en-US" baseline="30000" smtClean="0"/>
              <a:t>n</a:t>
            </a:r>
            <a:r>
              <a:rPr lang="en-US" smtClean="0"/>
              <a:t>B</a:t>
            </a:r>
            <a:r>
              <a:rPr lang="en-US" baseline="30000" smtClean="0"/>
              <a:t>n</a:t>
            </a:r>
            <a:r>
              <a:rPr lang="en-US" smtClean="0"/>
              <a:t>, which is not regular.  So Oracle(&lt;M#&gt;) rejects. 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If &lt;M, w&gt; is not in H, then M does not halt on w, so M# is stuck in step 1.4, therefore, it accepts nothing.  </a:t>
            </a:r>
          </a:p>
          <a:p>
            <a:r>
              <a:rPr lang="en-US" smtClean="0"/>
              <a:t>Thus Oracle(&lt;M#&gt; accepts.  </a:t>
            </a:r>
          </a:p>
          <a:p>
            <a:endParaRPr lang="en-US" smtClean="0"/>
          </a:p>
          <a:p>
            <a:r>
              <a:rPr lang="en-US" smtClean="0"/>
              <a:t>So it is another backwards one.  We need NOT also (next slide)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282BB-9241-4DF1-929A-93F7457B56BE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8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same reduction as on the previous slide, but now we flip.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200C0A-ED82-40F7-923A-9280D0387186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0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9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1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3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85AED2-725E-4B3B-B6E6-475DEACFBE0D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1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5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6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M </a:t>
            </a:r>
            <a:r>
              <a:rPr lang="en-US" b="1" smtClean="0"/>
              <a:t>does halt</a:t>
            </a:r>
            <a:r>
              <a:rPr lang="en-US" smtClean="0"/>
              <a:t> on W, we'll eventually discover it.  But how can we discover that it </a:t>
            </a:r>
            <a:r>
              <a:rPr lang="en-US" i="1" smtClean="0"/>
              <a:t>does not</a:t>
            </a:r>
            <a:r>
              <a:rPr lang="en-US" smtClean="0"/>
              <a:t> halt on w?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13EE6-05CE-4653-B276-4DC5E9CD08E2}" type="slidenum">
              <a:rPr lang="en-US"/>
              <a:pPr eaLnBrk="1" hangingPunct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8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Obtainself exists (Recursion Theorem, chapter 25, something we won't get to in this course). </a:t>
            </a:r>
          </a:p>
          <a:p>
            <a:endParaRPr lang="en-US" smtClean="0"/>
          </a:p>
          <a:p>
            <a:r>
              <a:rPr lang="en-US" smtClean="0"/>
              <a:t>Basically it says that given any TM, there is an equivalent TM that can write its own description on one of its tape.</a:t>
            </a:r>
          </a:p>
          <a:p>
            <a:endParaRPr lang="en-US" smtClean="0"/>
          </a:p>
          <a:p>
            <a:r>
              <a:rPr lang="en-US" smtClean="0"/>
              <a:t>It is equivalent to a "Program that prints itself"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BA46B-FD4C-4DD1-B55B-872BE6951D14}" type="slidenum">
              <a:rPr lang="en-US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2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7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78E1D3-C652-487D-B1F8-DD96FFDBF5BF}" type="slidenum">
              <a:rPr lang="en-US"/>
              <a:pPr eaLnBrk="1" hangingPunct="1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91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D6B72-21E7-4DCA-8117-03C0ADFBC30C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*.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In neither case either is L(M#) = 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So Oracle makes no distinction between the two cases.</a:t>
            </a:r>
          </a:p>
        </p:txBody>
      </p:sp>
    </p:spTree>
    <p:extLst>
      <p:ext uri="{BB962C8B-B14F-4D97-AF65-F5344CB8AC3E}">
        <p14:creationId xmlns:p14="http://schemas.microsoft.com/office/powerpoint/2010/main" val="3862535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22CDC-40B0-4A1A-9033-E869D2713C9F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 So Oracle gets it backwards.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Can we just use NOT?  No because SD languages are not closed under complement!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2929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1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 that this attempt at reduction fails!  </a:t>
            </a:r>
          </a:p>
          <a:p>
            <a:endParaRPr lang="en-US" smtClean="0"/>
          </a:p>
          <a:p>
            <a:r>
              <a:rPr lang="en-US" smtClean="0"/>
              <a:t>Correct reduction on next slide.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595" indent="-300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15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281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648" indent="-24018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13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379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745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112" indent="-240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EA69C-0F99-4359-9FFD-D3DF2D4F286A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Reduction Part 3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the problem of virus detection.  Suppose that a</a:t>
            </a:r>
          </a:p>
          <a:p>
            <a:pPr eaLnBrk="1" hangingPunct="1"/>
            <a:r>
              <a:rPr lang="en-US" sz="2400"/>
              <a:t>new virus </a:t>
            </a:r>
            <a:r>
              <a:rPr lang="en-US" sz="2400" i="1"/>
              <a:t>V</a:t>
            </a:r>
            <a:r>
              <a:rPr lang="en-US" sz="2400"/>
              <a:t> is discovered and its code is &lt;</a:t>
            </a:r>
            <a:r>
              <a:rPr lang="en-US" sz="2400" i="1"/>
              <a:t>V</a:t>
            </a:r>
            <a:r>
              <a:rPr lang="en-US" sz="2400"/>
              <a:t>&gt;.</a:t>
            </a:r>
          </a:p>
          <a:p>
            <a:pPr eaLnBrk="1" hangingPunct="1"/>
            <a:r>
              <a:rPr lang="en-US" sz="2400"/>
              <a:t>  </a:t>
            </a:r>
          </a:p>
          <a:p>
            <a:pPr eaLnBrk="1" hangingPunct="1"/>
            <a:r>
              <a:rPr lang="en-US"/>
              <a:t>● </a:t>
            </a:r>
            <a:r>
              <a:rPr lang="en-US" sz="2400"/>
              <a:t>Is it sufficient for antivirus software to check solely for </a:t>
            </a:r>
          </a:p>
          <a:p>
            <a:pPr eaLnBrk="1" hangingPunct="1"/>
            <a:r>
              <a:rPr lang="en-US" sz="2400"/>
              <a:t>   occurrences of &lt;</a:t>
            </a:r>
            <a:r>
              <a:rPr lang="en-US" sz="2400" i="1"/>
              <a:t>V</a:t>
            </a:r>
            <a:r>
              <a:rPr lang="en-US" sz="2400"/>
              <a:t>&gt;?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/>
              <a:t>● </a:t>
            </a:r>
            <a:r>
              <a:rPr lang="en-US" sz="2400"/>
              <a:t>Is it possible for it to check for equivalence to </a:t>
            </a:r>
            <a:r>
              <a:rPr lang="en-US" sz="2400" i="1"/>
              <a:t>V</a:t>
            </a:r>
            <a:r>
              <a:rPr lang="en-US" sz="2400"/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Practical Consequence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3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Recall that a mapping reduction from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to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is a computable function </a:t>
            </a:r>
            <a:r>
              <a:rPr lang="en-US" sz="2400" i="1"/>
              <a:t>f</a:t>
            </a:r>
            <a:r>
              <a:rPr lang="en-US" sz="2400"/>
              <a:t> where: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b="1">
                <a:sym typeface="Symbol" panose="05050102010706020507" pitchFamily="18" charset="2"/>
              </a:rPr>
              <a:t>	 </a:t>
            </a:r>
            <a:r>
              <a:rPr lang="en-US" sz="2400">
                <a:sym typeface="Symbol" panose="05050102010706020507" pitchFamily="18" charset="2"/>
              </a:rPr>
              <a:t>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* 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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 b="1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When we use a mapping reduction, we return: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	</a:t>
            </a:r>
            <a:r>
              <a:rPr lang="en-US" sz="2400" i="1"/>
              <a:t>Oracle</a:t>
            </a:r>
            <a:r>
              <a:rPr lang="en-US" sz="2400"/>
              <a:t>(</a:t>
            </a:r>
            <a:r>
              <a:rPr lang="en-US" sz="2400" i="1"/>
              <a:t>f</a:t>
            </a:r>
            <a:r>
              <a:rPr lang="en-US" sz="2400"/>
              <a:t>(</a:t>
            </a:r>
            <a:r>
              <a:rPr lang="en-US" sz="2400" i="1"/>
              <a:t>x</a:t>
            </a:r>
            <a:r>
              <a:rPr lang="en-US" sz="2400"/>
              <a:t>))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Sometimes we need a more general ability to use </a:t>
            </a:r>
            <a:r>
              <a:rPr lang="en-US" sz="2400" i="1"/>
              <a:t>Oracle</a:t>
            </a:r>
          </a:p>
          <a:p>
            <a:pPr eaLnBrk="1" hangingPunct="1"/>
            <a:r>
              <a:rPr lang="en-US" sz="2400"/>
              <a:t>as a subroutine and then to do other computations after it</a:t>
            </a:r>
          </a:p>
          <a:p>
            <a:pPr eaLnBrk="1" hangingPunct="1"/>
            <a:r>
              <a:rPr lang="en-US" sz="2400"/>
              <a:t>returns.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Sometimes Mapping Reducibility Isn’t Right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8077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	H = {&lt;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			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	</a:t>
            </a: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</a:t>
            </a:r>
            <a:r>
              <a:rPr lang="en-US" i="1" dirty="0"/>
              <a:t>M</a:t>
            </a:r>
            <a:r>
              <a:rPr lang="en-US" dirty="0"/>
              <a:t> accepts no even length strings}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1. Construct the description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	1.1. Erase the tape. 			</a:t>
            </a:r>
          </a:p>
          <a:p>
            <a:pPr lvl="1" eaLnBrk="1" hangingPunct="1"/>
            <a:r>
              <a:rPr lang="en-US" dirty="0"/>
              <a:t>    	1.2. Write </a:t>
            </a:r>
            <a:r>
              <a:rPr lang="en-US" i="1" dirty="0" err="1"/>
              <a:t>w</a:t>
            </a:r>
            <a:r>
              <a:rPr lang="en-US" dirty="0" err="1"/>
              <a:t> on</a:t>
            </a:r>
            <a:r>
              <a:rPr lang="en-US" dirty="0"/>
              <a:t> the tape.</a:t>
            </a:r>
          </a:p>
          <a:p>
            <a:pPr lvl="1" eaLnBrk="1" hangingPunct="1"/>
            <a:r>
              <a:rPr lang="en-US" dirty="0"/>
              <a:t> 	1.3.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	1.4. Accept.</a:t>
            </a:r>
          </a:p>
          <a:p>
            <a:pPr eaLnBrk="1" hangingPunct="1"/>
            <a:r>
              <a:rPr lang="en-US" dirty="0"/>
              <a:t>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r>
              <a:rPr lang="en-US" sz="1000" dirty="0"/>
              <a:t>			  </a:t>
            </a:r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 </a:t>
            </a:r>
            <a:r>
              <a:rPr lang="en-US" i="1" dirty="0"/>
              <a:t>M#</a:t>
            </a:r>
            <a:r>
              <a:rPr lang="en-US" dirty="0"/>
              <a:t> ignores its own input.  It accepts everything or nothing, </a:t>
            </a:r>
          </a:p>
          <a:p>
            <a:pPr eaLnBrk="1" hangingPunct="1"/>
            <a:r>
              <a:rPr lang="en-US" dirty="0"/>
              <a:t>        depending on whether it makes it to step 1.4.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w.</a:t>
            </a:r>
            <a:r>
              <a:rPr lang="en-US" dirty="0"/>
              <a:t>   </a:t>
            </a:r>
            <a:r>
              <a:rPr lang="en-US" i="1" dirty="0" smtClean="0"/>
              <a:t>Oracle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__________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.    </a:t>
            </a:r>
            <a:r>
              <a:rPr lang="en-US" i="1" dirty="0" smtClean="0"/>
              <a:t>Oracle</a:t>
            </a:r>
            <a:r>
              <a:rPr lang="en-US" dirty="0"/>
              <a:t> :  </a:t>
            </a:r>
            <a:r>
              <a:rPr lang="en-US" dirty="0">
                <a:solidFill>
                  <a:srgbClr val="FF0000"/>
                </a:solidFill>
              </a:rPr>
              <a:t>__________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/>
            <a:r>
              <a:rPr lang="en-US" dirty="0"/>
              <a:t>        </a:t>
            </a:r>
          </a:p>
          <a:p>
            <a:pPr eaLnBrk="1" hangingPunct="1"/>
            <a:r>
              <a:rPr lang="en-US" dirty="0"/>
              <a:t>Problem:  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8077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	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eaLnBrk="1" hangingPunct="1"/>
            <a:r>
              <a:rPr lang="en-US"/>
              <a:t>		1.1. Erase the tape. 			</a:t>
            </a:r>
          </a:p>
          <a:p>
            <a:pPr eaLnBrk="1" hangingPunct="1"/>
            <a:r>
              <a:rPr lang="en-US"/>
              <a:t>    	   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	1.4. Accept.  </a:t>
            </a:r>
          </a:p>
          <a:p>
            <a:pPr eaLnBrk="1" hangingPunct="1"/>
            <a:r>
              <a:rPr lang="en-US"/>
              <a:t>    	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 can be implemented as Turing machines.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</a:t>
            </a:r>
            <a:r>
              <a:rPr lang="en-US" i="1"/>
              <a:t>M#</a:t>
            </a:r>
            <a:r>
              <a:rPr lang="en-US"/>
              <a:t> accepts everything, including some </a:t>
            </a:r>
          </a:p>
          <a:p>
            <a:pPr eaLnBrk="1" hangingPunct="1"/>
            <a:r>
              <a:rPr lang="en-US"/>
              <a:t>           even length strings.  </a:t>
            </a:r>
            <a:r>
              <a:rPr lang="en-US" i="1"/>
              <a:t>Oracle</a:t>
            </a:r>
            <a:r>
              <a:rPr lang="en-US"/>
              <a:t> rejects so </a:t>
            </a:r>
            <a:r>
              <a:rPr lang="en-US" i="1"/>
              <a:t>C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</a:t>
            </a:r>
            <a:r>
              <a:rPr lang="en-US" i="1"/>
              <a:t>M#</a:t>
            </a:r>
            <a:r>
              <a:rPr lang="en-US"/>
              <a:t> gets stuck.  So it accepts</a:t>
            </a:r>
          </a:p>
          <a:p>
            <a:pPr eaLnBrk="1" hangingPunct="1"/>
            <a:r>
              <a:rPr lang="en-US"/>
              <a:t>           nothing, so no even length strings.  </a:t>
            </a:r>
            <a:r>
              <a:rPr lang="en-US" i="1"/>
              <a:t>Oracle</a:t>
            </a:r>
            <a:r>
              <a:rPr lang="en-US"/>
              <a:t>  accepts.  So </a:t>
            </a:r>
            <a:r>
              <a:rPr lang="en-US" i="1"/>
              <a:t>C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10541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contains an even number of states}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Are All Questions about TMs Undecidable?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halts on </a:t>
            </a:r>
            <a:r>
              <a:rPr lang="en-US" sz="2400" i="1"/>
              <a:t>w</a:t>
            </a:r>
            <a:r>
              <a:rPr lang="en-US" sz="2400"/>
              <a:t> within 3 steps}.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90600" y="3417888"/>
            <a:ext cx="8077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q</a:t>
            </a:r>
            <a:r>
              <a:rPr lang="en-US" sz="2400"/>
              <a:t>&gt; : there is some configuration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              (</a:t>
            </a:r>
            <a:r>
              <a:rPr lang="en-US" sz="2400" i="1"/>
              <a:t>p</a:t>
            </a:r>
            <a:r>
              <a:rPr lang="en-US" sz="2400"/>
              <a:t>, </a:t>
            </a:r>
            <a:r>
              <a:rPr lang="en-US" sz="2400" i="1"/>
              <a:t>u</a:t>
            </a:r>
            <a:r>
              <a:rPr lang="en-US" sz="2400" i="1" u="sng"/>
              <a:t>a</a:t>
            </a:r>
            <a:r>
              <a:rPr lang="en-US" sz="2400" i="1"/>
              <a:t>v</a:t>
            </a:r>
            <a:r>
              <a:rPr lang="en-US" sz="2400"/>
              <a:t>) of </a:t>
            </a:r>
            <a:r>
              <a:rPr lang="en-US" sz="2400" i="1"/>
              <a:t>M</a:t>
            </a:r>
            <a:r>
              <a:rPr lang="en-US" sz="2400"/>
              <a:t>, with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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,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  that yields a configuration whose state is </a:t>
            </a:r>
            <a:r>
              <a:rPr lang="en-US" sz="2400" i="1"/>
              <a:t>q </a:t>
            </a:r>
            <a:r>
              <a:rPr lang="en-US" sz="2400"/>
              <a:t>}.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Is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decidable? </a:t>
            </a:r>
          </a:p>
        </p:txBody>
      </p:sp>
    </p:spTree>
    <p:extLst>
      <p:ext uri="{BB962C8B-B14F-4D97-AF65-F5344CB8AC3E}">
        <p14:creationId xmlns:p14="http://schemas.microsoft.com/office/powerpoint/2010/main" val="3266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Is There a Pattern?</a:t>
            </a:r>
          </a:p>
        </p:txBody>
      </p:sp>
      <p:sp>
        <p:nvSpPr>
          <p:cNvPr id="18435" name="Text Box 113"/>
          <p:cNvSpPr txBox="1">
            <a:spLocks noChangeArrowheads="1"/>
          </p:cNvSpPr>
          <p:nvPr/>
        </p:nvSpPr>
        <p:spPr bwMode="auto">
          <a:xfrm>
            <a:off x="533400" y="990600"/>
            <a:ext cx="84582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some particular string </a:t>
            </a:r>
            <a:r>
              <a:rPr lang="en-US" sz="2400" i="1"/>
              <a:t>w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any strings at all?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all strings over some alphabet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endParaRPr lang="en-US" sz="2400"/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     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    = {&lt;</a:t>
            </a:r>
            <a:r>
              <a:rPr lang="en-US" sz="2400" i="1"/>
              <a:t>M</a:t>
            </a:r>
            <a:r>
              <a:rPr lang="en-US" sz="2400"/>
              <a:t>&gt; :     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lvl="1" eaLnBrk="1" hangingPunct="1"/>
            <a:r>
              <a:rPr lang="en-US" sz="2400"/>
              <a:t>● A</a:t>
            </a:r>
            <a:r>
              <a:rPr lang="en-US" sz="2400" baseline="-25000"/>
              <a:t>ANY</a:t>
            </a:r>
            <a:r>
              <a:rPr lang="en-US" sz="2800"/>
              <a:t>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&gt; :      there exists at least one string that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 	                                  TM </a:t>
            </a:r>
            <a:r>
              <a:rPr lang="en-US" sz="2400" i="1"/>
              <a:t>M</a:t>
            </a:r>
            <a:r>
              <a:rPr lang="en-US" sz="2400"/>
              <a:t> accepts}.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/>
              <a:t>ALL</a:t>
            </a:r>
            <a:r>
              <a:rPr lang="en-US" sz="2400"/>
              <a:t>  = {&lt;</a:t>
            </a:r>
            <a:r>
              <a:rPr lang="en-US" sz="2400" i="1"/>
              <a:t>M</a:t>
            </a:r>
            <a:r>
              <a:rPr lang="en-US" sz="2400"/>
              <a:t>&gt; :     TM </a:t>
            </a:r>
            <a:r>
              <a:rPr lang="en-US" sz="2400" i="1"/>
              <a:t>M</a:t>
            </a:r>
            <a:r>
              <a:rPr lang="en-US" sz="2400"/>
              <a:t> accepts all inputs}.</a:t>
            </a:r>
          </a:p>
        </p:txBody>
      </p:sp>
    </p:spTree>
    <p:extLst>
      <p:ext uri="{BB962C8B-B14F-4D97-AF65-F5344CB8AC3E}">
        <p14:creationId xmlns:p14="http://schemas.microsoft.com/office/powerpoint/2010/main" val="1490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Rice’s Theorem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534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 dirty="0"/>
              <a:t>No nontrivial property of the SD languages is decidable.</a:t>
            </a:r>
          </a:p>
          <a:p>
            <a:pPr lvl="1" eaLnBrk="1" hangingPunct="1"/>
            <a:r>
              <a:rPr lang="en-US" sz="2400" dirty="0"/>
              <a:t>  </a:t>
            </a:r>
          </a:p>
          <a:p>
            <a:pPr lvl="1" algn="ctr" eaLnBrk="1" hangingPunct="1"/>
            <a:r>
              <a:rPr lang="en-US" sz="2400" dirty="0"/>
              <a:t>or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Any language that can be described as:</a:t>
            </a:r>
          </a:p>
          <a:p>
            <a:pPr lvl="1" eaLnBrk="1" hangingPunct="1"/>
            <a:r>
              <a:rPr lang="en-US" sz="2400" dirty="0"/>
              <a:t> </a:t>
            </a:r>
          </a:p>
          <a:p>
            <a:pPr lvl="1" eaLnBrk="1" hangingPunct="1"/>
            <a:r>
              <a:rPr lang="en-US" sz="2400" dirty="0"/>
              <a:t>	{&lt;</a:t>
            </a:r>
            <a:r>
              <a:rPr lang="en-US" sz="2400" i="1" dirty="0"/>
              <a:t>M</a:t>
            </a:r>
            <a:r>
              <a:rPr lang="en-US" sz="2400" dirty="0"/>
              <a:t>&gt;: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)) = </a:t>
            </a:r>
            <a:r>
              <a:rPr lang="en-US" sz="2400" i="1" dirty="0"/>
              <a:t>True</a:t>
            </a:r>
            <a:r>
              <a:rPr lang="en-US" sz="2400" dirty="0"/>
              <a:t>} 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for any nontrivial property </a:t>
            </a:r>
            <a:r>
              <a:rPr lang="en-US" sz="2400" i="1" dirty="0"/>
              <a:t>P</a:t>
            </a:r>
            <a:r>
              <a:rPr lang="en-US" sz="2400" dirty="0"/>
              <a:t>, is not in D.  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A </a:t>
            </a:r>
            <a:r>
              <a:rPr lang="en-US" sz="2400" b="1" i="1" dirty="0"/>
              <a:t>nontrivial property</a:t>
            </a:r>
            <a:r>
              <a:rPr lang="en-US" sz="2400" dirty="0"/>
              <a:t> is one that is not simply:</a:t>
            </a:r>
          </a:p>
          <a:p>
            <a:pPr lvl="1" eaLnBrk="1" hangingPunct="1"/>
            <a:endParaRPr lang="en-US" sz="2400" dirty="0"/>
          </a:p>
          <a:p>
            <a:pPr lvl="1" eaLnBrk="1" hangingPunct="1">
              <a:buFontTx/>
              <a:buChar char="•"/>
            </a:pPr>
            <a:r>
              <a:rPr lang="en-US" sz="2400" i="1" dirty="0"/>
              <a:t>True</a:t>
            </a:r>
            <a:r>
              <a:rPr lang="en-US" sz="2400" dirty="0"/>
              <a:t> for all languages, or</a:t>
            </a:r>
          </a:p>
          <a:p>
            <a:pPr lvl="1" eaLnBrk="1" hangingPunct="1">
              <a:buFontTx/>
              <a:buChar char="•"/>
            </a:pPr>
            <a:r>
              <a:rPr lang="en-US" sz="2400" i="1" dirty="0"/>
              <a:t>False</a:t>
            </a:r>
            <a:r>
              <a:rPr lang="en-US" sz="2400" dirty="0"/>
              <a:t> for all languages.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181600"/>
            <a:ext cx="2590800" cy="1446213"/>
          </a:xfrm>
          <a:prstGeom prst="rect">
            <a:avLst/>
          </a:prstGeom>
          <a:noFill/>
          <a:ln w="34925">
            <a:solidFill>
              <a:srgbClr val="387B8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Because of time constraints, we will skip the proof of this theorem.</a:t>
            </a:r>
          </a:p>
        </p:txBody>
      </p:sp>
    </p:spTree>
    <p:extLst>
      <p:ext uri="{BB962C8B-B14F-4D97-AF65-F5344CB8AC3E}">
        <p14:creationId xmlns:p14="http://schemas.microsoft.com/office/powerpoint/2010/main" val="2937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1069975"/>
            <a:ext cx="8001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To use Rice’s Theorem to show that a language </a:t>
            </a:r>
            <a:r>
              <a:rPr lang="en-US" sz="2400" i="1"/>
              <a:t>L</a:t>
            </a:r>
            <a:r>
              <a:rPr lang="en-US" sz="2400"/>
              <a:t> is not in D we must: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Specify property </a:t>
            </a:r>
            <a:r>
              <a:rPr lang="en-US" sz="2400" i="1"/>
              <a:t>P.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the domain of </a:t>
            </a:r>
            <a:r>
              <a:rPr lang="en-US" sz="2400" i="1"/>
              <a:t>P</a:t>
            </a:r>
            <a:r>
              <a:rPr lang="en-US" sz="2400"/>
              <a:t> is the SD languages.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true of at least one language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false of at least one language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49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069975"/>
            <a:ext cx="8001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400" dirty="0"/>
              <a:t>1.  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contains only even length strings}.  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 dirty="0"/>
              <a:t>2.  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contains an odd number of strings}.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 dirty="0"/>
              <a:t>3.  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contains all strings that start with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 dirty="0"/>
              <a:t>4.  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is infinite}.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 dirty="0"/>
              <a:t>5.  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is regular}.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 dirty="0"/>
              <a:t>6.  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M</a:t>
            </a:r>
            <a:r>
              <a:rPr lang="en-US" sz="2400" dirty="0"/>
              <a:t> contains an even number of states}.</a:t>
            </a:r>
          </a:p>
          <a:p>
            <a:pPr eaLnBrk="1" hangingPunct="1"/>
            <a:r>
              <a:rPr lang="en-US" sz="2400" dirty="0"/>
              <a:t>7.  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M</a:t>
            </a:r>
            <a:r>
              <a:rPr lang="en-US" sz="2400" dirty="0"/>
              <a:t> has an odd number of symbols in its tape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 dirty="0"/>
              <a:t>		 alphabet}.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 dirty="0"/>
              <a:t>8.  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 within 100 steps}.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 dirty="0"/>
              <a:t>9.   {&lt;</a:t>
            </a:r>
            <a:r>
              <a:rPr lang="en-US" sz="2400" i="1" dirty="0"/>
              <a:t>M</a:t>
            </a:r>
            <a:r>
              <a:rPr lang="en-US" sz="2400" dirty="0"/>
              <a:t>&gt;: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r>
              <a:rPr lang="en-US" sz="2400" dirty="0"/>
              <a:t>}.</a:t>
            </a:r>
          </a:p>
          <a:p>
            <a:pPr eaLnBrk="1" hangingPunct="1"/>
            <a:r>
              <a:rPr lang="en-US" sz="2400" dirty="0"/>
              <a:t>10. {&lt;</a:t>
            </a:r>
            <a:r>
              <a:rPr lang="en-US" sz="2400" i="1" dirty="0"/>
              <a:t>M</a:t>
            </a:r>
            <a:r>
              <a:rPr lang="en-US" sz="2400" i="1" baseline="-25000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M</a:t>
            </a:r>
            <a:r>
              <a:rPr lang="en-US" sz="2400" i="1" baseline="-25000" dirty="0"/>
              <a:t>b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i="1" baseline="-25000" dirty="0"/>
              <a:t>a</a:t>
            </a:r>
            <a:r>
              <a:rPr lang="en-US" sz="2400" dirty="0"/>
              <a:t>) =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i="1" baseline="-25000" dirty="0"/>
              <a:t>b</a:t>
            </a:r>
            <a:r>
              <a:rPr lang="en-US" sz="2400" dirty="0"/>
              <a:t>)}.</a:t>
            </a:r>
          </a:p>
        </p:txBody>
      </p:sp>
    </p:spTree>
    <p:extLst>
      <p:ext uri="{BB962C8B-B14F-4D97-AF65-F5344CB8AC3E}">
        <p14:creationId xmlns:p14="http://schemas.microsoft.com/office/powerpoint/2010/main" val="3724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Given a TM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, is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) Regular?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685800" y="990600"/>
            <a:ext cx="807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The problem:  Is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regular?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As a language:  Is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 in D?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No, by Rice’s Theorem: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= </a:t>
            </a:r>
            <a:r>
              <a:rPr lang="en-US" sz="2400" i="1"/>
              <a:t>True</a:t>
            </a:r>
            <a:r>
              <a:rPr lang="en-US" sz="2400"/>
              <a:t> if </a:t>
            </a:r>
            <a:r>
              <a:rPr lang="en-US" sz="2400" i="1"/>
              <a:t>L</a:t>
            </a:r>
            <a:r>
              <a:rPr lang="en-US" sz="2400"/>
              <a:t> is regular and </a:t>
            </a:r>
            <a:r>
              <a:rPr lang="en-US" sz="2400" i="1"/>
              <a:t>False</a:t>
            </a:r>
            <a:r>
              <a:rPr lang="en-US" sz="2400"/>
              <a:t> otherwise.</a:t>
            </a:r>
          </a:p>
          <a:p>
            <a:pPr eaLnBrk="1" hangingPunct="1"/>
            <a:r>
              <a:rPr lang="en-US" sz="2400"/>
              <a:t>    ● The domain of </a:t>
            </a:r>
            <a:r>
              <a:rPr lang="en-US" sz="2400" i="1"/>
              <a:t>P</a:t>
            </a:r>
            <a:r>
              <a:rPr lang="en-US" sz="2400"/>
              <a:t> is the set of SD languages since it is</a:t>
            </a:r>
          </a:p>
          <a:p>
            <a:pPr eaLnBrk="1" hangingPunct="1"/>
            <a:r>
              <a:rPr lang="en-US" sz="2400"/>
              <a:t>       the set of languages accepted by some TM.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 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b="1">
                <a:latin typeface="Courier New" panose="02070309020205020404" pitchFamily="49" charset="0"/>
              </a:rPr>
              <a:t>a</a:t>
            </a:r>
            <a:r>
              <a:rPr lang="en-US" sz="2400"/>
              <a:t>*) = </a:t>
            </a:r>
            <a:r>
              <a:rPr lang="en-US" sz="2400" i="1"/>
              <a:t>True</a:t>
            </a:r>
            <a:r>
              <a:rPr lang="en-US" sz="2400"/>
              <a:t>.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</a:t>
            </a:r>
            <a:r>
              <a:rPr lang="en-US" sz="2400" i="1"/>
              <a:t> P</a:t>
            </a:r>
            <a:r>
              <a:rPr lang="en-US" sz="2400"/>
              <a:t>(A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) = </a:t>
            </a:r>
            <a:r>
              <a:rPr lang="en-US" sz="2400" i="1"/>
              <a:t>False</a:t>
            </a:r>
            <a:r>
              <a:rPr lang="en-US" sz="240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334000"/>
            <a:ext cx="3657600" cy="1200150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We can also show it directly, using reduction.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5399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1130300"/>
            <a:ext cx="80772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H</a:t>
            </a:r>
            <a:r>
              <a:rPr lang="en-US" sz="1700" baseline="-25000"/>
              <a:t>ALL</a:t>
            </a:r>
            <a:r>
              <a:rPr lang="en-US" sz="1700"/>
              <a:t> is not in D by reduction from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H</a:t>
            </a:r>
            <a:r>
              <a:rPr lang="en-US" sz="1700" baseline="-25000"/>
              <a:t>ALL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all inputs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operates as follows:</a:t>
            </a:r>
          </a:p>
          <a:p>
            <a:pPr lvl="1" eaLnBrk="1" hangingPunct="1"/>
            <a:r>
              <a:rPr lang="en-US" sz="1700"/>
              <a:t>           1.1. Erase the tape.</a:t>
            </a:r>
          </a:p>
          <a:p>
            <a:pPr lvl="1" eaLnBrk="1" hangingPunct="1"/>
            <a:r>
              <a:rPr lang="en-US" sz="1700"/>
              <a:t>           1.2. Run </a:t>
            </a:r>
            <a:r>
              <a:rPr lang="en-US" sz="1700" i="1"/>
              <a:t>M</a:t>
            </a:r>
            <a:r>
              <a:rPr lang="en-US" sz="1700"/>
              <a:t>.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</a:t>
            </a:r>
            <a:r>
              <a:rPr lang="en-US" sz="1700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&gt;)) decides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halts on everything or nothing, depending on whether </a:t>
            </a:r>
            <a:r>
              <a:rPr lang="en-US" sz="1700" i="1"/>
              <a:t>M</a:t>
            </a:r>
            <a:r>
              <a:rPr lang="en-US" sz="1700"/>
              <a:t> </a:t>
            </a:r>
          </a:p>
          <a:p>
            <a:pPr eaLnBrk="1" hangingPunct="1"/>
            <a:r>
              <a:rPr lang="en-US" sz="1700"/>
              <a:t>       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.  So: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all inputs.  </a:t>
            </a:r>
            <a:r>
              <a:rPr lang="en-US" sz="1700" i="1"/>
              <a:t>Oracle</a:t>
            </a:r>
            <a:r>
              <a:rPr lang="en-US" sz="1700"/>
              <a:t> accepts.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But no machine to decide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TM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halts on all inputs}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657600" y="1828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Given a </a:t>
            </a:r>
            <a:r>
              <a:rPr lang="en-US" sz="3100" b="1" dirty="0" smtClean="0">
                <a:solidFill>
                  <a:schemeClr val="tx2"/>
                </a:solidFill>
              </a:rPr>
              <a:t>TM encoding &lt;</a:t>
            </a:r>
            <a:r>
              <a:rPr lang="en-US" sz="3100" b="1" i="1" dirty="0" smtClean="0">
                <a:solidFill>
                  <a:schemeClr val="tx2"/>
                </a:solidFill>
              </a:rPr>
              <a:t>M&gt;</a:t>
            </a:r>
            <a:r>
              <a:rPr lang="en-US" sz="3100" b="1" dirty="0" smtClean="0">
                <a:solidFill>
                  <a:schemeClr val="tx2"/>
                </a:solidFill>
              </a:rPr>
              <a:t>, </a:t>
            </a:r>
            <a:r>
              <a:rPr lang="en-US" sz="3100" b="1" dirty="0">
                <a:solidFill>
                  <a:schemeClr val="tx2"/>
                </a:solidFill>
              </a:rPr>
              <a:t>is </a:t>
            </a:r>
            <a:r>
              <a:rPr lang="en-US" sz="3100" b="1" i="1" dirty="0">
                <a:solidFill>
                  <a:schemeClr val="tx2"/>
                </a:solidFill>
              </a:rPr>
              <a:t>L</a:t>
            </a:r>
            <a:r>
              <a:rPr lang="en-US" sz="3100" b="1" dirty="0">
                <a:solidFill>
                  <a:schemeClr val="tx2"/>
                </a:solidFill>
              </a:rPr>
              <a:t>(</a:t>
            </a:r>
            <a:r>
              <a:rPr lang="en-US" sz="3100" b="1" i="1" dirty="0">
                <a:solidFill>
                  <a:schemeClr val="tx2"/>
                </a:solidFill>
              </a:rPr>
              <a:t>M</a:t>
            </a:r>
            <a:r>
              <a:rPr lang="en-US" sz="3100" b="1" dirty="0">
                <a:solidFill>
                  <a:schemeClr val="tx2"/>
                </a:solidFill>
              </a:rPr>
              <a:t>) Regular?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			H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TM </a:t>
            </a:r>
            <a:r>
              <a:rPr lang="en-US" sz="2200" i="1" dirty="0"/>
              <a:t>M</a:t>
            </a:r>
            <a:r>
              <a:rPr lang="en-US" sz="2200" dirty="0"/>
              <a:t> halts on input string </a:t>
            </a:r>
            <a:r>
              <a:rPr lang="en-US" sz="2200" i="1" dirty="0"/>
              <a:t>w</a:t>
            </a:r>
            <a:r>
              <a:rPr lang="en-US" sz="2200" dirty="0"/>
              <a:t>}</a:t>
            </a:r>
          </a:p>
          <a:p>
            <a:pPr eaLnBrk="1" hangingPunct="1"/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		   </a:t>
            </a:r>
            <a:r>
              <a:rPr lang="en-US" sz="2200" i="1" dirty="0"/>
              <a:t>R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(</a:t>
            </a:r>
            <a:r>
              <a:rPr lang="en-US" sz="2200" i="1" dirty="0"/>
              <a:t>Oracle</a:t>
            </a:r>
            <a:r>
              <a:rPr lang="en-US" sz="2200" dirty="0"/>
              <a:t>) 	</a:t>
            </a:r>
            <a:r>
              <a:rPr lang="en-US" sz="2200" i="1" dirty="0"/>
              <a:t>L</a:t>
            </a:r>
            <a:r>
              <a:rPr lang="en-US" sz="2200" baseline="-25000" dirty="0"/>
              <a:t>2</a:t>
            </a:r>
            <a:r>
              <a:rPr lang="en-US" sz="2200" dirty="0"/>
              <a:t> = {&lt;</a:t>
            </a:r>
            <a:r>
              <a:rPr lang="en-US" sz="2200" i="1" dirty="0"/>
              <a:t>M</a:t>
            </a:r>
            <a:r>
              <a:rPr lang="en-US" sz="2200" dirty="0"/>
              <a:t>&gt; : </a:t>
            </a:r>
            <a:r>
              <a:rPr lang="en-US" sz="2200" i="1" dirty="0"/>
              <a:t>L</a:t>
            </a:r>
            <a:r>
              <a:rPr lang="en-US" sz="2200" dirty="0"/>
              <a:t>(</a:t>
            </a:r>
            <a:r>
              <a:rPr lang="en-US" sz="2200" i="1" dirty="0"/>
              <a:t>M</a:t>
            </a:r>
            <a:r>
              <a:rPr lang="en-US" sz="2200" dirty="0"/>
              <a:t>) is regular}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R</a:t>
            </a:r>
            <a:r>
              <a:rPr lang="en-US" sz="2200" dirty="0"/>
              <a:t>(&lt;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&gt;) =</a:t>
            </a:r>
          </a:p>
          <a:p>
            <a:pPr eaLnBrk="1" hangingPunct="1"/>
            <a:r>
              <a:rPr lang="en-US" sz="2200" dirty="0"/>
              <a:t>    1. Construct </a:t>
            </a:r>
            <a:r>
              <a:rPr lang="en-US" sz="2200" i="1" dirty="0"/>
              <a:t>M</a:t>
            </a:r>
            <a:r>
              <a:rPr lang="en-US" sz="2200" dirty="0"/>
              <a:t>#(</a:t>
            </a:r>
            <a:r>
              <a:rPr lang="en-US" sz="2200" i="1" dirty="0"/>
              <a:t>x</a:t>
            </a:r>
            <a:r>
              <a:rPr lang="en-US" sz="2200" dirty="0"/>
              <a:t>):</a:t>
            </a:r>
          </a:p>
          <a:p>
            <a:pPr lvl="1" eaLnBrk="1" hangingPunct="1"/>
            <a:r>
              <a:rPr lang="en-US" sz="2200" dirty="0"/>
              <a:t>        1.1. Copy its input </a:t>
            </a:r>
            <a:r>
              <a:rPr lang="en-US" sz="2200" i="1" dirty="0"/>
              <a:t>x</a:t>
            </a:r>
            <a:r>
              <a:rPr lang="en-US" sz="2200" dirty="0"/>
              <a:t> to another track for later.</a:t>
            </a:r>
          </a:p>
          <a:p>
            <a:pPr lvl="1" eaLnBrk="1" hangingPunct="1"/>
            <a:r>
              <a:rPr lang="en-US" sz="2200" dirty="0"/>
              <a:t>        1.2. Erase the tape.</a:t>
            </a:r>
          </a:p>
          <a:p>
            <a:pPr lvl="1" eaLnBrk="1" hangingPunct="1"/>
            <a:r>
              <a:rPr lang="en-US" sz="2200" dirty="0"/>
              <a:t>        1.3. Write </a:t>
            </a:r>
            <a:r>
              <a:rPr lang="en-US" sz="2200" i="1" dirty="0" err="1"/>
              <a:t>w</a:t>
            </a:r>
            <a:r>
              <a:rPr lang="en-US" sz="2200" dirty="0" err="1"/>
              <a:t> on</a:t>
            </a:r>
            <a:r>
              <a:rPr lang="en-US" sz="2200" dirty="0"/>
              <a:t> the tape. </a:t>
            </a:r>
          </a:p>
          <a:p>
            <a:pPr lvl="1" eaLnBrk="1" hangingPunct="1"/>
            <a:r>
              <a:rPr lang="en-US" sz="2200" dirty="0"/>
              <a:t>        1.4. Run </a:t>
            </a:r>
            <a:r>
              <a:rPr lang="en-US" sz="2200" i="1" dirty="0"/>
              <a:t>M</a:t>
            </a:r>
            <a:r>
              <a:rPr lang="en-US" sz="2200" dirty="0"/>
              <a:t> on </a:t>
            </a:r>
            <a:r>
              <a:rPr lang="en-US" sz="2200" i="1" dirty="0"/>
              <a:t>w.</a:t>
            </a:r>
            <a:r>
              <a:rPr lang="en-US" sz="2200" dirty="0"/>
              <a:t> </a:t>
            </a:r>
          </a:p>
          <a:p>
            <a:pPr lvl="1" eaLnBrk="1" hangingPunct="1"/>
            <a:r>
              <a:rPr lang="en-US" sz="2200" dirty="0"/>
              <a:t>        1.5. Put </a:t>
            </a:r>
            <a:r>
              <a:rPr lang="en-US" sz="2200" i="1" dirty="0"/>
              <a:t>x</a:t>
            </a:r>
            <a:r>
              <a:rPr lang="en-US" sz="2200" dirty="0"/>
              <a:t> back on the tape.</a:t>
            </a:r>
          </a:p>
          <a:p>
            <a:pPr lvl="1" eaLnBrk="1" hangingPunct="1"/>
            <a:r>
              <a:rPr lang="en-US" sz="2200" dirty="0"/>
              <a:t>        1.6. 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 err="1"/>
              <a:t>A</a:t>
            </a:r>
            <a:r>
              <a:rPr lang="en-US" sz="2200" baseline="30000" dirty="0" err="1"/>
              <a:t>n</a:t>
            </a:r>
            <a:r>
              <a:rPr lang="en-US" sz="2200" dirty="0" err="1"/>
              <a:t>B</a:t>
            </a:r>
            <a:r>
              <a:rPr lang="en-US" sz="2200" baseline="30000" dirty="0" err="1"/>
              <a:t>n</a:t>
            </a:r>
            <a:r>
              <a:rPr lang="en-US" sz="2200" dirty="0"/>
              <a:t> then accept, else reject.</a:t>
            </a:r>
          </a:p>
          <a:p>
            <a:pPr lvl="1" eaLnBrk="1" hangingPunct="1"/>
            <a:r>
              <a:rPr lang="en-US" sz="2200" dirty="0"/>
              <a:t>    2. Return &lt;</a:t>
            </a:r>
            <a:r>
              <a:rPr lang="en-US" sz="2200" i="1" dirty="0"/>
              <a:t>M</a:t>
            </a:r>
            <a:r>
              <a:rPr lang="en-US" sz="2200" dirty="0"/>
              <a:t>#&gt;.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Problem:</a:t>
            </a: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3733800" y="1295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24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But We Can Flip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6083" name="Text Box 425"/>
          <p:cNvSpPr txBox="1">
            <a:spLocks noChangeArrowheads="1"/>
          </p:cNvSpPr>
          <p:nvPr/>
        </p:nvSpPr>
        <p:spPr bwMode="auto">
          <a:xfrm>
            <a:off x="609600" y="609600"/>
            <a:ext cx="8534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1.1. Save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for later.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1.2. Erase the tape.	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	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w.</a:t>
            </a:r>
            <a:r>
              <a:rPr lang="en-US" sz="2000" dirty="0">
                <a:latin typeface="Arial" charset="0"/>
              </a:rPr>
              <a:t>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reject.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800100" lvl="1" indent="-342900">
              <a:defRPr/>
            </a:pPr>
            <a:endParaRPr lang="en-US" sz="2000" dirty="0">
              <a:latin typeface="Arial" charset="0"/>
            </a:endParaRP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If Oracle decides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, then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sz="2000" i="1" dirty="0">
                <a:latin typeface="Arial" charset="0"/>
                <a:sym typeface="Symbol" pitchFamily="18" charset="2"/>
              </a:rPr>
              <a:t>Oracle</a:t>
            </a:r>
            <a:r>
              <a:rPr lang="en-US" sz="2000" dirty="0">
                <a:latin typeface="Arial" charset="0"/>
                <a:sym typeface="Symbol" pitchFamily="18" charset="2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</a:t>
            </a:r>
            <a:r>
              <a:rPr lang="en-US" sz="2000" dirty="0">
                <a:latin typeface="Arial" charset="0"/>
                <a:sym typeface="Symbol" pitchFamily="18" charset="2"/>
              </a:rPr>
              <a:t>) decides</a:t>
            </a:r>
            <a:r>
              <a:rPr lang="en-US" sz="2000" dirty="0">
                <a:latin typeface="Arial" charset="0"/>
              </a:rPr>
              <a:t> H: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makes it to step 1.5.  Then it accepts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iff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	  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.  So </a:t>
            </a:r>
            <a:r>
              <a:rPr lang="en-US" sz="2000" i="1" dirty="0">
                <a:latin typeface="Arial" charset="0"/>
              </a:rPr>
              <a:t>M#</a:t>
            </a:r>
            <a:r>
              <a:rPr lang="en-US" sz="2000" dirty="0">
                <a:latin typeface="Arial" charset="0"/>
              </a:rPr>
              <a:t> accepts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, which is not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rejects.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accepts.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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 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gets stuck in step 1.4.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It accepts nothing. 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#) = </a:t>
            </a:r>
            <a:r>
              <a:rPr lang="en-US" sz="2000" dirty="0">
                <a:latin typeface="Arial" charset="0"/>
                <a:sym typeface="Symbol" pitchFamily="18" charset="2"/>
              </a:rPr>
              <a:t></a:t>
            </a:r>
            <a:r>
              <a:rPr lang="en-US" sz="2000" dirty="0">
                <a:latin typeface="Arial" charset="0"/>
              </a:rPr>
              <a:t>, which is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accepts.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rejects.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But no machine to decide H can exist, so neither does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Or, Doing it Without Flipping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25604" name="Freeform 6"/>
          <p:cNvSpPr>
            <a:spLocks/>
          </p:cNvSpPr>
          <p:nvPr/>
        </p:nvSpPr>
        <p:spPr bwMode="auto">
          <a:xfrm>
            <a:off x="2743200" y="1600200"/>
            <a:ext cx="4038600" cy="1447800"/>
          </a:xfrm>
          <a:custGeom>
            <a:avLst/>
            <a:gdLst>
              <a:gd name="T0" fmla="*/ 0 w 2016"/>
              <a:gd name="T1" fmla="*/ 2147483647 h 816"/>
              <a:gd name="T2" fmla="*/ 2147483647 w 2016"/>
              <a:gd name="T3" fmla="*/ 2147483647 h 816"/>
              <a:gd name="T4" fmla="*/ 2147483647 w 2016"/>
              <a:gd name="T5" fmla="*/ 2147483647 h 816"/>
              <a:gd name="T6" fmla="*/ 2147483647 w 2016"/>
              <a:gd name="T7" fmla="*/ 2147483647 h 816"/>
              <a:gd name="T8" fmla="*/ 2147483647 w 2016"/>
              <a:gd name="T9" fmla="*/ 2147483647 h 816"/>
              <a:gd name="T10" fmla="*/ 2147483647 w 2016"/>
              <a:gd name="T11" fmla="*/ 0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816"/>
              <a:gd name="T20" fmla="*/ 2016 w 2016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816">
                <a:moveTo>
                  <a:pt x="0" y="768"/>
                </a:moveTo>
                <a:cubicBezTo>
                  <a:pt x="124" y="768"/>
                  <a:pt x="248" y="768"/>
                  <a:pt x="480" y="768"/>
                </a:cubicBezTo>
                <a:cubicBezTo>
                  <a:pt x="712" y="768"/>
                  <a:pt x="1152" y="816"/>
                  <a:pt x="1392" y="768"/>
                </a:cubicBezTo>
                <a:cubicBezTo>
                  <a:pt x="1632" y="720"/>
                  <a:pt x="1824" y="592"/>
                  <a:pt x="1920" y="480"/>
                </a:cubicBezTo>
                <a:cubicBezTo>
                  <a:pt x="2016" y="368"/>
                  <a:pt x="1992" y="176"/>
                  <a:pt x="1968" y="96"/>
                </a:cubicBezTo>
                <a:cubicBezTo>
                  <a:pt x="1944" y="16"/>
                  <a:pt x="1860" y="8"/>
                  <a:pt x="17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H="1">
            <a:off x="60960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Any Nonregular Language Will Work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WW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</a:t>
            </a:r>
            <a:r>
              <a:rPr lang="en-US" sz="2000">
                <a:solidFill>
                  <a:srgbClr val="FF0000"/>
                </a:solidFill>
              </a:rPr>
              <a:t>WW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WW,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9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</a:t>
            </a:r>
            <a:r>
              <a:rPr lang="en-US" i="1" dirty="0" smtClean="0"/>
              <a:t>cannot</a:t>
            </a:r>
            <a:r>
              <a:rPr lang="en-US" dirty="0" smtClean="0"/>
              <a:t> use Rice's theorem (in this course)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not allowed to use Rice's Theorem as a substitute for learning how to do reductions.  </a:t>
            </a:r>
          </a:p>
          <a:p>
            <a:r>
              <a:rPr lang="en-US" dirty="0" smtClean="0"/>
              <a:t>There will be exam problem(s) that explicitly disallow use of Rice's Theorem, requiring you to do an explicit reduction instead.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Context-free?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53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How about:    </a:t>
            </a:r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context-free}?</a:t>
            </a:r>
          </a:p>
          <a:p>
            <a:pPr eaLnBrk="1" hangingPunct="1"/>
            <a:endParaRPr lang="en-US" sz="2400" i="1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534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</p:txBody>
      </p:sp>
    </p:spTree>
    <p:extLst>
      <p:ext uri="{BB962C8B-B14F-4D97-AF65-F5344CB8AC3E}">
        <p14:creationId xmlns:p14="http://schemas.microsoft.com/office/powerpoint/2010/main" val="2014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1. Does </a:t>
            </a:r>
            <a:r>
              <a:rPr lang="en-US" sz="2200" i="1" dirty="0"/>
              <a:t>P</a:t>
            </a:r>
            <a:r>
              <a:rPr lang="en-US" sz="2200" dirty="0"/>
              <a:t>, when running on </a:t>
            </a:r>
            <a:r>
              <a:rPr lang="en-US" sz="2200" i="1" dirty="0"/>
              <a:t>x</a:t>
            </a:r>
            <a:r>
              <a:rPr lang="en-US" sz="2200" dirty="0"/>
              <a:t>, halt?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2. Might </a:t>
            </a:r>
            <a:r>
              <a:rPr lang="en-US" sz="2200" i="1" dirty="0"/>
              <a:t>P</a:t>
            </a:r>
            <a:r>
              <a:rPr lang="en-US" sz="2200" dirty="0"/>
              <a:t> get into an infinite loop on some input?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3. Does </a:t>
            </a:r>
            <a:r>
              <a:rPr lang="en-US" sz="2200" i="1" dirty="0"/>
              <a:t>P</a:t>
            </a:r>
            <a:r>
              <a:rPr lang="en-US" sz="2200" dirty="0"/>
              <a:t>, when running on </a:t>
            </a:r>
            <a:r>
              <a:rPr lang="en-US" sz="2200" i="1" dirty="0"/>
              <a:t>x</a:t>
            </a:r>
            <a:r>
              <a:rPr lang="en-US" sz="2200" dirty="0"/>
              <a:t>, ever output a 0?  Or anything at</a:t>
            </a:r>
          </a:p>
          <a:p>
            <a:pPr eaLnBrk="1" hangingPunct="1"/>
            <a:r>
              <a:rPr lang="en-US" sz="2200" dirty="0"/>
              <a:t>    all?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4. Are </a:t>
            </a:r>
            <a:r>
              <a:rPr lang="en-US" sz="2200" i="1" dirty="0"/>
              <a:t>P</a:t>
            </a:r>
            <a:r>
              <a:rPr lang="en-US" sz="2200" baseline="-25000" dirty="0"/>
              <a:t>1</a:t>
            </a:r>
            <a:r>
              <a:rPr lang="en-US" sz="2200" dirty="0"/>
              <a:t> and </a:t>
            </a:r>
            <a:r>
              <a:rPr lang="en-US" sz="2200" i="1" dirty="0"/>
              <a:t>P</a:t>
            </a:r>
            <a:r>
              <a:rPr lang="en-US" sz="2200" baseline="-25000" dirty="0"/>
              <a:t>2</a:t>
            </a:r>
            <a:r>
              <a:rPr lang="en-US" sz="2200" dirty="0"/>
              <a:t> equivalent?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5. Does </a:t>
            </a:r>
            <a:r>
              <a:rPr lang="en-US" sz="2200" i="1" dirty="0"/>
              <a:t>P</a:t>
            </a:r>
            <a:r>
              <a:rPr lang="en-US" sz="2200" dirty="0"/>
              <a:t>, when running on </a:t>
            </a:r>
            <a:r>
              <a:rPr lang="en-US" sz="2200" i="1" dirty="0"/>
              <a:t>x</a:t>
            </a:r>
            <a:r>
              <a:rPr lang="en-US" sz="2200" dirty="0"/>
              <a:t>, ever assign a value to </a:t>
            </a:r>
            <a:r>
              <a:rPr lang="en-US" sz="2200" i="1" dirty="0"/>
              <a:t>n</a:t>
            </a:r>
            <a:r>
              <a:rPr lang="en-US" sz="2200" dirty="0"/>
              <a:t>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6. Does </a:t>
            </a:r>
            <a:r>
              <a:rPr lang="en-US" sz="2200" i="1" dirty="0"/>
              <a:t>P</a:t>
            </a:r>
            <a:r>
              <a:rPr lang="en-US" sz="2200" dirty="0"/>
              <a:t> ever reach </a:t>
            </a:r>
            <a:r>
              <a:rPr lang="en-US" sz="2200" i="1" dirty="0"/>
              <a:t>S</a:t>
            </a:r>
            <a:r>
              <a:rPr lang="en-US" sz="2200" dirty="0"/>
              <a:t> on any input (in other words, can we</a:t>
            </a:r>
          </a:p>
          <a:p>
            <a:pPr eaLnBrk="1" hangingPunct="1"/>
            <a:r>
              <a:rPr lang="en-US" sz="2200" dirty="0"/>
              <a:t>    chop it out?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200" dirty="0"/>
              <a:t>7. Does </a:t>
            </a:r>
            <a:r>
              <a:rPr lang="en-US" sz="2200" i="1" dirty="0"/>
              <a:t>P</a:t>
            </a:r>
            <a:r>
              <a:rPr lang="en-US" sz="2200" dirty="0"/>
              <a:t> reach </a:t>
            </a:r>
            <a:r>
              <a:rPr lang="en-US" sz="2200" i="1" dirty="0"/>
              <a:t>S</a:t>
            </a:r>
            <a:r>
              <a:rPr lang="en-US" sz="2200" dirty="0"/>
              <a:t> on every input (in other words, can we </a:t>
            </a:r>
          </a:p>
          <a:p>
            <a:pPr eaLnBrk="1" hangingPunct="1"/>
            <a:r>
              <a:rPr lang="en-US" sz="2200" dirty="0"/>
              <a:t>    guarantee that </a:t>
            </a:r>
            <a:r>
              <a:rPr lang="en-US" sz="2200" i="1" dirty="0"/>
              <a:t>S</a:t>
            </a:r>
            <a:r>
              <a:rPr lang="en-US" sz="2200" dirty="0"/>
              <a:t> happens)?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Can the Patent Office check prior art?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● </a:t>
            </a:r>
            <a:r>
              <a:rPr lang="en-US" sz="2200" dirty="0"/>
              <a:t>Can the </a:t>
            </a:r>
            <a:r>
              <a:rPr lang="en-US" sz="2200" dirty="0" smtClean="0"/>
              <a:t>CSSE </a:t>
            </a:r>
            <a:r>
              <a:rPr lang="en-US" sz="2200" dirty="0"/>
              <a:t>department buy the definitive grading program?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Practical Impact of These Results</a:t>
            </a:r>
          </a:p>
        </p:txBody>
      </p:sp>
    </p:spTree>
    <p:extLst>
      <p:ext uri="{BB962C8B-B14F-4D97-AF65-F5344CB8AC3E}">
        <p14:creationId xmlns:p14="http://schemas.microsoft.com/office/powerpoint/2010/main" val="21006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 Questions Can be Reduced to Program Questions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382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Symbol" panose="05050102010706020507" pitchFamily="18" charset="2"/>
              </a:rPr>
              <a:t>EqPrograms =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{&lt;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&gt; :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 and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 are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programs and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)}.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We can build, in any programming language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SimUM</a:t>
            </a:r>
            <a:r>
              <a:rPr lang="en-US" sz="2400">
                <a:sym typeface="Symbol" panose="05050102010706020507" pitchFamily="18" charset="2"/>
              </a:rPr>
              <a:t>:  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is a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implements the Universal TM U and so can simulate an arbitrary TM. 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1000" i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077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q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reaches </a:t>
            </a:r>
            <a:r>
              <a:rPr lang="en-US" sz="3600" b="1" i="1">
                <a:solidFill>
                  <a:schemeClr val="tx2"/>
                </a:solidFill>
              </a:rPr>
              <a:t>q</a:t>
            </a:r>
            <a:r>
              <a:rPr lang="en-US" sz="3600" b="1">
                <a:solidFill>
                  <a:schemeClr val="tx2"/>
                </a:solidFill>
              </a:rPr>
              <a:t> on some input}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685800" y="815975"/>
            <a:ext cx="82454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some string on which TM </a:t>
            </a:r>
            <a:r>
              <a:rPr lang="en-US" i="1"/>
              <a:t>M</a:t>
            </a:r>
            <a:r>
              <a:rPr lang="en-US"/>
              <a:t> halts}</a:t>
            </a:r>
          </a:p>
          <a:p>
            <a:pPr eaLnBrk="1" hangingPunct="1"/>
            <a:r>
              <a:rPr lang="en-US" sz="1000"/>
              <a:t> 	</a:t>
            </a:r>
          </a:p>
          <a:p>
            <a:pPr eaLnBrk="1" hangingPunct="1"/>
            <a:r>
              <a:rPr lang="en-US"/>
              <a:t>	   			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reaches </a:t>
            </a:r>
            <a:r>
              <a:rPr lang="en-US" i="1"/>
              <a:t>q</a:t>
            </a:r>
            <a:r>
              <a:rPr lang="en-US"/>
              <a:t> on some input}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Build &lt;</a:t>
            </a:r>
            <a:r>
              <a:rPr lang="en-US" i="1"/>
              <a:t>M</a:t>
            </a:r>
            <a:r>
              <a:rPr lang="en-US"/>
              <a:t>#&gt; so that </a:t>
            </a:r>
            <a:r>
              <a:rPr lang="en-US" i="1"/>
              <a:t>M</a:t>
            </a:r>
            <a:r>
              <a:rPr lang="en-US"/>
              <a:t># is identical to </a:t>
            </a:r>
            <a:r>
              <a:rPr lang="en-US" i="1"/>
              <a:t>M</a:t>
            </a:r>
            <a:r>
              <a:rPr lang="en-US"/>
              <a:t> except that, if </a:t>
            </a:r>
            <a:r>
              <a:rPr lang="en-US" i="1"/>
              <a:t>M</a:t>
            </a:r>
            <a:r>
              <a:rPr lang="en-US"/>
              <a:t> has a transition </a:t>
            </a:r>
          </a:p>
          <a:p>
            <a:pPr eaLnBrk="1" hangingPunct="1"/>
            <a:r>
              <a:rPr lang="en-US"/>
              <a:t>            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 and 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 is a halting state other than </a:t>
            </a:r>
            <a:r>
              <a:rPr lang="en-US" i="1"/>
              <a:t>h</a:t>
            </a:r>
            <a:r>
              <a:rPr lang="en-US"/>
              <a:t>, replace that  </a:t>
            </a:r>
          </a:p>
          <a:p>
            <a:pPr eaLnBrk="1" hangingPunct="1"/>
            <a:r>
              <a:rPr lang="en-US"/>
              <a:t>            transition with:</a:t>
            </a:r>
          </a:p>
          <a:p>
            <a:pPr eaLnBrk="1" hangingPunct="1"/>
            <a:r>
              <a:rPr lang="en-US"/>
              <a:t> 		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 i="1"/>
              <a:t>h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decides H</a:t>
            </a:r>
            <a:r>
              <a:rPr lang="en-US" baseline="-25000"/>
              <a:t>ANY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can be implemented as a Turing machine.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</a:t>
            </a:r>
            <a:r>
              <a:rPr lang="en-US"/>
              <a:t># will reach the halting state </a:t>
            </a:r>
            <a:r>
              <a:rPr lang="en-US" i="1"/>
              <a:t>h</a:t>
            </a:r>
            <a:r>
              <a:rPr lang="en-US"/>
              <a:t> iff </a:t>
            </a:r>
            <a:r>
              <a:rPr lang="en-US" i="1"/>
              <a:t>M</a:t>
            </a:r>
            <a:r>
              <a:rPr lang="en-US"/>
              <a:t> would reach some </a:t>
            </a:r>
          </a:p>
          <a:p>
            <a:pPr eaLnBrk="1" hangingPunct="1"/>
            <a:r>
              <a:rPr lang="en-US"/>
              <a:t>       halting state.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some string on which </a:t>
            </a:r>
            <a:r>
              <a:rPr lang="en-US" i="1"/>
              <a:t>M</a:t>
            </a:r>
            <a:r>
              <a:rPr lang="en-US"/>
              <a:t> halts.  So there is some </a:t>
            </a:r>
          </a:p>
          <a:p>
            <a:pPr eaLnBrk="1" hangingPunct="1"/>
            <a:r>
              <a:rPr lang="en-US"/>
              <a:t>           string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no string on which </a:t>
            </a:r>
            <a:r>
              <a:rPr lang="en-US" i="1"/>
              <a:t>M</a:t>
            </a:r>
            <a:r>
              <a:rPr lang="en-US"/>
              <a:t> halts.  So there is no string </a:t>
            </a:r>
          </a:p>
          <a:p>
            <a:pPr eaLnBrk="1" hangingPunct="1"/>
            <a:r>
              <a:rPr lang="en-US"/>
              <a:t>          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</a:t>
            </a:r>
            <a:r>
              <a:rPr lang="en-US" baseline="-25000"/>
              <a:t>ANY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3657600" y="1219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3124200"/>
            <a:ext cx="2362200" cy="1200150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 good example, but the term is flying by, so we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may skip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it for now.</a:t>
            </a:r>
          </a:p>
        </p:txBody>
      </p:sp>
    </p:spTree>
    <p:extLst>
      <p:ext uri="{BB962C8B-B14F-4D97-AF65-F5344CB8AC3E}">
        <p14:creationId xmlns:p14="http://schemas.microsoft.com/office/powerpoint/2010/main" val="3917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Road with a purpose: obtainSelf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From Section 25.3:</a:t>
            </a:r>
          </a:p>
          <a:p>
            <a:pPr>
              <a:buFontTx/>
              <a:buNone/>
            </a:pPr>
            <a:r>
              <a:rPr lang="en-US" sz="2400" smtClean="0"/>
              <a:t>In section 25.3, the author proves the existence of a very useful computable function: </a:t>
            </a:r>
            <a:r>
              <a:rPr lang="en-US" sz="2400" i="1" smtClean="0"/>
              <a:t>obtainSelf</a:t>
            </a:r>
            <a:r>
              <a:rPr lang="en-US" sz="2400" smtClean="0"/>
              <a:t>. When called as a subroutine by any Turing machine M, </a:t>
            </a:r>
            <a:r>
              <a:rPr lang="en-US" sz="2400" i="1" smtClean="0"/>
              <a:t>obtainSelf</a:t>
            </a:r>
            <a:r>
              <a:rPr lang="en-US" sz="2400" smtClean="0"/>
              <a:t> writes &lt;M&gt; onto M's tape.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Related to quines</a:t>
            </a:r>
          </a:p>
        </p:txBody>
      </p:sp>
    </p:spTree>
    <p:extLst>
      <p:ext uri="{BB962C8B-B14F-4D97-AF65-F5344CB8AC3E}">
        <p14:creationId xmlns:p14="http://schemas.microsoft.com/office/powerpoint/2010/main" val="3005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We next define a new language: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          A = </a:t>
            </a:r>
            <a:r>
              <a:rPr lang="en-US" sz="2400" dirty="0" smtClean="0"/>
              <a:t>{ 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 smtClean="0"/>
              <a:t>w </a:t>
            </a:r>
            <a:r>
              <a:rPr lang="en-US" sz="2400" dirty="0" smtClean="0"/>
              <a:t>}.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Note that A is different from H since it is possible that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halts but does not accept.  An alternative definition of A is: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          A = </a:t>
            </a:r>
            <a:r>
              <a:rPr lang="en-US" sz="2400" dirty="0" smtClean="0"/>
              <a:t>{ 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 smtClean="0"/>
              <a:t>) }.</a:t>
            </a:r>
            <a:endParaRPr lang="en-US" sz="24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Membership Question for TMs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9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quines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r>
              <a:rPr lang="pt-B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main(){char q=34, n=10,*a="main() {char q=34,n=10,*a=%c%s%c; printf(a,q,a,q,n);}%c";printf(a,q,a,q,n);}</a:t>
            </a:r>
            <a:br>
              <a:rPr lang="pt-B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2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((lambda (x) (list x (list 'quote x)))</a:t>
            </a:r>
            <a:b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 (quote (lambda (x) (list x (list 'quote x)))))</a:t>
            </a:r>
            <a:b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2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smtClean="0">
                <a:cs typeface="Courier New" panose="02070309020205020404" pitchFamily="49" charset="0"/>
              </a:rPr>
              <a:t>Quine's paradox and a related sentence:</a:t>
            </a:r>
            <a:br>
              <a:rPr lang="fr-FR" sz="2200" smtClean="0">
                <a:cs typeface="Courier New" panose="02070309020205020404" pitchFamily="49" charset="0"/>
              </a:rPr>
            </a:br>
            <a:r>
              <a:rPr lang="fr-FR" sz="2200" smtClean="0">
                <a:cs typeface="Courier New" panose="02070309020205020404" pitchFamily="49" charset="0"/>
              </a:rPr>
              <a:t/>
            </a:r>
            <a:br>
              <a:rPr lang="fr-FR" sz="2200" smtClean="0">
                <a:cs typeface="Courier New" panose="02070309020205020404" pitchFamily="49" charset="0"/>
              </a:rPr>
            </a:br>
            <a:r>
              <a:rPr lang="en-US" sz="2400" smtClean="0"/>
              <a:t>"Yields falsehood when preceded by its quotation" yields falsehood when preceded by its quotation.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"quoted and followed by itself is a quine." quoted and followed by itself is a quine. </a:t>
            </a:r>
          </a:p>
          <a:p>
            <a:endParaRPr lang="en-US" sz="2400" smtClean="0"/>
          </a:p>
          <a:p>
            <a:endParaRPr lang="en-US" sz="220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000"/>
              <a:t>There is an uncountable number of non-SD languages, but only a</a:t>
            </a:r>
          </a:p>
          <a:p>
            <a:pPr algn="just" eaLnBrk="1" hangingPunct="1"/>
            <a:r>
              <a:rPr lang="en-US" sz="2000"/>
              <a:t>countably infinite number of TM’s (hence SD languages).  </a:t>
            </a:r>
            <a:r>
              <a:rPr lang="en-US" sz="2000">
                <a:sym typeface="Symbol" panose="05050102010706020507" pitchFamily="18" charset="2"/>
              </a:rPr>
              <a:t></a:t>
            </a:r>
            <a:r>
              <a:rPr lang="en-US" sz="2000"/>
              <a:t>The class</a:t>
            </a:r>
          </a:p>
          <a:p>
            <a:pPr algn="just" eaLnBrk="1" hangingPunct="1"/>
            <a:r>
              <a:rPr lang="en-US" sz="2000"/>
              <a:t>of non-SD languages is </a:t>
            </a:r>
            <a:r>
              <a:rPr lang="en-US" sz="2000" u="sng"/>
              <a:t>much</a:t>
            </a:r>
            <a:r>
              <a:rPr lang="en-US" sz="2000"/>
              <a:t> bigger than that of SD languages!</a:t>
            </a:r>
          </a:p>
          <a:p>
            <a:pPr algn="just" eaLnBrk="1" hangingPunct="1"/>
            <a:endParaRPr lang="en-US" sz="2000"/>
          </a:p>
          <a:p>
            <a:pPr algn="just" eaLnBrk="1" hangingPunct="1"/>
            <a:endParaRPr lang="en-US" sz="20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4820" name="Picture 8" descr="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85975"/>
            <a:ext cx="4724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/>
              <a:t>Intuition: </a:t>
            </a:r>
            <a:r>
              <a:rPr lang="en-US" sz="2400" dirty="0"/>
              <a:t>Non-SD languages usually involve either infinite</a:t>
            </a:r>
          </a:p>
          <a:p>
            <a:pPr eaLnBrk="1" hangingPunct="1"/>
            <a:r>
              <a:rPr lang="en-US" sz="2400" dirty="0"/>
              <a:t>search (where testing each potential member could loop forever) or determining whether the a TM will </a:t>
            </a:r>
            <a:r>
              <a:rPr lang="en-US" sz="2400" dirty="0" smtClean="0"/>
              <a:t>infinitely </a:t>
            </a:r>
            <a:r>
              <a:rPr lang="en-US" sz="2400" dirty="0"/>
              <a:t>loop.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Examples: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</a:t>
            </a:r>
            <a:r>
              <a:rPr lang="en-US" sz="2400" dirty="0"/>
              <a:t>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does </a:t>
            </a:r>
            <a:r>
              <a:rPr lang="en-US" sz="2400" i="1" dirty="0"/>
              <a:t>not</a:t>
            </a:r>
            <a:r>
              <a:rPr lang="en-US" sz="2400" dirty="0"/>
              <a:t> halt on </a:t>
            </a:r>
            <a:r>
              <a:rPr lang="en-US" sz="2400" i="1" dirty="0"/>
              <a:t>w</a:t>
            </a:r>
            <a:r>
              <a:rPr lang="en-US" sz="2400" dirty="0"/>
              <a:t>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nothing}.  </a:t>
            </a:r>
          </a:p>
          <a:p>
            <a:pPr eaLnBrk="1" hangingPunct="1"/>
            <a:endParaRPr lang="en-US" sz="2400" b="1" dirty="0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 </a:t>
            </a:r>
          </a:p>
        </p:txBody>
      </p:sp>
    </p:spTree>
    <p:extLst>
      <p:ext uri="{BB962C8B-B14F-4D97-AF65-F5344CB8AC3E}">
        <p14:creationId xmlns:p14="http://schemas.microsoft.com/office/powerpoint/2010/main" val="24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    ● Contradiction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L</a:t>
            </a:r>
            <a:r>
              <a:rPr lang="en-US" sz="2400"/>
              <a:t> is the complement of an SD/D Language.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   ● Reduction from a known non-SD language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Proving 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Theorem:</a:t>
            </a:r>
            <a:r>
              <a:rPr lang="en-US" sz="2000" dirty="0"/>
              <a:t> TM</a:t>
            </a:r>
            <a:r>
              <a:rPr lang="en-US" sz="2000" baseline="-25000" dirty="0"/>
              <a:t>MIN</a:t>
            </a:r>
            <a:r>
              <a:rPr lang="en-US" sz="2000" dirty="0"/>
              <a:t> = </a:t>
            </a:r>
          </a:p>
          <a:p>
            <a:pPr eaLnBrk="1" hangingPunct="1"/>
            <a:r>
              <a:rPr lang="en-US" sz="2000" dirty="0"/>
              <a:t>   {&lt;</a:t>
            </a:r>
            <a:r>
              <a:rPr lang="en-US" sz="2000" i="1" dirty="0"/>
              <a:t>M</a:t>
            </a:r>
            <a:r>
              <a:rPr lang="en-US" sz="2000" dirty="0"/>
              <a:t>&gt;: Turing machine </a:t>
            </a:r>
            <a:r>
              <a:rPr lang="en-US" sz="2000" i="1" dirty="0"/>
              <a:t>M</a:t>
            </a:r>
            <a:r>
              <a:rPr lang="en-US" sz="2000" dirty="0"/>
              <a:t> is minimal} is not in SD.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b="1" i="1" dirty="0"/>
              <a:t>Proof:</a:t>
            </a:r>
            <a:r>
              <a:rPr lang="en-US" sz="2000" dirty="0"/>
              <a:t> If TM</a:t>
            </a:r>
            <a:r>
              <a:rPr lang="en-US" sz="2000" baseline="-25000" dirty="0"/>
              <a:t>MIN</a:t>
            </a:r>
            <a:r>
              <a:rPr lang="en-US" sz="2000" dirty="0"/>
              <a:t> were in SD, then there would exist some Turing </a:t>
            </a:r>
          </a:p>
          <a:p>
            <a:pPr eaLnBrk="1" hangingPunct="1"/>
            <a:r>
              <a:rPr lang="en-US" sz="2000" dirty="0"/>
              <a:t>machine </a:t>
            </a:r>
            <a:r>
              <a:rPr lang="en-US" sz="2000" i="1" dirty="0"/>
              <a:t>ENUM</a:t>
            </a:r>
            <a:r>
              <a:rPr lang="en-US" sz="2000" dirty="0"/>
              <a:t> that enumerates its elements.  Define the following </a:t>
            </a:r>
          </a:p>
          <a:p>
            <a:pPr eaLnBrk="1" hangingPunct="1"/>
            <a:r>
              <a:rPr lang="en-US" sz="2000" dirty="0"/>
              <a:t>Turing machine:</a:t>
            </a:r>
            <a:endParaRPr lang="en-US" sz="2000" i="1" dirty="0"/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    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=</a:t>
            </a:r>
          </a:p>
          <a:p>
            <a:pPr eaLnBrk="1" hangingPunct="1"/>
            <a:r>
              <a:rPr lang="en-US" sz="2000" dirty="0"/>
              <a:t>        1. Invoke </a:t>
            </a:r>
            <a:r>
              <a:rPr lang="en-US" sz="2000" i="1" dirty="0"/>
              <a:t>obtainSelf</a:t>
            </a:r>
            <a:r>
              <a:rPr lang="en-US" sz="2000" dirty="0"/>
              <a:t> to produce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r>
              <a:rPr lang="en-US" sz="2000" dirty="0"/>
              <a:t>        2. Run </a:t>
            </a:r>
            <a:r>
              <a:rPr lang="en-US" sz="2000" i="1" dirty="0"/>
              <a:t>ENUM</a:t>
            </a:r>
            <a:r>
              <a:rPr lang="en-US" sz="2000" dirty="0"/>
              <a:t> until it generates the description of some Turing </a:t>
            </a:r>
          </a:p>
          <a:p>
            <a:pPr eaLnBrk="1" hangingPunct="1"/>
            <a:r>
              <a:rPr lang="en-US" sz="2000" dirty="0"/>
              <a:t>            machine 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whose description is longer than |&lt;</a:t>
            </a:r>
            <a:r>
              <a:rPr lang="en-US" sz="2000" i="1" dirty="0"/>
              <a:t>M#</a:t>
            </a:r>
            <a:r>
              <a:rPr lang="en-US" sz="2000" dirty="0"/>
              <a:t>&gt;|.</a:t>
            </a:r>
          </a:p>
          <a:p>
            <a:pPr eaLnBrk="1" hangingPunct="1"/>
            <a:r>
              <a:rPr lang="en-US" sz="2000" dirty="0"/>
              <a:t>        3. Invoke </a:t>
            </a:r>
            <a:r>
              <a:rPr lang="en-US" sz="2000" i="1" dirty="0"/>
              <a:t>U</a:t>
            </a:r>
            <a:r>
              <a:rPr lang="en-US" sz="2000" dirty="0"/>
              <a:t> on the string &lt;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, </a:t>
            </a:r>
            <a:r>
              <a:rPr lang="en-US" sz="2000" i="1" dirty="0"/>
              <a:t>x</a:t>
            </a:r>
            <a:r>
              <a:rPr lang="en-US" sz="2000" dirty="0"/>
              <a:t>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Since TM</a:t>
            </a:r>
            <a:r>
              <a:rPr lang="en-US" sz="2000" baseline="-25000" dirty="0"/>
              <a:t>MIN</a:t>
            </a:r>
            <a:r>
              <a:rPr lang="en-US" sz="2000" dirty="0"/>
              <a:t> is infinite, </a:t>
            </a:r>
            <a:r>
              <a:rPr lang="en-US" sz="2000" i="1" dirty="0"/>
              <a:t>ENUM</a:t>
            </a:r>
            <a:r>
              <a:rPr lang="en-US" sz="2000" dirty="0"/>
              <a:t> must eventually generate a string that </a:t>
            </a:r>
          </a:p>
          <a:p>
            <a:pPr eaLnBrk="1" hangingPunct="1"/>
            <a:r>
              <a:rPr lang="en-US" sz="2000" dirty="0"/>
              <a:t>is longer than |&lt;</a:t>
            </a:r>
            <a:r>
              <a:rPr lang="en-US" sz="2000" i="1" dirty="0"/>
              <a:t>M#</a:t>
            </a:r>
            <a:r>
              <a:rPr lang="en-US" sz="2000" dirty="0"/>
              <a:t>&gt;|.  So </a:t>
            </a:r>
            <a:r>
              <a:rPr lang="en-US" sz="2000" i="1" dirty="0"/>
              <a:t>M#</a:t>
            </a:r>
            <a:r>
              <a:rPr lang="en-US" sz="2000" dirty="0"/>
              <a:t> makes it to step 3 and thus M# is</a:t>
            </a:r>
          </a:p>
          <a:p>
            <a:pPr eaLnBrk="1" hangingPunct="1"/>
            <a:r>
              <a:rPr lang="en-US" sz="2000" dirty="0"/>
              <a:t>e</a:t>
            </a:r>
            <a:r>
              <a:rPr lang="en-US" sz="2000" dirty="0" smtClean="0"/>
              <a:t>quivalent </a:t>
            </a:r>
            <a:r>
              <a:rPr lang="en-US" sz="2000" dirty="0"/>
              <a:t>to 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since it simulates 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.  But, since |&lt;</a:t>
            </a:r>
            <a:r>
              <a:rPr lang="en-US" sz="2000" i="1" dirty="0"/>
              <a:t>M#</a:t>
            </a:r>
            <a:r>
              <a:rPr lang="en-US" sz="2000" dirty="0"/>
              <a:t>&gt;| &lt; |&lt;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&gt;|, 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</a:t>
            </a:r>
          </a:p>
          <a:p>
            <a:pPr eaLnBrk="1" hangingPunct="1"/>
            <a:r>
              <a:rPr lang="en-US" sz="2000" dirty="0"/>
              <a:t>cannot be minimal.  </a:t>
            </a:r>
          </a:p>
          <a:p>
            <a:pPr eaLnBrk="1" hangingPunct="1"/>
            <a:r>
              <a:rPr lang="en-US" sz="2000" dirty="0"/>
              <a:t>But M#'s description was generated by </a:t>
            </a:r>
            <a:r>
              <a:rPr lang="en-US" sz="2000" i="1" dirty="0"/>
              <a:t>ENUM</a:t>
            </a:r>
            <a:r>
              <a:rPr lang="en-US" sz="2000" dirty="0"/>
              <a:t>.  Contradiction. 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 Contradiction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2895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We'll probably skip this one in class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Suppose we want to know whether </a:t>
            </a:r>
            <a:r>
              <a:rPr lang="en-US" sz="2400" i="1"/>
              <a:t>L</a:t>
            </a:r>
            <a:r>
              <a:rPr lang="en-US" sz="2400"/>
              <a:t> is in SD and we know: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in SD, and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/>
              <a:t>At least one of </a:t>
            </a:r>
            <a:r>
              <a:rPr lang="en-US" sz="2400" i="1"/>
              <a:t>L</a:t>
            </a:r>
            <a:r>
              <a:rPr lang="en-US" sz="2400"/>
              <a:t> or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not in D.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Then we can conclude that </a:t>
            </a:r>
            <a:r>
              <a:rPr lang="en-US" sz="2400" i="1"/>
              <a:t>L</a:t>
            </a:r>
            <a:r>
              <a:rPr lang="en-US" sz="2400"/>
              <a:t> is not in SD, because, if it were,</a:t>
            </a:r>
          </a:p>
          <a:p>
            <a:pPr eaLnBrk="1" hangingPunct="1"/>
            <a:r>
              <a:rPr lang="en-US" sz="2400"/>
              <a:t>it would force both itself and its complement into D, which we</a:t>
            </a:r>
          </a:p>
          <a:p>
            <a:pPr eaLnBrk="1" hangingPunct="1"/>
            <a:r>
              <a:rPr lang="en-US" sz="2400"/>
              <a:t>know cannot be true.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</a:t>
            </a:r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</a:t>
            </a:r>
            <a:r>
              <a:rPr lang="en-US" sz="2400"/>
              <a:t>H (since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(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H) = H is in SD and not in D)</a:t>
            </a:r>
          </a:p>
          <a:p>
            <a:pPr eaLnBrk="1" hangingPunct="1"/>
            <a:endParaRPr lang="en-US" sz="240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Complement of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 is in SD/D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-25000"/>
              <a:t>anbn</a:t>
            </a:r>
            <a:r>
              <a:rPr lang="en-US" sz="2200"/>
              <a:t> contains strings that look like: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q00,a00,q01,a00,</a:t>
            </a:r>
            <a:r>
              <a:rPr lang="en-US" sz="220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200"/>
              <a:t>),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q00,a01,q00,a10,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q00,a10,q01,a01,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q00,a11,q01,a10,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q01,a00,q00,a01,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q01,a01,q01,a10,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q01,a10,q01,a11,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q01,a11,q11,a01,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does not contain strings like </a:t>
            </a:r>
            <a:r>
              <a:rPr lang="en-US" sz="2200">
                <a:latin typeface="Courier New" panose="02070309020205020404" pitchFamily="49" charset="0"/>
              </a:rPr>
              <a:t>aaabbb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does.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</a:rPr>
              <a:t>anbn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) = A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B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What’s wrong with this proof that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</a:t>
            </a:r>
            <a:r>
              <a:rPr lang="en-US" sz="2000" b="1" baseline="-25000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anbn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is not in SD?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	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   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1000" dirty="0">
                <a:latin typeface="Arial" charset="0"/>
              </a:rPr>
              <a:t/>
            </a:r>
            <a:br>
              <a:rPr lang="en-US" sz="1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         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1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 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   	1.1. Erase the tape.	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		1.2.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1.3.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1.4. Accept.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</a:t>
            </a:r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191000" y="20574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 about</a:t>
            </a:r>
            <a:r>
              <a:rPr lang="en-US" sz="2000" dirty="0">
                <a:latin typeface="Arial" charset="0"/>
              </a:rPr>
              <a:t>:   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= 	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	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1.1 Copy the input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to another track for later.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1.2. Erase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loop.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8" name="Line 11"/>
          <p:cNvSpPr>
            <a:spLocks noChangeShapeType="1"/>
          </p:cNvSpPr>
          <p:nvPr/>
        </p:nvSpPr>
        <p:spPr bwMode="auto">
          <a:xfrm>
            <a:off x="43434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0772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reduces 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to A</a:t>
            </a:r>
            <a:r>
              <a:rPr lang="en-US" sz="2000" baseline="-25000"/>
              <a:t>anbn</a:t>
            </a:r>
            <a:r>
              <a:rPr lang="en-US" sz="2000"/>
              <a:t>:</a:t>
            </a:r>
          </a:p>
          <a:p>
            <a:pPr eaLnBrk="1" hangingPunct="1"/>
            <a:r>
              <a:rPr lang="en-US" sz="2000"/>
              <a:t>    	    1. Construct the description &lt;</a:t>
            </a:r>
            <a:r>
              <a:rPr lang="en-US" sz="2000" i="1"/>
              <a:t>M</a:t>
            </a:r>
            <a:r>
              <a:rPr lang="en-US" sz="2000"/>
              <a:t>#&gt;:</a:t>
            </a:r>
          </a:p>
          <a:p>
            <a:pPr lvl="1" eaLnBrk="1" hangingPunct="1"/>
            <a:r>
              <a:rPr lang="en-US" sz="2000"/>
              <a:t>         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accept.  Else:	</a:t>
            </a:r>
          </a:p>
          <a:p>
            <a:pPr lvl="1" eaLnBrk="1" hangingPunct="1"/>
            <a:r>
              <a:rPr lang="en-US" sz="2000"/>
              <a:t>         1.2. Erase the tape.		</a:t>
            </a:r>
          </a:p>
          <a:p>
            <a:pPr lvl="1" eaLnBrk="1" hangingPunct="1"/>
            <a:r>
              <a:rPr lang="en-US" sz="2000"/>
              <a:t>    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        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lvl="1" eaLnBrk="1" hangingPunct="1"/>
            <a:r>
              <a:rPr lang="en-US" sz="2000"/>
              <a:t>         1.5. Accept.</a:t>
            </a:r>
          </a:p>
          <a:p>
            <a:pPr lvl="1"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</a:t>
            </a:r>
            <a:endParaRPr lang="en-US" sz="2000" i="1"/>
          </a:p>
          <a:p>
            <a:pPr eaLnBrk="1" hangingPunct="1"/>
            <a:r>
              <a:rPr lang="en-US" sz="2000"/>
              <a:t>    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.  If </a:t>
            </a:r>
            <a:r>
              <a:rPr lang="en-US" sz="2000" i="1"/>
              <a:t>M</a:t>
            </a:r>
            <a:r>
              <a:rPr lang="en-US" sz="2000"/>
              <a:t> does not halt on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w</a:t>
            </a:r>
            <a:r>
              <a:rPr lang="en-US" sz="2000"/>
              <a:t>, those are the only strings </a:t>
            </a:r>
            <a:r>
              <a:rPr lang="en-US" sz="2000" i="1"/>
              <a:t>M</a:t>
            </a:r>
            <a:r>
              <a:rPr lang="en-US" sz="2000"/>
              <a:t># accepts.  If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M</a:t>
            </a:r>
            <a:r>
              <a:rPr lang="en-US" sz="2000"/>
              <a:t>#  accepts everything: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strings in</a:t>
            </a:r>
          </a:p>
          <a:p>
            <a:pPr eaLnBrk="1" hangingPunct="1"/>
            <a:r>
              <a:rPr lang="en-US" sz="2000"/>
              <a:t>		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in step 1.1.  Then it gets stuck in step 1.4, so it accepts</a:t>
            </a:r>
          </a:p>
          <a:p>
            <a:pPr eaLnBrk="1" hangingPunct="1"/>
            <a:r>
              <a:rPr lang="en-US" sz="2000"/>
              <a:t>		 nothing else.  It is an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 acceptor</a:t>
            </a:r>
            <a:r>
              <a:rPr lang="en-US" sz="2000" b="1"/>
              <a:t>.  </a:t>
            </a:r>
            <a:r>
              <a:rPr lang="en-US" sz="2000" b="1" i="1"/>
              <a:t>Oracle</a:t>
            </a:r>
            <a:r>
              <a:rPr lang="en-US" sz="2000" b="1"/>
              <a:t> accepts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everything</a:t>
            </a:r>
            <a:r>
              <a:rPr lang="en-US" sz="2000" b="1"/>
              <a:t>.  </a:t>
            </a:r>
            <a:br>
              <a:rPr lang="en-US" sz="2000" b="1"/>
            </a:br>
            <a:r>
              <a:rPr lang="en-US" sz="2000" b="1"/>
              <a:t>       </a:t>
            </a:r>
            <a:r>
              <a:rPr lang="en-US" sz="2000" b="1" i="1"/>
              <a:t>Oracle </a:t>
            </a:r>
            <a:r>
              <a:rPr lang="en-US" sz="2000" b="1"/>
              <a:t>does not  accept.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But no machine to semidecide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80772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A is not in D by reduction from H.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 = {&lt;</a:t>
            </a:r>
            <a:r>
              <a:rPr lang="en-US" sz="1700" i="1"/>
              <a:t>M, w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input string </a:t>
            </a:r>
            <a:r>
              <a:rPr lang="en-US" sz="1700" i="1"/>
              <a:t>w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A = {&lt;</a:t>
            </a:r>
            <a:r>
              <a:rPr lang="en-US" sz="1700" i="1"/>
              <a:t>M, w </a:t>
            </a:r>
            <a:r>
              <a:rPr lang="en-US" sz="1700"/>
              <a:t>&gt; : </a:t>
            </a:r>
            <a:r>
              <a:rPr lang="en-US" sz="1700" i="1"/>
              <a:t>w</a:t>
            </a:r>
            <a:r>
              <a:rPr lang="en-US" sz="1700"/>
              <a:t>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</a:t>
            </a:r>
            <a:r>
              <a:rPr lang="en-US" sz="1700" i="1"/>
              <a:t>L</a:t>
            </a:r>
            <a:r>
              <a:rPr lang="en-US" sz="1700"/>
              <a:t>(</a:t>
            </a:r>
            <a:r>
              <a:rPr lang="en-US" sz="1700" i="1"/>
              <a:t>M</a:t>
            </a:r>
            <a:r>
              <a:rPr lang="en-US" sz="1700"/>
              <a:t>)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M, w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 operates as follows:</a:t>
            </a:r>
          </a:p>
          <a:p>
            <a:pPr lvl="1" eaLnBrk="1" hangingPunct="1"/>
            <a:r>
              <a:rPr lang="en-US" sz="1700"/>
              <a:t>          1.1. Erase the tape.		</a:t>
            </a:r>
          </a:p>
          <a:p>
            <a:pPr lvl="1" eaLnBrk="1" hangingPunct="1"/>
            <a:r>
              <a:rPr lang="en-US" sz="1700"/>
              <a:t>          1.2. Write </a:t>
            </a:r>
            <a:r>
              <a:rPr lang="en-US" sz="1700" i="1"/>
              <a:t>w</a:t>
            </a:r>
            <a:r>
              <a:rPr lang="en-US" sz="1700"/>
              <a:t> on the tape.</a:t>
            </a:r>
          </a:p>
          <a:p>
            <a:pPr lvl="1" eaLnBrk="1" hangingPunct="1"/>
            <a:r>
              <a:rPr lang="en-US" sz="1700"/>
              <a:t>		   1.3. Run </a:t>
            </a:r>
            <a:r>
              <a:rPr lang="en-US" sz="1700" i="1"/>
              <a:t>M</a:t>
            </a:r>
            <a:r>
              <a:rPr lang="en-US" sz="1700"/>
              <a:t> on </a:t>
            </a:r>
            <a:r>
              <a:rPr lang="en-US" sz="1700" i="1"/>
              <a:t>w</a:t>
            </a:r>
            <a:r>
              <a:rPr lang="en-US" sz="1700"/>
              <a:t>. 	</a:t>
            </a:r>
          </a:p>
          <a:p>
            <a:pPr lvl="1" eaLnBrk="1" hangingPunct="1"/>
            <a:r>
              <a:rPr lang="en-US" sz="1700"/>
              <a:t>	     1.4. </a:t>
            </a:r>
            <a:r>
              <a:rPr lang="en-US" sz="1700" b="1"/>
              <a:t>Accept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M#, w</a:t>
            </a:r>
            <a:r>
              <a:rPr lang="en-US" sz="1700"/>
              <a:t>&gt;.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, </a:t>
            </a:r>
            <a:r>
              <a:rPr lang="en-US" sz="1700" i="1"/>
              <a:t>w</a:t>
            </a:r>
            <a:r>
              <a:rPr lang="en-US" sz="1700"/>
              <a:t>&gt;)) decides H: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 accepts everything or nothing.  So: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 i="1"/>
              <a:t>w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accepts everything.  In particular, it </a:t>
            </a:r>
          </a:p>
          <a:p>
            <a:pPr eaLnBrk="1" hangingPunct="1"/>
            <a:r>
              <a:rPr lang="en-US" sz="1700"/>
              <a:t>            accepts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Oracle</a:t>
            </a:r>
            <a:r>
              <a:rPr lang="en-US" sz="1700"/>
              <a:t> accepts.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 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M#</a:t>
            </a:r>
            <a:r>
              <a:rPr lang="en-US" sz="1700"/>
              <a:t> gets stuck in step 1.3 and so </a:t>
            </a:r>
          </a:p>
          <a:p>
            <a:pPr eaLnBrk="1" hangingPunct="1"/>
            <a:r>
              <a:rPr lang="en-US" sz="1700"/>
              <a:t>            accepts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  <a:r>
              <a:rPr lang="en-US"/>
              <a:t> </a:t>
            </a:r>
          </a:p>
          <a:p>
            <a:pPr eaLnBrk="1" hangingPunct="1"/>
            <a:r>
              <a:rPr lang="en-US" sz="1700"/>
              <a:t>But no machine to decide H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900" b="1">
                <a:solidFill>
                  <a:schemeClr val="tx2"/>
                </a:solidFill>
              </a:rPr>
              <a:t>A = {&lt;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,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&gt; :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 i="1">
                <a:solidFill>
                  <a:schemeClr val="tx2"/>
                </a:solidFill>
              </a:rPr>
              <a:t>L</a:t>
            </a:r>
            <a:r>
              <a:rPr lang="en-US" sz="2900" b="1">
                <a:solidFill>
                  <a:schemeClr val="tx2"/>
                </a:solidFill>
              </a:rPr>
              <a:t>(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)}</a:t>
            </a:r>
            <a:r>
              <a:rPr lang="en-US" sz="29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36576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/>
              <a:t>Theorem:</a:t>
            </a:r>
            <a:r>
              <a:rPr lang="en-US" sz="2400"/>
              <a:t>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A</a:t>
            </a:r>
            <a:r>
              <a:rPr lang="en-US" sz="2400" baseline="-25000"/>
              <a:t>ANY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at least one string} </a:t>
            </a:r>
          </a:p>
          <a:p>
            <a:pPr eaLnBrk="1" hangingPunct="1"/>
            <a:r>
              <a:rPr lang="en-US" sz="2400"/>
              <a:t>	</a:t>
            </a:r>
          </a:p>
          <a:p>
            <a:pPr eaLnBrk="1" hangingPunct="1"/>
            <a:r>
              <a:rPr lang="en-US" sz="2400"/>
              <a:t>			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ANY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A</a:t>
            </a:r>
            <a:r>
              <a:rPr lang="en-US" sz="2400" baseline="-25000"/>
              <a:t>ALL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ALL</a:t>
            </a:r>
            <a:r>
              <a:rPr lang="en-US" sz="2400"/>
              <a:t>.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, A</a:t>
            </a:r>
            <a:r>
              <a:rPr lang="en-US" sz="3600" b="1" baseline="-25000">
                <a:solidFill>
                  <a:schemeClr val="tx2"/>
                </a:solidFill>
              </a:rPr>
              <a:t>ANY</a:t>
            </a:r>
            <a:r>
              <a:rPr lang="en-US" sz="3600" b="1">
                <a:solidFill>
                  <a:schemeClr val="tx2"/>
                </a:solidFill>
              </a:rPr>
              <a:t>, and A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1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38200" y="2498725"/>
            <a:ext cx="8077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Suppose we could show that rights don’t “leak”.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Then we could encode configurations of TMs in this framework: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	</a:t>
            </a:r>
            <a:r>
              <a:rPr lang="en-US"/>
              <a:t/>
            </a:r>
            <a:br>
              <a:rPr lang="en-US"/>
            </a:br>
            <a:r>
              <a:rPr lang="en-US"/>
              <a:t>	</a:t>
            </a:r>
            <a:r>
              <a:rPr lang="en-US">
                <a:latin typeface="Monotype Sorts" panose="05000000000000000000" charset="2"/>
              </a:rPr>
              <a:t>q</a:t>
            </a:r>
            <a:r>
              <a:rPr lang="en-US"/>
              <a:t>	a	b	b	</a:t>
            </a:r>
            <a:r>
              <a:rPr lang="en-US">
                <a:latin typeface="Monotype Sorts" panose="05000000000000000000" charset="2"/>
              </a:rPr>
              <a:t>q</a:t>
            </a:r>
            <a:r>
              <a:rPr lang="en-US"/>
              <a:t>	...</a:t>
            </a:r>
          </a:p>
          <a:p>
            <a:pPr eaLnBrk="1" hangingPunct="1"/>
            <a:r>
              <a:rPr lang="en-US"/>
              <a:t/>
            </a:r>
            <a:br>
              <a:rPr lang="en-US"/>
            </a:br>
            <a:r>
              <a:rPr lang="en-US"/>
              <a:t>			</a:t>
            </a:r>
            <a:r>
              <a:rPr lang="en-US" i="1"/>
              <a:t>q</a:t>
            </a:r>
            <a:r>
              <a:rPr lang="en-US" baseline="-25000"/>
              <a:t>5</a:t>
            </a:r>
            <a:endParaRPr lang="en-US" sz="2800" baseline="-25000">
              <a:solidFill>
                <a:srgbClr val="FF0000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Are Security Properties Decidable?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275693" name="Group 237"/>
          <p:cNvGraphicFramePr>
            <a:graphicFrameLocks noGrp="1"/>
          </p:cNvGraphicFramePr>
          <p:nvPr/>
        </p:nvGraphicFramePr>
        <p:xfrm>
          <a:off x="1143000" y="911225"/>
          <a:ext cx="6858000" cy="1524000"/>
        </p:xfrm>
        <a:graphic>
          <a:graphicData uri="http://schemas.openxmlformats.org/drawingml/2006/table">
            <a:tbl>
              <a:tblPr/>
              <a:tblGrid>
                <a:gridCol w="1143000"/>
                <a:gridCol w="1028700"/>
                <a:gridCol w="1179513"/>
                <a:gridCol w="1049337"/>
                <a:gridCol w="1085850"/>
                <a:gridCol w="685800"/>
                <a:gridCol w="6858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5857" name="Group 401"/>
          <p:cNvGraphicFramePr>
            <a:graphicFrameLocks noGrp="1"/>
          </p:cNvGraphicFramePr>
          <p:nvPr/>
        </p:nvGraphicFramePr>
        <p:xfrm>
          <a:off x="1524000" y="4960938"/>
          <a:ext cx="4000500" cy="1524000"/>
        </p:xfrm>
        <a:graphic>
          <a:graphicData uri="http://schemas.openxmlformats.org/drawingml/2006/table">
            <a:tbl>
              <a:tblPr/>
              <a:tblGrid>
                <a:gridCol w="514350"/>
                <a:gridCol w="800100"/>
                <a:gridCol w="857250"/>
                <a:gridCol w="914400"/>
                <a:gridCol w="9144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Sorts" pitchFamily="2" charset="2"/>
                          <a:cs typeface="Times New Roman" pitchFamily="18" charset="0"/>
                        </a:rPr>
                        <a:t>q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8" name="Line 402"/>
          <p:cNvSpPr>
            <a:spLocks noChangeShapeType="1"/>
          </p:cNvSpPr>
          <p:nvPr/>
        </p:nvSpPr>
        <p:spPr bwMode="auto">
          <a:xfrm>
            <a:off x="1295400" y="3657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9" name="Line 403"/>
          <p:cNvSpPr>
            <a:spLocks noChangeShapeType="1"/>
          </p:cNvSpPr>
          <p:nvPr/>
        </p:nvSpPr>
        <p:spPr bwMode="auto">
          <a:xfrm>
            <a:off x="1295400" y="41148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0" name="Line 404"/>
          <p:cNvSpPr>
            <a:spLocks noChangeShapeType="1"/>
          </p:cNvSpPr>
          <p:nvPr/>
        </p:nvSpPr>
        <p:spPr bwMode="auto">
          <a:xfrm>
            <a:off x="1676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1" name="Line 405"/>
          <p:cNvSpPr>
            <a:spLocks noChangeShapeType="1"/>
          </p:cNvSpPr>
          <p:nvPr/>
        </p:nvSpPr>
        <p:spPr bwMode="auto">
          <a:xfrm>
            <a:off x="23622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2" name="Line 406"/>
          <p:cNvSpPr>
            <a:spLocks noChangeShapeType="1"/>
          </p:cNvSpPr>
          <p:nvPr/>
        </p:nvSpPr>
        <p:spPr bwMode="auto">
          <a:xfrm>
            <a:off x="32766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3" name="Line 407"/>
          <p:cNvSpPr>
            <a:spLocks noChangeShapeType="1"/>
          </p:cNvSpPr>
          <p:nvPr/>
        </p:nvSpPr>
        <p:spPr bwMode="auto">
          <a:xfrm>
            <a:off x="41148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4" name="Line 408"/>
          <p:cNvSpPr>
            <a:spLocks noChangeShapeType="1"/>
          </p:cNvSpPr>
          <p:nvPr/>
        </p:nvSpPr>
        <p:spPr bwMode="auto">
          <a:xfrm>
            <a:off x="49530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5" name="Line 409"/>
          <p:cNvSpPr>
            <a:spLocks noChangeShapeType="1"/>
          </p:cNvSpPr>
          <p:nvPr/>
        </p:nvSpPr>
        <p:spPr bwMode="auto">
          <a:xfrm>
            <a:off x="5867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6" name="Line 410"/>
          <p:cNvSpPr>
            <a:spLocks noChangeShapeType="1"/>
          </p:cNvSpPr>
          <p:nvPr/>
        </p:nvSpPr>
        <p:spPr bwMode="auto">
          <a:xfrm flipV="1">
            <a:off x="37338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914400" y="10668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191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1752600" y="2057400"/>
            <a:ext cx="5943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1828800" y="58674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Oracle for EqTMs</a:t>
            </a:r>
          </a:p>
        </p:txBody>
      </p:sp>
      <p:sp>
        <p:nvSpPr>
          <p:cNvPr id="30727" name="Line 12"/>
          <p:cNvSpPr>
            <a:spLocks noChangeShapeType="1"/>
          </p:cNvSpPr>
          <p:nvPr/>
        </p:nvSpPr>
        <p:spPr bwMode="auto">
          <a:xfrm>
            <a:off x="1828800" y="17526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1371600" y="1143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/>
              <a:t>M</a:t>
            </a:r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 flipH="1">
            <a:off x="6553200" y="1676400"/>
            <a:ext cx="990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7467600" y="1143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6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3058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  </a:t>
            </a:r>
            <a:r>
              <a:rPr lang="en-US" sz="2000" dirty="0" smtClean="0"/>
              <a:t>      A</a:t>
            </a:r>
            <a:r>
              <a:rPr lang="en-US" sz="2000" baseline="-25000" dirty="0" smtClean="0"/>
              <a:t>ANY</a:t>
            </a:r>
            <a:r>
              <a:rPr lang="en-US" sz="2000" dirty="0" smtClean="0"/>
              <a:t> </a:t>
            </a:r>
            <a:r>
              <a:rPr lang="en-US" sz="2000" dirty="0"/>
              <a:t>=    {&lt;</a:t>
            </a:r>
            <a:r>
              <a:rPr lang="en-US" sz="2000" i="1" dirty="0"/>
              <a:t>M</a:t>
            </a:r>
            <a:r>
              <a:rPr lang="en-US" sz="2000" dirty="0"/>
              <a:t>&gt; : there exists at least one string </a:t>
            </a:r>
            <a:r>
              <a:rPr lang="en-US" sz="2000" dirty="0" smtClean="0"/>
              <a:t>which </a:t>
            </a:r>
            <a:r>
              <a:rPr lang="en-US" sz="2000" dirty="0"/>
              <a:t>TM </a:t>
            </a:r>
            <a:r>
              <a:rPr lang="en-US" sz="2000" i="1" dirty="0"/>
              <a:t>M </a:t>
            </a:r>
          </a:p>
          <a:p>
            <a:pPr eaLnBrk="1" hangingPunct="1"/>
            <a:r>
              <a:rPr lang="en-US" sz="2000" i="1" dirty="0"/>
              <a:t>					</a:t>
            </a:r>
            <a:r>
              <a:rPr lang="en-US" sz="2000" dirty="0" smtClean="0"/>
              <a:t>accepts}</a:t>
            </a:r>
            <a:endParaRPr lang="en-US" sz="2000" dirty="0"/>
          </a:p>
          <a:p>
            <a:pPr eaLnBrk="1" hangingPunct="1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	   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</a:rPr>
              <a:t>Oracle?</a:t>
            </a:r>
            <a:r>
              <a:rPr lang="en-US" sz="2000" b="1" dirty="0" smtClean="0">
                <a:solidFill>
                  <a:srgbClr val="FF0000"/>
                </a:solidFill>
              </a:rPr>
              <a:t>)      </a:t>
            </a:r>
            <a:r>
              <a:rPr lang="en-US" sz="2000" dirty="0" err="1" smtClean="0"/>
              <a:t>EqTMs</a:t>
            </a:r>
            <a:r>
              <a:rPr lang="en-US" sz="2000" dirty="0" smtClean="0"/>
              <a:t> </a:t>
            </a:r>
            <a:r>
              <a:rPr lang="en-US" sz="2000" dirty="0"/>
              <a:t>= {&lt;</a:t>
            </a:r>
            <a:r>
              <a:rPr lang="en-US" sz="2000" i="1" dirty="0"/>
              <a:t>M</a:t>
            </a:r>
            <a:r>
              <a:rPr lang="en-US" sz="2000" i="1" baseline="-25000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M</a:t>
            </a:r>
            <a:r>
              <a:rPr lang="en-US" sz="2000" i="1" baseline="-25000" dirty="0"/>
              <a:t>b</a:t>
            </a:r>
            <a:r>
              <a:rPr lang="en-US" sz="2000" dirty="0"/>
              <a:t>&gt;: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i="1" baseline="-25000" dirty="0"/>
              <a:t>a</a:t>
            </a:r>
            <a:r>
              <a:rPr lang="en-US" sz="2000" dirty="0"/>
              <a:t>)=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i="1" baseline="-25000" dirty="0"/>
              <a:t>b</a:t>
            </a:r>
            <a:r>
              <a:rPr lang="en-US" sz="2000" dirty="0"/>
              <a:t>)}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the description of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):</a:t>
            </a:r>
          </a:p>
          <a:p>
            <a:pPr lvl="1" eaLnBrk="1" hangingPunct="1"/>
            <a:r>
              <a:rPr lang="en-US" sz="2000" dirty="0"/>
              <a:t>            1.1. Accept.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r>
              <a:rPr lang="en-US" sz="2000" dirty="0"/>
              <a:t>			  </a:t>
            </a:r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then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&gt;)) decides A</a:t>
            </a:r>
            <a:r>
              <a:rPr lang="en-US" sz="2000" baseline="-25000" dirty="0"/>
              <a:t>ANY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dirty="0"/>
              <a:t>        ● </a:t>
            </a:r>
            <a:r>
              <a:rPr lang="en-US" sz="2000" i="1" dirty="0"/>
              <a:t>C</a:t>
            </a:r>
            <a:r>
              <a:rPr lang="en-US" sz="2000" dirty="0"/>
              <a:t> is correct:  </a:t>
            </a:r>
            <a:r>
              <a:rPr lang="en-US" sz="2000" i="1" dirty="0"/>
              <a:t>M#</a:t>
            </a:r>
            <a:r>
              <a:rPr lang="en-US" sz="2000" dirty="0"/>
              <a:t> accepts everything.  So:</a:t>
            </a:r>
          </a:p>
          <a:p>
            <a:pPr lvl="1"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A</a:t>
            </a:r>
            <a:r>
              <a:rPr lang="en-US" sz="2000" baseline="-25000" dirty="0"/>
              <a:t>ANY</a:t>
            </a:r>
            <a:r>
              <a:rPr lang="en-US" sz="2000" dirty="0"/>
              <a:t>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=?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M#</a:t>
            </a:r>
            <a:r>
              <a:rPr lang="en-US" sz="2000" dirty="0"/>
              <a:t>).  </a:t>
            </a:r>
            <a:r>
              <a:rPr lang="en-US" sz="2000" i="1" dirty="0"/>
              <a:t>Oracle</a:t>
            </a:r>
            <a:r>
              <a:rPr lang="en-US" sz="2000" dirty="0"/>
              <a:t> ?		Oops.</a:t>
            </a:r>
          </a:p>
          <a:p>
            <a:pPr lvl="1"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A</a:t>
            </a:r>
            <a:r>
              <a:rPr lang="en-US" sz="2000" baseline="-25000" dirty="0"/>
              <a:t>ANY</a:t>
            </a:r>
            <a:r>
              <a:rPr lang="en-US" sz="2000" dirty="0"/>
              <a:t>: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</a:t>
            </a:r>
            <a:r>
              <a:rPr lang="en-US" sz="2000" dirty="0">
                <a:sym typeface="Symbol" panose="05050102010706020507" pitchFamily="18" charset="2"/>
              </a:rPr>
              <a:t></a:t>
            </a:r>
            <a:r>
              <a:rPr lang="en-US" sz="2000" dirty="0"/>
              <a:t> </a:t>
            </a:r>
            <a:r>
              <a:rPr lang="en-US" sz="2000" i="1" dirty="0"/>
              <a:t>L</a:t>
            </a:r>
            <a:r>
              <a:rPr lang="en-US" sz="2000" dirty="0"/>
              <a:t>(</a:t>
            </a:r>
            <a:r>
              <a:rPr lang="en-US" sz="2000" i="1" dirty="0"/>
              <a:t>M#</a:t>
            </a:r>
            <a:r>
              <a:rPr lang="en-US" sz="2000" dirty="0"/>
              <a:t>).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657600" y="1524000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A</a:t>
            </a:r>
            <a:r>
              <a:rPr lang="en-US" sz="2000" baseline="-25000"/>
              <a:t>ALL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	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ALL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● 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 if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), </a:t>
            </a:r>
            <a:r>
              <a:rPr lang="en-US" sz="2000" i="1"/>
              <a:t>M</a:t>
            </a:r>
            <a:r>
              <a:rPr lang="en-US" sz="2000"/>
              <a:t> must </a:t>
            </a:r>
          </a:p>
          <a:p>
            <a:pPr eaLnBrk="1" hangingPunct="1"/>
            <a:r>
              <a:rPr lang="en-US" sz="2000"/>
              <a:t>       also accept everything.  So: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accepts.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But no machine to decide A</a:t>
            </a:r>
            <a:r>
              <a:rPr lang="en-US" sz="2000" baseline="-25000"/>
              <a:t>ALL</a:t>
            </a:r>
            <a:r>
              <a:rPr lang="en-US" sz="2000"/>
              <a:t>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6576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15546</TotalTime>
  <Words>2347</Words>
  <Application>Microsoft Office PowerPoint</Application>
  <PresentationFormat>On-screen Show (4:3)</PresentationFormat>
  <Paragraphs>656</Paragraphs>
  <Slides>39</Slides>
  <Notes>38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Courier New</vt:lpstr>
      <vt:lpstr>Calibri</vt:lpstr>
      <vt:lpstr>Monotype Sorts</vt:lpstr>
      <vt:lpstr>Times New Roman</vt:lpstr>
      <vt:lpstr>Wingdings</vt:lpstr>
      <vt:lpstr>Arial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you cannot use Rice's theorem (in this course)</vt:lpstr>
      <vt:lpstr>PowerPoint Presentation</vt:lpstr>
      <vt:lpstr>PowerPoint Presentation</vt:lpstr>
      <vt:lpstr>PowerPoint Presentation</vt:lpstr>
      <vt:lpstr>PowerPoint Presentation</vt:lpstr>
      <vt:lpstr>Side Road with a purpose: obtainSelf</vt:lpstr>
      <vt:lpstr>Some quines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653</cp:revision>
  <cp:lastPrinted>2016-02-19T13:25:22Z</cp:lastPrinted>
  <dcterms:created xsi:type="dcterms:W3CDTF">2007-01-18T00:38:26Z</dcterms:created>
  <dcterms:modified xsi:type="dcterms:W3CDTF">2016-02-19T16:44:13Z</dcterms:modified>
</cp:coreProperties>
</file>