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463" r:id="rId3"/>
    <p:sldId id="542" r:id="rId4"/>
    <p:sldId id="549" r:id="rId5"/>
    <p:sldId id="543" r:id="rId6"/>
    <p:sldId id="544" r:id="rId7"/>
    <p:sldId id="545" r:id="rId8"/>
    <p:sldId id="546" r:id="rId9"/>
    <p:sldId id="547" r:id="rId10"/>
    <p:sldId id="548" r:id="rId11"/>
    <p:sldId id="467" r:id="rId12"/>
    <p:sldId id="550" r:id="rId13"/>
    <p:sldId id="551" r:id="rId14"/>
    <p:sldId id="552" r:id="rId15"/>
    <p:sldId id="553" r:id="rId16"/>
    <p:sldId id="479" r:id="rId17"/>
    <p:sldId id="554" r:id="rId18"/>
    <p:sldId id="477" r:id="rId19"/>
    <p:sldId id="478" r:id="rId20"/>
    <p:sldId id="480" r:id="rId21"/>
    <p:sldId id="481" r:id="rId22"/>
    <p:sldId id="482" r:id="rId23"/>
    <p:sldId id="483" r:id="rId24"/>
    <p:sldId id="487" r:id="rId25"/>
    <p:sldId id="488" r:id="rId26"/>
    <p:sldId id="484" r:id="rId27"/>
    <p:sldId id="485" r:id="rId28"/>
    <p:sldId id="486" r:id="rId29"/>
    <p:sldId id="499" r:id="rId30"/>
    <p:sldId id="490" r:id="rId31"/>
    <p:sldId id="492" r:id="rId32"/>
    <p:sldId id="493" r:id="rId33"/>
    <p:sldId id="500" r:id="rId34"/>
    <p:sldId id="501" r:id="rId35"/>
    <p:sldId id="502" r:id="rId36"/>
    <p:sldId id="503" r:id="rId37"/>
    <p:sldId id="497" r:id="rId38"/>
    <p:sldId id="504" r:id="rId39"/>
    <p:sldId id="498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27" r:id="rId63"/>
    <p:sldId id="528" r:id="rId64"/>
    <p:sldId id="529" r:id="rId65"/>
    <p:sldId id="530" r:id="rId66"/>
    <p:sldId id="531" r:id="rId67"/>
    <p:sldId id="532" r:id="rId68"/>
    <p:sldId id="533" r:id="rId69"/>
    <p:sldId id="534" r:id="rId70"/>
    <p:sldId id="535" r:id="rId71"/>
    <p:sldId id="536" r:id="rId72"/>
    <p:sldId id="537" r:id="rId73"/>
    <p:sldId id="538" r:id="rId74"/>
    <p:sldId id="539" r:id="rId75"/>
    <p:sldId id="540" r:id="rId76"/>
    <p:sldId id="541" r:id="rId77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Monotype Sorts" panose="05000000000000000000" charset="2"/>
      <p:regular r:id="rId8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58" autoAdjust="0"/>
    <p:restoredTop sz="65198" autoAdjust="0"/>
  </p:normalViewPr>
  <p:slideViewPr>
    <p:cSldViewPr>
      <p:cViewPr varScale="1">
        <p:scale>
          <a:sx n="60" d="100"/>
          <a:sy n="60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2972421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7" y="0"/>
            <a:ext cx="2970869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8829676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7" y="8829676"/>
            <a:ext cx="297086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72421" cy="463551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587" y="0"/>
            <a:ext cx="2970869" cy="463551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70" rIns="93937" bIns="469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4" y="4416430"/>
            <a:ext cx="5485158" cy="4181474"/>
          </a:xfrm>
          <a:prstGeom prst="rect">
            <a:avLst/>
          </a:prstGeom>
        </p:spPr>
        <p:txBody>
          <a:bodyPr vert="horz" lIns="93937" tIns="46970" rIns="93937" bIns="469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29676"/>
            <a:ext cx="2972421" cy="465138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587" y="8829676"/>
            <a:ext cx="2970869" cy="465138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4BEE16-DF24-42DD-8900-91D24AEB84B0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8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C7F818-8EDB-4D2C-8235-7FDED373E85B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C68411-944E-4948-9ABA-124767DE4C1F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EFEC53-D2D3-4265-B957-8557F9A79BB8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33E8F4-81F1-4978-A4B8-53048DE500AF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45F86-E017-4CBC-A47C-8820DE1C18C9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50694-4BE3-4B2A-A148-93AB9F3FA9CC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4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8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69457-FB3C-441E-B260-1F55540971E9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7429" indent="-291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937" indent="-23305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377" indent="-23305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9150" indent="-23305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8584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8020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7455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891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F1FF6-ED51-411C-B8F1-4A8CC4DDA4BA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4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 will transform any input of the form &lt;M, w&gt; into a new string, &lt;M#&gt;, suitable for input to </a:t>
            </a:r>
            <a:r>
              <a:rPr lang="en-US" i="1" dirty="0" smtClean="0"/>
              <a:t>Oracle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 build a new TM M# such that M# halts on </a:t>
            </a:r>
            <a:r>
              <a:rPr lang="en-US" dirty="0" smtClean="0">
                <a:sym typeface="Symbol" panose="05050102010706020507" pitchFamily="18" charset="2"/>
              </a:rPr>
              <a:t> iff M halts on w.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To simplify the construction, we make M# ignore its own input, so it either always halts or never halts.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So M# erases its tape, writes w on the tape, moves the tape head left, then acts like M on w.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910564-F426-4F8D-97D9-0A52E46BB65E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E988A-A33F-4108-A727-AA7E0CFB135E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2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1A5B09-0952-4457-8B9F-315D8D3F4241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5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472435-C9F7-48E5-B05D-0F47A46467F3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1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9E6454-11DA-45E9-AC8A-A8CF8B866DE9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4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D9B06-00D4-452A-B55E-6B655A7E0024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9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69DF7-9234-4FB4-B821-C2E5732DCC7D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4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031141-2442-47DB-9131-BB89DFEF1805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9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234" indent="-27662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514" indent="-2213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9120" indent="-2213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725" indent="-2213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4330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936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9542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2147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2913-4247-444A-9717-DE8B06A7D1F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876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7F75F-47EC-4B3D-A8F0-2B7C943FBDEE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3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243A0-6ECE-465C-AC26-9E513A34A714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0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B90A42-823D-4C6A-826E-B644087909B4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3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9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23-24</a:t>
            </a:r>
            <a:r>
              <a:rPr lang="en-US" baseline="0" dirty="0" smtClean="0"/>
              <a:t> were originally hidden, intended to be done on the whiteboard, but we were out of time, so I </a:t>
            </a:r>
            <a:r>
              <a:rPr lang="en-US" baseline="0" dirty="0" err="1" smtClean="0"/>
              <a:t>unhid</a:t>
            </a:r>
            <a:r>
              <a:rPr lang="en-US" baseline="0" dirty="0" smtClean="0"/>
              <a:t> them and showed them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8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0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4000A-5F40-4FAC-80D6-4FF14CBD9DD9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7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will prove some of these (most are done in the book)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4751-EE48-408B-B537-B050A8D95F59}" type="slidenum">
              <a:rPr lang="en-US"/>
              <a:pPr eaLnBrk="1" hangingPunct="1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25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28B5-73CE-4C9E-AB0A-1DF4E1CA4057}" type="slidenum">
              <a:rPr lang="en-US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Ask how a TM would do this?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second tape that starts blank.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Repeat:</a:t>
            </a:r>
          </a:p>
          <a:p>
            <a:pPr eaLnBrk="1" hangingPunct="1"/>
            <a:r>
              <a:rPr lang="en-US" smtClean="0"/>
              <a:t>   if n 1's on second tape:</a:t>
            </a:r>
          </a:p>
          <a:p>
            <a:pPr eaLnBrk="1" hangingPunct="1"/>
            <a:r>
              <a:rPr lang="en-US" smtClean="0"/>
              <a:t>     write n a's, then n b's, then n c's.</a:t>
            </a:r>
          </a:p>
          <a:p>
            <a:pPr eaLnBrk="1" hangingPunct="1"/>
            <a:r>
              <a:rPr lang="en-US" smtClean="0"/>
              <a:t>   enter state p</a:t>
            </a:r>
          </a:p>
          <a:p>
            <a:pPr eaLnBrk="1" hangingPunct="1"/>
            <a:r>
              <a:rPr lang="en-US" smtClean="0"/>
              <a:t>   erase first tape and add a 1 to the end of the second tape.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234" indent="-27662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514" indent="-2213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9120" indent="-2213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725" indent="-2213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4330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936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9542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2147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2913-4247-444A-9717-DE8B06A7D1F6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4070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3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0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8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1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that this attempt at reduction fails!  </a:t>
            </a:r>
          </a:p>
          <a:p>
            <a:endParaRPr lang="en-US" smtClean="0"/>
          </a:p>
          <a:p>
            <a:r>
              <a:rPr lang="en-US" smtClean="0"/>
              <a:t>Correct reduction on next slide.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EA69C-0F99-4359-9FFD-D3DF2D4F286A}" type="slidenum">
              <a:rPr lang="en-US"/>
              <a:pPr eaLnBrk="1" hangingPunct="1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92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8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 halts </a:t>
            </a:r>
            <a:r>
              <a:rPr lang="en-US" smtClean="0">
                <a:sym typeface="Wingdings" panose="05000000000000000000" pitchFamily="2" charset="2"/>
              </a:rPr>
              <a:t> M# Accepts all strings.  So Oracle rejects</a:t>
            </a:r>
          </a:p>
          <a:p>
            <a:r>
              <a:rPr lang="en-US" smtClean="0">
                <a:sym typeface="Wingdings" panose="05000000000000000000" pitchFamily="2" charset="2"/>
              </a:rPr>
              <a:t>M does not halt on w M# accepts nothing, So Oracle accepts.</a:t>
            </a:r>
          </a:p>
          <a:p>
            <a:endParaRPr lang="en-US" smtClean="0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So a strict Mapping reduction does not apply.  By the Reduction R coupled with </a:t>
            </a:r>
            <a:r>
              <a:rPr lang="en-US" smtClean="0">
                <a:sym typeface="Symbol" panose="05050102010706020507" pitchFamily="18" charset="2"/>
              </a:rPr>
              <a:t>, works fine.</a:t>
            </a: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5239D-6F70-4AD3-8257-F76139DC9523}" type="slidenum">
              <a:rPr lang="en-US"/>
              <a:pPr eaLnBrk="1" hangingPunct="1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9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8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how they would do it?</a:t>
            </a:r>
          </a:p>
          <a:p>
            <a:endParaRPr lang="en-US" smtClean="0"/>
          </a:p>
          <a:p>
            <a:r>
              <a:rPr lang="en-US" smtClean="0"/>
              <a:t>Can easily determine this one by examining the description of M.</a:t>
            </a:r>
          </a:p>
          <a:p>
            <a:r>
              <a:rPr lang="en-US" smtClean="0"/>
              <a:t>--------------------</a:t>
            </a:r>
          </a:p>
          <a:p>
            <a:r>
              <a:rPr lang="en-US" smtClean="0"/>
              <a:t>Second one: Ask students how they would do it?</a:t>
            </a:r>
          </a:p>
          <a:p>
            <a:endParaRPr lang="en-US" smtClean="0"/>
          </a:p>
          <a:p>
            <a:r>
              <a:rPr lang="en-US" smtClean="0"/>
              <a:t>Again, we have the description.  We can run the UTM to simulate three steps of M on W.</a:t>
            </a:r>
          </a:p>
          <a:p>
            <a:r>
              <a:rPr lang="en-US" smtClean="0"/>
              <a:t>--------------------------</a:t>
            </a:r>
          </a:p>
          <a:p>
            <a:r>
              <a:rPr lang="en-US" smtClean="0"/>
              <a:t>Ask students how they would do it?</a:t>
            </a:r>
          </a:p>
          <a:p>
            <a:endParaRPr lang="en-US" smtClean="0"/>
          </a:p>
          <a:p>
            <a:r>
              <a:rPr lang="en-US" smtClean="0"/>
              <a:t>Do a breadth-first search of states you can reach from p.  If you reach an already-seen one, backtrack.  If you reach q, halt and accept.  If nothing else to try, halt and reject.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C91EF-0FF8-4FEB-96DA-284536DB6B46}" type="slidenum">
              <a:rPr lang="en-US"/>
              <a:pPr eaLnBrk="1" hangingPunct="1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5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compare decision problems to language membership problems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6A942-F99D-4451-83BC-A50BE9B1BDD2}" type="slidenum">
              <a:rPr lang="en-US"/>
              <a:pPr eaLnBrk="1" hangingPunct="1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4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9671-55B7-46D7-ACAB-02516CB645E1}" type="slidenum">
              <a:rPr lang="en-US"/>
              <a:pPr eaLnBrk="1" hangingPunct="1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81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6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Cases 1-5.  Domain of P is the set of SD languages, and P is non-trivial.</a:t>
            </a:r>
          </a:p>
          <a:p>
            <a:endParaRPr lang="en-US" smtClean="0"/>
          </a:p>
          <a:p>
            <a:r>
              <a:rPr lang="en-US" smtClean="0"/>
              <a:t>Cases 6-8.  Domain is not languages but machines.  So Rice's Theorem says nothing.  All of these happen to be decidable</a:t>
            </a:r>
          </a:p>
          <a:p>
            <a:endParaRPr lang="en-US" smtClean="0"/>
          </a:p>
          <a:p>
            <a:r>
              <a:rPr lang="en-US" smtClean="0"/>
              <a:t>9 is stated in terms of M, but it is really about languages.  So Rice's Theorem applies.</a:t>
            </a:r>
          </a:p>
          <a:p>
            <a:endParaRPr lang="en-US" smtClean="0"/>
          </a:p>
          <a:p>
            <a:r>
              <a:rPr lang="en-US" smtClean="0"/>
              <a:t>10.  The problem domain is the set of </a:t>
            </a:r>
            <a:r>
              <a:rPr lang="en-US" b="1" smtClean="0"/>
              <a:t>pairs</a:t>
            </a:r>
            <a:r>
              <a:rPr lang="en-US" smtClean="0"/>
              <a:t> of SD languages, so the theorem does not apply.  It turns out to be undecidable, but Rice's theorem does not show 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74BFD-4ABC-4FF5-AF64-5D874ED4C626}" type="slidenum">
              <a:rPr lang="en-US"/>
              <a:pPr eaLnBrk="1" hangingPunct="1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9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&lt;M, w&gt; is in H, then M halts on w, so M# makes it to 1.5  So it then accepts x iff x is in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.  </a:t>
            </a:r>
          </a:p>
          <a:p>
            <a:r>
              <a:rPr lang="en-US" smtClean="0"/>
              <a:t>So M# accepts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, which is not regular.  So Oracle(&lt;M#&gt;) rejects.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If &lt;M, w&gt; is not in H, then M does not halt on w, so M# is stuck in step 1.4, therefore, it accepts nothing.  </a:t>
            </a:r>
          </a:p>
          <a:p>
            <a:r>
              <a:rPr lang="en-US" smtClean="0"/>
              <a:t>Thus Oracle(&lt;M#&gt; accepts.  </a:t>
            </a:r>
          </a:p>
          <a:p>
            <a:endParaRPr lang="en-US" smtClean="0"/>
          </a:p>
          <a:p>
            <a:r>
              <a:rPr lang="en-US" smtClean="0"/>
              <a:t>So it is another backwards one.  We need NOT also (next slide)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282BB-9241-4DF1-929A-93F7457B56BE}" type="slidenum">
              <a:rPr lang="en-US"/>
              <a:pPr eaLnBrk="1" hangingPunct="1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5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same reduction as on the previous slide, but now we flip.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00C0A-ED82-40F7-923A-9280D0387186}" type="slidenum">
              <a:rPr lang="en-US"/>
              <a:pPr eaLnBrk="1" hangingPunct="1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4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76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6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11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5AED2-725E-4B3B-B6E6-475DEACFBE0D}" type="slidenum">
              <a:rPr lang="en-US"/>
              <a:pPr eaLnBrk="1" hangingPunct="1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19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DD64F6-EE7F-4535-8243-7ECE5AE13034}" type="slidenum">
              <a:rPr lang="en-US"/>
              <a:pPr eaLnBrk="1" hangingPunct="1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81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M </a:t>
            </a:r>
            <a:r>
              <a:rPr lang="en-US" b="1" smtClean="0"/>
              <a:t>does halt</a:t>
            </a:r>
            <a:r>
              <a:rPr lang="en-US" smtClean="0"/>
              <a:t> on W, we'll eventually discover it.  But how can we discover that it </a:t>
            </a:r>
            <a:r>
              <a:rPr lang="en-US" i="1" smtClean="0"/>
              <a:t>does not</a:t>
            </a:r>
            <a:r>
              <a:rPr lang="en-US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27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Obtainself exists (Recursion Theorem, chapter 25, something we won't get to in this course). </a:t>
            </a:r>
          </a:p>
          <a:p>
            <a:endParaRPr lang="en-US" smtClean="0"/>
          </a:p>
          <a:p>
            <a:r>
              <a:rPr lang="en-US" smtClean="0"/>
              <a:t>Basically it says that given any TM, there is an equivalent TM that can write its own description on one of its tape.</a:t>
            </a:r>
          </a:p>
          <a:p>
            <a:endParaRPr lang="en-US" smtClean="0"/>
          </a:p>
          <a:p>
            <a:r>
              <a:rPr lang="en-US" smtClean="0"/>
              <a:t>It is equivalent to a "Program that prints itself"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1DA938-D1B1-4BB6-AB4F-F5A434614A23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185D1-EEBD-480A-9936-ECB5F3B791EE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vetailing_(computer_science)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Reduction and </a:t>
            </a:r>
            <a:r>
              <a:rPr lang="en-US" sz="4000" dirty="0" err="1" smtClean="0">
                <a:solidFill>
                  <a:schemeClr val="tx2"/>
                </a:solidFill>
              </a:rPr>
              <a:t>Undecidabiluity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Example of Turing 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5029200"/>
          </a:xfrm>
        </p:spPr>
        <p:txBody>
          <a:bodyPr/>
          <a:lstStyle/>
          <a:p>
            <a:pPr marL="61913" indent="-3175">
              <a:buFontTx/>
              <a:buNone/>
              <a:defRPr/>
            </a:pPr>
            <a:r>
              <a:rPr lang="en-US" sz="2800" dirty="0" smtClean="0"/>
              <a:t>Let </a:t>
            </a:r>
          </a:p>
          <a:p>
            <a:pPr marL="574675" indent="-293688"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(n) = "Is the decimal integer n divisible by 4?"</a:t>
            </a:r>
          </a:p>
          <a:p>
            <a:pPr marL="574675" indent="-293688"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 = "Is the decimal integer n divisible by 2?"</a:t>
            </a:r>
          </a:p>
          <a:p>
            <a:pPr marL="574675" indent="-293688">
              <a:defRPr/>
            </a:pPr>
            <a:r>
              <a:rPr lang="en-US" sz="2800" dirty="0" smtClean="0"/>
              <a:t>f(n) = n/2 (integer division, which is clearly </a:t>
            </a:r>
            <a:br>
              <a:rPr lang="en-US" sz="2800" dirty="0" smtClean="0"/>
            </a:br>
            <a:r>
              <a:rPr lang="en-US" sz="2800" dirty="0" smtClean="0"/>
              <a:t>                   Turing computable)</a:t>
            </a:r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Then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(n) is "yes" iff </a:t>
            </a:r>
            <a:br>
              <a:rPr lang="en-US" sz="2800" dirty="0" smtClean="0"/>
            </a:br>
            <a:r>
              <a:rPr lang="en-US" sz="2800" dirty="0" smtClean="0"/>
              <a:t>       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 is "yes" and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(f(n)) is "yes" .</a:t>
            </a:r>
          </a:p>
          <a:p>
            <a:pPr marL="574675" indent="-515938"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Thus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reducible to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and we write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clearly decidable (is the last digit an element of {0, 2, 4, 6, 8} ?), so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decidable </a:t>
            </a:r>
          </a:p>
          <a:p>
            <a:pPr marL="574675" indent="-515938">
              <a:defRPr/>
            </a:pPr>
            <a:endParaRPr lang="en-US" dirty="0" smtClean="0"/>
          </a:p>
          <a:p>
            <a:pPr marL="61913" indent="-3175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3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Using 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P</a:t>
            </a:r>
            <a:r>
              <a:rPr lang="en-US" baseline="-25000" dirty="0" smtClean="0"/>
              <a:t>1</a:t>
            </a:r>
            <a:r>
              <a:rPr lang="en-US" dirty="0" smtClean="0"/>
              <a:t> is reducible to P</a:t>
            </a:r>
            <a:r>
              <a:rPr lang="en-US" baseline="-25000" dirty="0" smtClean="0"/>
              <a:t>2</a:t>
            </a:r>
            <a:r>
              <a:rPr lang="en-US" dirty="0" smtClean="0"/>
              <a:t>, then</a:t>
            </a:r>
          </a:p>
          <a:p>
            <a:pPr lvl="1">
              <a:defRPr/>
            </a:pPr>
            <a:r>
              <a:rPr lang="en-US" dirty="0" smtClean="0"/>
              <a:t>If P</a:t>
            </a:r>
            <a:r>
              <a:rPr lang="en-US" sz="3200" baseline="-25000" dirty="0" smtClean="0">
                <a:ea typeface="+mn-ea"/>
                <a:cs typeface="+mn-cs"/>
              </a:rPr>
              <a:t>2</a:t>
            </a:r>
            <a:r>
              <a:rPr lang="en-US" dirty="0" smtClean="0"/>
              <a:t> is decidable, so is P</a:t>
            </a:r>
            <a:r>
              <a:rPr lang="en-US" sz="3200" baseline="-25000" dirty="0" smtClean="0">
                <a:ea typeface="+mn-ea"/>
                <a:cs typeface="+mn-cs"/>
              </a:rPr>
              <a:t>1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If P</a:t>
            </a:r>
            <a:r>
              <a:rPr lang="en-US" sz="3200" baseline="-25000" dirty="0" smtClean="0">
                <a:ea typeface="+mn-ea"/>
                <a:cs typeface="+mn-cs"/>
              </a:rPr>
              <a:t>1</a:t>
            </a:r>
            <a:r>
              <a:rPr lang="en-US" dirty="0" smtClean="0"/>
              <a:t> is not decidable, neither is P</a:t>
            </a:r>
            <a:r>
              <a:rPr lang="en-US" sz="3200" baseline="-25000" dirty="0" smtClean="0">
                <a:ea typeface="+mn-ea"/>
                <a:cs typeface="+mn-cs"/>
              </a:rPr>
              <a:t>2</a:t>
            </a:r>
            <a:r>
              <a:rPr lang="en-US" sz="3200" dirty="0" smtClean="0">
                <a:ea typeface="+mn-ea"/>
                <a:cs typeface="+mn-cs"/>
              </a:rPr>
              <a:t>.</a:t>
            </a:r>
          </a:p>
          <a:p>
            <a:pPr marL="457200" lvl="1" indent="0"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3600" dirty="0" smtClean="0"/>
              <a:t>The second part is the one that we will use most.</a:t>
            </a:r>
          </a:p>
        </p:txBody>
      </p:sp>
    </p:spTree>
    <p:extLst>
      <p:ext uri="{BB962C8B-B14F-4D97-AF65-F5344CB8AC3E}">
        <p14:creationId xmlns:p14="http://schemas.microsoft.com/office/powerpoint/2010/main" val="9501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Another Example </a:t>
            </a:r>
            <a:r>
              <a:rPr lang="en-US" sz="3600" b="1" dirty="0">
                <a:solidFill>
                  <a:schemeClr val="tx2"/>
                </a:solidFill>
              </a:rPr>
              <a:t>of Reduction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838200" y="990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● </a:t>
            </a:r>
            <a:r>
              <a:rPr lang="en-US" sz="2400" dirty="0"/>
              <a:t>Computing a function (where x and y are </a:t>
            </a:r>
            <a:r>
              <a:rPr lang="en-US" sz="2400" i="1" dirty="0"/>
              <a:t>unary</a:t>
            </a:r>
            <a:r>
              <a:rPr lang="en-US" sz="2400" dirty="0"/>
              <a:t> representations of integers)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	multiply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= </a:t>
            </a:r>
            <a:endParaRPr lang="en-US" sz="2400" i="1" dirty="0"/>
          </a:p>
          <a:p>
            <a:pPr eaLnBrk="1" hangingPunct="1"/>
            <a:r>
              <a:rPr lang="en-US" sz="2400" i="1" dirty="0"/>
              <a:t>	    </a:t>
            </a:r>
            <a:r>
              <a:rPr lang="en-US" sz="2400" dirty="0"/>
              <a:t>1. </a:t>
            </a:r>
            <a:r>
              <a:rPr lang="en-US" sz="2400" i="1" dirty="0"/>
              <a:t>answer</a:t>
            </a:r>
            <a:r>
              <a:rPr lang="en-US" sz="2400" dirty="0"/>
              <a:t> := </a:t>
            </a:r>
            <a:r>
              <a:rPr lang="el-GR" sz="2400" dirty="0"/>
              <a:t>ε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	    2. For </a:t>
            </a:r>
            <a:r>
              <a:rPr lang="en-US" sz="2400" i="1" dirty="0"/>
              <a:t>i</a:t>
            </a:r>
            <a:r>
              <a:rPr lang="en-US" sz="2400" dirty="0"/>
              <a:t> := 1 to |</a:t>
            </a:r>
            <a:r>
              <a:rPr lang="en-US" sz="2400" i="1" dirty="0"/>
              <a:t>y</a:t>
            </a:r>
            <a:r>
              <a:rPr lang="en-US" sz="2400" dirty="0"/>
              <a:t>| do:</a:t>
            </a:r>
            <a:endParaRPr lang="en-US" sz="2400" i="1" dirty="0"/>
          </a:p>
          <a:p>
            <a:pPr eaLnBrk="1" hangingPunct="1"/>
            <a:r>
              <a:rPr lang="en-US" sz="2400" i="1" dirty="0"/>
              <a:t>    	            answer</a:t>
            </a:r>
            <a:r>
              <a:rPr lang="en-US" sz="2400" dirty="0"/>
              <a:t> = </a:t>
            </a:r>
            <a:r>
              <a:rPr lang="en-US" sz="2400" dirty="0" err="1"/>
              <a:t>concat</a:t>
            </a:r>
            <a:r>
              <a:rPr lang="en-US" sz="2400" dirty="0"/>
              <a:t> (</a:t>
            </a:r>
            <a:r>
              <a:rPr lang="en-US" sz="2400" i="1" dirty="0"/>
              <a:t>answer</a:t>
            </a:r>
            <a:r>
              <a:rPr lang="en-US" sz="2400" dirty="0"/>
              <a:t>, </a:t>
            </a:r>
            <a:r>
              <a:rPr lang="en-US" sz="2400" i="1" dirty="0"/>
              <a:t>x) .</a:t>
            </a:r>
            <a:endParaRPr lang="en-US" sz="2400" dirty="0"/>
          </a:p>
          <a:p>
            <a:pPr eaLnBrk="1" hangingPunct="1"/>
            <a:r>
              <a:rPr lang="en-US" sz="2400" dirty="0"/>
              <a:t>  	    3. Return </a:t>
            </a:r>
            <a:r>
              <a:rPr lang="en-US" sz="2400" i="1" dirty="0"/>
              <a:t>answer.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So we reduce multiplication to addition</a:t>
            </a:r>
            <a:r>
              <a:rPr lang="en-US" sz="2400" i="1" dirty="0" smtClean="0"/>
              <a:t>. (concatenation)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43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685800" y="1066800"/>
            <a:ext cx="8305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	   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At each turn, a player chooses one pile and removes some sticks from it.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The player who takes the last stick wins.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Problem: Is there a move that guarantees a win for the current</a:t>
            </a:r>
          </a:p>
          <a:p>
            <a:pPr eaLnBrk="1" hangingPunct="1"/>
            <a:r>
              <a:rPr lang="en-US" sz="2200"/>
              <a:t>player?</a:t>
            </a: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Reduction example: </a:t>
            </a:r>
            <a:r>
              <a:rPr lang="en-US" sz="3600" b="1" dirty="0" err="1" smtClean="0">
                <a:solidFill>
                  <a:schemeClr val="tx2"/>
                </a:solidFill>
              </a:rPr>
              <a:t>Nim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59"/>
          <p:cNvSpPr txBox="1">
            <a:spLocks noChangeArrowheads="1"/>
          </p:cNvSpPr>
          <p:nvPr/>
        </p:nvSpPr>
        <p:spPr bwMode="auto">
          <a:xfrm>
            <a:off x="685800" y="762000"/>
            <a:ext cx="22098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sp>
        <p:nvSpPr>
          <p:cNvPr id="19459" name="Rectangle 560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Nim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 Box 561"/>
          <p:cNvSpPr txBox="1">
            <a:spLocks noChangeArrowheads="1"/>
          </p:cNvSpPr>
          <p:nvPr/>
        </p:nvSpPr>
        <p:spPr bwMode="auto">
          <a:xfrm>
            <a:off x="3124200" y="914400"/>
            <a:ext cx="5715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/>
              <a:t>● Obvious approach: search the space of possible moves.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● Reduction to an XOR computation problem:</a:t>
            </a:r>
          </a:p>
          <a:p>
            <a:pPr lvl="1" eaLnBrk="1" hangingPunct="1"/>
            <a:r>
              <a:rPr lang="en-US" sz="2400"/>
              <a:t>     </a:t>
            </a:r>
          </a:p>
          <a:p>
            <a:pPr eaLnBrk="1" hangingPunct="1"/>
            <a:r>
              <a:rPr lang="en-US" sz="2400"/>
              <a:t>       100		1		10</a:t>
            </a:r>
          </a:p>
          <a:p>
            <a:pPr eaLnBrk="1" hangingPunct="1"/>
            <a:r>
              <a:rPr lang="en-US" sz="2400"/>
              <a:t>       101		</a:t>
            </a:r>
            <a:r>
              <a:rPr lang="en-US" sz="2400" u="sng"/>
              <a:t>1</a:t>
            </a:r>
            <a:r>
              <a:rPr lang="en-US" sz="2400"/>
              <a:t>		</a:t>
            </a:r>
            <a:r>
              <a:rPr lang="en-US" sz="2400" u="sng"/>
              <a:t>01</a:t>
            </a:r>
          </a:p>
          <a:p>
            <a:pPr eaLnBrk="1" hangingPunct="1"/>
            <a:r>
              <a:rPr lang="en-US" sz="2400"/>
              <a:t>       </a:t>
            </a:r>
            <a:r>
              <a:rPr lang="en-US" sz="2400" u="sng"/>
              <a:t>010</a:t>
            </a:r>
            <a:r>
              <a:rPr lang="en-US" sz="2400"/>
              <a:t>		0		11</a:t>
            </a:r>
          </a:p>
          <a:p>
            <a:pPr eaLnBrk="1" hangingPunct="1"/>
            <a:r>
              <a:rPr lang="en-US" sz="2400"/>
              <a:t>       011</a:t>
            </a:r>
          </a:p>
        </p:txBody>
      </p:sp>
      <p:sp>
        <p:nvSpPr>
          <p:cNvPr id="19461" name="Text Box 562"/>
          <p:cNvSpPr txBox="1">
            <a:spLocks noChangeArrowheads="1"/>
          </p:cNvSpPr>
          <p:nvPr/>
        </p:nvSpPr>
        <p:spPr bwMode="auto">
          <a:xfrm>
            <a:off x="838200" y="48768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 dirty="0"/>
              <a:t>● XOR them together:</a:t>
            </a:r>
          </a:p>
          <a:p>
            <a:pPr lvl="2" eaLnBrk="1" hangingPunct="1"/>
            <a:r>
              <a:rPr lang="en-US" sz="2400" dirty="0">
                <a:cs typeface="Arial" panose="020B0604020202020204" pitchFamily="34" charset="0"/>
              </a:rPr>
              <a:t>    ♦ </a:t>
            </a:r>
            <a:r>
              <a:rPr lang="en-US" sz="2400" dirty="0"/>
              <a:t>0</a:t>
            </a:r>
            <a:r>
              <a:rPr lang="en-US" sz="2400" baseline="30000" dirty="0"/>
              <a:t>+</a:t>
            </a:r>
            <a:r>
              <a:rPr lang="en-US" sz="2400" dirty="0"/>
              <a:t> means state is losing for current player</a:t>
            </a:r>
          </a:p>
          <a:p>
            <a:pPr lvl="2" eaLnBrk="1" hangingPunct="1"/>
            <a:r>
              <a:rPr lang="en-US" sz="2400" dirty="0">
                <a:cs typeface="Arial" panose="020B0604020202020204" pitchFamily="34" charset="0"/>
              </a:rPr>
              <a:t>    ♦</a:t>
            </a:r>
            <a:r>
              <a:rPr lang="en-US" sz="2400" dirty="0"/>
              <a:t> otherwise current player can win by making a move that makes the XOR 0.</a:t>
            </a:r>
          </a:p>
        </p:txBody>
      </p:sp>
    </p:spTree>
    <p:extLst>
      <p:ext uri="{BB962C8B-B14F-4D97-AF65-F5344CB8AC3E}">
        <p14:creationId xmlns:p14="http://schemas.microsoft.com/office/powerpoint/2010/main" val="41932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Mapping Reductions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is </a:t>
            </a:r>
            <a:r>
              <a:rPr lang="en-US" sz="2400" i="1">
                <a:sym typeface="Symbol" panose="05050102010706020507" pitchFamily="18" charset="2"/>
              </a:rPr>
              <a:t>mapping reducible</a:t>
            </a:r>
            <a:r>
              <a:rPr lang="en-US" sz="2400">
                <a:sym typeface="Symbol" panose="05050102010706020507" pitchFamily="18" charset="2"/>
              </a:rPr>
              <a:t> to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 (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</a:t>
            </a:r>
            <a:r>
              <a:rPr lang="en-US" sz="2400" baseline="-25000">
                <a:sym typeface="Symbol" panose="05050102010706020507" pitchFamily="18" charset="2"/>
              </a:rPr>
              <a:t>M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 iff there exists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some computable function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 such that: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 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To decide whether 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, we transform it, using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,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into a new object and ask whether that object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Example:</a:t>
            </a:r>
          </a:p>
          <a:p>
            <a:pPr eaLnBrk="1" hangingPunct="1"/>
            <a:endParaRPr lang="en-US" sz="2400" i="1">
              <a:sym typeface="Symbol" panose="05050102010706020507" pitchFamily="18" charset="2"/>
            </a:endParaRPr>
          </a:p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     DecideNIM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XOR-solve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transform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6207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 is false, then at least one of the two antecedents of that implication must be false.  So: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If 		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is </a:t>
            </a:r>
            <a:r>
              <a:rPr lang="en-US" sz="2400" dirty="0" smtClean="0"/>
              <a:t>true</a:t>
            </a:r>
            <a:br>
              <a:rPr lang="en-US" sz="2400" dirty="0" smtClean="0"/>
            </a:br>
            <a:r>
              <a:rPr lang="en-US" sz="2400" dirty="0" smtClean="0"/>
              <a:t>         and  (L1 is in D) is false, </a:t>
            </a:r>
            <a:endParaRPr lang="en-US" sz="2400" dirty="0"/>
          </a:p>
          <a:p>
            <a:pPr eaLnBrk="1" hangingPunct="1"/>
            <a:r>
              <a:rPr lang="en-US" sz="2400" dirty="0"/>
              <a:t>	then 	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must be false.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Application: </a:t>
            </a:r>
            <a:r>
              <a:rPr lang="en-US" sz="2400" dirty="0" smtClean="0"/>
              <a:t> If L1 is a language that is known to not be in D, and we can find a reduction from L1 to L2, then L2 is also not in D.</a:t>
            </a:r>
            <a:endParaRPr lang="en-US" sz="2400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Using Reduction for Undecidability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Showing that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not in D: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    (known not to be in D)     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in D          But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not in D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R</a:t>
            </a:r>
            <a:r>
              <a:rPr lang="en-US" sz="2400"/>
              <a:t>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   (a new language whose   if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in D         So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not in D</a:t>
            </a:r>
          </a:p>
          <a:p>
            <a:pPr eaLnBrk="1" hangingPunct="1"/>
            <a:r>
              <a:rPr lang="en-US" sz="2400"/>
              <a:t>         decidability we are</a:t>
            </a:r>
          </a:p>
          <a:p>
            <a:pPr eaLnBrk="1" hangingPunct="1"/>
            <a:r>
              <a:rPr lang="en-US" sz="240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Reduction and (Un)decidability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smtClean="0"/>
              <a:t>Choose </a:t>
            </a:r>
            <a:r>
              <a:rPr lang="en-US" sz="2200" dirty="0"/>
              <a:t>a language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1</a:t>
            </a:r>
            <a:r>
              <a:rPr lang="en-US" dirty="0" smtClean="0"/>
              <a:t> </a:t>
            </a:r>
            <a:r>
              <a:rPr lang="en-US" sz="2200" dirty="0"/>
              <a:t>that is already known not to be in D, </a:t>
            </a:r>
            <a:endParaRPr lang="en-US" sz="2200" dirty="0" smtClean="0"/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200" dirty="0" smtClean="0"/>
              <a:t>Assume existence of a TM </a:t>
            </a:r>
            <a:r>
              <a:rPr lang="en-US" sz="2200" i="1" dirty="0" smtClean="0"/>
              <a:t>Oracle </a:t>
            </a:r>
            <a:r>
              <a:rPr lang="en-US" sz="2200" dirty="0" smtClean="0"/>
              <a:t> that decides L</a:t>
            </a:r>
            <a:r>
              <a:rPr lang="en-US" sz="2200" baseline="-25000" dirty="0" smtClean="0"/>
              <a:t>2</a:t>
            </a:r>
            <a:r>
              <a:rPr lang="en-US" dirty="0" smtClean="0"/>
              <a:t>     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400" dirty="0" smtClean="0"/>
              <a:t>show  </a:t>
            </a:r>
            <a:r>
              <a:rPr lang="en-US" sz="2200" dirty="0"/>
              <a:t>that </a:t>
            </a:r>
            <a:r>
              <a:rPr lang="en-US" sz="2200" i="1" dirty="0"/>
              <a:t>L</a:t>
            </a:r>
            <a:r>
              <a:rPr lang="en-US" sz="2200" baseline="-25000" dirty="0"/>
              <a:t>1  </a:t>
            </a:r>
            <a:r>
              <a:rPr lang="en-US" sz="2200" dirty="0"/>
              <a:t>can be reduced to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2</a:t>
            </a:r>
          </a:p>
          <a:p>
            <a:pPr marL="0" indent="0" eaLnBrk="1" hangingPunct="1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Details: </a:t>
            </a:r>
          </a:p>
          <a:p>
            <a:pPr eaLnBrk="1" hangingPunct="1"/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dirty="0"/>
              <a:t>Define the reduction </a:t>
            </a:r>
            <a:r>
              <a:rPr lang="en-US" sz="2200" i="1" dirty="0"/>
              <a:t>R.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3. </a:t>
            </a:r>
            <a:r>
              <a:rPr lang="en-US" sz="2200" dirty="0"/>
              <a:t>Describe the composition </a:t>
            </a:r>
            <a:r>
              <a:rPr lang="en-US" sz="2200" i="1" dirty="0"/>
              <a:t>C</a:t>
            </a:r>
            <a:r>
              <a:rPr lang="en-US" sz="2200" dirty="0"/>
              <a:t> of </a:t>
            </a:r>
            <a:r>
              <a:rPr lang="en-US" sz="2200" i="1" dirty="0"/>
              <a:t>R</a:t>
            </a:r>
            <a:r>
              <a:rPr lang="en-US" sz="2200" dirty="0"/>
              <a:t> with </a:t>
            </a:r>
            <a:r>
              <a:rPr lang="en-US" sz="2200" i="1" dirty="0" smtClean="0"/>
              <a:t>Oracle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4. </a:t>
            </a:r>
            <a:r>
              <a:rPr lang="en-US" sz="2200" dirty="0"/>
              <a:t>Show that </a:t>
            </a:r>
            <a:r>
              <a:rPr lang="en-US" sz="2200" i="1" dirty="0"/>
              <a:t>C</a:t>
            </a:r>
            <a:r>
              <a:rPr lang="en-US" sz="2200" dirty="0"/>
              <a:t> </a:t>
            </a:r>
            <a:r>
              <a:rPr lang="en-US" sz="2200" dirty="0" smtClean="0"/>
              <a:t>correctly decides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iff </a:t>
            </a:r>
            <a:r>
              <a:rPr lang="en-US" sz="2200" i="1" dirty="0"/>
              <a:t>Oracle</a:t>
            </a:r>
            <a:r>
              <a:rPr lang="en-US" sz="2200" dirty="0"/>
              <a:t> exists.  We </a:t>
            </a:r>
          </a:p>
          <a:p>
            <a:pPr eaLnBrk="1" hangingPunct="1"/>
            <a:r>
              <a:rPr lang="en-US" sz="2200" dirty="0"/>
              <a:t>    do this by showing: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R</a:t>
            </a:r>
            <a:r>
              <a:rPr lang="en-US" sz="2200" dirty="0"/>
              <a:t> can be implemented by Turing machines,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C</a:t>
            </a:r>
            <a:r>
              <a:rPr lang="en-US" sz="2200" dirty="0"/>
              <a:t> is correct: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accepts, and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rejects.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To </a:t>
            </a:r>
            <a:r>
              <a:rPr lang="en-US" sz="3600" b="1" dirty="0" smtClean="0">
                <a:solidFill>
                  <a:schemeClr val="tx2"/>
                </a:solidFill>
              </a:rPr>
              <a:t>Show L2 undecidable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4766608"/>
            <a:ext cx="3276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this outline in proofs that you submit..  We will see many examples in the next few sessions.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644676"/>
            <a:ext cx="4800600" cy="830997"/>
          </a:xfrm>
          <a:prstGeom prst="rect">
            <a:avLst/>
          </a:prstGeom>
          <a:solidFill>
            <a:srgbClr val="EDF6F7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Reduction Example:  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>
                <a:solidFill>
                  <a:schemeClr val="accent4"/>
                </a:solidFill>
              </a:rPr>
              <a:t> = {&lt;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&gt; : TM 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 halts on </a:t>
            </a:r>
            <a:r>
              <a:rPr lang="en-US" sz="24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27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6007208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308" y="2075795"/>
            <a:ext cx="220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 honor of the week's big events: 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Beatles' Ed Sullivan 52</a:t>
            </a:r>
            <a:r>
              <a:rPr lang="en-US" sz="2800" baseline="30000" dirty="0" smtClean="0">
                <a:solidFill>
                  <a:srgbClr val="3333FF"/>
                </a:solidFill>
              </a:rPr>
              <a:t>tnd</a:t>
            </a:r>
            <a:r>
              <a:rPr lang="en-US" sz="2800" dirty="0" smtClean="0">
                <a:solidFill>
                  <a:srgbClr val="3333FF"/>
                </a:solidFill>
              </a:rPr>
              <a:t> anniversary, and Valentine's Day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H</a:t>
            </a:r>
            <a:r>
              <a:rPr lang="en-US" sz="2800" b="1" baseline="-25000" dirty="0">
                <a:sym typeface="Symbol" panose="05050102010706020507" pitchFamily="18" charset="2"/>
              </a:rPr>
              <a:t></a:t>
            </a:r>
            <a:r>
              <a:rPr lang="en-US" sz="2800" b="1" dirty="0"/>
              <a:t> is in </a:t>
            </a:r>
            <a:r>
              <a:rPr lang="en-US" sz="2800" b="1" dirty="0" smtClean="0"/>
              <a:t>SD</a:t>
            </a:r>
            <a:r>
              <a:rPr lang="en-US" sz="2800" b="1" i="1" dirty="0" smtClean="0"/>
              <a:t>:</a:t>
            </a:r>
            <a:r>
              <a:rPr lang="en-US" sz="2800" b="1" dirty="0" smtClean="0"/>
              <a:t>  </a:t>
            </a:r>
            <a:r>
              <a:rPr lang="en-US" sz="2800" i="1" dirty="0" smtClean="0"/>
              <a:t>Turing machine T</a:t>
            </a:r>
            <a:r>
              <a:rPr lang="en-US" sz="2800" dirty="0" smtClean="0"/>
              <a:t> </a:t>
            </a:r>
            <a:r>
              <a:rPr lang="en-US" sz="2800" dirty="0"/>
              <a:t>semidecides it: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    T</a:t>
            </a:r>
            <a:r>
              <a:rPr lang="en-US" sz="2800" dirty="0"/>
              <a:t>(&lt;</a:t>
            </a:r>
            <a:r>
              <a:rPr lang="en-US" sz="2800" i="1" dirty="0"/>
              <a:t>M</a:t>
            </a:r>
            <a:r>
              <a:rPr lang="en-US" sz="2800" dirty="0"/>
              <a:t>&gt;) = </a:t>
            </a:r>
          </a:p>
          <a:p>
            <a:pPr eaLnBrk="1" hangingPunct="1"/>
            <a:r>
              <a:rPr lang="en-US" sz="2800" dirty="0"/>
              <a:t>        1. Run </a:t>
            </a:r>
            <a:r>
              <a:rPr lang="en-US" sz="2800" i="1" dirty="0"/>
              <a:t>M</a:t>
            </a:r>
            <a:r>
              <a:rPr lang="en-US" sz="2800" dirty="0"/>
              <a:t>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        2. Accept.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T</a:t>
            </a:r>
            <a:r>
              <a:rPr lang="en-US" sz="2800" dirty="0"/>
              <a:t> accepts &lt;</a:t>
            </a:r>
            <a:r>
              <a:rPr lang="en-US" sz="2800" i="1" dirty="0"/>
              <a:t>M</a:t>
            </a:r>
            <a:r>
              <a:rPr lang="en-US" sz="2800" dirty="0"/>
              <a:t>&gt; iff </a:t>
            </a:r>
            <a:r>
              <a:rPr lang="en-US" sz="2800" i="1" dirty="0"/>
              <a:t>M</a:t>
            </a:r>
            <a:r>
              <a:rPr lang="en-US" sz="2800" dirty="0"/>
              <a:t> halts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, so </a:t>
            </a:r>
            <a:r>
              <a:rPr lang="en-US" sz="2800" i="1" dirty="0"/>
              <a:t>T</a:t>
            </a:r>
            <a:r>
              <a:rPr lang="en-US" sz="2800" dirty="0"/>
              <a:t> semidecides H</a:t>
            </a:r>
            <a:r>
              <a:rPr lang="en-US" sz="2800" baseline="-250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Recall:  </a:t>
            </a:r>
            <a:r>
              <a:rPr lang="en-US" sz="2800" dirty="0"/>
              <a:t>"M halts on w" is a short way of saying "M, when started with input w, eventually halts"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show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in SD but not in D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057400"/>
            <a:ext cx="4191000" cy="830997"/>
          </a:xfrm>
          <a:prstGeom prst="rect">
            <a:avLst/>
          </a:prstGeom>
          <a:solidFill>
            <a:srgbClr val="EDF6F7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Reduction Example:  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>
                <a:solidFill>
                  <a:schemeClr val="accent4"/>
                </a:solidFill>
              </a:rPr>
              <a:t> = {&lt;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&gt; : TM 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 halts on </a:t>
            </a:r>
            <a:r>
              <a:rPr lang="en-US" sz="24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7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2. Theorem:</a:t>
            </a:r>
            <a:r>
              <a:rPr lang="en-US" sz="2000" dirty="0"/>
              <a:t> </a:t>
            </a:r>
            <a:r>
              <a:rPr lang="en-US" sz="2000" b="1" dirty="0"/>
              <a:t>H</a:t>
            </a:r>
            <a:r>
              <a:rPr lang="en-US" sz="2000" b="1" baseline="-25000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 =  {&lt;</a:t>
            </a:r>
            <a:r>
              <a:rPr lang="en-US" sz="2000" b="1" i="1" dirty="0"/>
              <a:t>M</a:t>
            </a:r>
            <a:r>
              <a:rPr lang="en-US" sz="2000" b="1" dirty="0"/>
              <a:t>&gt; : TM </a:t>
            </a:r>
            <a:r>
              <a:rPr lang="en-US" sz="2000" b="1" i="1" dirty="0"/>
              <a:t>M</a:t>
            </a:r>
            <a:r>
              <a:rPr lang="en-US" sz="2000" b="1" dirty="0"/>
              <a:t> halts on </a:t>
            </a:r>
            <a:r>
              <a:rPr lang="en-US" sz="2000" b="1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} is not in D.  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by reduction from H: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(?</a:t>
            </a:r>
            <a:r>
              <a:rPr lang="en-US" sz="2000" b="1" i="1" dirty="0">
                <a:solidFill>
                  <a:srgbClr val="FF0000"/>
                </a:solidFill>
              </a:rPr>
              <a:t>Oracle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	 H</a:t>
            </a:r>
            <a:r>
              <a:rPr lang="en-US" sz="2000" baseline="-25000" dirty="0" smtClean="0">
                <a:sym typeface="Symbol" panose="05050102010706020507" pitchFamily="18" charset="2"/>
              </a:rPr>
              <a:t></a:t>
            </a:r>
            <a:r>
              <a:rPr lang="en-US" sz="2000" dirty="0" smtClean="0">
                <a:sym typeface="Symbol" panose="05050102010706020507" pitchFamily="18" charset="2"/>
              </a:rPr>
              <a:t>=</a:t>
            </a:r>
            <a:r>
              <a:rPr lang="en-US" sz="2000" baseline="-25000" dirty="0" smtClean="0">
                <a:sym typeface="Symbol" panose="05050102010706020507" pitchFamily="18" charset="2"/>
              </a:rPr>
              <a:t>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 is a mapping reduction from H to 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smtClean="0">
                <a:solidFill>
                  <a:schemeClr val="tx2"/>
                </a:solidFill>
              </a:rPr>
              <a:t>Hidden: H</a:t>
            </a:r>
            <a:r>
              <a:rPr lang="en-US" sz="35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TM 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 halts on </a:t>
            </a:r>
            <a:r>
              <a:rPr 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352800" y="2590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371600"/>
            <a:ext cx="3886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≤ H </a:t>
            </a:r>
            <a:r>
              <a:rPr lang="en-US" b="1" dirty="0" smtClean="0">
                <a:sym typeface="Symbol" panose="05050102010706020507" pitchFamily="18" charset="2"/>
              </a:rPr>
              <a:t>is intuitive, the other way not so obvious.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2743200"/>
            <a:ext cx="243840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such a reduction takes something of the form &lt;</a:t>
            </a:r>
            <a:r>
              <a:rPr lang="en-US" dirty="0" err="1" smtClean="0"/>
              <a:t>M.w</a:t>
            </a:r>
            <a:r>
              <a:rPr lang="en-US" dirty="0" smtClean="0"/>
              <a:t>&gt; as input, and produces &lt;M#&gt; as 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864909"/>
            <a:ext cx="3765076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saw the details of this construction on a slide last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229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Erase the tape.</a:t>
            </a:r>
          </a:p>
          <a:p>
            <a:pPr lvl="1" eaLnBrk="1" hangingPunct="1"/>
            <a:r>
              <a:rPr lang="en-US" dirty="0"/>
              <a:t>            1.2. Write </a:t>
            </a:r>
            <a:r>
              <a:rPr lang="en-US" i="1" dirty="0"/>
              <a:t>w</a:t>
            </a:r>
            <a:r>
              <a:rPr lang="en-US" dirty="0"/>
              <a:t> on the tape and move the head to the left end.</a:t>
            </a:r>
          </a:p>
          <a:p>
            <a:pPr lvl="1" eaLnBrk="1" hangingPunct="1"/>
            <a:r>
              <a:rPr lang="en-US" dirty="0"/>
              <a:t>            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Now, suppose there is an Oracle that decides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dirty="0" smtClean="0"/>
              <a:t>then </a:t>
            </a: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 smtClean="0"/>
              <a:t>&gt;)) = </a:t>
            </a:r>
            <a:r>
              <a:rPr lang="en-US" sz="2000" i="1" dirty="0" smtClean="0"/>
              <a:t>Oracle</a:t>
            </a:r>
            <a:r>
              <a:rPr lang="en-US" sz="2000" dirty="0" smtClean="0"/>
              <a:t>(</a:t>
            </a:r>
            <a:r>
              <a:rPr lang="en-US" sz="2000" i="1" dirty="0" smtClean="0"/>
              <a:t>&lt;</a:t>
            </a:r>
            <a:r>
              <a:rPr lang="en-US" sz="2000" dirty="0" smtClean="0"/>
              <a:t>M#) decides </a:t>
            </a:r>
            <a:r>
              <a:rPr lang="en-US" sz="2000" dirty="0"/>
              <a:t>H: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M#</a:t>
            </a:r>
            <a:r>
              <a:rPr lang="en-US" sz="2000" dirty="0"/>
              <a:t> ignores its own input.  It halts on everything or </a:t>
            </a:r>
          </a:p>
          <a:p>
            <a:pPr eaLnBrk="1" hangingPunct="1"/>
            <a:r>
              <a:rPr lang="en-US" sz="2000" dirty="0"/>
              <a:t>       nothing.  So: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everything.  In </a:t>
            </a:r>
          </a:p>
          <a:p>
            <a:pPr eaLnBrk="1" hangingPunct="1"/>
            <a:r>
              <a:rPr lang="en-US" sz="2000" dirty="0"/>
              <a:t>          particular, it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nothing and </a:t>
            </a:r>
          </a:p>
          <a:p>
            <a:pPr eaLnBrk="1" hangingPunct="1"/>
            <a:r>
              <a:rPr lang="en-US" sz="2000" dirty="0"/>
              <a:t>          thus not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Construction is a reduction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193969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 Since </a:t>
            </a:r>
            <a:r>
              <a:rPr lang="en-US" dirty="0" err="1" smtClean="0"/>
              <a:t>H is</a:t>
            </a:r>
            <a:r>
              <a:rPr lang="en-US" dirty="0" smtClean="0"/>
              <a:t> undecidable, Oracle </a:t>
            </a:r>
            <a:r>
              <a:rPr lang="en-US" dirty="0"/>
              <a:t>for </a:t>
            </a:r>
            <a:r>
              <a:rPr lang="en-US" dirty="0" smtClean="0"/>
              <a:t>H</a:t>
            </a:r>
            <a:r>
              <a:rPr lang="el-GR" baseline="-25000" dirty="0" smtClean="0"/>
              <a:t>ε</a:t>
            </a:r>
            <a:r>
              <a:rPr lang="en-US" dirty="0" smtClean="0"/>
              <a:t> cannot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A </a:t>
            </a:r>
            <a:r>
              <a:rPr lang="en-US" sz="3600" b="1" dirty="0">
                <a:solidFill>
                  <a:schemeClr val="tx2"/>
                </a:solidFill>
              </a:rPr>
              <a:t>Block Diagram of </a:t>
            </a:r>
            <a:r>
              <a:rPr lang="en-US" sz="3600" b="1" i="1" dirty="0">
                <a:solidFill>
                  <a:schemeClr val="tx2"/>
                </a:solidFill>
              </a:rPr>
              <a:t>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9699" name="Picture 7" descr="Fig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3820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 </a:t>
            </a:r>
            <a:r>
              <a:rPr lang="en-US" sz="2400" dirty="0" smtClean="0"/>
              <a:t>In all three places where M# appears in this diagram, it should be &lt;M#&gt;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        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>
                <a:sym typeface="Symbol" panose="05050102010706020507" pitchFamily="18" charset="2"/>
              </a:rPr>
              <a:t>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</a:t>
            </a:r>
            <a:r>
              <a:rPr lang="en-US" sz="2000" i="1" dirty="0"/>
              <a:t>,</a:t>
            </a:r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…,</a:t>
            </a:r>
            <a:r>
              <a:rPr lang="en-US" sz="2000" dirty="0" err="1">
                <a:latin typeface="Courier New" panose="02070309020205020404" pitchFamily="49" charset="0"/>
              </a:rPr>
              <a:t>aaa</a:t>
            </a:r>
            <a:endParaRPr lang="en-US" sz="2000" dirty="0">
              <a:latin typeface="Courier New" panose="02070309020205020404" pitchFamily="49" charset="0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),(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 language on which some </a:t>
            </a:r>
            <a:r>
              <a:rPr lang="en-US" sz="2000" i="1" dirty="0"/>
              <a:t>M</a:t>
            </a:r>
            <a:r>
              <a:rPr lang="en-US" sz="2000" dirty="0"/>
              <a:t> halts contains strings of some arbitrary form, for example,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(letting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}):  </a:t>
            </a:r>
            <a:r>
              <a:rPr lang="en-US" sz="2000" dirty="0" err="1">
                <a:latin typeface="Courier New" panose="02070309020205020404" pitchFamily="49" charset="0"/>
              </a:rPr>
              <a:t>aaaba</a:t>
            </a:r>
            <a:endParaRPr lang="en-US" sz="2000" dirty="0">
              <a:latin typeface="Courier New" panose="02070309020205020404" pitchFamily="49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Languages We Are Dealing </a:t>
            </a:r>
            <a:r>
              <a:rPr lang="en-US" sz="3100" b="1" dirty="0">
                <a:solidFill>
                  <a:schemeClr val="tx2"/>
                </a:solidFill>
              </a:rPr>
              <a:t>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3352800" y="1447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5638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This slide comes after the proof, which was done on the board.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838200" y="10541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	                  </a:t>
            </a:r>
            <a:r>
              <a:rPr lang="en-US" i="1"/>
              <a:t>R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H</a:t>
            </a:r>
            <a:r>
              <a:rPr lang="en-US" baseline="-25000">
                <a:sym typeface="Symbol" panose="05050102010706020507" pitchFamily="18" charset="2"/>
              </a:rPr>
              <a:t></a:t>
            </a:r>
            <a:r>
              <a:rPr lang="en-US">
                <a:sym typeface="Symbol" panose="05050102010706020507" pitchFamily="18" charset="2"/>
              </a:rPr>
              <a:t>  </a:t>
            </a:r>
            <a:r>
              <a:rPr lang="en-US"/>
              <a:t>{&lt;</a:t>
            </a:r>
            <a:r>
              <a:rPr lang="en-US" i="1"/>
              <a:t>M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i="1"/>
              <a:t>R</a:t>
            </a:r>
            <a:r>
              <a:rPr lang="en-US"/>
              <a:t> is a reduction from H to H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(x) operates as follows:</a:t>
            </a:r>
          </a:p>
          <a:p>
            <a:pPr lvl="1" eaLnBrk="1" hangingPunct="1"/>
            <a:r>
              <a:rPr lang="en-US"/>
              <a:t>        1.1. Erase the tape.</a:t>
            </a:r>
          </a:p>
          <a:p>
            <a:pPr lvl="1" eaLnBrk="1" hangingPunct="1"/>
            <a:r>
              <a:rPr lang="en-US"/>
              <a:t>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Oracle</a:t>
            </a:r>
            <a:r>
              <a:rPr lang="en-US"/>
              <a:t> (the hypothesized machine to decide H</a:t>
            </a:r>
            <a:r>
              <a:rPr lang="en-US" baseline="-25000">
                <a:sym typeface="Symbol" panose="05050102010706020507" pitchFamily="18" charset="2"/>
              </a:rPr>
              <a:t></a:t>
            </a:r>
            <a:r>
              <a:rPr lang="en-US"/>
              <a:t>). 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R</a:t>
            </a:r>
            <a:r>
              <a:rPr lang="en-US"/>
              <a:t> (the machine that builds </a:t>
            </a:r>
            <a:r>
              <a:rPr lang="en-US" i="1"/>
              <a:t>M#</a:t>
            </a:r>
            <a:r>
              <a:rPr lang="en-US"/>
              <a:t>. Actually exists).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C</a:t>
            </a:r>
            <a:r>
              <a:rPr lang="en-US"/>
              <a:t> (the composition of </a:t>
            </a:r>
            <a:r>
              <a:rPr lang="en-US" i="1"/>
              <a:t>R</a:t>
            </a:r>
            <a:r>
              <a:rPr lang="en-US"/>
              <a:t> with </a:t>
            </a:r>
            <a:r>
              <a:rPr lang="en-US" i="1"/>
              <a:t>Oracle</a:t>
            </a:r>
            <a:r>
              <a:rPr lang="en-US"/>
              <a:t>).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M#</a:t>
            </a:r>
            <a:r>
              <a:rPr lang="en-US"/>
              <a:t> (the machine we will pass as input to </a:t>
            </a:r>
            <a:r>
              <a:rPr lang="en-US" i="1"/>
              <a:t>Oracle</a:t>
            </a:r>
            <a:r>
              <a:rPr lang="en-US"/>
              <a:t>).  Note that we never run it.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M</a:t>
            </a:r>
            <a:r>
              <a:rPr lang="en-US"/>
              <a:t> (the machine whose membership in H we are interested in determining; </a:t>
            </a:r>
          </a:p>
          <a:p>
            <a:pPr eaLnBrk="1" hangingPunct="1"/>
            <a:r>
              <a:rPr lang="en-US"/>
              <a:t>   thus also an input to </a:t>
            </a:r>
            <a:r>
              <a:rPr lang="en-US" i="1"/>
              <a:t>R</a:t>
            </a:r>
            <a:r>
              <a:rPr lang="en-US"/>
              <a:t>).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Machines We Are Dealing </a:t>
            </a:r>
            <a:r>
              <a:rPr lang="en-US" sz="3100" b="1" dirty="0">
                <a:solidFill>
                  <a:schemeClr val="tx2"/>
                </a:solidFill>
              </a:rPr>
              <a:t>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3352800" y="14478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R</a:t>
            </a:r>
            <a:r>
              <a:rPr lang="en-US" dirty="0"/>
              <a:t> must construct &lt;</a:t>
            </a:r>
            <a:r>
              <a:rPr lang="en-US" i="1" dirty="0"/>
              <a:t>M#</a:t>
            </a:r>
            <a:r>
              <a:rPr lang="en-US" dirty="0"/>
              <a:t>&gt; from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&gt;.  Suppose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dirty="0">
                <a:latin typeface="Courier New" panose="02070309020205020404" pitchFamily="49" charset="0"/>
              </a:rPr>
              <a:t>aba</a:t>
            </a:r>
            <a:r>
              <a:rPr lang="en-US" dirty="0"/>
              <a:t>.  </a:t>
            </a:r>
          </a:p>
          <a:p>
            <a:pPr eaLnBrk="1" hangingPunct="1"/>
            <a:endParaRPr lang="en-US" sz="1000" i="1" dirty="0"/>
          </a:p>
          <a:p>
            <a:pPr eaLnBrk="1" hangingPunct="1"/>
            <a:r>
              <a:rPr lang="en-US" i="1" smtClean="0"/>
              <a:t>                                                M</a:t>
            </a:r>
            <a:r>
              <a:rPr lang="en-US" i="1"/>
              <a:t>#</a:t>
            </a:r>
            <a:r>
              <a:rPr lang="en-US"/>
              <a:t> will be: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So the procedure for constructing </a:t>
            </a:r>
            <a:r>
              <a:rPr lang="en-US" i="1" dirty="0"/>
              <a:t>M#</a:t>
            </a:r>
            <a:r>
              <a:rPr lang="en-US" dirty="0"/>
              <a:t> is: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1. Write: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r>
              <a:rPr lang="en-US" dirty="0"/>
              <a:t>			  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2. For each character </a:t>
            </a:r>
            <a:r>
              <a:rPr lang="en-US" i="1" dirty="0"/>
              <a:t>x</a:t>
            </a:r>
            <a:r>
              <a:rPr lang="en-US" dirty="0"/>
              <a:t> in </a:t>
            </a:r>
            <a:r>
              <a:rPr lang="en-US" i="1" dirty="0"/>
              <a:t>w</a:t>
            </a:r>
            <a:r>
              <a:rPr lang="en-US" dirty="0"/>
              <a:t> do:</a:t>
            </a:r>
          </a:p>
          <a:p>
            <a:pPr lvl="1" eaLnBrk="1" hangingPunct="1"/>
            <a:r>
              <a:rPr lang="en-US" dirty="0"/>
              <a:t>    2.1. Write </a:t>
            </a:r>
            <a:r>
              <a:rPr lang="en-US" i="1" dirty="0"/>
              <a:t>x.</a:t>
            </a:r>
            <a:endParaRPr lang="en-US" dirty="0"/>
          </a:p>
          <a:p>
            <a:pPr lvl="1" eaLnBrk="1" hangingPunct="1"/>
            <a:r>
              <a:rPr lang="en-US" dirty="0"/>
              <a:t>    2.2. If</a:t>
            </a:r>
            <a:r>
              <a:rPr lang="en-US" i="1" dirty="0"/>
              <a:t> x</a:t>
            </a:r>
            <a:r>
              <a:rPr lang="en-US" dirty="0"/>
              <a:t> is not the last character in </a:t>
            </a:r>
            <a:r>
              <a:rPr lang="en-US" i="1" dirty="0"/>
              <a:t>w</a:t>
            </a:r>
            <a:r>
              <a:rPr lang="en-US" dirty="0"/>
              <a:t>, write R.</a:t>
            </a:r>
          </a:p>
          <a:p>
            <a:pPr eaLnBrk="1" hangingPunct="1"/>
            <a:r>
              <a:rPr lang="en-US" dirty="0"/>
              <a:t>3. Write </a:t>
            </a:r>
            <a:r>
              <a:rPr lang="en-US" dirty="0" err="1"/>
              <a:t>L</a:t>
            </a:r>
            <a:r>
              <a:rPr lang="en-US" baseline="-25000" dirty="0" err="1">
                <a:latin typeface="Monotype Sorts" panose="05000000000000000000" charset="2"/>
              </a:rPr>
              <a:t>q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i="1">
                <a:solidFill>
                  <a:schemeClr val="tx2"/>
                </a:solidFill>
              </a:rPr>
              <a:t>R </a:t>
            </a:r>
            <a:r>
              <a:rPr lang="en-US" sz="3100" b="1">
                <a:solidFill>
                  <a:schemeClr val="tx2"/>
                </a:solidFill>
              </a:rPr>
              <a:t>Can Be Implemented as a Turing Machine</a:t>
            </a:r>
          </a:p>
        </p:txBody>
      </p:sp>
      <p:pic>
        <p:nvPicPr>
          <p:cNvPr id="30724" name="Picture 9" descr="Theore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3999"/>
            <a:ext cx="2971800" cy="23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Theore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1870558" cy="12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R</a:t>
            </a:r>
            <a:r>
              <a:rPr lang="en-US" sz="2400"/>
              <a:t> can be implemented as a Turing machine.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C</a:t>
            </a:r>
            <a:r>
              <a:rPr lang="en-US" sz="2400"/>
              <a:t> is correct.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So, if </a:t>
            </a:r>
            <a:r>
              <a:rPr lang="en-US" sz="2400" i="1"/>
              <a:t>Oracle</a:t>
            </a:r>
            <a:r>
              <a:rPr lang="en-US" sz="2400"/>
              <a:t> exists: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	C</a:t>
            </a:r>
            <a:r>
              <a:rPr lang="en-US" sz="2400"/>
              <a:t> = 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R</a:t>
            </a:r>
            <a:r>
              <a:rPr lang="en-US" sz="2400"/>
              <a:t>(&lt;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&gt;)) decides H.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But no machine to decide H can exist.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 neither does </a:t>
            </a:r>
            <a:r>
              <a:rPr lang="en-US" sz="2400" i="1"/>
              <a:t>Oracle</a:t>
            </a:r>
            <a:r>
              <a:rPr lang="en-US" sz="2400"/>
              <a:t>. 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Conclusion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If we could decide whether </a:t>
            </a:r>
            <a:r>
              <a:rPr lang="en-US" sz="2200" i="1" dirty="0"/>
              <a:t>M</a:t>
            </a:r>
            <a:r>
              <a:rPr lang="en-US" sz="2200" dirty="0"/>
              <a:t> halts on the specific string </a:t>
            </a:r>
            <a:r>
              <a:rPr lang="en-US" sz="2200" dirty="0">
                <a:sym typeface="Symbol" panose="05050102010706020507" pitchFamily="18" charset="2"/>
              </a:rPr>
              <a:t></a:t>
            </a:r>
            <a:r>
              <a:rPr lang="en-US" sz="2200" dirty="0"/>
              <a:t>, we</a:t>
            </a:r>
          </a:p>
          <a:p>
            <a:pPr eaLnBrk="1" hangingPunct="1"/>
            <a:r>
              <a:rPr lang="en-US" sz="2200" dirty="0"/>
              <a:t>could solve the more general problem of  deciding whether </a:t>
            </a:r>
            <a:r>
              <a:rPr lang="en-US" sz="2200" i="1" dirty="0"/>
              <a:t>M</a:t>
            </a:r>
          </a:p>
          <a:p>
            <a:pPr eaLnBrk="1" hangingPunct="1"/>
            <a:r>
              <a:rPr lang="en-US" sz="2200" dirty="0"/>
              <a:t>halts on an arbitrary input.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Clearly, the other way around is true: If we could solve H we </a:t>
            </a:r>
          </a:p>
          <a:p>
            <a:pPr eaLnBrk="1" hangingPunct="1"/>
            <a:r>
              <a:rPr lang="en-US" sz="2200" dirty="0"/>
              <a:t>could decide whether </a:t>
            </a:r>
            <a:r>
              <a:rPr lang="en-US" sz="2200" i="1" dirty="0"/>
              <a:t>M</a:t>
            </a:r>
            <a:r>
              <a:rPr lang="en-US" sz="2200" dirty="0"/>
              <a:t> halts on any one particular string.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But we </a:t>
            </a:r>
            <a:r>
              <a:rPr lang="en-US" sz="2200" dirty="0" smtClean="0"/>
              <a:t>have used </a:t>
            </a:r>
            <a:r>
              <a:rPr lang="en-US" sz="2200" dirty="0"/>
              <a:t>reduction to show that </a:t>
            </a:r>
            <a:r>
              <a:rPr lang="en-US" sz="2200" dirty="0" smtClean="0"/>
              <a:t>(H </a:t>
            </a:r>
            <a:r>
              <a:rPr lang="en-US" sz="2200" dirty="0"/>
              <a:t>undecidable implies </a:t>
            </a:r>
          </a:p>
          <a:p>
            <a:pPr eaLnBrk="1" hangingPunct="1"/>
            <a:r>
              <a:rPr lang="en-US" sz="2200" dirty="0"/>
              <a:t>H</a:t>
            </a:r>
            <a:r>
              <a:rPr lang="en-US" sz="2400" baseline="-25000" dirty="0">
                <a:sym typeface="Symbol" panose="05050102010706020507" pitchFamily="18" charset="2"/>
              </a:rPr>
              <a:t></a:t>
            </a:r>
            <a:r>
              <a:rPr lang="en-US" sz="2200" dirty="0"/>
              <a:t> </a:t>
            </a:r>
            <a:r>
              <a:rPr lang="en-US" sz="2200" dirty="0" smtClean="0"/>
              <a:t>undecidable); </a:t>
            </a:r>
            <a:r>
              <a:rPr lang="en-US" sz="2200" dirty="0"/>
              <a:t>this is not at all obvious.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This Result is Somewhat Surprising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let L = {&lt;M&gt; | M is a TM that halts when its input is epsilon}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if L is decidable, let the following function decide L: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boolean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M);   </a:t>
            </a:r>
            <a:r>
              <a:rPr lang="en-US" sz="2200" dirty="0">
                <a:latin typeface="Arial" charset="0"/>
              </a:rPr>
              <a:t>// defined in </a:t>
            </a:r>
            <a:r>
              <a:rPr lang="en-US" sz="2200" dirty="0" err="1">
                <a:latin typeface="Arial" charset="0"/>
              </a:rPr>
              <a:t>magic.h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  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decides H using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.: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reduces to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M, string w)    {  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 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void wrapper(string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iDontCare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) {</a:t>
            </a:r>
            <a:r>
              <a:rPr lang="en-US" sz="2200" dirty="0">
                <a:latin typeface="Arial" charset="0"/>
              </a:rPr>
              <a:t>// a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	M(w);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   } {</a:t>
            </a:r>
            <a:r>
              <a:rPr lang="en-US" sz="2200" dirty="0">
                <a:latin typeface="Arial" charset="0"/>
              </a:rPr>
              <a:t>// end of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    return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(wrapper);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}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Another Way to View the Reduction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85800" y="568483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If HaltsOnEpsilon is a decision procedure, so is HaltsOn.</a:t>
            </a:r>
          </a:p>
          <a:p>
            <a:pPr eaLnBrk="1" hangingPunct="1"/>
            <a:r>
              <a:rPr lang="en-US" sz="2400"/>
              <a:t>But of course HaltsOn is not, so neither is HaltsOnEpslipn</a:t>
            </a:r>
          </a:p>
        </p:txBody>
      </p:sp>
    </p:spTree>
    <p:extLst>
      <p:ext uri="{BB962C8B-B14F-4D97-AF65-F5344CB8AC3E}">
        <p14:creationId xmlns:p14="http://schemas.microsoft.com/office/powerpoint/2010/main" val="28072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 smtClean="0"/>
              <a:t>A language L is in SD iff L is Turing enumerable</a:t>
            </a:r>
            <a:endParaRPr lang="en-US" sz="2400" dirty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Last time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declaration of the reduction “from” and “to” languages.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description of </a:t>
            </a:r>
            <a:r>
              <a:rPr lang="en-US" sz="2400" i="1" smtClean="0"/>
              <a:t>R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If </a:t>
            </a:r>
            <a:r>
              <a:rPr lang="en-US" sz="2400" i="1" smtClean="0"/>
              <a:t>R</a:t>
            </a:r>
            <a:r>
              <a:rPr lang="en-US" sz="2400" smtClean="0"/>
              <a:t> is doing anything nontrivial, argue that it can be    implemented as a TM.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Note that machine diagrams are not necessary or even sufficient in these proofs.  Use them as thought devices, where needed.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Run through the logic that demonstrates how the “from” language is being decided by the composition of </a:t>
            </a:r>
            <a:r>
              <a:rPr lang="en-US" sz="2400" i="1" smtClean="0"/>
              <a:t>R</a:t>
            </a:r>
            <a:r>
              <a:rPr lang="en-US" sz="2400" smtClean="0"/>
              <a:t> and </a:t>
            </a:r>
            <a:r>
              <a:rPr lang="en-US" sz="2400" i="1" smtClean="0"/>
              <a:t>Oracle</a:t>
            </a:r>
            <a:r>
              <a:rPr lang="en-US" sz="2400" smtClean="0"/>
              <a:t>.  You must do both accepting and rejecting cases.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Declare that the reduction proves that your “to” language is not in D.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639762"/>
          </a:xfrm>
          <a:noFill/>
        </p:spPr>
        <p:txBody>
          <a:bodyPr/>
          <a:lstStyle/>
          <a:p>
            <a:pPr eaLnBrk="1" hangingPunct="1"/>
            <a:r>
              <a:rPr lang="en-US" sz="3200" b="1" smtClean="0"/>
              <a:t>Important Elements in a Reduction Proof</a:t>
            </a:r>
          </a:p>
        </p:txBody>
      </p:sp>
    </p:spTree>
    <p:extLst>
      <p:ext uri="{BB962C8B-B14F-4D97-AF65-F5344CB8AC3E}">
        <p14:creationId xmlns:p14="http://schemas.microsoft.com/office/powerpoint/2010/main" val="9716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196975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The right way to use reduction to show that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is not in D: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1. Given that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is not in D,				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endParaRPr lang="en-US" sz="2000"/>
          </a:p>
          <a:p>
            <a:pPr eaLnBrk="1" hangingPunct="1"/>
            <a:r>
              <a:rPr lang="en-US" sz="2000"/>
              <a:t>2. Reduce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to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, i.e., show how to solve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    (the known one) in terms of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	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endParaRPr lang="en-US" sz="2000"/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000"/>
              <a:t>Doing it wrong by reducing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 to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: 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there exists a machine 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 that solves </a:t>
            </a:r>
            <a:r>
              <a:rPr lang="en-US" sz="2000" i="1"/>
              <a:t>H</a:t>
            </a:r>
            <a:r>
              <a:rPr lang="en-US" sz="2000"/>
              <a:t>, then we could build a </a:t>
            </a:r>
          </a:p>
          <a:p>
            <a:pPr eaLnBrk="1" hangingPunct="1"/>
            <a:r>
              <a:rPr lang="en-US" sz="2000"/>
              <a:t>machine that solves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as follows: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1. Return (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&gt;)).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This proves nothing.  It’s an argument of the form: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If </a:t>
            </a:r>
            <a:r>
              <a:rPr lang="en-US" sz="2000" i="1"/>
              <a:t>False</a:t>
            </a:r>
            <a:r>
              <a:rPr lang="en-US" sz="2000"/>
              <a:t> then …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Most Common Mistake: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Doing the Reduction Backwards</a:t>
            </a:r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7467600" y="2133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8077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H</a:t>
            </a:r>
            <a:r>
              <a:rPr lang="en-US" sz="2400" baseline="-25000"/>
              <a:t>ANY</a:t>
            </a:r>
            <a:r>
              <a:rPr lang="en-US" sz="2400"/>
              <a:t> is in SD.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by exhibiting a TM </a:t>
            </a:r>
            <a:r>
              <a:rPr lang="en-US" sz="2400" i="1"/>
              <a:t>T</a:t>
            </a:r>
            <a:r>
              <a:rPr lang="en-US" sz="2400"/>
              <a:t> that semidecides it.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What about simply trying all the strings in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 one at a time</a:t>
            </a:r>
          </a:p>
          <a:p>
            <a:pPr eaLnBrk="1" hangingPunct="1"/>
            <a:r>
              <a:rPr lang="en-US" sz="2400"/>
              <a:t>until one halts?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457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= 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there exists at least one string on which TM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halts}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Use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dovetailing</a:t>
            </a:r>
            <a:r>
              <a:rPr lang="en-US" sz="2200" dirty="0">
                <a:latin typeface="Arial" charset="0"/>
              </a:rPr>
              <a:t>* to try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all of the elements of </a:t>
            </a:r>
            <a:r>
              <a:rPr lang="en-US" sz="2200" dirty="0">
                <a:latin typeface="Arial" charset="0"/>
                <a:sym typeface="Symbol" pitchFamily="18" charset="2"/>
              </a:rPr>
              <a:t></a:t>
            </a:r>
            <a:r>
              <a:rPr lang="en-US" sz="2200" dirty="0">
                <a:latin typeface="Arial" charset="0"/>
              </a:rPr>
              <a:t>*: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 err="1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[5]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u="sng" dirty="0">
                <a:latin typeface="Courier New" pitchFamily="49" charset="0"/>
              </a:rPr>
              <a:t>b</a:t>
            </a:r>
            <a:r>
              <a:rPr lang="en-US" sz="2200" u="sng" dirty="0">
                <a:latin typeface="Arial" charset="0"/>
              </a:rPr>
              <a:t>   [3]</a:t>
            </a: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[2]   </a:t>
            </a:r>
            <a:r>
              <a:rPr lang="en-US" sz="2200" dirty="0" err="1">
                <a:latin typeface="Courier New" pitchFamily="49" charset="0"/>
              </a:rPr>
              <a:t>ab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If any instance of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halts, halt and accept.</a:t>
            </a:r>
          </a:p>
          <a:p>
            <a:pPr marL="342900" indent="-342900">
              <a:defRPr/>
            </a:pPr>
            <a:endParaRPr lang="en-US" sz="22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will accept iff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at least one string.  So </a:t>
            </a: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 err="1">
                <a:latin typeface="Arial" charset="0"/>
              </a:rPr>
              <a:t>semidecides</a:t>
            </a:r>
            <a:r>
              <a:rPr lang="en-US" sz="2200" dirty="0">
                <a:latin typeface="Arial" charset="0"/>
              </a:rPr>
              <a:t> H</a:t>
            </a:r>
            <a:r>
              <a:rPr lang="en-US" sz="2200" baseline="-25000" dirty="0">
                <a:latin typeface="Arial" charset="0"/>
              </a:rPr>
              <a:t>ANY.</a:t>
            </a:r>
            <a:r>
              <a:rPr lang="en-US" sz="2200" dirty="0">
                <a:latin typeface="Arial" charset="0"/>
              </a:rPr>
              <a:t> 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14400" y="61722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* </a:t>
            </a:r>
            <a:r>
              <a:rPr lang="en-US" sz="2000" b="1">
                <a:hlinkClick r:id="rId3"/>
              </a:rPr>
              <a:t>http://en.wikipedia.org/wiki/Dovetailing_(computer_science)</a:t>
            </a:r>
            <a:r>
              <a:rPr 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3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not in 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1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4582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   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Examine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            1.2. If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dirty="0"/>
              <a:t>,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, else loop.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R</a:t>
            </a:r>
            <a:r>
              <a:rPr lang="en-US" dirty="0"/>
              <a:t> can be implemented as a Turing machine.  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The only string on which </a:t>
            </a:r>
            <a:r>
              <a:rPr lang="en-US" i="1" dirty="0"/>
              <a:t>M#</a:t>
            </a:r>
            <a:r>
              <a:rPr lang="en-US" dirty="0"/>
              <a:t> can halt is </a:t>
            </a:r>
            <a:r>
              <a:rPr lang="en-US" i="1" dirty="0"/>
              <a:t>w</a:t>
            </a:r>
            <a:r>
              <a:rPr lang="en-US" dirty="0"/>
              <a:t>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  </a:t>
            </a:r>
            <a:r>
              <a:rPr lang="en-US" dirty="0"/>
              <a:t>So </a:t>
            </a:r>
            <a:r>
              <a:rPr lang="en-US" i="1" dirty="0"/>
              <a:t>M#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.  There exists at least one </a:t>
            </a:r>
          </a:p>
          <a:p>
            <a:pPr eaLnBrk="1" hangingPunct="1"/>
            <a:r>
              <a:rPr lang="en-US" dirty="0"/>
              <a:t>           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neither does </a:t>
            </a:r>
            <a:r>
              <a:rPr lang="en-US" i="1" dirty="0"/>
              <a:t>M#</a:t>
            </a:r>
            <a:r>
              <a:rPr lang="en-US" dirty="0"/>
              <a:t>. So there exists </a:t>
            </a:r>
          </a:p>
          <a:p>
            <a:pPr eaLnBrk="1" hangingPunct="1"/>
            <a:r>
              <a:rPr lang="en-US" dirty="0"/>
              <a:t>            no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Hidden: 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not in 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743200" y="1447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3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(Another </a:t>
            </a:r>
            <a:r>
              <a:rPr lang="en-US" sz="3600" b="1" i="1">
                <a:solidFill>
                  <a:schemeClr val="tx2"/>
                </a:solidFill>
              </a:rPr>
              <a:t>R</a:t>
            </a:r>
            <a:r>
              <a:rPr lang="en-US" sz="3600" b="1">
                <a:solidFill>
                  <a:schemeClr val="tx2"/>
                </a:solidFill>
              </a:rPr>
              <a:t> That Works)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458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/>
              <a:t>Proof:</a:t>
            </a:r>
            <a:r>
              <a:rPr lang="en-US"/>
              <a:t>  We show that H</a:t>
            </a:r>
            <a:r>
              <a:rPr lang="en-US" baseline="-25000"/>
              <a:t>ANY</a:t>
            </a:r>
            <a:r>
              <a:rPr lang="en-US"/>
              <a:t> is not in D by reduction from H: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		     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M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>							 </a:t>
            </a:r>
          </a:p>
          <a:p>
            <a:pPr eaLnBrk="1" hangingPunct="1"/>
            <a:r>
              <a:rPr lang="en-US"/>
              <a:t>		      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   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at least one string on which TM </a:t>
            </a:r>
            <a:r>
              <a:rPr lang="en-US" i="1"/>
              <a:t>M </a:t>
            </a:r>
          </a:p>
          <a:p>
            <a:pPr eaLnBrk="1" hangingPunct="1"/>
            <a:r>
              <a:rPr lang="en-US" i="1"/>
              <a:t>		                            </a:t>
            </a:r>
            <a:r>
              <a:rPr lang="en-US"/>
              <a:t>halts}</a:t>
            </a:r>
          </a:p>
          <a:p>
            <a:pPr eaLnBrk="1" hangingPunct="1"/>
            <a:endParaRPr lang="en-US" sz="8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       1.1. Erase the tape.</a:t>
            </a:r>
          </a:p>
          <a:p>
            <a:pPr lvl="1" eaLnBrk="1" hangingPunct="1"/>
            <a:r>
              <a:rPr lang="en-US"/>
              <a:t>    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halts on everything or nothing.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everything.  So it halts on at </a:t>
            </a:r>
          </a:p>
          <a:p>
            <a:pPr eaLnBrk="1" hangingPunct="1"/>
            <a:r>
              <a:rPr lang="en-US"/>
              <a:t>            least one string.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nothing. So it does not </a:t>
            </a:r>
          </a:p>
          <a:p>
            <a:pPr eaLnBrk="1" hangingPunct="1"/>
            <a:r>
              <a:rPr lang="en-US"/>
              <a:t>            halt on at least one string.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6670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Wingdings" panose="05000000000000000000" pitchFamily="2" charset="2"/>
              </a:rPr>
              <a:t>1.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Choose an undecidable language to reduce from.</a:t>
            </a:r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ym typeface="Wingdings" panose="05000000000000000000" pitchFamily="2" charset="2"/>
              </a:rPr>
              <a:t>2.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Define the reduction </a:t>
            </a:r>
            <a:r>
              <a:rPr lang="en-US" sz="2400" i="1"/>
              <a:t>R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Show that </a:t>
            </a:r>
            <a:r>
              <a:rPr lang="en-US" sz="2400" i="1"/>
              <a:t>C</a:t>
            </a:r>
            <a:r>
              <a:rPr lang="en-US" sz="2400"/>
              <a:t> (the composition of </a:t>
            </a:r>
            <a:r>
              <a:rPr lang="en-US" sz="2400" i="1"/>
              <a:t>R</a:t>
            </a:r>
            <a:r>
              <a:rPr lang="en-US" sz="2400"/>
              <a:t> with </a:t>
            </a:r>
            <a:r>
              <a:rPr lang="en-US" sz="2400" i="1"/>
              <a:t>Oracle</a:t>
            </a:r>
            <a:r>
              <a:rPr lang="en-US" sz="2400"/>
              <a:t>) is   </a:t>
            </a:r>
          </a:p>
          <a:p>
            <a:pPr eaLnBrk="1" hangingPunct="1"/>
            <a:r>
              <a:rPr lang="en-US" sz="2400"/>
              <a:t>    correct.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indicates where we make choices.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Steps in a Reduction Proof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Problems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(Languages That Aren’t In D)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762000" y="1143000"/>
          <a:ext cx="8153400" cy="5119687"/>
        </p:xfrm>
        <a:graphic>
          <a:graphicData uri="http://schemas.openxmlformats.org/drawingml/2006/table">
            <a:tbl>
              <a:tblPr/>
              <a:tblGrid>
                <a:gridCol w="4648200"/>
                <a:gridCol w="3505200"/>
              </a:tblGrid>
              <a:tr h="366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does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}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{&lt;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440488"/>
            <a:ext cx="838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Next: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examine proofs of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some of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(some 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also done in the book)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130300"/>
            <a:ext cx="80772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H</a:t>
            </a:r>
            <a:r>
              <a:rPr lang="en-US" sz="1700" baseline="-25000"/>
              <a:t>ALL</a:t>
            </a:r>
            <a:r>
              <a:rPr lang="en-US" sz="1700"/>
              <a:t> is not in D by reduction from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H</a:t>
            </a:r>
            <a:r>
              <a:rPr lang="en-US" sz="1700" baseline="-25000"/>
              <a:t>ALL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all inputs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operates as follows:</a:t>
            </a:r>
          </a:p>
          <a:p>
            <a:pPr lvl="1" eaLnBrk="1" hangingPunct="1"/>
            <a:r>
              <a:rPr lang="en-US" sz="1700"/>
              <a:t>           1.1. Erase the tape.</a:t>
            </a:r>
          </a:p>
          <a:p>
            <a:pPr lvl="1" eaLnBrk="1" hangingPunct="1"/>
            <a:r>
              <a:rPr lang="en-US" sz="1700"/>
              <a:t>           1.2. Run </a:t>
            </a:r>
            <a:r>
              <a:rPr lang="en-US" sz="1700" i="1"/>
              <a:t>M</a:t>
            </a:r>
            <a:r>
              <a:rPr lang="en-US" sz="1700"/>
              <a:t>.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</a:t>
            </a:r>
            <a:r>
              <a:rPr lang="en-US" sz="1700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&gt;)) decides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halts on everything or nothing, depending on whether </a:t>
            </a:r>
            <a:r>
              <a:rPr lang="en-US" sz="1700" i="1"/>
              <a:t>M</a:t>
            </a:r>
            <a:r>
              <a:rPr lang="en-US" sz="1700"/>
              <a:t> </a:t>
            </a:r>
          </a:p>
          <a:p>
            <a:pPr eaLnBrk="1" hangingPunct="1"/>
            <a:r>
              <a:rPr lang="en-US" sz="1700"/>
              <a:t>       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.  So: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all inputs.  </a:t>
            </a:r>
            <a:r>
              <a:rPr lang="en-US" sz="1700" i="1"/>
              <a:t>Oracle</a:t>
            </a:r>
            <a:r>
              <a:rPr lang="en-US" sz="1700"/>
              <a:t> accepts.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But no machine to decide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halts on all inputs}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1828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lexicographically enumerates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 </a:t>
            </a:r>
            <a:r>
              <a:rPr lang="en-US" sz="2400" i="1" dirty="0"/>
              <a:t>M</a:t>
            </a:r>
            <a:r>
              <a:rPr lang="en-US" sz="2400" dirty="0"/>
              <a:t> enumerates the elements of </a:t>
            </a:r>
            <a:r>
              <a:rPr lang="en-US" sz="2400" i="1" dirty="0"/>
              <a:t>L</a:t>
            </a:r>
            <a:r>
              <a:rPr lang="en-US" sz="2400" dirty="0"/>
              <a:t> in lexicographic order.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lexicographically Turing-enumerable</a:t>
            </a:r>
            <a:r>
              <a:rPr lang="en-US" sz="2400" dirty="0"/>
              <a:t> iff there is a Turing machine that lexicographically enumerates it.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  </a:t>
            </a:r>
            <a:r>
              <a:rPr lang="en-US" sz="2400" dirty="0" err="1"/>
              <a:t>A</a:t>
            </a:r>
            <a:r>
              <a:rPr lang="en-US" sz="2400" baseline="30000" dirty="0" err="1"/>
              <a:t>n</a:t>
            </a:r>
            <a:r>
              <a:rPr lang="en-US" sz="2400" dirty="0" err="1"/>
              <a:t>B</a:t>
            </a:r>
            <a:r>
              <a:rPr lang="en-US" sz="2400" baseline="30000" dirty="0" err="1"/>
              <a:t>n</a:t>
            </a:r>
            <a:r>
              <a:rPr lang="en-US" sz="2400" dirty="0" err="1"/>
              <a:t>C</a:t>
            </a:r>
            <a:r>
              <a:rPr lang="en-US" sz="2400" baseline="30000" dirty="0" err="1"/>
              <a:t>n</a:t>
            </a:r>
            <a:r>
              <a:rPr lang="en-US" sz="2400" dirty="0"/>
              <a:t> = {</a:t>
            </a:r>
            <a:r>
              <a:rPr lang="en-US" sz="2400" dirty="0" err="1">
                <a:latin typeface="Courier New" pitchFamily="49" charset="0"/>
              </a:rPr>
              <a:t>a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b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c</a:t>
            </a:r>
            <a:r>
              <a:rPr lang="en-US" sz="2400" i="1" baseline="30000" dirty="0" err="1"/>
              <a:t>n</a:t>
            </a:r>
            <a:r>
              <a:rPr lang="en-US" sz="2400" dirty="0"/>
              <a:t> :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Lexicographic enumeration: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0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We next define a new language: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A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Note that A is different from H since it is possible that </a:t>
            </a:r>
            <a:r>
              <a:rPr lang="en-US" sz="2400" i="1"/>
              <a:t>M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halts but does not accept.  An alternative definition of A is: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A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w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)}.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Membership Question for TMs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80772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A is not in D by reduction from H.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 = {&lt;</a:t>
            </a:r>
            <a:r>
              <a:rPr lang="en-US" sz="1700" i="1"/>
              <a:t>M, w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input string </a:t>
            </a:r>
            <a:r>
              <a:rPr lang="en-US" sz="1700" i="1"/>
              <a:t>w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A = {&lt;</a:t>
            </a:r>
            <a:r>
              <a:rPr lang="en-US" sz="1700" i="1"/>
              <a:t>M, w </a:t>
            </a:r>
            <a:r>
              <a:rPr lang="en-US" sz="1700"/>
              <a:t>&gt; : </a:t>
            </a:r>
            <a:r>
              <a:rPr lang="en-US" sz="1700" i="1"/>
              <a:t>w</a:t>
            </a:r>
            <a:r>
              <a:rPr lang="en-US" sz="1700"/>
              <a:t>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</a:t>
            </a:r>
            <a:r>
              <a:rPr lang="en-US" sz="1700" i="1"/>
              <a:t>L</a:t>
            </a:r>
            <a:r>
              <a:rPr lang="en-US" sz="1700"/>
              <a:t>(</a:t>
            </a:r>
            <a:r>
              <a:rPr lang="en-US" sz="1700" i="1"/>
              <a:t>M</a:t>
            </a:r>
            <a:r>
              <a:rPr lang="en-US" sz="1700"/>
              <a:t>)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M, w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 operates as follows:</a:t>
            </a:r>
          </a:p>
          <a:p>
            <a:pPr lvl="1" eaLnBrk="1" hangingPunct="1"/>
            <a:r>
              <a:rPr lang="en-US" sz="1700"/>
              <a:t>          1.1. Erase the tape.		</a:t>
            </a:r>
          </a:p>
          <a:p>
            <a:pPr lvl="1" eaLnBrk="1" hangingPunct="1"/>
            <a:r>
              <a:rPr lang="en-US" sz="1700"/>
              <a:t>          1.2. Write </a:t>
            </a:r>
            <a:r>
              <a:rPr lang="en-US" sz="1700" i="1"/>
              <a:t>w</a:t>
            </a:r>
            <a:r>
              <a:rPr lang="en-US" sz="1700"/>
              <a:t> on the tape.</a:t>
            </a:r>
          </a:p>
          <a:p>
            <a:pPr lvl="1" eaLnBrk="1" hangingPunct="1"/>
            <a:r>
              <a:rPr lang="en-US" sz="1700"/>
              <a:t>		   1.3. Run </a:t>
            </a:r>
            <a:r>
              <a:rPr lang="en-US" sz="1700" i="1"/>
              <a:t>M</a:t>
            </a:r>
            <a:r>
              <a:rPr lang="en-US" sz="1700"/>
              <a:t> on </a:t>
            </a:r>
            <a:r>
              <a:rPr lang="en-US" sz="1700" i="1"/>
              <a:t>w</a:t>
            </a:r>
            <a:r>
              <a:rPr lang="en-US" sz="1700"/>
              <a:t>. 	</a:t>
            </a:r>
          </a:p>
          <a:p>
            <a:pPr lvl="1" eaLnBrk="1" hangingPunct="1"/>
            <a:r>
              <a:rPr lang="en-US" sz="1700"/>
              <a:t>	     1.4. </a:t>
            </a:r>
            <a:r>
              <a:rPr lang="en-US" sz="1700" b="1"/>
              <a:t>Accept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M#, w</a:t>
            </a:r>
            <a:r>
              <a:rPr lang="en-US" sz="1700"/>
              <a:t>&gt;.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, </a:t>
            </a:r>
            <a:r>
              <a:rPr lang="en-US" sz="1700" i="1"/>
              <a:t>w</a:t>
            </a:r>
            <a:r>
              <a:rPr lang="en-US" sz="1700"/>
              <a:t>&gt;)) decides H: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 accepts everything or nothing.  So: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 i="1"/>
              <a:t>w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accepts everything.  In particular, it </a:t>
            </a:r>
          </a:p>
          <a:p>
            <a:pPr eaLnBrk="1" hangingPunct="1"/>
            <a:r>
              <a:rPr lang="en-US" sz="1700"/>
              <a:t>            accepts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Oracle</a:t>
            </a:r>
            <a:r>
              <a:rPr lang="en-US" sz="1700"/>
              <a:t> accepts.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 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M#</a:t>
            </a:r>
            <a:r>
              <a:rPr lang="en-US" sz="1700"/>
              <a:t> gets stuck in step 1.3 and so </a:t>
            </a:r>
          </a:p>
          <a:p>
            <a:pPr eaLnBrk="1" hangingPunct="1"/>
            <a:r>
              <a:rPr lang="en-US" sz="1700"/>
              <a:t>            accepts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  <a:r>
              <a:rPr lang="en-US"/>
              <a:t> </a:t>
            </a:r>
          </a:p>
          <a:p>
            <a:pPr eaLnBrk="1" hangingPunct="1"/>
            <a:r>
              <a:rPr lang="en-US" sz="1700"/>
              <a:t>But no machine to decide H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tx2"/>
                </a:solidFill>
              </a:rPr>
              <a:t>A = {&lt;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,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&gt; :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 i="1">
                <a:solidFill>
                  <a:schemeClr val="tx2"/>
                </a:solidFill>
              </a:rPr>
              <a:t>L</a:t>
            </a:r>
            <a:r>
              <a:rPr lang="en-US" sz="2900" b="1">
                <a:solidFill>
                  <a:schemeClr val="tx2"/>
                </a:solidFill>
              </a:rPr>
              <a:t>(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)}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36576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A</a:t>
            </a:r>
            <a:r>
              <a:rPr lang="en-US" sz="2400" baseline="-25000"/>
              <a:t>ANY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at least one string} </a:t>
            </a:r>
          </a:p>
          <a:p>
            <a:pPr eaLnBrk="1" hangingPunct="1"/>
            <a:r>
              <a:rPr lang="en-US" sz="2400"/>
              <a:t>	</a:t>
            </a:r>
          </a:p>
          <a:p>
            <a:pPr eaLnBrk="1" hangingPunct="1"/>
            <a:r>
              <a:rPr lang="en-US" sz="2400"/>
              <a:t>			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ANY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A</a:t>
            </a:r>
            <a:r>
              <a:rPr lang="en-US" sz="2400" baseline="-25000"/>
              <a:t>ALL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ALL</a:t>
            </a:r>
            <a:r>
              <a:rPr lang="en-US" sz="2400"/>
              <a:t>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, A</a:t>
            </a:r>
            <a:r>
              <a:rPr lang="en-US" sz="3600" b="1" baseline="-25000">
                <a:solidFill>
                  <a:schemeClr val="tx2"/>
                </a:solidFill>
              </a:rPr>
              <a:t>ANY</a:t>
            </a:r>
            <a:r>
              <a:rPr lang="en-US" sz="3600" b="1">
                <a:solidFill>
                  <a:schemeClr val="tx2"/>
                </a:solidFill>
              </a:rPr>
              <a:t>, and A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1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2498725"/>
            <a:ext cx="8077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Suppose we could show that rights don’t “leak”.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Then we could encode configurations of TMs in this framework: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	</a:t>
            </a:r>
            <a:r>
              <a:rPr lang="en-US"/>
              <a:t/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a	b	b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...</a:t>
            </a:r>
          </a:p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/>
              <a:t>			</a:t>
            </a:r>
            <a:r>
              <a:rPr lang="en-US" i="1"/>
              <a:t>q</a:t>
            </a:r>
            <a:r>
              <a:rPr lang="en-US" baseline="-25000"/>
              <a:t>5</a:t>
            </a:r>
            <a:endParaRPr lang="en-US" sz="2800" baseline="-25000">
              <a:solidFill>
                <a:srgbClr val="FF00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Are Security Properties Decidable?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275693" name="Group 237"/>
          <p:cNvGraphicFramePr>
            <a:graphicFrameLocks noGrp="1"/>
          </p:cNvGraphicFramePr>
          <p:nvPr/>
        </p:nvGraphicFramePr>
        <p:xfrm>
          <a:off x="1143000" y="911225"/>
          <a:ext cx="6858000" cy="1524000"/>
        </p:xfrm>
        <a:graphic>
          <a:graphicData uri="http://schemas.openxmlformats.org/drawingml/2006/table">
            <a:tbl>
              <a:tblPr/>
              <a:tblGrid>
                <a:gridCol w="1143000"/>
                <a:gridCol w="1028700"/>
                <a:gridCol w="1179513"/>
                <a:gridCol w="1049337"/>
                <a:gridCol w="1085850"/>
                <a:gridCol w="685800"/>
                <a:gridCol w="6858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857" name="Group 401"/>
          <p:cNvGraphicFramePr>
            <a:graphicFrameLocks noGrp="1"/>
          </p:cNvGraphicFramePr>
          <p:nvPr/>
        </p:nvGraphicFramePr>
        <p:xfrm>
          <a:off x="1524000" y="4960938"/>
          <a:ext cx="4000500" cy="1524000"/>
        </p:xfrm>
        <a:graphic>
          <a:graphicData uri="http://schemas.openxmlformats.org/drawingml/2006/table">
            <a:tbl>
              <a:tblPr/>
              <a:tblGrid>
                <a:gridCol w="514350"/>
                <a:gridCol w="800100"/>
                <a:gridCol w="857250"/>
                <a:gridCol w="914400"/>
                <a:gridCol w="9144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Sorts" pitchFamily="2" charset="2"/>
                          <a:cs typeface="Times New Roman" pitchFamily="18" charset="0"/>
                        </a:rPr>
                        <a:t>q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8" name="Line 402"/>
          <p:cNvSpPr>
            <a:spLocks noChangeShapeType="1"/>
          </p:cNvSpPr>
          <p:nvPr/>
        </p:nvSpPr>
        <p:spPr bwMode="auto">
          <a:xfrm>
            <a:off x="1295400" y="3657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9" name="Line 403"/>
          <p:cNvSpPr>
            <a:spLocks noChangeShapeType="1"/>
          </p:cNvSpPr>
          <p:nvPr/>
        </p:nvSpPr>
        <p:spPr bwMode="auto">
          <a:xfrm>
            <a:off x="1295400" y="4114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0" name="Line 404"/>
          <p:cNvSpPr>
            <a:spLocks noChangeShapeType="1"/>
          </p:cNvSpPr>
          <p:nvPr/>
        </p:nvSpPr>
        <p:spPr bwMode="auto">
          <a:xfrm>
            <a:off x="1676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1" name="Line 405"/>
          <p:cNvSpPr>
            <a:spLocks noChangeShapeType="1"/>
          </p:cNvSpPr>
          <p:nvPr/>
        </p:nvSpPr>
        <p:spPr bwMode="auto">
          <a:xfrm>
            <a:off x="23622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2" name="Line 406"/>
          <p:cNvSpPr>
            <a:spLocks noChangeShapeType="1"/>
          </p:cNvSpPr>
          <p:nvPr/>
        </p:nvSpPr>
        <p:spPr bwMode="auto">
          <a:xfrm>
            <a:off x="3276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3" name="Line 407"/>
          <p:cNvSpPr>
            <a:spLocks noChangeShapeType="1"/>
          </p:cNvSpPr>
          <p:nvPr/>
        </p:nvSpPr>
        <p:spPr bwMode="auto">
          <a:xfrm>
            <a:off x="4114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4" name="Line 408"/>
          <p:cNvSpPr>
            <a:spLocks noChangeShapeType="1"/>
          </p:cNvSpPr>
          <p:nvPr/>
        </p:nvSpPr>
        <p:spPr bwMode="auto">
          <a:xfrm>
            <a:off x="49530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5" name="Line 409"/>
          <p:cNvSpPr>
            <a:spLocks noChangeShapeType="1"/>
          </p:cNvSpPr>
          <p:nvPr/>
        </p:nvSpPr>
        <p:spPr bwMode="auto">
          <a:xfrm>
            <a:off x="5867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6" name="Line 410"/>
          <p:cNvSpPr>
            <a:spLocks noChangeShapeType="1"/>
          </p:cNvSpPr>
          <p:nvPr/>
        </p:nvSpPr>
        <p:spPr bwMode="auto">
          <a:xfrm flipV="1">
            <a:off x="3733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752600" y="2057400"/>
            <a:ext cx="594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Oracle for EqTMs</a:t>
            </a:r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1828800" y="17526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H="1">
            <a:off x="6553200" y="1676400"/>
            <a:ext cx="990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4676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  A</a:t>
            </a:r>
            <a:r>
              <a:rPr lang="en-US" sz="2000" baseline="-25000"/>
              <a:t>ANY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there exists at least one string on which TM </a:t>
            </a:r>
            <a:r>
              <a:rPr lang="en-US" sz="2000" i="1"/>
              <a:t>M </a:t>
            </a:r>
          </a:p>
          <a:p>
            <a:pPr eaLnBrk="1" hangingPunct="1"/>
            <a:r>
              <a:rPr lang="en-US" sz="2000" i="1"/>
              <a:t>					</a:t>
            </a:r>
            <a:r>
              <a:rPr lang="en-US" sz="2000"/>
              <a:t>halts}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ANY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    ●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So:</a:t>
            </a:r>
          </a:p>
          <a:p>
            <a:pPr lvl="1"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ANY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=?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?		Oops.</a:t>
            </a:r>
          </a:p>
          <a:p>
            <a:pPr lvl="1"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ANY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657600" y="15240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Recall that a mapping reduction from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to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a computable function </a:t>
            </a:r>
            <a:r>
              <a:rPr lang="en-US" sz="2400" i="1"/>
              <a:t>f</a:t>
            </a:r>
            <a:r>
              <a:rPr lang="en-US" sz="2400"/>
              <a:t> where: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b="1">
                <a:sym typeface="Symbol" panose="05050102010706020507" pitchFamily="18" charset="2"/>
              </a:rPr>
              <a:t>	 </a:t>
            </a:r>
            <a:r>
              <a:rPr lang="en-US" sz="2400">
                <a:sym typeface="Symbol" panose="05050102010706020507" pitchFamily="18" charset="2"/>
              </a:rPr>
              <a:t>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b="1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When we use a mapping reduction, we return: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/>
              <a:t>x</a:t>
            </a:r>
            <a:r>
              <a:rPr lang="en-US" sz="2400"/>
              <a:t>))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Sometimes we need a more general ability to use </a:t>
            </a:r>
            <a:r>
              <a:rPr lang="en-US" sz="2400" i="1"/>
              <a:t>Oracle</a:t>
            </a:r>
          </a:p>
          <a:p>
            <a:pPr eaLnBrk="1" hangingPunct="1"/>
            <a:r>
              <a:rPr lang="en-US" sz="2400"/>
              <a:t>as a subroutine and then to do other computations after it</a:t>
            </a:r>
          </a:p>
          <a:p>
            <a:pPr eaLnBrk="1" hangingPunct="1"/>
            <a:r>
              <a:rPr lang="en-US" sz="2400"/>
              <a:t>returns.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Sometimes Mapping Reducibility Isn’t Right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1.1. Erase the tape. 			</a:t>
            </a:r>
          </a:p>
          <a:p>
            <a:pPr lvl="1" eaLnBrk="1" hangingPunct="1"/>
            <a:r>
              <a:rPr lang="en-US"/>
              <a:t>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1.4. Accept.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accepts everything or nothing, </a:t>
            </a:r>
          </a:p>
          <a:p>
            <a:pPr eaLnBrk="1" hangingPunct="1"/>
            <a:r>
              <a:rPr lang="en-US"/>
              <a:t>        depending on whether it makes it to step 1.4.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  </a:t>
            </a:r>
            <a:r>
              <a:rPr lang="en-US" i="1"/>
              <a:t>Oracle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  </a:t>
            </a:r>
            <a:r>
              <a:rPr lang="en-US" i="1"/>
              <a:t>Oracle</a:t>
            </a:r>
            <a:r>
              <a:rPr lang="en-US"/>
              <a:t>: </a:t>
            </a:r>
          </a:p>
          <a:p>
            <a:pPr eaLnBrk="1" hangingPunct="1"/>
            <a:r>
              <a:rPr lang="en-US"/>
              <a:t>        </a:t>
            </a:r>
          </a:p>
          <a:p>
            <a:pPr eaLnBrk="1" hangingPunct="1"/>
            <a:r>
              <a:rPr lang="en-US"/>
              <a:t>Problem:  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A language is in D iff it is lexicographically Turing-enumerable.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 that D implies lexicographically TE:</a:t>
            </a:r>
            <a:r>
              <a:rPr lang="en-US" sz="2200" dirty="0"/>
              <a:t> Let </a:t>
            </a:r>
            <a:r>
              <a:rPr lang="en-US" sz="2200" i="1" dirty="0"/>
              <a:t>M</a:t>
            </a:r>
            <a:r>
              <a:rPr lang="en-US" sz="2200" dirty="0"/>
              <a:t> be a Turing machine that decides </a:t>
            </a:r>
            <a:r>
              <a:rPr lang="en-US" sz="2200" i="1" dirty="0"/>
              <a:t>L</a:t>
            </a:r>
            <a:r>
              <a:rPr lang="en-US" sz="2200" dirty="0"/>
              <a:t>. </a:t>
            </a:r>
            <a:r>
              <a:rPr lang="en-US" sz="2200" i="1" dirty="0" smtClean="0"/>
              <a:t>M</a:t>
            </a:r>
            <a:r>
              <a:rPr lang="en-US" sz="2200" i="1" dirty="0"/>
              <a:t>'</a:t>
            </a:r>
            <a:r>
              <a:rPr lang="en-US" sz="2200" dirty="0"/>
              <a:t> lexicographically generates the strings in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* and tests each using </a:t>
            </a:r>
            <a:r>
              <a:rPr lang="en-US" sz="2200" i="1" dirty="0"/>
              <a:t>M</a:t>
            </a:r>
            <a:r>
              <a:rPr lang="en-US" sz="2200" dirty="0"/>
              <a:t>.  It outputs those that are accepted by </a:t>
            </a:r>
            <a:r>
              <a:rPr lang="en-US" sz="2200" i="1" dirty="0"/>
              <a:t>M</a:t>
            </a:r>
            <a:r>
              <a:rPr lang="en-US" sz="2200" dirty="0"/>
              <a:t>.  Thus </a:t>
            </a:r>
            <a:r>
              <a:rPr lang="en-US" sz="2200" i="1" dirty="0"/>
              <a:t>M'</a:t>
            </a:r>
            <a:r>
              <a:rPr lang="en-US" sz="2200" dirty="0"/>
              <a:t> lexicographically enumerates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Lexicographically Enumerable =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91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6838"/>
            <a:ext cx="7239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077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	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eaLnBrk="1" hangingPunct="1"/>
            <a:r>
              <a:rPr lang="en-US"/>
              <a:t>		1.1. Erase the tape. 			</a:t>
            </a:r>
          </a:p>
          <a:p>
            <a:pPr eaLnBrk="1" hangingPunct="1"/>
            <a:r>
              <a:rPr lang="en-US"/>
              <a:t>    	   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	1.4. Accept.  </a:t>
            </a:r>
          </a:p>
          <a:p>
            <a:pPr eaLnBrk="1" hangingPunct="1"/>
            <a:r>
              <a:rPr lang="en-US"/>
              <a:t>    	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 can be implemented as Turing machines.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</a:t>
            </a:r>
            <a:r>
              <a:rPr lang="en-US" i="1"/>
              <a:t>M#</a:t>
            </a:r>
            <a:r>
              <a:rPr lang="en-US"/>
              <a:t> accepts everything, including some </a:t>
            </a:r>
          </a:p>
          <a:p>
            <a:pPr eaLnBrk="1" hangingPunct="1"/>
            <a:r>
              <a:rPr lang="en-US"/>
              <a:t>           even length strings.  </a:t>
            </a:r>
            <a:r>
              <a:rPr lang="en-US" i="1"/>
              <a:t>Oracle</a:t>
            </a:r>
            <a:r>
              <a:rPr lang="en-US"/>
              <a:t> rejects so </a:t>
            </a:r>
            <a:r>
              <a:rPr lang="en-US" i="1"/>
              <a:t>C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</a:t>
            </a:r>
            <a:r>
              <a:rPr lang="en-US" i="1"/>
              <a:t>M#</a:t>
            </a:r>
            <a:r>
              <a:rPr lang="en-US"/>
              <a:t> gets stuck.  So it accepts</a:t>
            </a:r>
          </a:p>
          <a:p>
            <a:pPr eaLnBrk="1" hangingPunct="1"/>
            <a:r>
              <a:rPr lang="en-US"/>
              <a:t>           nothing, so no even length strings.  </a:t>
            </a:r>
            <a:r>
              <a:rPr lang="en-US" i="1"/>
              <a:t>Oracle</a:t>
            </a:r>
            <a:r>
              <a:rPr lang="en-US"/>
              <a:t>  accepts.  So </a:t>
            </a:r>
            <a:r>
              <a:rPr lang="en-US" i="1"/>
              <a:t>C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10541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contains an even number of states}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Are All Questions about TMs Undecidable?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halts on </a:t>
            </a:r>
            <a:r>
              <a:rPr lang="en-US" sz="2400" i="1"/>
              <a:t>w</a:t>
            </a:r>
            <a:r>
              <a:rPr lang="en-US" sz="2400"/>
              <a:t> within 3 steps}.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90600" y="3417888"/>
            <a:ext cx="8077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q</a:t>
            </a:r>
            <a:r>
              <a:rPr lang="en-US" sz="2400"/>
              <a:t>&gt; : there is some configuration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              (</a:t>
            </a:r>
            <a:r>
              <a:rPr lang="en-US" sz="2400" i="1"/>
              <a:t>p</a:t>
            </a:r>
            <a:r>
              <a:rPr lang="en-US" sz="2400"/>
              <a:t>, </a:t>
            </a:r>
            <a:r>
              <a:rPr lang="en-US" sz="2400" i="1"/>
              <a:t>u</a:t>
            </a:r>
            <a:r>
              <a:rPr lang="en-US" sz="2400" i="1" u="sng"/>
              <a:t>a</a:t>
            </a:r>
            <a:r>
              <a:rPr lang="en-US" sz="2400" i="1"/>
              <a:t>v</a:t>
            </a:r>
            <a:r>
              <a:rPr lang="en-US" sz="2400"/>
              <a:t>) of </a:t>
            </a:r>
            <a:r>
              <a:rPr lang="en-US" sz="2400" i="1"/>
              <a:t>M</a:t>
            </a:r>
            <a:r>
              <a:rPr lang="en-US" sz="2400"/>
              <a:t>, with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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,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  that yields a configuration whose state is </a:t>
            </a:r>
            <a:r>
              <a:rPr lang="en-US" sz="2400" i="1"/>
              <a:t>q </a:t>
            </a:r>
            <a:r>
              <a:rPr lang="en-US" sz="2400"/>
              <a:t>}.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Is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decidable? </a:t>
            </a:r>
          </a:p>
        </p:txBody>
      </p:sp>
    </p:spTree>
    <p:extLst>
      <p:ext uri="{BB962C8B-B14F-4D97-AF65-F5344CB8AC3E}">
        <p14:creationId xmlns:p14="http://schemas.microsoft.com/office/powerpoint/2010/main" val="326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Is There a Pattern?</a:t>
            </a:r>
          </a:p>
        </p:txBody>
      </p:sp>
      <p:sp>
        <p:nvSpPr>
          <p:cNvPr id="18435" name="Text Box 113"/>
          <p:cNvSpPr txBox="1">
            <a:spLocks noChangeArrowheads="1"/>
          </p:cNvSpPr>
          <p:nvPr/>
        </p:nvSpPr>
        <p:spPr bwMode="auto">
          <a:xfrm>
            <a:off x="533400" y="990600"/>
            <a:ext cx="8458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some particular string </a:t>
            </a:r>
            <a:r>
              <a:rPr lang="en-US" sz="2400" i="1"/>
              <a:t>w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any strings at all?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all strings over some alphabet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endParaRPr lang="en-US" sz="2400"/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     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    = {&lt;</a:t>
            </a:r>
            <a:r>
              <a:rPr lang="en-US" sz="2400" i="1"/>
              <a:t>M</a:t>
            </a:r>
            <a:r>
              <a:rPr lang="en-US" sz="2400"/>
              <a:t>&gt; :     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lvl="1" eaLnBrk="1" hangingPunct="1"/>
            <a:r>
              <a:rPr lang="en-US" sz="2400"/>
              <a:t>● A</a:t>
            </a:r>
            <a:r>
              <a:rPr lang="en-US" sz="2400" baseline="-25000"/>
              <a:t>ANY</a:t>
            </a:r>
            <a:r>
              <a:rPr lang="en-US" sz="2800"/>
              <a:t>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&gt; :      there exists at least one string that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 	                                  TM </a:t>
            </a:r>
            <a:r>
              <a:rPr lang="en-US" sz="2400" i="1"/>
              <a:t>M</a:t>
            </a:r>
            <a:r>
              <a:rPr lang="en-US" sz="2400"/>
              <a:t> accepts}.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/>
              <a:t>ALL</a:t>
            </a:r>
            <a:r>
              <a:rPr lang="en-US" sz="2400"/>
              <a:t>  = {&lt;</a:t>
            </a:r>
            <a:r>
              <a:rPr lang="en-US" sz="2400" i="1"/>
              <a:t>M</a:t>
            </a:r>
            <a:r>
              <a:rPr lang="en-US" sz="2400"/>
              <a:t>&gt; :     TM </a:t>
            </a:r>
            <a:r>
              <a:rPr lang="en-US" sz="2400" i="1"/>
              <a:t>M</a:t>
            </a:r>
            <a:r>
              <a:rPr lang="en-US" sz="2400"/>
              <a:t> accepts all inputs}.</a:t>
            </a:r>
          </a:p>
        </p:txBody>
      </p:sp>
    </p:spTree>
    <p:extLst>
      <p:ext uri="{BB962C8B-B14F-4D97-AF65-F5344CB8AC3E}">
        <p14:creationId xmlns:p14="http://schemas.microsoft.com/office/powerpoint/2010/main" val="1490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Rice’s Theorem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53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/>
              <a:t>No nontrivial property of the SD languages is decidable.</a:t>
            </a:r>
          </a:p>
          <a:p>
            <a:pPr lvl="1" eaLnBrk="1" hangingPunct="1"/>
            <a:r>
              <a:rPr lang="en-US" sz="2400"/>
              <a:t>  </a:t>
            </a:r>
          </a:p>
          <a:p>
            <a:pPr lvl="1" algn="ctr" eaLnBrk="1" hangingPunct="1"/>
            <a:r>
              <a:rPr lang="en-US" sz="2400"/>
              <a:t>or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Any language that can be described as:</a:t>
            </a:r>
          </a:p>
          <a:p>
            <a:pPr lvl="1" eaLnBrk="1" hangingPunct="1"/>
            <a:r>
              <a:rPr lang="en-US" sz="2400"/>
              <a:t> </a:t>
            </a:r>
          </a:p>
          <a:p>
            <a:pPr lvl="1" eaLnBrk="1" hangingPunct="1"/>
            <a:r>
              <a:rPr lang="en-US" sz="2400"/>
              <a:t>	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)) = </a:t>
            </a:r>
            <a:r>
              <a:rPr lang="en-US" sz="2400" i="1"/>
              <a:t>True</a:t>
            </a:r>
            <a:r>
              <a:rPr lang="en-US" sz="2400"/>
              <a:t>}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for any nontrivial property </a:t>
            </a:r>
            <a:r>
              <a:rPr lang="en-US" sz="2400" i="1"/>
              <a:t>P</a:t>
            </a:r>
            <a:r>
              <a:rPr lang="en-US" sz="2400"/>
              <a:t>, is not in D. 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A </a:t>
            </a:r>
            <a:r>
              <a:rPr lang="en-US" sz="2400" b="1" i="1"/>
              <a:t>nontrivial property</a:t>
            </a:r>
            <a:r>
              <a:rPr lang="en-US" sz="2400"/>
              <a:t> is one that is not simply:</a:t>
            </a:r>
          </a:p>
          <a:p>
            <a:pPr lvl="1" eaLnBrk="1" hangingPunct="1"/>
            <a:endParaRPr lang="en-US" sz="2400"/>
          </a:p>
          <a:p>
            <a:pPr lvl="1" eaLnBrk="1" hangingPunct="1">
              <a:buFontTx/>
              <a:buChar char="•"/>
            </a:pPr>
            <a:r>
              <a:rPr lang="en-US" sz="2400" i="1"/>
              <a:t>True</a:t>
            </a:r>
            <a:r>
              <a:rPr lang="en-US" sz="2400"/>
              <a:t> for all languages, or</a:t>
            </a:r>
          </a:p>
          <a:p>
            <a:pPr lvl="1" eaLnBrk="1" hangingPunct="1">
              <a:buFontTx/>
              <a:buChar char="•"/>
            </a:pPr>
            <a:r>
              <a:rPr lang="en-US" sz="2400" i="1"/>
              <a:t>False</a:t>
            </a:r>
            <a:r>
              <a:rPr lang="en-US" sz="2400"/>
              <a:t> for all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2590800" cy="1446213"/>
          </a:xfrm>
          <a:prstGeom prst="rect">
            <a:avLst/>
          </a:prstGeom>
          <a:noFill/>
          <a:ln w="34925">
            <a:solidFill>
              <a:srgbClr val="387B8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Because of time constraints, we will skip the proof of this theorem.</a:t>
            </a:r>
          </a:p>
        </p:txBody>
      </p:sp>
    </p:spTree>
    <p:extLst>
      <p:ext uri="{BB962C8B-B14F-4D97-AF65-F5344CB8AC3E}">
        <p14:creationId xmlns:p14="http://schemas.microsoft.com/office/powerpoint/2010/main" val="2937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1069975"/>
            <a:ext cx="8001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To use Rice’s Theorem to show that a language </a:t>
            </a:r>
            <a:r>
              <a:rPr lang="en-US" sz="2400" i="1"/>
              <a:t>L</a:t>
            </a:r>
            <a:r>
              <a:rPr lang="en-US" sz="2400"/>
              <a:t> is not in D we must: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Specify property </a:t>
            </a:r>
            <a:r>
              <a:rPr lang="en-US" sz="2400" i="1"/>
              <a:t>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the domain of </a:t>
            </a:r>
            <a:r>
              <a:rPr lang="en-US" sz="2400" i="1"/>
              <a:t>P</a:t>
            </a:r>
            <a:r>
              <a:rPr lang="en-US" sz="2400"/>
              <a:t> is the SD languages.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true of at least one language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false of at least one language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49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001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400"/>
              <a:t>1.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only even length strings}.  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2.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an odd number of strings}.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3.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all strings that start with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4.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infinite}.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5.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6.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contains an even number of states}.</a:t>
            </a:r>
          </a:p>
          <a:p>
            <a:pPr eaLnBrk="1" hangingPunct="1"/>
            <a:r>
              <a:rPr lang="en-US" sz="2400"/>
              <a:t>7.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has an odd number of symbols in its tape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		 alphabet}.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8.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 within 100 steps}.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9.  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10. {&lt;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, 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)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)}.</a:t>
            </a:r>
          </a:p>
        </p:txBody>
      </p:sp>
    </p:spTree>
    <p:extLst>
      <p:ext uri="{BB962C8B-B14F-4D97-AF65-F5344CB8AC3E}">
        <p14:creationId xmlns:p14="http://schemas.microsoft.com/office/powerpoint/2010/main" val="372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Given a TM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, is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) Regular?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85800" y="990600"/>
            <a:ext cx="807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The problem:  Is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regular?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As a language:  Is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 in D?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No, by Rice’s Theorem: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= </a:t>
            </a:r>
            <a:r>
              <a:rPr lang="en-US" sz="2400" i="1"/>
              <a:t>True</a:t>
            </a:r>
            <a:r>
              <a:rPr lang="en-US" sz="2400"/>
              <a:t> if </a:t>
            </a:r>
            <a:r>
              <a:rPr lang="en-US" sz="2400" i="1"/>
              <a:t>L</a:t>
            </a:r>
            <a:r>
              <a:rPr lang="en-US" sz="2400"/>
              <a:t> is regular and </a:t>
            </a:r>
            <a:r>
              <a:rPr lang="en-US" sz="2400" i="1"/>
              <a:t>False</a:t>
            </a:r>
            <a:r>
              <a:rPr lang="en-US" sz="2400"/>
              <a:t> otherwise.</a:t>
            </a:r>
          </a:p>
          <a:p>
            <a:pPr eaLnBrk="1" hangingPunct="1"/>
            <a:r>
              <a:rPr lang="en-US" sz="2400"/>
              <a:t>    ● The domain of </a:t>
            </a:r>
            <a:r>
              <a:rPr lang="en-US" sz="2400" i="1"/>
              <a:t>P</a:t>
            </a:r>
            <a:r>
              <a:rPr lang="en-US" sz="2400"/>
              <a:t> is the set of SD languages since it is</a:t>
            </a:r>
          </a:p>
          <a:p>
            <a:pPr eaLnBrk="1" hangingPunct="1"/>
            <a:r>
              <a:rPr lang="en-US" sz="2400"/>
              <a:t>       the set of languages accepted by some TM.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 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b="1">
                <a:latin typeface="Courier New" panose="02070309020205020404" pitchFamily="49" charset="0"/>
              </a:rPr>
              <a:t>a</a:t>
            </a:r>
            <a:r>
              <a:rPr lang="en-US" sz="2400"/>
              <a:t>*) = </a:t>
            </a:r>
            <a:r>
              <a:rPr lang="en-US" sz="2400" i="1"/>
              <a:t>True</a:t>
            </a:r>
            <a:r>
              <a:rPr lang="en-US" sz="2400"/>
              <a:t>.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</a:t>
            </a:r>
            <a:r>
              <a:rPr lang="en-US" sz="2400" i="1"/>
              <a:t> P</a:t>
            </a:r>
            <a:r>
              <a:rPr lang="en-US" sz="2400"/>
              <a:t>(A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) = </a:t>
            </a:r>
            <a:r>
              <a:rPr lang="en-US" sz="2400" i="1"/>
              <a:t>False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3657600" cy="120015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We can also show it directly, using reduction.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539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Given a Turing Machine 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, 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Regular?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			H = {&lt;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: TM </a:t>
            </a:r>
            <a:r>
              <a:rPr lang="en-US" sz="2200" i="1"/>
              <a:t>M</a:t>
            </a:r>
            <a:r>
              <a:rPr lang="en-US" sz="2200"/>
              <a:t> halts on input string </a:t>
            </a:r>
            <a:r>
              <a:rPr lang="en-US" sz="2200" i="1"/>
              <a:t>w</a:t>
            </a:r>
            <a:r>
              <a:rPr lang="en-US" sz="2200"/>
              <a:t>}</a:t>
            </a:r>
          </a:p>
          <a:p>
            <a:pPr eaLnBrk="1" hangingPunct="1"/>
            <a:r>
              <a:rPr lang="en-US" sz="2200"/>
              <a:t/>
            </a:r>
            <a:br>
              <a:rPr lang="en-US" sz="2200"/>
            </a:br>
            <a:r>
              <a:rPr lang="en-US" sz="2200"/>
              <a:t>			   </a:t>
            </a:r>
            <a:r>
              <a:rPr lang="en-US" sz="2200" i="1"/>
              <a:t>R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 i="1"/>
              <a:t>Oracle</a:t>
            </a:r>
            <a:r>
              <a:rPr lang="en-US" sz="2200"/>
              <a:t>) 	</a:t>
            </a:r>
            <a:r>
              <a:rPr lang="en-US" sz="2200" i="1"/>
              <a:t>L</a:t>
            </a:r>
            <a:r>
              <a:rPr lang="en-US" sz="2200" baseline="-25000"/>
              <a:t>2</a:t>
            </a:r>
            <a:r>
              <a:rPr lang="en-US" sz="2200"/>
              <a:t> = {&lt;</a:t>
            </a:r>
            <a:r>
              <a:rPr lang="en-US" sz="2200" i="1"/>
              <a:t>M</a:t>
            </a:r>
            <a:r>
              <a:rPr lang="en-US" sz="2200"/>
              <a:t>&gt; :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M</a:t>
            </a:r>
            <a:r>
              <a:rPr lang="en-US" sz="2200"/>
              <a:t>) is regular}</a:t>
            </a:r>
          </a:p>
          <a:p>
            <a:pPr eaLnBrk="1" hangingPunct="1"/>
            <a:endParaRPr lang="en-US" sz="2200" i="1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 =</a:t>
            </a:r>
          </a:p>
          <a:p>
            <a:pPr eaLnBrk="1" hangingPunct="1"/>
            <a:r>
              <a:rPr lang="en-US" sz="2200"/>
              <a:t>    1. Construct </a:t>
            </a:r>
            <a:r>
              <a:rPr lang="en-US" sz="2200" i="1"/>
              <a:t>M</a:t>
            </a:r>
            <a:r>
              <a:rPr lang="en-US" sz="2200"/>
              <a:t>#(</a:t>
            </a:r>
            <a:r>
              <a:rPr lang="en-US" sz="2200" i="1"/>
              <a:t>x</a:t>
            </a:r>
            <a:r>
              <a:rPr lang="en-US" sz="2200"/>
              <a:t>):</a:t>
            </a:r>
          </a:p>
          <a:p>
            <a:pPr lvl="1" eaLnBrk="1" hangingPunct="1"/>
            <a:r>
              <a:rPr lang="en-US" sz="2200"/>
              <a:t>        1.1. Copy its input </a:t>
            </a:r>
            <a:r>
              <a:rPr lang="en-US" sz="2200" i="1"/>
              <a:t>x</a:t>
            </a:r>
            <a:r>
              <a:rPr lang="en-US" sz="2200"/>
              <a:t> to another track for later.</a:t>
            </a:r>
          </a:p>
          <a:p>
            <a:pPr lvl="1" eaLnBrk="1" hangingPunct="1"/>
            <a:r>
              <a:rPr lang="en-US" sz="2200"/>
              <a:t>        1.2. Erase the tape.</a:t>
            </a:r>
          </a:p>
          <a:p>
            <a:pPr lvl="1" eaLnBrk="1" hangingPunct="1"/>
            <a:r>
              <a:rPr lang="en-US" sz="2200"/>
              <a:t>        1.3. Write </a:t>
            </a:r>
            <a:r>
              <a:rPr lang="en-US" sz="2200" i="1"/>
              <a:t>w</a:t>
            </a:r>
            <a:r>
              <a:rPr lang="en-US" sz="2200"/>
              <a:t> on the tape. </a:t>
            </a:r>
          </a:p>
          <a:p>
            <a:pPr lvl="1" eaLnBrk="1" hangingPunct="1"/>
            <a:r>
              <a:rPr lang="en-US" sz="2200"/>
              <a:t>        1.4. Run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w.</a:t>
            </a:r>
            <a:r>
              <a:rPr lang="en-US" sz="2200"/>
              <a:t> </a:t>
            </a:r>
          </a:p>
          <a:p>
            <a:pPr lvl="1" eaLnBrk="1" hangingPunct="1"/>
            <a:r>
              <a:rPr lang="en-US" sz="2200"/>
              <a:t>        1.5. Put </a:t>
            </a:r>
            <a:r>
              <a:rPr lang="en-US" sz="2200" i="1"/>
              <a:t>x</a:t>
            </a:r>
            <a:r>
              <a:rPr lang="en-US" sz="2200"/>
              <a:t> back on the tape.</a:t>
            </a:r>
          </a:p>
          <a:p>
            <a:pPr lvl="1" eaLnBrk="1" hangingPunct="1"/>
            <a:r>
              <a:rPr lang="en-US" sz="2200"/>
              <a:t>        1.6. If </a:t>
            </a:r>
            <a:r>
              <a:rPr lang="en-US" sz="2200" i="1"/>
              <a:t>x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then accept, else reject.</a:t>
            </a:r>
          </a:p>
          <a:p>
            <a:pPr lvl="1" eaLnBrk="1" hangingPunct="1"/>
            <a:r>
              <a:rPr lang="en-US" sz="2200"/>
              <a:t>    2. Return &lt;</a:t>
            </a:r>
            <a:r>
              <a:rPr lang="en-US" sz="2200" i="1"/>
              <a:t>M</a:t>
            </a:r>
            <a:r>
              <a:rPr lang="en-US" sz="2200"/>
              <a:t>#&gt;.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Problem: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4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But We Can Flip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3" name="Text Box 425"/>
          <p:cNvSpPr txBox="1">
            <a:spLocks noChangeArrowheads="1"/>
          </p:cNvSpPr>
          <p:nvPr/>
        </p:nvSpPr>
        <p:spPr bwMode="auto">
          <a:xfrm>
            <a:off x="609600" y="609600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1.1. Save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for later.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1.2. Erase the tape.	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	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w.</a:t>
            </a:r>
            <a:r>
              <a:rPr lang="en-US" sz="2000" dirty="0">
                <a:latin typeface="Arial" charset="0"/>
              </a:rPr>
              <a:t>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reject.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800100" lvl="1" indent="-342900">
              <a:defRPr/>
            </a:pPr>
            <a:endParaRPr lang="en-US" sz="2000" dirty="0">
              <a:latin typeface="Arial" charset="0"/>
            </a:endParaRP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If Oracle decides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then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sz="2000" i="1" dirty="0">
                <a:latin typeface="Arial" charset="0"/>
                <a:sym typeface="Symbol" pitchFamily="18" charset="2"/>
              </a:rPr>
              <a:t>Oracle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</a:t>
            </a:r>
            <a:r>
              <a:rPr lang="en-US" sz="2000" dirty="0">
                <a:latin typeface="Arial" charset="0"/>
                <a:sym typeface="Symbol" pitchFamily="18" charset="2"/>
              </a:rPr>
              <a:t>) decides</a:t>
            </a:r>
            <a:r>
              <a:rPr lang="en-US" sz="2000" dirty="0">
                <a:latin typeface="Arial" charset="0"/>
              </a:rPr>
              <a:t> H: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makes it to step 1.5.  Then it accepts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iff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	  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.  So </a:t>
            </a:r>
            <a:r>
              <a:rPr lang="en-US" sz="2000" i="1" dirty="0">
                <a:latin typeface="Arial" charset="0"/>
              </a:rPr>
              <a:t>M#</a:t>
            </a:r>
            <a:r>
              <a:rPr lang="en-US" sz="2000" dirty="0">
                <a:latin typeface="Arial" charset="0"/>
              </a:rPr>
              <a:t> accepts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which is not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rejects.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accepts.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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gets stuck in step 1.4.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It accepts nothing. 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#) = </a:t>
            </a:r>
            <a:r>
              <a:rPr lang="en-US" sz="2000" dirty="0">
                <a:latin typeface="Arial" charset="0"/>
                <a:sym typeface="Symbol" pitchFamily="18" charset="2"/>
              </a:rPr>
              <a:t></a:t>
            </a:r>
            <a:r>
              <a:rPr lang="en-US" sz="2000" dirty="0">
                <a:latin typeface="Arial" charset="0"/>
              </a:rPr>
              <a:t>, which is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accepts.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rejects.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But no machine to decide H can exist, so neither does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Or, Doing it Without Flipping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25604" name="Freeform 6"/>
          <p:cNvSpPr>
            <a:spLocks/>
          </p:cNvSpPr>
          <p:nvPr/>
        </p:nvSpPr>
        <p:spPr bwMode="auto">
          <a:xfrm>
            <a:off x="2743200" y="1600200"/>
            <a:ext cx="4038600" cy="1447800"/>
          </a:xfrm>
          <a:custGeom>
            <a:avLst/>
            <a:gdLst>
              <a:gd name="T0" fmla="*/ 0 w 2016"/>
              <a:gd name="T1" fmla="*/ 2147483647 h 816"/>
              <a:gd name="T2" fmla="*/ 2147483647 w 2016"/>
              <a:gd name="T3" fmla="*/ 2147483647 h 816"/>
              <a:gd name="T4" fmla="*/ 2147483647 w 2016"/>
              <a:gd name="T5" fmla="*/ 2147483647 h 816"/>
              <a:gd name="T6" fmla="*/ 2147483647 w 2016"/>
              <a:gd name="T7" fmla="*/ 2147483647 h 816"/>
              <a:gd name="T8" fmla="*/ 2147483647 w 2016"/>
              <a:gd name="T9" fmla="*/ 2147483647 h 816"/>
              <a:gd name="T10" fmla="*/ 2147483647 w 201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816"/>
              <a:gd name="T20" fmla="*/ 2016 w 201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816">
                <a:moveTo>
                  <a:pt x="0" y="768"/>
                </a:moveTo>
                <a:cubicBezTo>
                  <a:pt x="124" y="768"/>
                  <a:pt x="248" y="768"/>
                  <a:pt x="480" y="768"/>
                </a:cubicBezTo>
                <a:cubicBezTo>
                  <a:pt x="712" y="768"/>
                  <a:pt x="1152" y="816"/>
                  <a:pt x="1392" y="768"/>
                </a:cubicBezTo>
                <a:cubicBezTo>
                  <a:pt x="1632" y="720"/>
                  <a:pt x="1824" y="592"/>
                  <a:pt x="1920" y="480"/>
                </a:cubicBezTo>
                <a:cubicBezTo>
                  <a:pt x="2016" y="368"/>
                  <a:pt x="1992" y="176"/>
                  <a:pt x="1968" y="96"/>
                </a:cubicBezTo>
                <a:cubicBezTo>
                  <a:pt x="1944" y="16"/>
                  <a:pt x="186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6096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Proof that lexicographically Turing Enumerable implies D:</a:t>
            </a:r>
            <a:r>
              <a:rPr lang="en-US" sz="2200"/>
              <a:t> Let </a:t>
            </a:r>
            <a:r>
              <a:rPr lang="en-US" sz="2200" i="1"/>
              <a:t>M</a:t>
            </a:r>
            <a:r>
              <a:rPr lang="en-US" sz="2200"/>
              <a:t> be a Turing machine that lexicographically enumerates </a:t>
            </a:r>
            <a:r>
              <a:rPr lang="en-US" sz="2200" i="1"/>
              <a:t>L</a:t>
            </a:r>
            <a:r>
              <a:rPr lang="en-US" sz="2200"/>
              <a:t>.  Then, on input </a:t>
            </a:r>
            <a:r>
              <a:rPr lang="en-US" sz="2200" i="1"/>
              <a:t>w</a:t>
            </a:r>
            <a:r>
              <a:rPr lang="en-US" sz="2200"/>
              <a:t>, </a:t>
            </a:r>
            <a:r>
              <a:rPr lang="en-US" sz="2200" i="1"/>
              <a:t>M'</a:t>
            </a:r>
            <a:r>
              <a:rPr lang="en-US" sz="2200"/>
              <a:t> starts up </a:t>
            </a:r>
            <a:r>
              <a:rPr lang="en-US" sz="2200" i="1"/>
              <a:t>M</a:t>
            </a:r>
            <a:r>
              <a:rPr lang="en-US" sz="2200"/>
              <a:t> and waits until: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accepts),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a string that comes after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rejects), or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halts (so </a:t>
            </a:r>
            <a:r>
              <a:rPr lang="en-US" sz="2200" i="1"/>
              <a:t>M'</a:t>
            </a:r>
            <a:r>
              <a:rPr lang="en-US" sz="2200"/>
              <a:t> rejects).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Thus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 i="1"/>
              <a:t>L</a:t>
            </a:r>
            <a:r>
              <a:rPr lang="en-US" sz="2200"/>
              <a:t>.</a:t>
            </a:r>
          </a:p>
          <a:p>
            <a:pPr eaLnBrk="1" hangingPunct="1"/>
            <a:endParaRPr lang="en-US" sz="220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Proof, Continued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9940" name="Picture 8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647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Any Nonregular Language Will Work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WW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</a:t>
            </a:r>
            <a:r>
              <a:rPr lang="en-US" sz="2000">
                <a:solidFill>
                  <a:srgbClr val="FF0000"/>
                </a:solidFill>
              </a:rPr>
              <a:t>WW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WW,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Context-free?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How about:    </a:t>
            </a:r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context-free}?</a:t>
            </a:r>
          </a:p>
          <a:p>
            <a:pPr eaLnBrk="1" hangingPunct="1"/>
            <a:endParaRPr lang="en-US" sz="2400" i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</p:txBody>
      </p:sp>
    </p:spTree>
    <p:extLst>
      <p:ext uri="{BB962C8B-B14F-4D97-AF65-F5344CB8AC3E}">
        <p14:creationId xmlns:p14="http://schemas.microsoft.com/office/powerpoint/2010/main" val="2014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1.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halt?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2. Might </a:t>
            </a:r>
            <a:r>
              <a:rPr lang="en-US" sz="2200" i="1"/>
              <a:t>P</a:t>
            </a:r>
            <a:r>
              <a:rPr lang="en-US" sz="2200"/>
              <a:t> get into an infinite loop on some input?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3.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output a 0?  Or anything at</a:t>
            </a:r>
          </a:p>
          <a:p>
            <a:pPr eaLnBrk="1" hangingPunct="1"/>
            <a:r>
              <a:rPr lang="en-US" sz="2200"/>
              <a:t>    all?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4. Are </a:t>
            </a:r>
            <a:r>
              <a:rPr lang="en-US" sz="2200" i="1"/>
              <a:t>P</a:t>
            </a:r>
            <a:r>
              <a:rPr lang="en-US" sz="2200" baseline="-25000"/>
              <a:t>1</a:t>
            </a:r>
            <a:r>
              <a:rPr lang="en-US" sz="2200"/>
              <a:t> and </a:t>
            </a:r>
            <a:r>
              <a:rPr lang="en-US" sz="2200" i="1"/>
              <a:t>P</a:t>
            </a:r>
            <a:r>
              <a:rPr lang="en-US" sz="2200" baseline="-25000"/>
              <a:t>2</a:t>
            </a:r>
            <a:r>
              <a:rPr lang="en-US" sz="2200"/>
              <a:t> equivalent?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5.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assign a value to </a:t>
            </a:r>
            <a:r>
              <a:rPr lang="en-US" sz="2200" i="1"/>
              <a:t>n</a:t>
            </a:r>
            <a:r>
              <a:rPr lang="en-US" sz="2200"/>
              <a:t>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6. Does </a:t>
            </a:r>
            <a:r>
              <a:rPr lang="en-US" sz="2200" i="1"/>
              <a:t>P</a:t>
            </a:r>
            <a:r>
              <a:rPr lang="en-US" sz="2200"/>
              <a:t> ever reach </a:t>
            </a:r>
            <a:r>
              <a:rPr lang="en-US" sz="2200" i="1"/>
              <a:t>S</a:t>
            </a:r>
            <a:r>
              <a:rPr lang="en-US" sz="2200"/>
              <a:t> on any input (in other words, can we</a:t>
            </a:r>
          </a:p>
          <a:p>
            <a:pPr eaLnBrk="1" hangingPunct="1"/>
            <a:r>
              <a:rPr lang="en-US" sz="2200"/>
              <a:t>    chop it out?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7. Does </a:t>
            </a:r>
            <a:r>
              <a:rPr lang="en-US" sz="2200" i="1"/>
              <a:t>P</a:t>
            </a:r>
            <a:r>
              <a:rPr lang="en-US" sz="2200"/>
              <a:t> reach </a:t>
            </a:r>
            <a:r>
              <a:rPr lang="en-US" sz="2200" i="1"/>
              <a:t>S</a:t>
            </a:r>
            <a:r>
              <a:rPr lang="en-US" sz="2200"/>
              <a:t> on every input (in other words, can we </a:t>
            </a:r>
          </a:p>
          <a:p>
            <a:pPr eaLnBrk="1" hangingPunct="1"/>
            <a:r>
              <a:rPr lang="en-US" sz="2200"/>
              <a:t>    guarantee that </a:t>
            </a:r>
            <a:r>
              <a:rPr lang="en-US" sz="2200" i="1"/>
              <a:t>S</a:t>
            </a:r>
            <a:r>
              <a:rPr lang="en-US" sz="2200"/>
              <a:t> happens)?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Patent Office check prior art?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CS department buy the definitive grading program?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Practical Impact of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100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 Questions Can be Reduced to Program Questions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8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Symbol" panose="05050102010706020507" pitchFamily="18" charset="2"/>
              </a:rPr>
              <a:t>EqPrograms =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{&lt;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&gt; :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and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are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programs and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)}.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We can build, in any programming language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SimUM</a:t>
            </a:r>
            <a:r>
              <a:rPr lang="en-US" sz="2400">
                <a:sym typeface="Symbol" panose="05050102010706020507" pitchFamily="18" charset="2"/>
              </a:rPr>
              <a:t>:  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is a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implements the Universal TM U and so can simulate an arbitrary TM. 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1000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0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reaches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 on some input}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3124200"/>
            <a:ext cx="2362200" cy="120015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 good example, but the term is flying by, so we will skip it for now.</a:t>
            </a:r>
          </a:p>
        </p:txBody>
      </p:sp>
    </p:spTree>
    <p:extLst>
      <p:ext uri="{BB962C8B-B14F-4D97-AF65-F5344CB8AC3E}">
        <p14:creationId xmlns:p14="http://schemas.microsoft.com/office/powerpoint/2010/main" val="3917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533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One.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How can you tell whether your Turing machine is the one?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You can’t.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</a:t>
            </a:r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477000" y="6019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Tim Nodine</a:t>
            </a:r>
          </a:p>
        </p:txBody>
      </p:sp>
    </p:spTree>
    <p:extLst>
      <p:ext uri="{BB962C8B-B14F-4D97-AF65-F5344CB8AC3E}">
        <p14:creationId xmlns:p14="http://schemas.microsoft.com/office/powerpoint/2010/main" val="398886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From Section 25.3:</a:t>
            </a:r>
          </a:p>
          <a:p>
            <a:pPr>
              <a:buFontTx/>
              <a:buNone/>
            </a:pPr>
            <a:r>
              <a:rPr lang="en-US" sz="2400" smtClean="0"/>
              <a:t>In section 25.3, the author proves the existence of a very useful computable function: </a:t>
            </a:r>
            <a:r>
              <a:rPr lang="en-US" sz="2400" i="1" smtClean="0"/>
              <a:t>obtainSelf</a:t>
            </a:r>
            <a:r>
              <a:rPr lang="en-US" sz="2400" smtClean="0"/>
              <a:t>. When called as a subroutine by any Turing machine M, </a:t>
            </a:r>
            <a:r>
              <a:rPr lang="en-US" sz="2400" i="1" smtClean="0"/>
              <a:t>obtainSelf</a:t>
            </a:r>
            <a:r>
              <a:rPr lang="en-US" sz="2400" smtClean="0"/>
              <a:t> writes &lt;M&gt; onto M's tape.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Related to quines</a:t>
            </a:r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(list x (list 'quote x)))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 (quote (lambda (x) (list x (list 'quote x)))))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cs typeface="Courier New" panose="02070309020205020404" pitchFamily="49" charset="0"/>
              </a:rPr>
              <a:t>Quine's paradox and a related sentence:</a:t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fr-FR" sz="2200" smtClean="0">
                <a:cs typeface="Courier New" panose="02070309020205020404" pitchFamily="49" charset="0"/>
              </a:rPr>
              <a:t/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en-US" sz="2400" smtClean="0"/>
              <a:t>"Yields falsehood when preceded by its quotation" yields falsehood when preceded by its quotation.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"quoted and followed by itself is a quine." quoted and followed by itself is a quine. </a:t>
            </a:r>
          </a:p>
          <a:p>
            <a:endParaRPr lang="en-US" sz="2400" smtClean="0"/>
          </a:p>
          <a:p>
            <a:endParaRPr lang="en-US" sz="220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Intuition: </a:t>
            </a:r>
            <a:r>
              <a:rPr lang="en-US" sz="2400"/>
              <a:t>Non-SD languages usually involve either infinite</a:t>
            </a:r>
          </a:p>
          <a:p>
            <a:pPr eaLnBrk="1" hangingPunct="1"/>
            <a:r>
              <a:rPr lang="en-US" sz="2400"/>
              <a:t>search (where testing each potential member could loop forever) or determining whether the a TM will infinite loop.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 Examples: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   </a:t>
            </a:r>
            <a:r>
              <a:rPr lang="en-US" sz="2400"/>
              <a:t>H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does </a:t>
            </a:r>
            <a:r>
              <a:rPr lang="en-US" sz="2400" i="1"/>
              <a:t>not</a:t>
            </a:r>
            <a:r>
              <a:rPr lang="en-US" sz="2400"/>
              <a:t> halt on </a:t>
            </a:r>
            <a:r>
              <a:rPr lang="en-US" sz="2400" i="1"/>
              <a:t>w</a:t>
            </a:r>
            <a:r>
              <a:rPr lang="en-US" sz="2400"/>
              <a:t>}.  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   </a:t>
            </a:r>
            <a:r>
              <a:rPr lang="en-US" sz="2400"/>
              <a:t>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*}.  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   </a:t>
            </a:r>
            <a:r>
              <a:rPr lang="en-US" sz="2400"/>
              <a:t>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halts on nothing}.  </a:t>
            </a:r>
          </a:p>
          <a:p>
            <a:pPr eaLnBrk="1" hangingPunct="1"/>
            <a:endParaRPr lang="en-US" sz="2400" b="1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Lexic. enum </a:t>
            </a:r>
            <a:r>
              <a:rPr lang="en-US" sz="2000" baseline="30000"/>
              <a:t>	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itchFamily="18" charset="2"/>
              </a:rPr>
              <a:t></a:t>
            </a:r>
            <a:r>
              <a:rPr lang="en-US" sz="2000" i="1"/>
              <a:t>L</a:t>
            </a:r>
            <a:r>
              <a:rPr lang="en-US" sz="2000"/>
              <a:t> in SD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   ● Contradiction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L</a:t>
            </a:r>
            <a:r>
              <a:rPr lang="en-US" sz="2400"/>
              <a:t> is the complement of an SD/D Language.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/>
              <a:t>Theorem:</a:t>
            </a:r>
            <a:r>
              <a:rPr lang="en-US" sz="2000"/>
              <a:t> TM</a:t>
            </a:r>
            <a:r>
              <a:rPr lang="en-US" sz="2000" baseline="-25000"/>
              <a:t>MIN</a:t>
            </a:r>
            <a:r>
              <a:rPr lang="en-US" sz="2000"/>
              <a:t> = </a:t>
            </a:r>
          </a:p>
          <a:p>
            <a:pPr eaLnBrk="1" hangingPunct="1"/>
            <a:r>
              <a:rPr lang="en-US" sz="2000"/>
              <a:t>   {&lt;</a:t>
            </a:r>
            <a:r>
              <a:rPr lang="en-US" sz="2000" i="1"/>
              <a:t>M</a:t>
            </a:r>
            <a:r>
              <a:rPr lang="en-US" sz="2000"/>
              <a:t>&gt;: Turing machine </a:t>
            </a:r>
            <a:r>
              <a:rPr lang="en-US" sz="2000" i="1"/>
              <a:t>M</a:t>
            </a:r>
            <a:r>
              <a:rPr lang="en-US" sz="2000"/>
              <a:t> is minimal} is not in SD.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Proof:</a:t>
            </a:r>
            <a:r>
              <a:rPr lang="en-US" sz="2000"/>
              <a:t> If TM</a:t>
            </a:r>
            <a:r>
              <a:rPr lang="en-US" sz="2000" baseline="-25000"/>
              <a:t>MIN</a:t>
            </a:r>
            <a:r>
              <a:rPr lang="en-US" sz="2000"/>
              <a:t> were in SD, then there would exist some Turing </a:t>
            </a:r>
          </a:p>
          <a:p>
            <a:pPr eaLnBrk="1" hangingPunct="1"/>
            <a:r>
              <a:rPr lang="en-US" sz="2000"/>
              <a:t>machine </a:t>
            </a:r>
            <a:r>
              <a:rPr lang="en-US" sz="2000" i="1"/>
              <a:t>ENUM</a:t>
            </a:r>
            <a:r>
              <a:rPr lang="en-US" sz="2000"/>
              <a:t> that enumerates its elements.  Define the following </a:t>
            </a:r>
          </a:p>
          <a:p>
            <a:pPr eaLnBrk="1" hangingPunct="1"/>
            <a:r>
              <a:rPr lang="en-US" sz="2000"/>
              <a:t>Turing machine:</a:t>
            </a:r>
            <a:endParaRPr lang="en-US" sz="2000" i="1"/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   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 =</a:t>
            </a:r>
          </a:p>
          <a:p>
            <a:pPr eaLnBrk="1" hangingPunct="1"/>
            <a:r>
              <a:rPr lang="en-US" sz="2000"/>
              <a:t>        1. Invoke </a:t>
            </a:r>
            <a:r>
              <a:rPr lang="en-US" sz="2000" i="1"/>
              <a:t>obtainSelf</a:t>
            </a:r>
            <a:r>
              <a:rPr lang="en-US" sz="2000"/>
              <a:t> to produce &lt;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        2. Run </a:t>
            </a:r>
            <a:r>
              <a:rPr lang="en-US" sz="2000" i="1"/>
              <a:t>ENUM</a:t>
            </a:r>
            <a:r>
              <a:rPr lang="en-US" sz="2000"/>
              <a:t> until it generates the description of some Turing </a:t>
            </a:r>
          </a:p>
          <a:p>
            <a:pPr eaLnBrk="1" hangingPunct="1"/>
            <a:r>
              <a:rPr lang="en-US" sz="2000"/>
              <a:t>            machine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whose description is longer than |&lt;</a:t>
            </a:r>
            <a:r>
              <a:rPr lang="en-US" sz="2000" i="1"/>
              <a:t>M#</a:t>
            </a:r>
            <a:r>
              <a:rPr lang="en-US" sz="2000"/>
              <a:t>&gt;|.</a:t>
            </a:r>
          </a:p>
          <a:p>
            <a:pPr eaLnBrk="1" hangingPunct="1"/>
            <a:r>
              <a:rPr lang="en-US" sz="2000"/>
              <a:t>        3. Invoke </a:t>
            </a:r>
            <a:r>
              <a:rPr lang="en-US" sz="2000" i="1"/>
              <a:t>U</a:t>
            </a:r>
            <a:r>
              <a:rPr lang="en-US" sz="2000"/>
              <a:t> on the string 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/>
              <a:t>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Since TM</a:t>
            </a:r>
            <a:r>
              <a:rPr lang="en-US" sz="2000" baseline="-25000"/>
              <a:t>MIN</a:t>
            </a:r>
            <a:r>
              <a:rPr lang="en-US" sz="2000"/>
              <a:t> is infinite, </a:t>
            </a:r>
            <a:r>
              <a:rPr lang="en-US" sz="2000" i="1"/>
              <a:t>ENUM</a:t>
            </a:r>
            <a:r>
              <a:rPr lang="en-US" sz="2000"/>
              <a:t> must eventually generate a string that </a:t>
            </a:r>
          </a:p>
          <a:p>
            <a:pPr eaLnBrk="1" hangingPunct="1"/>
            <a:r>
              <a:rPr lang="en-US" sz="2000"/>
              <a:t>is longer than |&lt;</a:t>
            </a:r>
            <a:r>
              <a:rPr lang="en-US" sz="2000" i="1"/>
              <a:t>M#</a:t>
            </a:r>
            <a:r>
              <a:rPr lang="en-US" sz="2000"/>
              <a:t>&gt;|.  So </a:t>
            </a:r>
            <a:r>
              <a:rPr lang="en-US" sz="2000" i="1"/>
              <a:t>M#</a:t>
            </a:r>
            <a:r>
              <a:rPr lang="en-US" sz="2000"/>
              <a:t> makes it to step 3 and thus M# is</a:t>
            </a:r>
          </a:p>
          <a:p>
            <a:pPr eaLnBrk="1" hangingPunct="1"/>
            <a:r>
              <a:rPr lang="en-US" sz="2000"/>
              <a:t>Equivalent to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since it simulates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.  But, since |&lt;</a:t>
            </a:r>
            <a:r>
              <a:rPr lang="en-US" sz="2000" i="1"/>
              <a:t>M#</a:t>
            </a:r>
            <a:r>
              <a:rPr lang="en-US" sz="2000"/>
              <a:t>&gt;| &lt; |&lt;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&gt;|,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cannot be minimal.  </a:t>
            </a:r>
          </a:p>
          <a:p>
            <a:pPr eaLnBrk="1" hangingPunct="1"/>
            <a:r>
              <a:rPr lang="en-US" sz="2000"/>
              <a:t>But M#'s description was generated by </a:t>
            </a:r>
            <a:r>
              <a:rPr lang="en-US" sz="2000" i="1"/>
              <a:t>ENUM</a:t>
            </a:r>
            <a:r>
              <a:rPr lang="en-US" sz="200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 Contradiction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Suppose we want to know whether </a:t>
            </a:r>
            <a:r>
              <a:rPr lang="en-US" sz="2400" i="1"/>
              <a:t>L</a:t>
            </a:r>
            <a:r>
              <a:rPr lang="en-US" sz="2400"/>
              <a:t> is in SD and we know: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in SD, and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/>
              <a:t>At least one of </a:t>
            </a:r>
            <a:r>
              <a:rPr lang="en-US" sz="2400" i="1"/>
              <a:t>L</a:t>
            </a:r>
            <a:r>
              <a:rPr lang="en-US" sz="2400"/>
              <a:t> or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not in 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Then we can conclude that </a:t>
            </a:r>
            <a:r>
              <a:rPr lang="en-US" sz="2400" i="1"/>
              <a:t>L</a:t>
            </a:r>
            <a:r>
              <a:rPr lang="en-US" sz="2400"/>
              <a:t> is not in SD, because, if it were,</a:t>
            </a:r>
          </a:p>
          <a:p>
            <a:pPr eaLnBrk="1" hangingPunct="1"/>
            <a:r>
              <a:rPr lang="en-US" sz="2400"/>
              <a:t>it would force both itself and its complement into D, which we</a:t>
            </a:r>
          </a:p>
          <a:p>
            <a:pPr eaLnBrk="1" hangingPunct="1"/>
            <a:r>
              <a:rPr lang="en-US" sz="2400"/>
              <a:t>know cannot be true.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</a:t>
            </a:r>
            <a:r>
              <a:rPr lang="en-US" sz="2400"/>
              <a:t>H (since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H) = H is in SD and not in D)</a:t>
            </a:r>
          </a:p>
          <a:p>
            <a:pPr eaLnBrk="1" hangingPunct="1"/>
            <a:endParaRPr lang="en-US" sz="24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What’s wrong with this proof that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</a:t>
            </a:r>
            <a:r>
              <a:rPr lang="en-US" sz="2000" b="1" baseline="-2500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anbn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is not in SD?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 about</a:t>
            </a:r>
            <a:r>
              <a:rPr lang="en-US" sz="2000" dirty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reduces 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to A</a:t>
            </a:r>
            <a:r>
              <a:rPr lang="en-US" sz="2000" baseline="-25000"/>
              <a:t>anbn</a:t>
            </a:r>
            <a:r>
              <a:rPr lang="en-US" sz="2000"/>
              <a:t>:</a:t>
            </a:r>
          </a:p>
          <a:p>
            <a:pPr eaLnBrk="1" hangingPunct="1"/>
            <a:r>
              <a:rPr lang="en-US" sz="2000"/>
              <a:t>    	    1. Construct the description &lt;</a:t>
            </a:r>
            <a:r>
              <a:rPr lang="en-US" sz="2000" i="1"/>
              <a:t>M</a:t>
            </a:r>
            <a:r>
              <a:rPr lang="en-US" sz="2000"/>
              <a:t>#&gt;:</a:t>
            </a:r>
          </a:p>
          <a:p>
            <a:pPr lvl="1" eaLnBrk="1" hangingPunct="1"/>
            <a:r>
              <a:rPr lang="en-US" sz="2000"/>
              <a:t>         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accept.  Else:	</a:t>
            </a:r>
          </a:p>
          <a:p>
            <a:pPr lvl="1" eaLnBrk="1" hangingPunct="1"/>
            <a:r>
              <a:rPr lang="en-US" sz="2000"/>
              <a:t>         1.2. Erase the tape.		</a:t>
            </a:r>
          </a:p>
          <a:p>
            <a:pPr lvl="1" eaLnBrk="1" hangingPunct="1"/>
            <a:r>
              <a:rPr lang="en-US" sz="2000"/>
              <a:t>    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 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         1.5. Accept.</a:t>
            </a:r>
          </a:p>
          <a:p>
            <a:pPr lvl="1"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  <a:endParaRPr lang="en-US" sz="2000" i="1"/>
          </a:p>
          <a:p>
            <a:pPr eaLnBrk="1" hangingPunct="1"/>
            <a:r>
              <a:rPr lang="en-US" sz="2000"/>
              <a:t>    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.  If </a:t>
            </a:r>
            <a:r>
              <a:rPr lang="en-US" sz="2000" i="1"/>
              <a:t>M</a:t>
            </a:r>
            <a:r>
              <a:rPr lang="en-US" sz="2000"/>
              <a:t> does not halt on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w</a:t>
            </a:r>
            <a:r>
              <a:rPr lang="en-US" sz="2000"/>
              <a:t>, those are the only strings </a:t>
            </a:r>
            <a:r>
              <a:rPr lang="en-US" sz="2000" i="1"/>
              <a:t>M</a:t>
            </a:r>
            <a:r>
              <a:rPr lang="en-US" sz="2000"/>
              <a:t># accepts.  If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M</a:t>
            </a:r>
            <a:r>
              <a:rPr lang="en-US" sz="2000"/>
              <a:t>#  accepts everything: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strings in</a:t>
            </a:r>
          </a:p>
          <a:p>
            <a:pPr eaLnBrk="1" hangingPunct="1"/>
            <a:r>
              <a:rPr lang="en-US" sz="2000"/>
              <a:t>		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in step 1.1.  Then it gets stuck in step 1.4, so it accepts</a:t>
            </a:r>
          </a:p>
          <a:p>
            <a:pPr eaLnBrk="1" hangingPunct="1"/>
            <a:r>
              <a:rPr lang="en-US" sz="2000"/>
              <a:t>		 nothing else.  It is an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 acceptor</a:t>
            </a:r>
            <a:r>
              <a:rPr lang="en-US" sz="2000" b="1"/>
              <a:t>.  </a:t>
            </a:r>
            <a:r>
              <a:rPr lang="en-US" sz="2000" b="1" i="1"/>
              <a:t>Oracle</a:t>
            </a:r>
            <a:r>
              <a:rPr lang="en-US" sz="2000" b="1"/>
              <a:t> accepts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everything</a:t>
            </a:r>
            <a:r>
              <a:rPr lang="en-US" sz="2000" b="1"/>
              <a:t>.  </a:t>
            </a:r>
            <a:br>
              <a:rPr lang="en-US" sz="2000" b="1"/>
            </a:br>
            <a:r>
              <a:rPr lang="en-US" sz="2000" b="1"/>
              <a:t>       </a:t>
            </a:r>
            <a:r>
              <a:rPr lang="en-US" sz="2000" b="1" i="1"/>
              <a:t>Oracle </a:t>
            </a:r>
            <a:r>
              <a:rPr lang="en-US" sz="2000" b="1"/>
              <a:t>does not  accept.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But no machine to semidecide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Overview of Reduction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6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600" b="1" dirty="0" smtClean="0"/>
              <a:t>Reducing Decision Problem P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to another Decision Problem P</a:t>
            </a:r>
            <a:r>
              <a:rPr lang="en-US" sz="3600" b="1" baseline="-25000" dirty="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915400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 We say that P1 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sz="2800" b="1" dirty="0" smtClean="0"/>
              <a:t> </a:t>
            </a:r>
            <a:r>
              <a:rPr lang="en-US" sz="2800" dirty="0" smtClean="0"/>
              <a:t>to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(written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if</a:t>
            </a:r>
          </a:p>
          <a:p>
            <a:pPr marL="636588">
              <a:spcBef>
                <a:spcPts val="0"/>
              </a:spcBef>
              <a:defRPr/>
            </a:pPr>
            <a:r>
              <a:rPr lang="en-US" sz="2800" dirty="0" smtClean="0"/>
              <a:t>there is a Turing-computable function f that finds, for an arbitrary instance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an instance f(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 of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636588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 is defined </a:t>
            </a:r>
            <a:r>
              <a:rPr lang="en-US" sz="2800" dirty="0" smtClean="0"/>
              <a:t>such that for every instance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is a yes-instance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if and only if </a:t>
            </a:r>
            <a:br>
              <a:rPr lang="en-US" sz="2800" dirty="0" smtClean="0"/>
            </a:br>
            <a:r>
              <a:rPr lang="en-US" sz="2800" dirty="0" smtClean="0"/>
              <a:t>         f(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 is a yes-instance of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marL="636588">
              <a:buFontTx/>
              <a:buNone/>
              <a:defRPr/>
            </a:pPr>
            <a:r>
              <a:rPr lang="en-US" sz="2800" dirty="0" smtClean="0"/>
              <a:t>	So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means "if there is a TM that decides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then there is a TM that decides </a:t>
            </a:r>
            <a:r>
              <a:rPr lang="en-US" sz="2800" smtClean="0"/>
              <a:t>P</a:t>
            </a:r>
            <a:r>
              <a:rPr lang="en-US" sz="2800" baseline="-25000" smtClean="0"/>
              <a:t>1</a:t>
            </a:r>
            <a:r>
              <a:rPr lang="en-US" sz="2800" smtClean="0"/>
              <a:t>."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 some sense, P1 is "at least as easy as" P2.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12091</TotalTime>
  <Words>4470</Words>
  <Application>Microsoft Office PowerPoint</Application>
  <PresentationFormat>On-screen Show (4:3)</PresentationFormat>
  <Paragraphs>1153</Paragraphs>
  <Slides>76</Slides>
  <Notes>76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Symbol</vt:lpstr>
      <vt:lpstr>Courier New</vt:lpstr>
      <vt:lpstr>Calibri</vt:lpstr>
      <vt:lpstr>Times New Roman</vt:lpstr>
      <vt:lpstr>Wingdings</vt:lpstr>
      <vt:lpstr>Arial</vt:lpstr>
      <vt:lpstr>Monotype Sorts</vt:lpstr>
      <vt:lpstr>Default Design</vt:lpstr>
      <vt:lpstr>PowerPoint Presentation</vt:lpstr>
      <vt:lpstr>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Reduction</vt:lpstr>
      <vt:lpstr>Reducing Decision Problem P1 to another Decision Problem P2</vt:lpstr>
      <vt:lpstr>Example of Turing Reducibility</vt:lpstr>
      <vt:lpstr>Reducing Language L1 to L2</vt:lpstr>
      <vt:lpstr>Using reducibility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Elements in a Reduction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Road with a purpose: obtainSelf</vt:lpstr>
      <vt:lpstr>Some quines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627</cp:revision>
  <cp:lastPrinted>2016-02-16T13:44:14Z</cp:lastPrinted>
  <dcterms:created xsi:type="dcterms:W3CDTF">2007-01-18T00:38:26Z</dcterms:created>
  <dcterms:modified xsi:type="dcterms:W3CDTF">2016-02-16T14:11:01Z</dcterms:modified>
</cp:coreProperties>
</file>