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32" r:id="rId3"/>
    <p:sldId id="451" r:id="rId4"/>
    <p:sldId id="452" r:id="rId5"/>
    <p:sldId id="453" r:id="rId6"/>
    <p:sldId id="454" r:id="rId7"/>
    <p:sldId id="455" r:id="rId8"/>
    <p:sldId id="457" r:id="rId9"/>
    <p:sldId id="458" r:id="rId10"/>
    <p:sldId id="459" r:id="rId11"/>
    <p:sldId id="460" r:id="rId12"/>
    <p:sldId id="461" r:id="rId13"/>
    <p:sldId id="464" r:id="rId14"/>
    <p:sldId id="465" r:id="rId15"/>
    <p:sldId id="466" r:id="rId16"/>
    <p:sldId id="467" r:id="rId17"/>
    <p:sldId id="468" r:id="rId18"/>
    <p:sldId id="471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34" autoAdjust="0"/>
    <p:restoredTop sz="65198" autoAdjust="0"/>
  </p:normalViewPr>
  <p:slideViewPr>
    <p:cSldViewPr>
      <p:cViewPr varScale="1">
        <p:scale>
          <a:sx n="57" d="100"/>
          <a:sy n="57" d="100"/>
        </p:scale>
        <p:origin x="4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1"/>
            <a:ext cx="3170582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26" y="1"/>
            <a:ext cx="3168927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9119174"/>
            <a:ext cx="3170582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26" y="9119174"/>
            <a:ext cx="3168927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3170582" cy="478748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26" y="1"/>
            <a:ext cx="3168927" cy="478748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70" rIns="93937" bIns="469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31"/>
            <a:ext cx="5850835" cy="4318571"/>
          </a:xfrm>
          <a:prstGeom prst="rect">
            <a:avLst/>
          </a:prstGeom>
        </p:spPr>
        <p:txBody>
          <a:bodyPr vert="horz" lIns="93937" tIns="46970" rIns="93937" bIns="469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119174"/>
            <a:ext cx="3170582" cy="480389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26" y="9119174"/>
            <a:ext cx="3168927" cy="480389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66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8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1DA938-D1B1-4BB6-AB4F-F5A434614A23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7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185D1-EEBD-480A-9936-ECB5F3B791EE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4BEE16-DF24-42DD-8900-91D24AEB84B0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C7F818-8EDB-4D2C-8235-7FDED373E85B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1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C68411-944E-4948-9ABA-124767DE4C1F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4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6F9D8D-3BDE-4D01-8982-AA2C109555DA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1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1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550694-4BE3-4B2A-A148-93AB9F3FA9CC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0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45F86-E017-4CBC-A47C-8820DE1C18C9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5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machine is started with empty input. Whenever</a:t>
            </a:r>
            <a:r>
              <a:rPr lang="en-US" baseline="0" dirty="0" smtClean="0"/>
              <a:t> it gets to state p, it adds the string that is its tape contents to the list, then keeps running.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First Machine: a*</a:t>
            </a:r>
          </a:p>
          <a:p>
            <a:r>
              <a:rPr lang="en-US" dirty="0" smtClean="0"/>
              <a:t>Second machine also A*</a:t>
            </a:r>
            <a:r>
              <a:rPr lang="en-US" baseline="0" dirty="0" smtClean="0"/>
              <a:t> </a:t>
            </a:r>
            <a:r>
              <a:rPr lang="en-US" dirty="0" smtClean="0"/>
              <a:t>: {epsilon, a, </a:t>
            </a:r>
            <a:r>
              <a:rPr lang="en-US" dirty="0" err="1" smtClean="0"/>
              <a:t>aaa</a:t>
            </a:r>
            <a:r>
              <a:rPr lang="en-US" dirty="0" smtClean="0"/>
              <a:t>, aa, </a:t>
            </a:r>
            <a:r>
              <a:rPr lang="en-US" dirty="0" err="1" smtClean="0"/>
              <a:t>aaaaa</a:t>
            </a:r>
            <a:r>
              <a:rPr lang="en-US" dirty="0" smtClean="0"/>
              <a:t>, </a:t>
            </a:r>
            <a:r>
              <a:rPr lang="en-US" dirty="0" err="1" smtClean="0"/>
              <a:t>aaaa</a:t>
            </a:r>
            <a:r>
              <a:rPr lang="en-US" dirty="0" smtClean="0"/>
              <a:t>, …}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127675-B303-45B8-B210-0A39C140F36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068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6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Ask how a TM would do this?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second tape that starts blank.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Repeat:</a:t>
            </a:r>
          </a:p>
          <a:p>
            <a:pPr eaLnBrk="1" hangingPunct="1"/>
            <a:r>
              <a:rPr lang="en-US" smtClean="0"/>
              <a:t>   if n 1's on second tape:</a:t>
            </a:r>
          </a:p>
          <a:p>
            <a:pPr eaLnBrk="1" hangingPunct="1"/>
            <a:r>
              <a:rPr lang="en-US" smtClean="0"/>
              <a:t>     write n a's, then n b's, then n c's.</a:t>
            </a:r>
          </a:p>
          <a:p>
            <a:pPr eaLnBrk="1" hangingPunct="1"/>
            <a:r>
              <a:rPr lang="en-US" smtClean="0"/>
              <a:t>   enter state p</a:t>
            </a:r>
          </a:p>
          <a:p>
            <a:pPr eaLnBrk="1" hangingPunct="1"/>
            <a:r>
              <a:rPr lang="en-US" smtClean="0"/>
              <a:t>   erase first tape and add a 1 to the end of the second tape.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9234" indent="-27662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514" indent="-2213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9120" indent="-2213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725" indent="-2213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4330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6936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9542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2147" indent="-221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702913-4247-444A-9717-DE8B06A7D1F6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109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err="1" smtClean="0">
                <a:solidFill>
                  <a:schemeClr val="tx2"/>
                </a:solidFill>
              </a:rPr>
              <a:t>Enumerability</a:t>
            </a:r>
            <a:endParaRPr lang="en-US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A language is in D iff it is lexicographically Turing-enumerable.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 that D implies lexicographically TE:</a:t>
            </a:r>
            <a:r>
              <a:rPr lang="en-US" sz="2200" dirty="0"/>
              <a:t> Let </a:t>
            </a:r>
            <a:r>
              <a:rPr lang="en-US" sz="2200" i="1" dirty="0"/>
              <a:t>M</a:t>
            </a:r>
            <a:r>
              <a:rPr lang="en-US" sz="2200" dirty="0"/>
              <a:t> be a Turing machine that decides </a:t>
            </a:r>
            <a:r>
              <a:rPr lang="en-US" sz="2200" i="1" dirty="0"/>
              <a:t>L</a:t>
            </a:r>
            <a:r>
              <a:rPr lang="en-US" sz="2200" dirty="0"/>
              <a:t>. </a:t>
            </a:r>
            <a:r>
              <a:rPr lang="en-US" sz="2200" i="1" dirty="0" smtClean="0"/>
              <a:t>M</a:t>
            </a:r>
            <a:r>
              <a:rPr lang="en-US" sz="2200" i="1" dirty="0"/>
              <a:t>'</a:t>
            </a:r>
            <a:r>
              <a:rPr lang="en-US" sz="2200" dirty="0"/>
              <a:t> lexicographically generates the strings in </a:t>
            </a:r>
            <a:r>
              <a:rPr lang="en-US" sz="2200" dirty="0">
                <a:sym typeface="Symbol" pitchFamily="18" charset="2"/>
              </a:rPr>
              <a:t></a:t>
            </a:r>
            <a:r>
              <a:rPr lang="en-US" sz="2200" dirty="0"/>
              <a:t>* and tests each using </a:t>
            </a:r>
            <a:r>
              <a:rPr lang="en-US" sz="2200" i="1" dirty="0"/>
              <a:t>M</a:t>
            </a:r>
            <a:r>
              <a:rPr lang="en-US" sz="2200" dirty="0"/>
              <a:t>.  It outputs those that are accepted by </a:t>
            </a:r>
            <a:r>
              <a:rPr lang="en-US" sz="2200" i="1" dirty="0"/>
              <a:t>M</a:t>
            </a:r>
            <a:r>
              <a:rPr lang="en-US" sz="2200" dirty="0"/>
              <a:t>.  Thus </a:t>
            </a:r>
            <a:r>
              <a:rPr lang="en-US" sz="2200" i="1" dirty="0"/>
              <a:t>M'</a:t>
            </a:r>
            <a:r>
              <a:rPr lang="en-US" sz="2200" dirty="0"/>
              <a:t> lexicographically enumerates </a:t>
            </a:r>
            <a:r>
              <a:rPr lang="en-US" sz="2200" i="1" dirty="0"/>
              <a:t>L</a:t>
            </a:r>
            <a:r>
              <a:rPr lang="en-US" sz="2200" dirty="0"/>
              <a:t>.</a:t>
            </a:r>
          </a:p>
          <a:p>
            <a:pPr eaLnBrk="1" hangingPunct="1"/>
            <a:endParaRPr lang="en-US" sz="2200" dirty="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Lexicographically Enumerable = 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891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6838"/>
            <a:ext cx="7239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Proof that lexicographically Turing Enumerable implies D:</a:t>
            </a:r>
            <a:r>
              <a:rPr lang="en-US" sz="2200"/>
              <a:t> Let </a:t>
            </a:r>
            <a:r>
              <a:rPr lang="en-US" sz="2200" i="1"/>
              <a:t>M</a:t>
            </a:r>
            <a:r>
              <a:rPr lang="en-US" sz="2200"/>
              <a:t> be a Turing machine that lexicographically enumerates </a:t>
            </a:r>
            <a:r>
              <a:rPr lang="en-US" sz="2200" i="1"/>
              <a:t>L</a:t>
            </a:r>
            <a:r>
              <a:rPr lang="en-US" sz="2200"/>
              <a:t>.  Then, on input </a:t>
            </a:r>
            <a:r>
              <a:rPr lang="en-US" sz="2200" i="1"/>
              <a:t>w</a:t>
            </a:r>
            <a:r>
              <a:rPr lang="en-US" sz="2200"/>
              <a:t>, </a:t>
            </a:r>
            <a:r>
              <a:rPr lang="en-US" sz="2200" i="1"/>
              <a:t>M'</a:t>
            </a:r>
            <a:r>
              <a:rPr lang="en-US" sz="2200"/>
              <a:t> starts up </a:t>
            </a:r>
            <a:r>
              <a:rPr lang="en-US" sz="2200" i="1"/>
              <a:t>M</a:t>
            </a:r>
            <a:r>
              <a:rPr lang="en-US" sz="2200"/>
              <a:t> and waits until: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accepts),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generates a string that comes after </a:t>
            </a:r>
            <a:r>
              <a:rPr lang="en-US" sz="2200" i="1"/>
              <a:t>w</a:t>
            </a:r>
            <a:r>
              <a:rPr lang="en-US" sz="2200"/>
              <a:t> (so </a:t>
            </a:r>
            <a:r>
              <a:rPr lang="en-US" sz="2200" i="1"/>
              <a:t>M'</a:t>
            </a:r>
            <a:r>
              <a:rPr lang="en-US" sz="2200"/>
              <a:t> rejects), or </a:t>
            </a:r>
            <a:endParaRPr lang="en-US" sz="2200" i="1"/>
          </a:p>
          <a:p>
            <a:pPr eaLnBrk="1" hangingPunct="1"/>
            <a:r>
              <a:rPr lang="en-US"/>
              <a:t>    ● </a:t>
            </a:r>
            <a:r>
              <a:rPr lang="en-US" sz="2200" i="1"/>
              <a:t>M</a:t>
            </a:r>
            <a:r>
              <a:rPr lang="en-US" sz="2200"/>
              <a:t> halts (so </a:t>
            </a:r>
            <a:r>
              <a:rPr lang="en-US" sz="2200" i="1"/>
              <a:t>M'</a:t>
            </a:r>
            <a:r>
              <a:rPr lang="en-US" sz="2200"/>
              <a:t> rejects).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Thus </a:t>
            </a:r>
            <a:r>
              <a:rPr lang="en-US" sz="2200" i="1"/>
              <a:t>M'</a:t>
            </a:r>
            <a:r>
              <a:rPr lang="en-US" sz="2200"/>
              <a:t> decides </a:t>
            </a:r>
            <a:r>
              <a:rPr lang="en-US" sz="2200" i="1"/>
              <a:t>L</a:t>
            </a:r>
            <a:r>
              <a:rPr lang="en-US" sz="2200"/>
              <a:t>.</a:t>
            </a:r>
          </a:p>
          <a:p>
            <a:pPr eaLnBrk="1" hangingPunct="1"/>
            <a:endParaRPr lang="en-US" sz="220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Proof, Continued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9940" name="Picture 8" descr="Fig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647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 	IN				SD			OUT</a:t>
            </a:r>
            <a:endParaRPr lang="en-US" sz="2000"/>
          </a:p>
          <a:p>
            <a:pPr eaLnBrk="1" hangingPunct="1"/>
            <a:r>
              <a:rPr lang="en-US" sz="2000"/>
              <a:t>Semideciding TM		 H  			Reduction   </a:t>
            </a:r>
          </a:p>
          <a:p>
            <a:pPr eaLnBrk="1" hangingPunct="1"/>
            <a:r>
              <a:rPr lang="en-US" sz="2000"/>
              <a:t>Enumerable					 </a:t>
            </a:r>
          </a:p>
          <a:p>
            <a:pPr eaLnBrk="1" hangingPunct="1"/>
            <a:r>
              <a:rPr lang="en-US" sz="2000"/>
              <a:t>Unrestricted grammar</a:t>
            </a:r>
          </a:p>
          <a:p>
            <a:pPr eaLnBrk="1" hangingPunct="1"/>
            <a:r>
              <a:rPr lang="en-US" sz="2000" b="1"/>
              <a:t>					 D			</a:t>
            </a:r>
            <a:endParaRPr lang="en-US" sz="2000"/>
          </a:p>
          <a:p>
            <a:pPr eaLnBrk="1" hangingPunct="1"/>
            <a:r>
              <a:rPr lang="en-US" sz="2000"/>
              <a:t>Deciding TM		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 			Diagonalize</a:t>
            </a:r>
          </a:p>
          <a:p>
            <a:pPr eaLnBrk="1" hangingPunct="1"/>
            <a:r>
              <a:rPr lang="en-US" sz="2000"/>
              <a:t>Lexic. enum </a:t>
            </a:r>
            <a:r>
              <a:rPr lang="en-US" sz="2000" baseline="30000"/>
              <a:t>						</a:t>
            </a:r>
            <a:r>
              <a:rPr lang="en-US" sz="2000"/>
              <a:t>Reduction</a:t>
            </a:r>
          </a:p>
          <a:p>
            <a:pPr eaLnBrk="1" hangingPunct="1"/>
            <a:r>
              <a:rPr lang="en-US" sz="2000" i="1"/>
              <a:t>L</a:t>
            </a:r>
            <a:r>
              <a:rPr lang="en-US" sz="2000"/>
              <a:t> and </a:t>
            </a:r>
            <a:r>
              <a:rPr lang="en-US" sz="2000">
                <a:sym typeface="Symbol" pitchFamily="18" charset="2"/>
              </a:rPr>
              <a:t></a:t>
            </a:r>
            <a:r>
              <a:rPr lang="en-US" sz="2000" i="1"/>
              <a:t>L</a:t>
            </a:r>
            <a:r>
              <a:rPr lang="en-US" sz="2000"/>
              <a:t> in SD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     		     </a:t>
            </a:r>
            <a:r>
              <a:rPr lang="en-US" sz="2000" b="1"/>
              <a:t>Context-Free</a:t>
            </a:r>
            <a:r>
              <a:rPr lang="en-US" sz="2000"/>
              <a:t>		</a:t>
            </a:r>
          </a:p>
          <a:p>
            <a:pPr eaLnBrk="1" hangingPunct="1"/>
            <a:r>
              <a:rPr lang="en-US" sz="2000"/>
              <a:t>CF grammar		           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			</a:t>
            </a:r>
            <a:r>
              <a:rPr lang="en-US" sz="2000"/>
              <a:t>Pumping</a:t>
            </a:r>
          </a:p>
          <a:p>
            <a:pPr eaLnBrk="1" hangingPunct="1"/>
            <a:r>
              <a:rPr lang="en-US" sz="2000"/>
              <a:t>PDA							Closure</a:t>
            </a:r>
          </a:p>
          <a:p>
            <a:pPr eaLnBrk="1" hangingPunct="1"/>
            <a:r>
              <a:rPr lang="en-US" sz="2000"/>
              <a:t>Closure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		          </a:t>
            </a:r>
            <a:r>
              <a:rPr lang="en-US" sz="2000" b="1"/>
              <a:t>Regular</a:t>
            </a:r>
            <a:r>
              <a:rPr lang="en-US" sz="2000"/>
              <a:t>			</a:t>
            </a:r>
          </a:p>
          <a:p>
            <a:pPr eaLnBrk="1" hangingPunct="1"/>
            <a:r>
              <a:rPr lang="en-US" sz="2000"/>
              <a:t>Regular Expression                  </a:t>
            </a:r>
            <a:r>
              <a:rPr lang="en-US" sz="2000">
                <a:latin typeface="Courier New" pitchFamily="49" charset="0"/>
              </a:rPr>
              <a:t>a</a:t>
            </a:r>
            <a:r>
              <a:rPr lang="en-US" sz="2000"/>
              <a:t>*</a:t>
            </a:r>
            <a:r>
              <a:rPr lang="en-US" sz="2000">
                <a:latin typeface="Courier New" pitchFamily="49" charset="0"/>
              </a:rPr>
              <a:t>b</a:t>
            </a:r>
            <a:r>
              <a:rPr lang="en-US" sz="2000"/>
              <a:t>*			Pumping</a:t>
            </a:r>
          </a:p>
          <a:p>
            <a:pPr eaLnBrk="1" hangingPunct="1"/>
            <a:r>
              <a:rPr lang="en-US" sz="2000"/>
              <a:t>FSM							Closure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Language Summary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895600" y="762000"/>
            <a:ext cx="3733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3429000" y="1752600"/>
            <a:ext cx="2667000" cy="464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733800" y="2743200"/>
            <a:ext cx="2133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4114800" y="4267200"/>
            <a:ext cx="1371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Overview of Reduction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0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600" b="1" smtClean="0"/>
              <a:t>Reducing Decision Problem P</a:t>
            </a:r>
            <a:r>
              <a:rPr lang="en-US" sz="3600" b="1" baseline="-25000" smtClean="0"/>
              <a:t>1</a:t>
            </a:r>
            <a:r>
              <a:rPr lang="en-US" sz="3600" b="1" smtClean="0"/>
              <a:t> to another Decision Problem P</a:t>
            </a:r>
            <a:r>
              <a:rPr lang="en-US" sz="3600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 We say that P1 is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sz="2800" b="1" dirty="0" smtClean="0"/>
              <a:t> </a:t>
            </a:r>
            <a:r>
              <a:rPr lang="en-US" sz="2800" dirty="0" smtClean="0"/>
              <a:t>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(written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if</a:t>
            </a:r>
          </a:p>
          <a:p>
            <a:pPr marL="636588">
              <a:spcBef>
                <a:spcPts val="0"/>
              </a:spcBef>
              <a:defRPr/>
            </a:pPr>
            <a:r>
              <a:rPr lang="en-US" sz="2800" dirty="0" smtClean="0"/>
              <a:t>there is a Turing-computable function f that finds, for an arbitrary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an instance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marL="636588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 is defined </a:t>
            </a:r>
            <a:r>
              <a:rPr lang="en-US" sz="2800" dirty="0" smtClean="0"/>
              <a:t>such that for every instance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is a yes-instance of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if and only if </a:t>
            </a:r>
            <a:br>
              <a:rPr lang="en-US" sz="2800" dirty="0" smtClean="0"/>
            </a:br>
            <a:r>
              <a:rPr lang="en-US" sz="2800" dirty="0" smtClean="0"/>
              <a:t>         f(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) is a yes-instance of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pPr marL="636588">
              <a:buFontTx/>
              <a:buNone/>
              <a:defRPr/>
            </a:pPr>
            <a:r>
              <a:rPr lang="en-US" sz="2800" dirty="0" smtClean="0"/>
              <a:t>	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means "if we have a TM that decides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then there is a TM that decides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1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Example of Turing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5029200"/>
          </a:xfrm>
        </p:spPr>
        <p:txBody>
          <a:bodyPr/>
          <a:lstStyle/>
          <a:p>
            <a:pPr marL="61913" indent="-3175">
              <a:buFontTx/>
              <a:buNone/>
              <a:defRPr/>
            </a:pPr>
            <a:r>
              <a:rPr lang="en-US" sz="2800" dirty="0" smtClean="0"/>
              <a:t>Let 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= "Is the decimal integer n divisible by 4?"</a:t>
            </a:r>
          </a:p>
          <a:p>
            <a:pPr marL="574675" indent="-293688"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= "Is the decimal integer n divisible by 2?"</a:t>
            </a:r>
          </a:p>
          <a:p>
            <a:pPr marL="574675" indent="-293688">
              <a:defRPr/>
            </a:pPr>
            <a:r>
              <a:rPr lang="en-US" sz="2800" dirty="0" smtClean="0"/>
              <a:t>f(n) = n/2 (integer division, which is clearly </a:t>
            </a:r>
            <a:br>
              <a:rPr lang="en-US" sz="2800" dirty="0" smtClean="0"/>
            </a:br>
            <a:r>
              <a:rPr lang="en-US" sz="2800" dirty="0" smtClean="0"/>
              <a:t>                   Turing computable)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Then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(n) is "yes" iff </a:t>
            </a:r>
            <a:br>
              <a:rPr lang="en-US" sz="2800" dirty="0" smtClean="0"/>
            </a:br>
            <a:r>
              <a:rPr lang="en-US" sz="2800" dirty="0" smtClean="0"/>
              <a:t>   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(n) is "yes" and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(f(n)) is "yes" .</a:t>
            </a:r>
          </a:p>
          <a:p>
            <a:pPr marL="574675" indent="-515938">
              <a:spcBef>
                <a:spcPts val="0"/>
              </a:spcBef>
              <a:buFontTx/>
              <a:buNone/>
              <a:defRPr/>
            </a:pPr>
            <a:endParaRPr lang="en-US" sz="1200" dirty="0" smtClean="0"/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Thus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reducible to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and we write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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</a:t>
            </a:r>
          </a:p>
          <a:p>
            <a:pPr marL="574675" indent="-515938">
              <a:buFontTx/>
              <a:buNone/>
              <a:defRPr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clearly decidable (is the last digit an element of {0, 2, 4, 6, 8} ?), so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decidable </a:t>
            </a:r>
          </a:p>
          <a:p>
            <a:pPr marL="574675" indent="-515938">
              <a:defRPr/>
            </a:pPr>
            <a:endParaRPr lang="en-US" dirty="0" smtClean="0"/>
          </a:p>
          <a:p>
            <a:pPr marL="61913" indent="-3175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mapping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Using 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P</a:t>
            </a:r>
            <a:r>
              <a:rPr lang="en-US" baseline="-25000" dirty="0" smtClean="0"/>
              <a:t>1</a:t>
            </a:r>
            <a:r>
              <a:rPr lang="en-US" dirty="0" smtClean="0"/>
              <a:t> is reducible to P</a:t>
            </a:r>
            <a:r>
              <a:rPr lang="en-US" baseline="-25000" dirty="0" smtClean="0"/>
              <a:t>2</a:t>
            </a:r>
            <a:r>
              <a:rPr lang="en-US" dirty="0" smtClean="0"/>
              <a:t>, then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dirty="0" smtClean="0"/>
              <a:t> is decidable, so is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If P</a:t>
            </a:r>
            <a:r>
              <a:rPr lang="en-US" sz="3200" baseline="-25000" dirty="0" smtClean="0">
                <a:ea typeface="+mn-ea"/>
                <a:cs typeface="+mn-cs"/>
              </a:rPr>
              <a:t>1</a:t>
            </a:r>
            <a:r>
              <a:rPr lang="en-US" dirty="0" smtClean="0"/>
              <a:t> is not decidable, neither is P</a:t>
            </a:r>
            <a:r>
              <a:rPr lang="en-US" sz="3200" baseline="-25000" dirty="0" smtClean="0">
                <a:ea typeface="+mn-ea"/>
                <a:cs typeface="+mn-cs"/>
              </a:rPr>
              <a:t>2</a:t>
            </a:r>
            <a:r>
              <a:rPr lang="en-US" sz="3200" dirty="0" smtClean="0">
                <a:ea typeface="+mn-ea"/>
                <a:cs typeface="+mn-cs"/>
              </a:rPr>
              <a:t>.</a:t>
            </a:r>
          </a:p>
          <a:p>
            <a:pPr marL="457200" lvl="1" indent="0"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3600" dirty="0" smtClean="0"/>
              <a:t>The second part is the one that we will use most.</a:t>
            </a:r>
          </a:p>
        </p:txBody>
      </p:sp>
    </p:spTree>
    <p:extLst>
      <p:ext uri="{BB962C8B-B14F-4D97-AF65-F5344CB8AC3E}">
        <p14:creationId xmlns:p14="http://schemas.microsoft.com/office/powerpoint/2010/main" val="42384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Example </a:t>
            </a:r>
            <a:r>
              <a:rPr lang="en-US" sz="3600" b="1" dirty="0">
                <a:solidFill>
                  <a:schemeClr val="tx2"/>
                </a:solidFill>
              </a:rPr>
              <a:t>of Reduction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8382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● </a:t>
            </a:r>
            <a:r>
              <a:rPr lang="en-US" sz="2400" dirty="0" smtClean="0"/>
              <a:t>Compute </a:t>
            </a:r>
            <a:r>
              <a:rPr lang="en-US" sz="2400" dirty="0"/>
              <a:t>a function (where x and y are unary representations of integers)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	multiply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= </a:t>
            </a:r>
            <a:endParaRPr lang="en-US" sz="2400" i="1" dirty="0"/>
          </a:p>
          <a:p>
            <a:pPr eaLnBrk="1" hangingPunct="1"/>
            <a:r>
              <a:rPr lang="en-US" sz="2400" i="1" dirty="0"/>
              <a:t>	    </a:t>
            </a:r>
            <a:r>
              <a:rPr lang="en-US" sz="2400" dirty="0"/>
              <a:t>1. </a:t>
            </a:r>
            <a:r>
              <a:rPr lang="en-US" sz="2400" i="1" dirty="0"/>
              <a:t>answer</a:t>
            </a:r>
            <a:r>
              <a:rPr lang="en-US" sz="2400" dirty="0"/>
              <a:t> := </a:t>
            </a:r>
            <a:r>
              <a:rPr lang="el-GR" sz="2400" dirty="0"/>
              <a:t>ε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	    2. For </a:t>
            </a:r>
            <a:r>
              <a:rPr lang="en-US" sz="2400" i="1" dirty="0"/>
              <a:t>i</a:t>
            </a:r>
            <a:r>
              <a:rPr lang="en-US" sz="2400" dirty="0"/>
              <a:t> := 1 to |</a:t>
            </a:r>
            <a:r>
              <a:rPr lang="en-US" sz="2400" i="1" dirty="0"/>
              <a:t>y</a:t>
            </a:r>
            <a:r>
              <a:rPr lang="en-US" sz="2400" dirty="0"/>
              <a:t>| do:</a:t>
            </a:r>
            <a:endParaRPr lang="en-US" sz="2400" i="1" dirty="0"/>
          </a:p>
          <a:p>
            <a:pPr eaLnBrk="1" hangingPunct="1"/>
            <a:r>
              <a:rPr lang="en-US" sz="2400" i="1" dirty="0"/>
              <a:t>    	            answer</a:t>
            </a:r>
            <a:r>
              <a:rPr lang="en-US" sz="2400" dirty="0"/>
              <a:t> = </a:t>
            </a:r>
            <a:r>
              <a:rPr lang="en-US" sz="2400" dirty="0" err="1"/>
              <a:t>concat</a:t>
            </a:r>
            <a:r>
              <a:rPr lang="en-US" sz="2400" dirty="0"/>
              <a:t> (</a:t>
            </a:r>
            <a:r>
              <a:rPr lang="en-US" sz="2400" i="1" dirty="0"/>
              <a:t>answer</a:t>
            </a:r>
            <a:r>
              <a:rPr lang="en-US" sz="2400" dirty="0"/>
              <a:t>, </a:t>
            </a:r>
            <a:r>
              <a:rPr lang="en-US" sz="2400" i="1" dirty="0"/>
              <a:t>x) .</a:t>
            </a:r>
            <a:endParaRPr lang="en-US" sz="2400" dirty="0"/>
          </a:p>
          <a:p>
            <a:pPr eaLnBrk="1" hangingPunct="1"/>
            <a:r>
              <a:rPr lang="en-US" sz="2400" dirty="0"/>
              <a:t>  	    3. Return </a:t>
            </a:r>
            <a:r>
              <a:rPr lang="en-US" sz="2400" i="1" dirty="0"/>
              <a:t>answer.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So we reduce multiplication to addition</a:t>
            </a:r>
            <a:r>
              <a:rPr lang="en-US" sz="2400" i="1" dirty="0" smtClean="0"/>
              <a:t>. (concatenation)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89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46125" y="1008063"/>
            <a:ext cx="794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 </a:t>
            </a:r>
            <a:r>
              <a:rPr lang="en-US" sz="2400" b="1" i="1" dirty="0"/>
              <a:t>reduction</a:t>
            </a:r>
            <a:r>
              <a:rPr lang="en-US" sz="2400" dirty="0"/>
              <a:t> 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  <a:r>
              <a:rPr lang="en-US" sz="2400" dirty="0" smtClean="0"/>
              <a:t>from language 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smtClean="0"/>
              <a:t>to language 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one or more Turing </a:t>
            </a:r>
            <a:r>
              <a:rPr lang="en-US" sz="2400" dirty="0" smtClean="0"/>
              <a:t> machines </a:t>
            </a:r>
            <a:r>
              <a:rPr lang="en-US" sz="2400" dirty="0"/>
              <a:t>such that: 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447800" y="2209800"/>
            <a:ext cx="7940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If there exists a Turing machine </a:t>
            </a:r>
            <a:r>
              <a:rPr lang="en-US" sz="2400" i="1" dirty="0"/>
              <a:t>Oracle</a:t>
            </a:r>
            <a:r>
              <a:rPr lang="en-US" sz="2400" dirty="0"/>
              <a:t> that decides (or </a:t>
            </a:r>
          </a:p>
          <a:p>
            <a:pPr eaLnBrk="1" hangingPunct="1"/>
            <a:r>
              <a:rPr lang="en-US" sz="2400" dirty="0"/>
              <a:t>semidecides)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</a:p>
          <a:p>
            <a:pPr eaLnBrk="1" hangingPunct="1"/>
            <a:r>
              <a:rPr lang="en-US" sz="2400" dirty="0"/>
              <a:t>   then the TMs in </a:t>
            </a:r>
            <a:r>
              <a:rPr lang="en-US" sz="2400" i="1" dirty="0"/>
              <a:t>R</a:t>
            </a:r>
            <a:r>
              <a:rPr lang="en-US" sz="2400" dirty="0"/>
              <a:t> can be composed with </a:t>
            </a:r>
            <a:r>
              <a:rPr lang="en-US" sz="2400" i="1" dirty="0"/>
              <a:t>Oracle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   to build a deciding (or semideciding) TM for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38200" y="4495800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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>
                <a:sym typeface="Symbol" panose="05050102010706020507" pitchFamily="18" charset="2"/>
              </a:rPr>
              <a:t></a:t>
            </a:r>
            <a:r>
              <a:rPr lang="en-US" sz="2400"/>
              <a:t> means that </a:t>
            </a:r>
            <a:r>
              <a:rPr lang="en-US" sz="2400" i="1"/>
              <a:t>P</a:t>
            </a:r>
            <a:r>
              <a:rPr lang="en-US" sz="2400"/>
              <a:t> is reducible to </a:t>
            </a:r>
            <a:r>
              <a:rPr lang="en-US" sz="2400" i="1"/>
              <a:t>P</a:t>
            </a:r>
            <a:r>
              <a:rPr lang="en-US" sz="2400">
                <a:sym typeface="Symbol" panose="05050102010706020507" pitchFamily="18" charset="2"/>
              </a:rPr>
              <a:t></a:t>
            </a:r>
            <a:r>
              <a:rPr lang="en-US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9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b="1" dirty="0" smtClean="0"/>
              <a:t>More on Dovetailing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600200"/>
            <a:ext cx="685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Dovetailing: </a:t>
            </a:r>
            <a:r>
              <a:rPr lang="en-US" sz="2400" dirty="0"/>
              <a:t> Run </a:t>
            </a:r>
            <a:r>
              <a:rPr lang="en-US" sz="2400" dirty="0" smtClean="0"/>
              <a:t>multiple (possibly an </a:t>
            </a:r>
            <a:r>
              <a:rPr lang="en-US" sz="2400" dirty="0"/>
              <a:t>infinite </a:t>
            </a:r>
            <a:r>
              <a:rPr lang="en-US" sz="2400" dirty="0" smtClean="0"/>
              <a:t>number) </a:t>
            </a:r>
            <a:r>
              <a:rPr lang="en-US" sz="2400" dirty="0"/>
              <a:t>of computations "in parallel".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S[i</a:t>
            </a:r>
            <a:r>
              <a:rPr lang="en-US" sz="2400" dirty="0"/>
              <a:t>, j] represents step j of computation i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S[1, 1]</a:t>
            </a:r>
          </a:p>
          <a:p>
            <a:pPr lvl="1"/>
            <a:r>
              <a:rPr lang="en-US" sz="2400" dirty="0"/>
              <a:t>S[2, 1]    S[1, 2]</a:t>
            </a:r>
          </a:p>
          <a:p>
            <a:pPr lvl="1"/>
            <a:r>
              <a:rPr lang="en-US" sz="2400" dirty="0"/>
              <a:t>S[3, 1]    S[2, 2]   S[1, 3]</a:t>
            </a:r>
          </a:p>
          <a:p>
            <a:pPr lvl="1"/>
            <a:r>
              <a:rPr lang="en-US" sz="2400" dirty="0"/>
              <a:t>S[4, 1]    S[3, 2]   S[2, 3]   S[1, 4 </a:t>
            </a:r>
            <a:r>
              <a:rPr lang="en-US" sz="2400" dirty="0" smtClean="0"/>
              <a:t>]</a:t>
            </a:r>
          </a:p>
          <a:p>
            <a:pPr lvl="1"/>
            <a:r>
              <a:rPr lang="en-US" sz="2400" dirty="0" smtClean="0"/>
              <a:t>. . . </a:t>
            </a:r>
            <a:endParaRPr lang="en-US" sz="2400" dirty="0"/>
          </a:p>
          <a:p>
            <a:pPr lvl="1"/>
            <a:r>
              <a:rPr lang="en-US" sz="2400" dirty="0"/>
              <a:t>For every i and </a:t>
            </a:r>
            <a:r>
              <a:rPr lang="en-US" sz="2400" dirty="0" smtClean="0"/>
              <a:t>j, step S[i</a:t>
            </a:r>
            <a:r>
              <a:rPr lang="en-US" sz="2400" dirty="0"/>
              <a:t>, j]  will eventually happen.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(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is in D) is false, then at least one of the two antecedents of that implication must be false.  So: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If 		(</a:t>
            </a:r>
            <a:r>
              <a:rPr lang="en-US" sz="2400" i="1" dirty="0"/>
              <a:t>R</a:t>
            </a:r>
            <a:r>
              <a:rPr lang="en-US" sz="2400" dirty="0"/>
              <a:t> is a reduction from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to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) is </a:t>
            </a:r>
            <a:r>
              <a:rPr lang="en-US" sz="2400" dirty="0" smtClean="0"/>
              <a:t>true</a:t>
            </a:r>
            <a:br>
              <a:rPr lang="en-US" sz="2400" dirty="0" smtClean="0"/>
            </a:br>
            <a:r>
              <a:rPr lang="en-US" sz="2400" dirty="0" smtClean="0"/>
              <a:t>         and  (L1 is in D) is false, </a:t>
            </a:r>
            <a:endParaRPr lang="en-US" sz="2400" dirty="0"/>
          </a:p>
          <a:p>
            <a:pPr eaLnBrk="1" hangingPunct="1"/>
            <a:r>
              <a:rPr lang="en-US" sz="2400" dirty="0"/>
              <a:t>	then 	(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in D) must be false.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Application: </a:t>
            </a:r>
            <a:r>
              <a:rPr lang="en-US" sz="2400" dirty="0" smtClean="0"/>
              <a:t> If L1 is a language that is known to not be in D, and we can find a reduction from L1 to L2, then L2 is also not in D.</a:t>
            </a:r>
            <a:endParaRPr lang="en-US" sz="2400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Using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8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Showing that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is not in D: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    (known not to be in D)     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in D          But </a:t>
            </a:r>
            <a:r>
              <a:rPr lang="en-US" sz="2400" i="1" dirty="0"/>
              <a:t>L</a:t>
            </a:r>
            <a:r>
              <a:rPr lang="en-US" sz="2400" baseline="-25000" dirty="0"/>
              <a:t>1</a:t>
            </a:r>
            <a:r>
              <a:rPr lang="en-US" sz="2400" dirty="0"/>
              <a:t> not in D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  <a:r>
              <a:rPr lang="en-US" sz="2400" i="1" dirty="0"/>
              <a:t>R</a:t>
            </a:r>
            <a:r>
              <a:rPr lang="en-US" sz="2400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   (a new language whose   if </a:t>
            </a:r>
            <a:r>
              <a:rPr lang="en-US" sz="2400" i="1" dirty="0"/>
              <a:t>L</a:t>
            </a:r>
            <a:r>
              <a:rPr lang="en-US" sz="2400" baseline="-25000" dirty="0"/>
              <a:t>2</a:t>
            </a:r>
            <a:r>
              <a:rPr lang="en-US" sz="2400" dirty="0"/>
              <a:t> in D         </a:t>
            </a:r>
            <a:r>
              <a:rPr lang="en-US" sz="2400" i="1" dirty="0" smtClean="0"/>
              <a:t>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not in D</a:t>
            </a:r>
          </a:p>
          <a:p>
            <a:pPr eaLnBrk="1" hangingPunct="1"/>
            <a:r>
              <a:rPr lang="en-US" sz="2400" dirty="0"/>
              <a:t>         decidability we are</a:t>
            </a:r>
          </a:p>
          <a:p>
            <a:pPr eaLnBrk="1" hangingPunct="1"/>
            <a:r>
              <a:rPr lang="en-US" sz="2400" dirty="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Using Reduction for Undecidability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 smtClean="0"/>
              <a:t>1. Choose </a:t>
            </a:r>
            <a:r>
              <a:rPr lang="en-US" sz="2200" dirty="0"/>
              <a:t>a language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:</a:t>
            </a:r>
          </a:p>
          <a:p>
            <a:pPr lvl="1" eaLnBrk="1" hangingPunct="1"/>
            <a:r>
              <a:rPr lang="en-US" dirty="0"/>
              <a:t>     ● </a:t>
            </a:r>
            <a:r>
              <a:rPr lang="en-US" sz="2200" dirty="0"/>
              <a:t>that is already known not to be in D, and  </a:t>
            </a:r>
          </a:p>
          <a:p>
            <a:pPr lvl="1" eaLnBrk="1" hangingPunct="1"/>
            <a:r>
              <a:rPr lang="en-US" dirty="0"/>
              <a:t>     ● </a:t>
            </a:r>
            <a:r>
              <a:rPr lang="en-US" dirty="0" smtClean="0"/>
              <a:t>show  </a:t>
            </a:r>
            <a:r>
              <a:rPr lang="en-US" sz="2200" dirty="0" smtClean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can </a:t>
            </a:r>
            <a:r>
              <a:rPr lang="en-US" sz="2200" dirty="0"/>
              <a:t>be reduced to </a:t>
            </a:r>
            <a:r>
              <a:rPr lang="en-US" sz="2200" i="1" dirty="0"/>
              <a:t>L</a:t>
            </a:r>
            <a:r>
              <a:rPr lang="en-US" sz="2200" baseline="-25000" dirty="0"/>
              <a:t>2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does correctly decide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Use Reduction for Undecidability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19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Example:  </a:t>
            </a:r>
            <a:r>
              <a:rPr lang="en-US" sz="2000" dirty="0">
                <a:solidFill>
                  <a:schemeClr val="accent4"/>
                </a:solidFill>
              </a:rPr>
              <a:t>H</a:t>
            </a:r>
            <a:r>
              <a:rPr lang="en-US" sz="20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000" dirty="0">
                <a:solidFill>
                  <a:schemeClr val="accent4"/>
                </a:solidFill>
              </a:rPr>
              <a:t> = {&lt;</a:t>
            </a:r>
            <a:r>
              <a:rPr lang="en-US" sz="2000" i="1" dirty="0">
                <a:solidFill>
                  <a:schemeClr val="accent4"/>
                </a:solidFill>
              </a:rPr>
              <a:t>M</a:t>
            </a:r>
            <a:r>
              <a:rPr lang="en-US" sz="2000" dirty="0">
                <a:solidFill>
                  <a:schemeClr val="accent4"/>
                </a:solidFill>
              </a:rPr>
              <a:t>&gt; : TM </a:t>
            </a:r>
            <a:r>
              <a:rPr lang="en-US" sz="2000" i="1" dirty="0">
                <a:solidFill>
                  <a:schemeClr val="accent4"/>
                </a:solidFill>
              </a:rPr>
              <a:t>M</a:t>
            </a:r>
            <a:r>
              <a:rPr lang="en-US" sz="2000" dirty="0">
                <a:solidFill>
                  <a:schemeClr val="accent4"/>
                </a:solidFill>
              </a:rPr>
              <a:t> halts on </a:t>
            </a:r>
            <a:r>
              <a:rPr lang="en-US" sz="2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Mapping Reductions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is </a:t>
            </a:r>
            <a:r>
              <a:rPr lang="en-US" sz="2400" i="1">
                <a:sym typeface="Symbol" panose="05050102010706020507" pitchFamily="18" charset="2"/>
              </a:rPr>
              <a:t>mapping reducible</a:t>
            </a:r>
            <a:r>
              <a:rPr lang="en-US" sz="2400">
                <a:sym typeface="Symbol" panose="05050102010706020507" pitchFamily="18" charset="2"/>
              </a:rPr>
              <a:t> to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 (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</a:t>
            </a:r>
            <a:r>
              <a:rPr lang="en-US" sz="2400" baseline="-25000">
                <a:sym typeface="Symbol" panose="05050102010706020507" pitchFamily="18" charset="2"/>
              </a:rPr>
              <a:t>M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 iff there exists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some computable function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 such that: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 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To decide whether 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, we transform it, using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,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into a new object and ask whether that object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Example:</a:t>
            </a:r>
          </a:p>
          <a:p>
            <a:pPr eaLnBrk="1" hangingPunct="1"/>
            <a:endParaRPr lang="en-US" sz="2400" i="1">
              <a:sym typeface="Symbol" panose="05050102010706020507" pitchFamily="18" charset="2"/>
            </a:endParaRPr>
          </a:p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     DecideNIM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XOR-solve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transform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620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SD</a:t>
            </a:r>
            <a:r>
              <a:rPr lang="en-US" sz="2800" b="1" i="1" dirty="0"/>
              <a:t>.</a:t>
            </a:r>
            <a:r>
              <a:rPr lang="en-US" sz="2800" b="1" dirty="0"/>
              <a:t>  </a:t>
            </a:r>
            <a:r>
              <a:rPr lang="en-US" sz="2800" b="1" i="1" dirty="0"/>
              <a:t>T</a:t>
            </a:r>
            <a:r>
              <a:rPr lang="en-US" sz="2800" b="1" dirty="0"/>
              <a:t> 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Theorem: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H: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 H</a:t>
            </a:r>
            <a:r>
              <a:rPr lang="en-US" sz="2000" baseline="-25000" dirty="0">
                <a:sym typeface="Symbol" panose="05050102010706020507" pitchFamily="18" charset="2"/>
              </a:rPr>
              <a:t>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mapping reduction 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smtClean="0">
                <a:solidFill>
                  <a:schemeClr val="tx2"/>
                </a:solidFill>
              </a:rPr>
              <a:t>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886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</a:t>
            </a:r>
            <a:r>
              <a:rPr lang="en-US" b="1" smtClean="0">
                <a:sym typeface="Symbol" panose="05050102010706020507" pitchFamily="18" charset="2"/>
              </a:rPr>
              <a:t>direction is not </a:t>
            </a:r>
            <a:r>
              <a:rPr lang="en-US" b="1" dirty="0" smtClean="0">
                <a:sym typeface="Symbol" panose="05050102010706020507" pitchFamily="18" charset="2"/>
              </a:rPr>
              <a:t>so obvious.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everything or </a:t>
            </a:r>
          </a:p>
          <a:p>
            <a:pPr eaLnBrk="1" hangingPunct="1"/>
            <a:r>
              <a:rPr lang="en-US" sz="2000" dirty="0"/>
              <a:t>       nothing.  So: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nothing and </a:t>
            </a:r>
          </a:p>
          <a:p>
            <a:pPr eaLnBrk="1" hangingPunct="1"/>
            <a:r>
              <a:rPr lang="en-US" sz="2000" dirty="0"/>
              <a:t>          thus 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 Proof</a:t>
            </a:r>
            <a:r>
              <a:rPr lang="en-US" sz="3600" b="1" dirty="0">
                <a:solidFill>
                  <a:schemeClr val="tx2"/>
                </a:solidFill>
              </a:rPr>
              <a:t>, Continued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7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Enumerate means </a:t>
            </a:r>
            <a:r>
              <a:rPr lang="en-US" sz="2400" dirty="0" smtClean="0"/>
              <a:t>"list, in such a way that for any element, it appears in the list within a finite amount of time."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We say that Turing machine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enumerates</a:t>
            </a:r>
            <a:r>
              <a:rPr lang="en-US" sz="2400" dirty="0"/>
              <a:t> the language </a:t>
            </a:r>
            <a:r>
              <a:rPr lang="en-US" sz="2400" i="1" dirty="0"/>
              <a:t>L</a:t>
            </a:r>
            <a:r>
              <a:rPr lang="en-US" sz="2400" dirty="0"/>
              <a:t> iff, for some fixed state </a:t>
            </a:r>
            <a:r>
              <a:rPr lang="en-US" sz="2400" i="1" dirty="0"/>
              <a:t>p</a:t>
            </a:r>
            <a:r>
              <a:rPr lang="en-US" sz="2400" dirty="0"/>
              <a:t> of </a:t>
            </a:r>
            <a:r>
              <a:rPr lang="en-US" sz="2400" i="1" dirty="0"/>
              <a:t>M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        L</a:t>
            </a:r>
            <a:r>
              <a:rPr lang="en-US" sz="2400" dirty="0"/>
              <a:t> = {</a:t>
            </a:r>
            <a:r>
              <a:rPr lang="en-US" sz="2400" i="1" dirty="0"/>
              <a:t>w</a:t>
            </a:r>
            <a:r>
              <a:rPr lang="en-US" sz="2400" dirty="0"/>
              <a:t> :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dirty="0">
                <a:sym typeface="Symbol" pitchFamily="18" charset="2"/>
              </a:rPr>
              <a:t>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)}.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"p" stands for "print"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language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Turing-enumerable</a:t>
            </a:r>
            <a:r>
              <a:rPr lang="en-US" sz="2400" dirty="0"/>
              <a:t> iff there is a Turing machine that enumerates it.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Another term that is often used is </a:t>
            </a:r>
            <a:r>
              <a:rPr lang="en-US" sz="2400" b="1" dirty="0"/>
              <a:t>recursively enumerable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P</a:t>
            </a:r>
            <a:r>
              <a:rPr lang="en-US" sz="2400"/>
              <a:t> be a Turing machine that enters state </a:t>
            </a:r>
            <a:r>
              <a:rPr lang="en-US" sz="2400" i="1"/>
              <a:t>p</a:t>
            </a:r>
            <a:r>
              <a:rPr lang="en-US" sz="2400"/>
              <a:t> and then halts: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 Printing Subroutine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1748" name="Picture 4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Examples </a:t>
            </a:r>
            <a:r>
              <a:rPr lang="en-US" sz="3600" b="1" dirty="0">
                <a:solidFill>
                  <a:schemeClr val="tx2"/>
                </a:solidFill>
              </a:rPr>
              <a:t>of Enumeration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2772" name="Picture 15" descr="Exampl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1855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6" descr="Exampl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5814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419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languages do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enumerate?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i="1"/>
              <a:t>Theorem:</a:t>
            </a:r>
            <a:r>
              <a:rPr lang="en-US" sz="2200"/>
              <a:t>  A language is SD iff it is Turing-enumerable.</a:t>
            </a:r>
          </a:p>
          <a:p>
            <a:pPr eaLnBrk="1" hangingPunct="1"/>
            <a:endParaRPr lang="en-US" sz="2200" b="1" i="1"/>
          </a:p>
          <a:p>
            <a:pPr eaLnBrk="1" hangingPunct="1"/>
            <a:r>
              <a:rPr lang="en-US" sz="2200" b="1" i="1"/>
              <a:t>Proof</a:t>
            </a:r>
            <a:r>
              <a:rPr lang="en-US" sz="2200" i="1"/>
              <a:t> </a:t>
            </a:r>
            <a:r>
              <a:rPr lang="en-US" sz="2200" b="1" i="1"/>
              <a:t>that Turing-enumerable implies SD</a:t>
            </a:r>
            <a:r>
              <a:rPr lang="en-US" sz="2200" i="1"/>
              <a:t>:</a:t>
            </a:r>
            <a:r>
              <a:rPr lang="en-US" sz="2200"/>
              <a:t>  Let </a:t>
            </a:r>
            <a:r>
              <a:rPr lang="en-US" sz="2200" i="1"/>
              <a:t>M</a:t>
            </a:r>
            <a:r>
              <a:rPr lang="en-US" sz="2200"/>
              <a:t> be the Turing machine that enumerates </a:t>
            </a:r>
            <a:r>
              <a:rPr lang="en-US" sz="2200" i="1"/>
              <a:t>L</a:t>
            </a:r>
            <a:r>
              <a:rPr lang="en-US" sz="2200"/>
              <a:t>.  We convert </a:t>
            </a:r>
            <a:r>
              <a:rPr lang="en-US" sz="2200" i="1"/>
              <a:t>M</a:t>
            </a:r>
            <a:r>
              <a:rPr lang="en-US" sz="2200"/>
              <a:t> to a machine </a:t>
            </a:r>
            <a:r>
              <a:rPr lang="en-US" sz="2200" i="1"/>
              <a:t>M'</a:t>
            </a:r>
            <a:r>
              <a:rPr lang="en-US" sz="2200"/>
              <a:t> that semidecides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Save input </a:t>
            </a:r>
            <a:r>
              <a:rPr lang="en-US" sz="2200" i="1"/>
              <a:t>w on another tape</a:t>
            </a:r>
            <a:r>
              <a:rPr lang="en-US" sz="2200"/>
              <a:t>.</a:t>
            </a:r>
          </a:p>
          <a:p>
            <a:pPr eaLnBrk="1" hangingPunct="1"/>
            <a:r>
              <a:rPr lang="en-US" sz="2200"/>
              <a:t>2. Begin enumerating </a:t>
            </a:r>
            <a:r>
              <a:rPr lang="en-US" sz="2200" i="1"/>
              <a:t>L</a:t>
            </a:r>
            <a:r>
              <a:rPr lang="en-US" sz="2200"/>
              <a:t>.  Each time an element of </a:t>
            </a:r>
            <a:r>
              <a:rPr lang="en-US" sz="2200" i="1"/>
              <a:t>L</a:t>
            </a:r>
            <a:r>
              <a:rPr lang="en-US" sz="2200"/>
              <a:t> is </a:t>
            </a:r>
          </a:p>
          <a:p>
            <a:pPr eaLnBrk="1" hangingPunct="1"/>
            <a:r>
              <a:rPr lang="en-US" sz="2200"/>
              <a:t>    enumerated, compare it to </a:t>
            </a:r>
            <a:r>
              <a:rPr lang="en-US" sz="2200" i="1"/>
              <a:t>w</a:t>
            </a:r>
            <a:r>
              <a:rPr lang="en-US" sz="2200"/>
              <a:t>.  If they match, accept.</a:t>
            </a:r>
          </a:p>
          <a:p>
            <a:pPr eaLnBrk="1" hangingPunct="1"/>
            <a:endParaRPr lang="en-US" sz="2200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SD and Turing Enumerable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3796" name="Picture 8" descr="Fig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7818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/>
              <a:t>Proof</a:t>
            </a:r>
            <a:r>
              <a:rPr lang="en-US" sz="2000" i="1" dirty="0"/>
              <a:t> </a:t>
            </a:r>
            <a:r>
              <a:rPr lang="en-US" sz="2000" b="1" i="1" dirty="0"/>
              <a:t>that SD implies Turing-enumerable:</a:t>
            </a:r>
            <a:r>
              <a:rPr lang="en-US" sz="2000" i="1" dirty="0"/>
              <a:t>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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is in SD, then there is a Turing machine </a:t>
            </a:r>
            <a:r>
              <a:rPr lang="en-US" sz="2000" i="1" dirty="0"/>
              <a:t>M</a:t>
            </a:r>
            <a:r>
              <a:rPr lang="en-US" sz="2000" dirty="0"/>
              <a:t> that semidecides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000" dirty="0"/>
              <a:t>A procedure </a:t>
            </a:r>
            <a:r>
              <a:rPr lang="en-US" sz="2000" i="1" dirty="0"/>
              <a:t>E</a:t>
            </a:r>
            <a:r>
              <a:rPr lang="en-US" sz="2000" dirty="0"/>
              <a:t> to enumerate all elements of </a:t>
            </a:r>
            <a:r>
              <a:rPr lang="en-US" sz="2000" i="1" dirty="0"/>
              <a:t>L</a:t>
            </a:r>
            <a:r>
              <a:rPr lang="en-US" sz="2000" dirty="0"/>
              <a:t>:</a:t>
            </a:r>
          </a:p>
          <a:p>
            <a:pPr eaLnBrk="1" hangingPunct="1"/>
            <a:endParaRPr lang="en-US" sz="1000" dirty="0"/>
          </a:p>
          <a:p>
            <a:pPr lvl="1" eaLnBrk="1" hangingPunct="1"/>
            <a:r>
              <a:rPr lang="en-US" sz="2000" dirty="0"/>
              <a:t>1. Enumerate all </a:t>
            </a:r>
            <a:r>
              <a:rPr lang="en-US" sz="2000" i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</a:t>
            </a:r>
            <a:r>
              <a:rPr lang="en-US" sz="2000" dirty="0"/>
              <a:t>* lexicographically.</a:t>
            </a:r>
          </a:p>
          <a:p>
            <a:pPr lvl="1" eaLnBrk="1" hangingPunct="1"/>
            <a:r>
              <a:rPr lang="en-US" sz="2000" dirty="0"/>
              <a:t>    e.g., </a:t>
            </a:r>
            <a:r>
              <a:rPr lang="en-US" sz="2000" dirty="0">
                <a:sym typeface="Symbol" pitchFamily="18" charset="2"/>
              </a:rPr>
              <a:t>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aa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ab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ba</a:t>
            </a:r>
            <a:r>
              <a:rPr lang="en-US" sz="2000" dirty="0"/>
              <a:t>, </a:t>
            </a:r>
            <a:r>
              <a:rPr lang="en-US" sz="2000" dirty="0">
                <a:latin typeface="Courier New" pitchFamily="49" charset="0"/>
              </a:rPr>
              <a:t>bb</a:t>
            </a:r>
            <a:r>
              <a:rPr lang="en-US" sz="2000" dirty="0"/>
              <a:t>, …</a:t>
            </a:r>
          </a:p>
          <a:p>
            <a:pPr lvl="1" eaLnBrk="1" hangingPunct="1"/>
            <a:endParaRPr lang="en-US" sz="1000" dirty="0"/>
          </a:p>
          <a:p>
            <a:pPr lvl="1" eaLnBrk="1" hangingPunct="1"/>
            <a:r>
              <a:rPr lang="en-US" sz="2000" dirty="0"/>
              <a:t>2. As each is enumerated, use </a:t>
            </a:r>
            <a:r>
              <a:rPr lang="en-US" sz="2000" i="1" dirty="0"/>
              <a:t>M</a:t>
            </a:r>
            <a:r>
              <a:rPr lang="en-US" sz="2000" dirty="0"/>
              <a:t> to check it. </a:t>
            </a:r>
          </a:p>
          <a:p>
            <a:pPr lvl="1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	    </a:t>
            </a:r>
          </a:p>
          <a:p>
            <a:pPr eaLnBrk="1" hangingPunct="1"/>
            <a:r>
              <a:rPr lang="en-US" dirty="0"/>
              <a:t>			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			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i="1" dirty="0"/>
              <a:t>L</a:t>
            </a:r>
            <a:r>
              <a:rPr lang="en-US" dirty="0"/>
              <a:t>?	    yes          </a:t>
            </a:r>
            <a:r>
              <a:rPr lang="en-US" i="1" dirty="0"/>
              <a:t>w</a:t>
            </a:r>
          </a:p>
          <a:p>
            <a:pPr eaLnBrk="1" hangingPunct="1"/>
            <a:r>
              <a:rPr lang="en-US" dirty="0"/>
              <a:t>		</a:t>
            </a:r>
            <a:r>
              <a:rPr lang="en-US" b="1" i="1" dirty="0"/>
              <a:t>E</a:t>
            </a:r>
            <a:r>
              <a:rPr lang="en-US" i="1" dirty="0"/>
              <a:t>  							              </a:t>
            </a:r>
            <a:endParaRPr lang="en-US" dirty="0"/>
          </a:p>
          <a:p>
            <a:pPr eaLnBrk="1" hangingPunct="1"/>
            <a:r>
              <a:rPr lang="en-US" dirty="0"/>
              <a:t>						  </a:t>
            </a:r>
            <a:r>
              <a:rPr lang="en-US" b="1" dirty="0"/>
              <a:t> 	</a:t>
            </a:r>
            <a:r>
              <a:rPr lang="en-US" b="1" i="1" dirty="0"/>
              <a:t>M</a:t>
            </a:r>
            <a:endParaRPr lang="en-US" dirty="0"/>
          </a:p>
          <a:p>
            <a:pPr eaLnBrk="1" hangingPunct="1"/>
            <a:r>
              <a:rPr lang="en-US" dirty="0"/>
              <a:t>									</a:t>
            </a:r>
          </a:p>
          <a:p>
            <a:pPr eaLnBrk="1" hangingPunct="1"/>
            <a:r>
              <a:rPr lang="en-US" dirty="0"/>
              <a:t>         </a:t>
            </a:r>
            <a:r>
              <a:rPr lang="en-US" b="1" i="1" dirty="0"/>
              <a:t>M'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Problem with this?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143000" y="3657600"/>
            <a:ext cx="7086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524000" y="4038600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6096000" y="3962400"/>
            <a:ext cx="914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70104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2362200" y="4495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1" dirty="0"/>
              <a:t>Proof</a:t>
            </a:r>
            <a:r>
              <a:rPr lang="en-US" sz="2400" i="1" dirty="0"/>
              <a:t> </a:t>
            </a:r>
            <a:r>
              <a:rPr lang="en-US" sz="2400" b="1" i="1" dirty="0"/>
              <a:t>that SD implies Turing-enumerable:</a:t>
            </a:r>
            <a:r>
              <a:rPr lang="en-US" sz="2400" i="1" dirty="0"/>
              <a:t>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If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is in SD,  then there is a Turing machine </a:t>
            </a:r>
            <a:r>
              <a:rPr lang="en-US" sz="2400" i="1" dirty="0"/>
              <a:t>M</a:t>
            </a:r>
            <a:r>
              <a:rPr lang="en-US" sz="2400" dirty="0"/>
              <a:t> that semidecides </a:t>
            </a:r>
            <a:r>
              <a:rPr lang="en-US" sz="2400" i="1" dirty="0"/>
              <a:t>L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procedure to enumerate all elements of </a:t>
            </a:r>
            <a:r>
              <a:rPr lang="en-US" sz="2400" i="1" dirty="0"/>
              <a:t>L</a:t>
            </a:r>
            <a:r>
              <a:rPr lang="en-US" sz="2400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1. Enumerate all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* lexicographically.</a:t>
            </a:r>
          </a:p>
          <a:p>
            <a:pPr eaLnBrk="1" hangingPunct="1"/>
            <a:r>
              <a:rPr lang="en-US" sz="2400" dirty="0"/>
              <a:t>2. As each string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is enumerated:</a:t>
            </a:r>
          </a:p>
          <a:p>
            <a:pPr lvl="1" eaLnBrk="1" hangingPunct="1"/>
            <a:r>
              <a:rPr lang="en-US" sz="2400" dirty="0"/>
              <a:t>1. Start up a copy of </a:t>
            </a:r>
            <a:r>
              <a:rPr lang="en-US" sz="2400" i="1" dirty="0"/>
              <a:t>M</a:t>
            </a:r>
            <a:r>
              <a:rPr lang="en-US" sz="2400" dirty="0"/>
              <a:t> with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as its input.</a:t>
            </a:r>
          </a:p>
          <a:p>
            <a:pPr lvl="1" eaLnBrk="1" hangingPunct="1"/>
            <a:r>
              <a:rPr lang="en-US" sz="2400" dirty="0"/>
              <a:t>2. Execute one step of each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initiated so far, excluding </a:t>
            </a:r>
            <a:r>
              <a:rPr lang="en-US" sz="2400" dirty="0" smtClean="0"/>
              <a:t>those </a:t>
            </a:r>
            <a:r>
              <a:rPr lang="en-US" sz="2400" dirty="0"/>
              <a:t>that have previously halted.</a:t>
            </a:r>
          </a:p>
          <a:p>
            <a:pPr lvl="1" eaLnBrk="1" hangingPunct="1"/>
            <a:r>
              <a:rPr lang="en-US" sz="2400" dirty="0"/>
              <a:t>3. Whenever an </a:t>
            </a:r>
            <a:r>
              <a:rPr lang="en-US" sz="2400" i="1" dirty="0" err="1"/>
              <a:t>M</a:t>
            </a:r>
            <a:r>
              <a:rPr lang="en-US" sz="2400" i="1" baseline="-25000" dirty="0" err="1"/>
              <a:t>i</a:t>
            </a:r>
            <a:r>
              <a:rPr lang="en-US" sz="2400" dirty="0"/>
              <a:t> accepts, output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>
              <a:sym typeface="Symbol" pitchFamily="18" charset="2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Other Way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lexicographically enumerates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 </a:t>
            </a:r>
            <a:r>
              <a:rPr lang="en-US" sz="2400" i="1" dirty="0"/>
              <a:t>M</a:t>
            </a:r>
            <a:r>
              <a:rPr lang="en-US" sz="2400" dirty="0"/>
              <a:t> enumerates the elements of </a:t>
            </a:r>
            <a:r>
              <a:rPr lang="en-US" sz="2400" i="1" dirty="0"/>
              <a:t>L</a:t>
            </a:r>
            <a:r>
              <a:rPr lang="en-US" sz="2400" dirty="0"/>
              <a:t> in lexicographic order.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lexicographically Turing-enumerable</a:t>
            </a:r>
            <a:r>
              <a:rPr lang="en-US" sz="2400" dirty="0"/>
              <a:t> iff there is a Turing machine that lexicographically enumerates it.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Example:  </a:t>
            </a:r>
            <a:r>
              <a:rPr lang="en-US" sz="2400" dirty="0" err="1"/>
              <a:t>A</a:t>
            </a:r>
            <a:r>
              <a:rPr lang="en-US" sz="2400" baseline="30000" dirty="0" err="1"/>
              <a:t>n</a:t>
            </a:r>
            <a:r>
              <a:rPr lang="en-US" sz="2400" dirty="0" err="1"/>
              <a:t>B</a:t>
            </a:r>
            <a:r>
              <a:rPr lang="en-US" sz="2400" baseline="30000" dirty="0" err="1"/>
              <a:t>n</a:t>
            </a:r>
            <a:r>
              <a:rPr lang="en-US" sz="2400" dirty="0" err="1"/>
              <a:t>C</a:t>
            </a:r>
            <a:r>
              <a:rPr lang="en-US" sz="2400" baseline="30000" dirty="0" err="1"/>
              <a:t>n</a:t>
            </a:r>
            <a:r>
              <a:rPr lang="en-US" sz="2400" dirty="0"/>
              <a:t> = {</a:t>
            </a:r>
            <a:r>
              <a:rPr lang="en-US" sz="2400" dirty="0" err="1">
                <a:latin typeface="Courier New" pitchFamily="49" charset="0"/>
              </a:rPr>
              <a:t>a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b</a:t>
            </a:r>
            <a:r>
              <a:rPr lang="en-US" sz="2400" i="1" baseline="30000" dirty="0" err="1"/>
              <a:t>n</a:t>
            </a:r>
            <a:r>
              <a:rPr lang="en-US" sz="2400" dirty="0" err="1">
                <a:latin typeface="Courier New" pitchFamily="49" charset="0"/>
              </a:rPr>
              <a:t>c</a:t>
            </a:r>
            <a:r>
              <a:rPr lang="en-US" sz="2400" i="1" baseline="30000" dirty="0" err="1"/>
              <a:t>n</a:t>
            </a:r>
            <a:r>
              <a:rPr lang="en-US" sz="2400" dirty="0"/>
              <a:t> :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 0}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Lexicographic enumeration: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Lexicographic Enumeration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10332</TotalTime>
  <Words>1557</Words>
  <Application>Microsoft Office PowerPoint</Application>
  <PresentationFormat>On-screen Show (4:3)</PresentationFormat>
  <Paragraphs>280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Symbol</vt:lpstr>
      <vt:lpstr>Calibri</vt:lpstr>
      <vt:lpstr>Times New Roman</vt:lpstr>
      <vt:lpstr>Default Design</vt:lpstr>
      <vt:lpstr>PowerPoint Presentation</vt:lpstr>
      <vt:lpstr>More on Dovetailing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Reduction</vt:lpstr>
      <vt:lpstr>Reducing Decision Problem P1 to another Decision Problem P2</vt:lpstr>
      <vt:lpstr>Example of Turing Reducibility</vt:lpstr>
      <vt:lpstr>Reducing Language L1 to L2</vt:lpstr>
      <vt:lpstr>Using reducibility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625</cp:revision>
  <cp:lastPrinted>2018-05-11T12:45:46Z</cp:lastPrinted>
  <dcterms:created xsi:type="dcterms:W3CDTF">2007-01-18T00:38:26Z</dcterms:created>
  <dcterms:modified xsi:type="dcterms:W3CDTF">2018-05-15T08:37:45Z</dcterms:modified>
</cp:coreProperties>
</file>