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08" r:id="rId3"/>
    <p:sldId id="421" r:id="rId4"/>
    <p:sldId id="422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62" r:id="rId13"/>
    <p:sldId id="431" r:id="rId14"/>
    <p:sldId id="464" r:id="rId15"/>
    <p:sldId id="432" r:id="rId16"/>
    <p:sldId id="433" r:id="rId17"/>
    <p:sldId id="434" r:id="rId18"/>
    <p:sldId id="435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</p:sldIdLst>
  <p:sldSz cx="9144000" cy="6858000" type="screen4x3"/>
  <p:notesSz cx="6858000" cy="9239250"/>
  <p:embeddedFontLst>
    <p:embeddedFont>
      <p:font typeface="Monotype Sorts" panose="05000000000000000000" charset="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8" autoAdjust="0"/>
    <p:restoredTop sz="79306" autoAdjust="0"/>
  </p:normalViewPr>
  <p:slideViewPr>
    <p:cSldViewPr>
      <p:cViewPr varScale="1">
        <p:scale>
          <a:sx n="62" d="100"/>
          <a:sy n="62" d="100"/>
        </p:scale>
        <p:origin x="6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72421" cy="4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3" tIns="46802" rIns="93603" bIns="468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2" y="0"/>
            <a:ext cx="2970869" cy="4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3" tIns="46802" rIns="93603" bIns="468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775395"/>
            <a:ext cx="2972421" cy="4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3" tIns="46802" rIns="93603" bIns="468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2" y="8775395"/>
            <a:ext cx="2970869" cy="4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3" tIns="46802" rIns="93603" bIns="468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2421" cy="460700"/>
          </a:xfrm>
          <a:prstGeom prst="rect">
            <a:avLst/>
          </a:prstGeom>
        </p:spPr>
        <p:txBody>
          <a:bodyPr vert="horz" lIns="93603" tIns="46802" rIns="93603" bIns="4680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582" y="0"/>
            <a:ext cx="2970869" cy="460700"/>
          </a:xfrm>
          <a:prstGeom prst="rect">
            <a:avLst/>
          </a:prstGeom>
        </p:spPr>
        <p:txBody>
          <a:bodyPr vert="horz" lIns="93603" tIns="46802" rIns="93603" bIns="4680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21212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3" tIns="46802" rIns="93603" bIns="4680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4" y="4389279"/>
            <a:ext cx="5485158" cy="4155769"/>
          </a:xfrm>
          <a:prstGeom prst="rect">
            <a:avLst/>
          </a:prstGeom>
        </p:spPr>
        <p:txBody>
          <a:bodyPr vert="horz" lIns="93603" tIns="46802" rIns="93603" bIns="4680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5395"/>
            <a:ext cx="2972421" cy="462278"/>
          </a:xfrm>
          <a:prstGeom prst="rect">
            <a:avLst/>
          </a:prstGeom>
        </p:spPr>
        <p:txBody>
          <a:bodyPr vert="horz" lIns="93603" tIns="46802" rIns="93603" bIns="4680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582" y="8775395"/>
            <a:ext cx="2970869" cy="462278"/>
          </a:xfrm>
          <a:prstGeom prst="rect">
            <a:avLst/>
          </a:prstGeom>
        </p:spPr>
        <p:txBody>
          <a:bodyPr vert="horz" lIns="93603" tIns="46802" rIns="93603" bIns="46802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Slide is animated.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times3(25):  25  76  38  19  58  29  88  44  22  11  34  17  52  26  13  40  20  10  5  16  8  4  2  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conjectured that this will halt for all x, but no one has been able to prove it yet.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wrote a program to count the number of steps before halting for all numbers &lt;= 100,000.  The maximum number of steps was 350.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Look at the Word document that contains the output (in </a:t>
            </a:r>
            <a:r>
              <a:rPr lang="en-US" dirty="0" err="1" smtClean="0"/>
              <a:t>SlidesPPT</a:t>
            </a:r>
            <a:r>
              <a:rPr lang="en-US" dirty="0" smtClean="0"/>
              <a:t> folder).  Notice the long string of 48's starting at i = 2987.</a:t>
            </a:r>
          </a:p>
          <a:p>
            <a:pPr eaLnBrk="1" hangingPunct="1"/>
            <a:endParaRPr lang="en-US" dirty="0" smtClean="0"/>
          </a:p>
          <a:p>
            <a:pPr defTabSz="882059" eaLnBrk="1" hangingPunct="1">
              <a:defRPr/>
            </a:pPr>
            <a:r>
              <a:rPr lang="en-US" dirty="0" smtClean="0"/>
              <a:t>In 2008, Oliveira e Silva  showed that</a:t>
            </a:r>
            <a:r>
              <a:rPr lang="en-US" baseline="0" dirty="0" smtClean="0"/>
              <a:t> it always halts for values of x that are ≤ 19 2</a:t>
            </a:r>
            <a:r>
              <a:rPr lang="en-US" baseline="30000" dirty="0" smtClean="0"/>
              <a:t>58</a:t>
            </a:r>
            <a:r>
              <a:rPr lang="en-US" baseline="0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823FA-C674-44CC-8D4D-B420EB74687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195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Slide is animated.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times3(25):  25  76  38  19  58  29  88  44  22  11  34  17  52  26  13  40  20  10  5  16  8  4  2  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conjectured that this will halt for all x, but no one has been able to prove it yet.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wrote a program to count the number of steps before halting for all numbers &lt;= 100,000.  The maximum number of steps was 350.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Look at the Word document that contains the output (in </a:t>
            </a:r>
            <a:r>
              <a:rPr lang="en-US" dirty="0" err="1" smtClean="0"/>
              <a:t>SlidesPPT</a:t>
            </a:r>
            <a:r>
              <a:rPr lang="en-US" dirty="0" smtClean="0"/>
              <a:t> folder).  Notice the long string of 48's starting at i = 2987.</a:t>
            </a:r>
          </a:p>
          <a:p>
            <a:pPr eaLnBrk="1" hangingPunct="1"/>
            <a:endParaRPr lang="en-US" dirty="0" smtClean="0"/>
          </a:p>
          <a:p>
            <a:pPr defTabSz="882059" eaLnBrk="1" hangingPunct="1">
              <a:defRPr/>
            </a:pPr>
            <a:r>
              <a:rPr lang="en-US" dirty="0" smtClean="0"/>
              <a:t>In 2008, Oliveira e Silva  showed that</a:t>
            </a:r>
            <a:r>
              <a:rPr lang="en-US" baseline="0" dirty="0" smtClean="0"/>
              <a:t> it always halts for values of x that are ≤ 19 2</a:t>
            </a:r>
            <a:r>
              <a:rPr lang="en-US" baseline="30000" dirty="0" smtClean="0"/>
              <a:t>58</a:t>
            </a:r>
            <a:r>
              <a:rPr lang="en-US" baseline="0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823FA-C674-44CC-8D4D-B420EB74687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628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Basis: Universal Turing machine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75A3C7-55BC-4222-900B-5A28BF7E155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39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7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dirty="0" smtClean="0"/>
              <a:t>://www.youtube.com/watch?v=qam1fbQmA_s   Trouble (from the Music Man)</a:t>
            </a:r>
          </a:p>
          <a:p>
            <a:endParaRPr lang="en-US" dirty="0" smtClean="0"/>
          </a:p>
          <a:p>
            <a:r>
              <a:rPr lang="en-US" dirty="0" smtClean="0"/>
              <a:t>3:05 is the place in the video to show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MH always halts, because it implements</a:t>
            </a:r>
            <a:r>
              <a:rPr lang="en-US" baseline="0" dirty="0" smtClean="0"/>
              <a:t> </a:t>
            </a:r>
            <a:r>
              <a:rPr lang="en-US" i="1" baseline="0" dirty="0" smtClean="0"/>
              <a:t>halts</a:t>
            </a:r>
            <a:r>
              <a:rPr lang="en-US" i="0" baseline="0" dirty="0" smtClean="0"/>
              <a:t>. 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So here is an example for which MH gives the wrong answer.  A contradiction, so a deciding MH does not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Since the table enumerates all TMs, some row must be an encoding of Trouble.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Trouble halts on input &lt;Trouble&gt;, then M</a:t>
            </a:r>
            <a:r>
              <a:rPr lang="en-US" baseline="-25000" dirty="0" smtClean="0"/>
              <a:t>H</a:t>
            </a:r>
            <a:r>
              <a:rPr lang="en-US" dirty="0" smtClean="0"/>
              <a:t> puts a 1 in the cell.  But then Trouble loops forever.</a:t>
            </a:r>
          </a:p>
          <a:p>
            <a:pPr eaLnBrk="1" hangingPunct="1"/>
            <a:r>
              <a:rPr lang="en-US" dirty="0" smtClean="0"/>
              <a:t>If Trouble doesn't halt on input Trouble, then M</a:t>
            </a:r>
            <a:r>
              <a:rPr lang="en-US" baseline="-25000" dirty="0" smtClean="0"/>
              <a:t>H</a:t>
            </a:r>
            <a:r>
              <a:rPr lang="en-US" dirty="0" smtClean="0"/>
              <a:t> leaves the cell blank.  So Trouble halts.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26449A-3C8B-4287-936A-E2FF66CD8D0C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3933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8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697" indent="-29028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711" indent="-23222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462" indent="-23222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1533" indent="-23222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9260" indent="-2322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990" indent="-2322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4717" indent="-2322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2446" indent="-2322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6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69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1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7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84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4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7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7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1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2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Run both machines.  One of them will eventually halt. 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2870C-8689-4A2A-9099-A524DC13317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6853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06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0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machine is started with empty input. Whenever</a:t>
            </a:r>
            <a:r>
              <a:rPr lang="en-US" baseline="0" dirty="0" smtClean="0"/>
              <a:t> it gets to state p, it adds the string that is its tape contents to the list, then keeps running.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6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Second machine : {epsilon, a, aaa, aa, aaaaa, aaaa, …}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127675-B303-45B8-B210-0A39C140F360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684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0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1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2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3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Ask how a TM would do this?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second tape that starts blank.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Repeat:</a:t>
            </a:r>
          </a:p>
          <a:p>
            <a:pPr eaLnBrk="1" hangingPunct="1"/>
            <a:r>
              <a:rPr lang="en-US" smtClean="0"/>
              <a:t>   if n 1's on second tape:</a:t>
            </a:r>
          </a:p>
          <a:p>
            <a:pPr eaLnBrk="1" hangingPunct="1"/>
            <a:r>
              <a:rPr lang="en-US" smtClean="0"/>
              <a:t>     write n a's, then n b's, then n c's.</a:t>
            </a:r>
          </a:p>
          <a:p>
            <a:pPr eaLnBrk="1" hangingPunct="1"/>
            <a:r>
              <a:rPr lang="en-US" smtClean="0"/>
              <a:t>   enter state p</a:t>
            </a:r>
          </a:p>
          <a:p>
            <a:pPr eaLnBrk="1" hangingPunct="1"/>
            <a:r>
              <a:rPr lang="en-US" smtClean="0"/>
              <a:t>   erase first tape and add a 1 to the end of the second tape.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2913-4247-444A-9717-DE8B06A7D1F6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1095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69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9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9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 both cases, depends on what the universe is.</a:t>
            </a:r>
            <a:br>
              <a:rPr lang="en-US" dirty="0" smtClean="0"/>
            </a:br>
            <a:r>
              <a:rPr lang="en-US" dirty="0" smtClean="0"/>
              <a:t>1. Could be {a, b}*, or even {a, b,</a:t>
            </a:r>
            <a:r>
              <a:rPr lang="en-US" baseline="0" dirty="0" smtClean="0"/>
              <a:t> c, d}*, </a:t>
            </a:r>
            <a:r>
              <a:rPr lang="en-US" dirty="0" smtClean="0"/>
              <a:t> or could be {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}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2. Could be everything in the language, or could be {&lt;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w</a:t>
            </a:r>
            <a:r>
              <a:rPr lang="en-US" dirty="0" smtClean="0"/>
              <a:t>&gt; : M is a TM and w is a string over M's input alphabet.}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674" indent="-2756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57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604" indent="-220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633" indent="-220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566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6693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7722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8751" indent="-220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BCED7-5B51-420F-98F8-F336362C22F4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611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5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CollatzProblem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Halting Problem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Language H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838200" y="990600"/>
            <a:ext cx="8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Theorem:  </a:t>
            </a:r>
            <a:r>
              <a:rPr lang="en-US" sz="2400" dirty="0"/>
              <a:t>The language: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is </a:t>
            </a:r>
            <a:r>
              <a:rPr lang="en-US" sz="2400" dirty="0" err="1"/>
              <a:t>semidecidable</a:t>
            </a:r>
            <a:r>
              <a:rPr lang="en-US" sz="2400" dirty="0"/>
              <a:t>, but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is not decidable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Proof soon!  </a:t>
            </a:r>
            <a:r>
              <a:rPr lang="en-US" sz="2400" i="1" dirty="0" smtClean="0"/>
              <a:t>via</a:t>
            </a:r>
            <a:r>
              <a:rPr lang="en-US" sz="2400" dirty="0" smtClean="0"/>
              <a:t> two lemmas ..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We know that we can decide the halting question for </a:t>
            </a:r>
            <a:r>
              <a:rPr lang="en-US" sz="2400" i="1" dirty="0" smtClean="0"/>
              <a:t>specific</a:t>
            </a:r>
            <a:r>
              <a:rPr lang="en-US" sz="2400" dirty="0" smtClean="0"/>
              <a:t> simple TMs.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Or can we … ?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Does This Program Always Halt?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times3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: positive integer) = </a:t>
            </a:r>
          </a:p>
          <a:p>
            <a:pPr eaLnBrk="1" hangingPunct="1"/>
            <a:r>
              <a:rPr lang="en-US" sz="2400" dirty="0"/>
              <a:t>    while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</a:t>
            </a:r>
            <a:r>
              <a:rPr lang="en-US" sz="2400" dirty="0"/>
              <a:t> 1 do: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x</a:t>
            </a:r>
            <a:r>
              <a:rPr lang="en-US" sz="2400" dirty="0"/>
              <a:t> is even then 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x</a:t>
            </a:r>
            <a:r>
              <a:rPr lang="en-US" sz="2400" dirty="0"/>
              <a:t>/2.</a:t>
            </a:r>
          </a:p>
          <a:p>
            <a:pPr eaLnBrk="1" hangingPunct="1"/>
            <a:r>
              <a:rPr lang="en-US" sz="2400" dirty="0"/>
              <a:t>        else </a:t>
            </a:r>
            <a:r>
              <a:rPr lang="en-US" sz="2400" i="1" dirty="0"/>
              <a:t>x</a:t>
            </a:r>
            <a:r>
              <a:rPr lang="en-US" sz="2400" dirty="0"/>
              <a:t> = 3</a:t>
            </a:r>
            <a:r>
              <a:rPr lang="en-US" sz="2400" i="1" dirty="0"/>
              <a:t>x</a:t>
            </a:r>
            <a:r>
              <a:rPr lang="en-US" sz="2400" dirty="0"/>
              <a:t> + 1	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586038"/>
            <a:ext cx="2438400" cy="4619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sz="2400" dirty="0"/>
              <a:t>times3(25)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046163"/>
            <a:ext cx="3733800" cy="5354637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/>
              <a:t>max = 100000</a:t>
            </a:r>
          </a:p>
          <a:p>
            <a:pPr>
              <a:defRPr/>
            </a:pPr>
            <a:r>
              <a:rPr lang="en-US" sz="1900" dirty="0" err="1"/>
              <a:t>maxCount</a:t>
            </a:r>
            <a:r>
              <a:rPr lang="en-US" sz="1900" dirty="0"/>
              <a:t> = 0</a:t>
            </a:r>
          </a:p>
          <a:p>
            <a:pPr>
              <a:defRPr/>
            </a:pPr>
            <a:r>
              <a:rPr lang="en-US" sz="1900" dirty="0"/>
              <a:t>for </a:t>
            </a:r>
            <a:r>
              <a:rPr lang="en-US" sz="1900" dirty="0" err="1"/>
              <a:t>i</a:t>
            </a:r>
            <a:r>
              <a:rPr lang="en-US" sz="1900" dirty="0"/>
              <a:t> in range(1, max+1):</a:t>
            </a:r>
          </a:p>
          <a:p>
            <a:pPr>
              <a:defRPr/>
            </a:pPr>
            <a:r>
              <a:rPr lang="en-US" sz="1900" dirty="0"/>
              <a:t>    current = </a:t>
            </a:r>
            <a:r>
              <a:rPr lang="en-US" sz="1900" dirty="0" err="1"/>
              <a:t>i</a:t>
            </a:r>
            <a:endParaRPr lang="en-US" sz="1900" dirty="0"/>
          </a:p>
          <a:p>
            <a:pPr>
              <a:defRPr/>
            </a:pPr>
            <a:r>
              <a:rPr lang="en-US" sz="1900" dirty="0"/>
              <a:t>    count = 0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    while current != 1:</a:t>
            </a:r>
          </a:p>
          <a:p>
            <a:pPr>
              <a:defRPr/>
            </a:pPr>
            <a:r>
              <a:rPr lang="en-US" sz="1900" dirty="0"/>
              <a:t>        count += 1</a:t>
            </a:r>
          </a:p>
          <a:p>
            <a:pPr>
              <a:defRPr/>
            </a:pPr>
            <a:r>
              <a:rPr lang="en-US" sz="1900" dirty="0"/>
              <a:t>        if current % 2 == 0:</a:t>
            </a:r>
          </a:p>
          <a:p>
            <a:pPr>
              <a:defRPr/>
            </a:pPr>
            <a:r>
              <a:rPr lang="en-US" sz="1900" dirty="0"/>
              <a:t>            current /= 2</a:t>
            </a:r>
          </a:p>
          <a:p>
            <a:pPr>
              <a:defRPr/>
            </a:pPr>
            <a:r>
              <a:rPr lang="en-US" sz="1900" dirty="0"/>
              <a:t>        else:</a:t>
            </a:r>
          </a:p>
          <a:p>
            <a:pPr>
              <a:defRPr/>
            </a:pPr>
            <a:r>
              <a:rPr lang="en-US" sz="1900" dirty="0"/>
              <a:t>            current = 3 * current + 1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    print "%7d %7d" % (</a:t>
            </a:r>
            <a:r>
              <a:rPr lang="en-US" sz="1900" dirty="0" err="1"/>
              <a:t>i</a:t>
            </a:r>
            <a:r>
              <a:rPr lang="en-US" sz="1900" dirty="0"/>
              <a:t>, count)</a:t>
            </a:r>
          </a:p>
          <a:p>
            <a:pPr>
              <a:defRPr/>
            </a:pPr>
            <a:r>
              <a:rPr lang="en-US" sz="1900" dirty="0"/>
              <a:t>    if count &gt; </a:t>
            </a:r>
            <a:r>
              <a:rPr lang="en-US" sz="1900" dirty="0" err="1"/>
              <a:t>maxCount</a:t>
            </a:r>
            <a:r>
              <a:rPr lang="en-US" sz="1900" dirty="0"/>
              <a:t>:</a:t>
            </a:r>
          </a:p>
          <a:p>
            <a:pPr>
              <a:defRPr/>
            </a:pPr>
            <a:r>
              <a:rPr lang="en-US" sz="1900" dirty="0"/>
              <a:t>        </a:t>
            </a:r>
            <a:r>
              <a:rPr lang="en-US" sz="1900" dirty="0" err="1"/>
              <a:t>maxCount</a:t>
            </a:r>
            <a:r>
              <a:rPr lang="en-US" sz="1900" dirty="0"/>
              <a:t> = count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print "</a:t>
            </a:r>
            <a:r>
              <a:rPr lang="en-US" sz="1900" dirty="0" err="1"/>
              <a:t>maxCount</a:t>
            </a:r>
            <a:r>
              <a:rPr lang="en-US" sz="1900" dirty="0"/>
              <a:t> = ", </a:t>
            </a:r>
            <a:r>
              <a:rPr lang="en-US" sz="1900" dirty="0" err="1"/>
              <a:t>maxCount</a:t>
            </a:r>
            <a:endParaRPr lang="en-US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4038600" cy="335438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/>
              <a:t>Lothar</a:t>
            </a:r>
            <a:r>
              <a:rPr lang="en-US" sz="2000" dirty="0"/>
              <a:t> </a:t>
            </a:r>
            <a:r>
              <a:rPr lang="en-US" sz="2000" dirty="0" err="1"/>
              <a:t>Collatz</a:t>
            </a:r>
            <a:r>
              <a:rPr lang="en-US" sz="2000" dirty="0"/>
              <a:t>, 1937, conjectured that times3 halts for all positive integers n.  Still an open problem.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hu-HU" sz="2000" dirty="0"/>
              <a:t>Paul Erdős</a:t>
            </a:r>
            <a:r>
              <a:rPr lang="en-US" sz="2000" dirty="0"/>
              <a:t>: </a:t>
            </a:r>
            <a:r>
              <a:rPr lang="hu-HU" sz="2000" dirty="0"/>
              <a:t> </a:t>
            </a:r>
            <a:r>
              <a:rPr lang="en-US" sz="2000" dirty="0"/>
              <a:t>"Mathematics is not yet ready for such confusing, troubling, and hard problems."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http://mathworld.wolfram.com/CollatzProblem.html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Collatz</a:t>
            </a:r>
            <a:r>
              <a:rPr lang="en-US" sz="3600" b="1" dirty="0" smtClean="0">
                <a:solidFill>
                  <a:schemeClr val="tx2"/>
                </a:solidFill>
              </a:rPr>
              <a:t> function example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en-US" sz="2400" dirty="0"/>
              <a:t>27, 82, 41, 124, 62, 31, 94, 47, 142, 71, 214, 107, 322, 161, 484, 242, 121, 364, 182, 91, 274, 137, 412, 206, 103, 310, 155, 466, 233, 700, 350, 175, 526, 263, 790, 395, 1186, 593, 1780, 890, 445, 1336, 668, 334, 167, 502, 251, 754, 377, 1132, 566, 283, 850, 425, 1276, 638, 319, 958, 479, 1438, 719, 2158, 1079, 3238, 1619, 4858, 2429, 7288, 3644, 1822, 911, 2734, 1367, 4102, 2051, 6154, 3077, </a:t>
            </a:r>
            <a:r>
              <a:rPr lang="en-US" sz="2400" b="1" i="1" dirty="0"/>
              <a:t>9232</a:t>
            </a:r>
            <a:r>
              <a:rPr lang="en-US" sz="2400" dirty="0"/>
              <a:t>, 4616, 2308, 1154, 577, 1732, 866, 433, 1300, 650, 325, 976, 488, 244, 122, 61, 184, 92, 46, 23, 70, 35, 106, 53, 160, 80, 40, 20, 10, 5, 16, 8, 4, 2, 1</a:t>
            </a:r>
          </a:p>
        </p:txBody>
      </p:sp>
    </p:spTree>
    <p:extLst>
      <p:ext uri="{BB962C8B-B14F-4D97-AF65-F5344CB8AC3E}">
        <p14:creationId xmlns:p14="http://schemas.microsoft.com/office/powerpoint/2010/main" val="37082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H is Semidecidable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Lemma:</a:t>
            </a:r>
            <a:r>
              <a:rPr lang="en-US" sz="2400" dirty="0"/>
              <a:t> The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H = {&lt;</a:t>
            </a:r>
            <a:r>
              <a:rPr lang="en-US" sz="2400" i="1" dirty="0"/>
              <a:t>M</a:t>
            </a:r>
            <a:r>
              <a:rPr lang="en-US" sz="2400" dirty="0"/>
              <a:t>, w&gt;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is </a:t>
            </a:r>
            <a:r>
              <a:rPr lang="en-US" sz="2400" dirty="0" err="1"/>
              <a:t>semidecidable</a:t>
            </a:r>
            <a:r>
              <a:rPr lang="en-US" sz="2400" dirty="0"/>
              <a:t>.  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The TM </a:t>
            </a:r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</a:t>
            </a:r>
            <a:r>
              <a:rPr lang="en-US" sz="2400" dirty="0"/>
              <a:t>semidecides H: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    </a:t>
            </a:r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 = </a:t>
            </a:r>
          </a:p>
          <a:p>
            <a:pPr eaLnBrk="1" hangingPunct="1"/>
            <a:r>
              <a:rPr lang="en-US" sz="2400" dirty="0"/>
              <a:t>        1. Run </a:t>
            </a:r>
            <a:r>
              <a:rPr lang="en-US" sz="2400" i="1" dirty="0"/>
              <a:t>M</a:t>
            </a:r>
            <a:r>
              <a:rPr lang="en-US" sz="2400" dirty="0"/>
              <a:t> on </a:t>
            </a:r>
            <a:r>
              <a:rPr lang="en-US" sz="2400" i="1" dirty="0"/>
              <a:t>w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/>
              <a:t> </a:t>
            </a:r>
            <a:r>
              <a:rPr lang="en-US" sz="2400" dirty="0" smtClean="0"/>
              <a:t>       2. Accept.</a:t>
            </a:r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accepts </a:t>
            </a:r>
            <a:r>
              <a:rPr lang="en-US" sz="2400" dirty="0"/>
              <a:t>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 smtClean="0"/>
              <a:t>w</a:t>
            </a:r>
            <a:r>
              <a:rPr lang="en-US" sz="2400" dirty="0" smtClean="0"/>
              <a:t>&gt; iff </a:t>
            </a:r>
            <a:r>
              <a:rPr lang="en-US" sz="2400" i="1" dirty="0"/>
              <a:t>M</a:t>
            </a:r>
            <a:r>
              <a:rPr lang="en-US" sz="2400" dirty="0"/>
              <a:t> halts on </a:t>
            </a:r>
            <a:r>
              <a:rPr lang="en-US" sz="2400" i="1" dirty="0"/>
              <a:t>w</a:t>
            </a:r>
            <a:r>
              <a:rPr lang="en-US" sz="2400" dirty="0"/>
              <a:t>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Thus </a:t>
            </a:r>
            <a:r>
              <a:rPr lang="en-US" sz="2400" i="1" dirty="0" smtClean="0"/>
              <a:t>M'</a:t>
            </a:r>
            <a:r>
              <a:rPr lang="en-US" sz="2400" i="1" baseline="-25000" dirty="0" smtClean="0"/>
              <a:t>H</a:t>
            </a:r>
            <a:r>
              <a:rPr lang="en-US" sz="2400" dirty="0" smtClean="0"/>
              <a:t> </a:t>
            </a:r>
            <a:r>
              <a:rPr lang="en-US" sz="2400" dirty="0"/>
              <a:t>semidecides H. </a:t>
            </a:r>
          </a:p>
        </p:txBody>
      </p:sp>
    </p:spTree>
    <p:extLst>
      <p:ext uri="{BB962C8B-B14F-4D97-AF65-F5344CB8AC3E}">
        <p14:creationId xmlns:p14="http://schemas.microsoft.com/office/powerpoint/2010/main" val="2647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The Undecidability of the Halting Problem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762000" y="990600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 smtClean="0"/>
              <a:t>Lemma:</a:t>
            </a:r>
            <a:r>
              <a:rPr lang="en-US" sz="2400" dirty="0" smtClean="0"/>
              <a:t> </a:t>
            </a:r>
            <a:r>
              <a:rPr lang="en-US" sz="2400" dirty="0"/>
              <a:t>The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is not decidable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Contradiction</a:t>
            </a:r>
          </a:p>
          <a:p>
            <a:pPr eaLnBrk="1" hangingPunct="1"/>
            <a:r>
              <a:rPr lang="en-US" sz="2400" dirty="0" smtClean="0"/>
              <a:t>Specification of </a:t>
            </a:r>
            <a:r>
              <a:rPr lang="en-US" sz="2400" i="1" dirty="0" smtClean="0"/>
              <a:t>halts</a:t>
            </a:r>
          </a:p>
          <a:p>
            <a:pPr eaLnBrk="1" hangingPunct="1"/>
            <a:r>
              <a:rPr lang="en-US" sz="2400" b="1" i="1" dirty="0">
                <a:solidFill>
                  <a:schemeClr val="tx2"/>
                </a:solidFill>
              </a:rPr>
              <a:t>Trouble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[in (Wabash) River City)]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r>
              <a:rPr lang="en-US" sz="2400" i="1" dirty="0"/>
              <a:t>halts</a:t>
            </a:r>
            <a:r>
              <a:rPr lang="en-US" sz="2400" dirty="0"/>
              <a:t>(&lt;</a:t>
            </a:r>
            <a:r>
              <a:rPr lang="en-US" sz="2400" i="1" dirty="0"/>
              <a:t>Trouble</a:t>
            </a:r>
            <a:r>
              <a:rPr lang="en-US" sz="2400" dirty="0"/>
              <a:t>, </a:t>
            </a:r>
            <a:r>
              <a:rPr lang="en-US" sz="2400" i="1" dirty="0"/>
              <a:t>Trouble</a:t>
            </a:r>
            <a:r>
              <a:rPr lang="en-US" sz="2400" dirty="0" smtClean="0"/>
              <a:t>&gt;)  - what happens?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73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The Undecidability of the Halting Problem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762000" y="990600"/>
            <a:ext cx="8229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Lemma:</a:t>
            </a:r>
            <a:r>
              <a:rPr lang="en-US" sz="2400" dirty="0"/>
              <a:t> The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is not decidable.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 smtClean="0"/>
              <a:t>Proof (by contradiction):</a:t>
            </a:r>
            <a:r>
              <a:rPr lang="en-US" sz="2400" dirty="0" smtClean="0"/>
              <a:t>  Assume that H is decidable.</a:t>
            </a:r>
          </a:p>
          <a:p>
            <a:pPr eaLnBrk="1" hangingPunct="1"/>
            <a:r>
              <a:rPr lang="en-US" sz="2400" dirty="0" smtClean="0"/>
              <a:t>Then </a:t>
            </a:r>
            <a:r>
              <a:rPr lang="en-US" sz="2400" dirty="0"/>
              <a:t>some TM </a:t>
            </a:r>
            <a:r>
              <a:rPr lang="en-US" sz="2400" i="1" dirty="0"/>
              <a:t>M</a:t>
            </a:r>
            <a:r>
              <a:rPr lang="en-US" sz="2400" i="1" baseline="-25000" dirty="0"/>
              <a:t>H</a:t>
            </a:r>
            <a:r>
              <a:rPr lang="en-US" sz="2400" dirty="0"/>
              <a:t> would decide it.  </a:t>
            </a:r>
            <a:r>
              <a:rPr lang="en-US" sz="2400" i="1" dirty="0"/>
              <a:t>M</a:t>
            </a:r>
            <a:r>
              <a:rPr lang="en-US" sz="2400" i="1" baseline="-25000" dirty="0"/>
              <a:t>H</a:t>
            </a:r>
            <a:r>
              <a:rPr lang="en-US" sz="2400" dirty="0"/>
              <a:t> would implement the specification: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halts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 =</a:t>
            </a:r>
          </a:p>
          <a:p>
            <a:pPr eaLnBrk="1" hangingPunct="1"/>
            <a:r>
              <a:rPr lang="en-US" sz="2400" dirty="0"/>
              <a:t>    if &lt;</a:t>
            </a:r>
            <a:r>
              <a:rPr lang="en-US" sz="2400" i="1" dirty="0"/>
              <a:t>M</a:t>
            </a:r>
            <a:r>
              <a:rPr lang="en-US" sz="2400" dirty="0"/>
              <a:t>&gt; is a Turing machine description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</a:t>
            </a:r>
            <a:r>
              <a:rPr lang="en-US" sz="2400" dirty="0"/>
              <a:t>and </a:t>
            </a:r>
            <a:r>
              <a:rPr lang="en-US" sz="2400" i="1" dirty="0"/>
              <a:t>M</a:t>
            </a:r>
            <a:r>
              <a:rPr lang="en-US" sz="2400" dirty="0"/>
              <a:t> halts </a:t>
            </a:r>
            <a:r>
              <a:rPr lang="en-US" sz="2400" dirty="0" smtClean="0"/>
              <a:t>when given input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          </a:t>
            </a:r>
            <a:r>
              <a:rPr lang="en-US" sz="2400" dirty="0" smtClean="0"/>
              <a:t>then </a:t>
            </a:r>
            <a:r>
              <a:rPr lang="en-US" sz="2400" dirty="0"/>
              <a:t>accept.  </a:t>
            </a:r>
          </a:p>
          <a:p>
            <a:pPr eaLnBrk="1" hangingPunct="1"/>
            <a:r>
              <a:rPr lang="en-US" sz="2400" dirty="0"/>
              <a:t>          </a:t>
            </a:r>
            <a:r>
              <a:rPr lang="en-US" sz="2400" dirty="0" smtClean="0"/>
              <a:t>else </a:t>
            </a:r>
            <a:r>
              <a:rPr lang="en-US" sz="2400" dirty="0"/>
              <a:t>reject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tx2"/>
                </a:solidFill>
              </a:rPr>
              <a:t>Trouble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[in (Wabash) River City)]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8077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/>
              <a:t>Trouble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: string) =</a:t>
            </a:r>
          </a:p>
          <a:p>
            <a:pPr marL="342900" indent="-342900">
              <a:defRPr/>
            </a:pPr>
            <a:r>
              <a:rPr lang="en-US" sz="2000" dirty="0"/>
              <a:t>    if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halts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(&lt;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x&gt;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000" dirty="0"/>
              <a:t>then loop forever, else halt.</a:t>
            </a:r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If there is an </a:t>
            </a:r>
            <a:r>
              <a:rPr lang="en-US" sz="2000" i="1" dirty="0"/>
              <a:t>M</a:t>
            </a:r>
            <a:r>
              <a:rPr lang="en-US" sz="2000" baseline="-25000" dirty="0"/>
              <a:t>H</a:t>
            </a:r>
            <a:r>
              <a:rPr lang="en-US" sz="2000" dirty="0"/>
              <a:t> that computes the function </a:t>
            </a:r>
            <a:r>
              <a:rPr lang="en-US" sz="2000" i="1" dirty="0"/>
              <a:t>halts</a:t>
            </a:r>
            <a:r>
              <a:rPr lang="en-US" sz="2000" dirty="0"/>
              <a:t>, </a:t>
            </a:r>
            <a:r>
              <a:rPr lang="en-US" sz="2000" i="1" dirty="0"/>
              <a:t>Trouble</a:t>
            </a:r>
            <a:r>
              <a:rPr lang="en-US" sz="2000" dirty="0"/>
              <a:t> exists: </a:t>
            </a:r>
          </a:p>
          <a:p>
            <a:pPr marL="342900" indent="-342900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  </a:t>
            </a:r>
          </a:p>
          <a:p>
            <a:pPr marL="342900" indent="-342900">
              <a:defRPr/>
            </a:pPr>
            <a:r>
              <a:rPr lang="en-US" sz="2000" dirty="0"/>
              <a:t>Consider </a:t>
            </a:r>
            <a:r>
              <a:rPr lang="en-US" sz="2000" i="1" dirty="0"/>
              <a:t>halts</a:t>
            </a:r>
            <a:r>
              <a:rPr lang="en-US" sz="2000" dirty="0"/>
              <a:t>(&lt;</a:t>
            </a:r>
            <a:r>
              <a:rPr lang="en-US" sz="2000" i="1" dirty="0"/>
              <a:t>Trouble</a:t>
            </a:r>
            <a:r>
              <a:rPr lang="en-US" sz="2000" dirty="0"/>
              <a:t>, </a:t>
            </a:r>
            <a:r>
              <a:rPr lang="en-US" sz="2000" i="1" dirty="0"/>
              <a:t>Trouble</a:t>
            </a:r>
            <a:r>
              <a:rPr lang="en-US" sz="2000" dirty="0" smtClean="0"/>
              <a:t>&gt;):  </a:t>
            </a:r>
            <a:endParaRPr lang="en-US" sz="2000" dirty="0"/>
          </a:p>
          <a:p>
            <a:pPr marL="342900" indent="-342900">
              <a:defRPr/>
            </a:pPr>
            <a:r>
              <a:rPr lang="en-US" sz="2000" dirty="0"/>
              <a:t>    ● If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H</a:t>
            </a:r>
            <a:r>
              <a:rPr lang="en-US" sz="2000" i="1" dirty="0" smtClean="0"/>
              <a:t> </a:t>
            </a:r>
            <a:r>
              <a:rPr lang="en-US" sz="2000" dirty="0" smtClean="0"/>
              <a:t>reports </a:t>
            </a:r>
            <a:r>
              <a:rPr lang="en-US" sz="2000" dirty="0"/>
              <a:t>that </a:t>
            </a:r>
            <a:r>
              <a:rPr lang="en-US" sz="2000" i="1" dirty="0"/>
              <a:t>Trouble</a:t>
            </a:r>
            <a:r>
              <a:rPr lang="en-US" sz="2000" dirty="0"/>
              <a:t>(&lt;</a:t>
            </a:r>
            <a:r>
              <a:rPr lang="en-US" sz="2000" i="1" dirty="0"/>
              <a:t>Trouble</a:t>
            </a:r>
            <a:r>
              <a:rPr lang="en-US" sz="2000" dirty="0"/>
              <a:t>&gt;) halts, </a:t>
            </a:r>
            <a:r>
              <a:rPr lang="en-US" sz="2000" i="1" dirty="0"/>
              <a:t>Trouble</a:t>
            </a:r>
            <a:r>
              <a:rPr lang="en-US" sz="2000" dirty="0"/>
              <a:t> loops.</a:t>
            </a:r>
          </a:p>
          <a:p>
            <a:pPr marL="342900" indent="-342900">
              <a:defRPr/>
            </a:pPr>
            <a:r>
              <a:rPr lang="en-US" sz="2000" dirty="0"/>
              <a:t>    ● But if </a:t>
            </a:r>
            <a:r>
              <a:rPr lang="en-US" sz="2000" i="1" dirty="0"/>
              <a:t>M</a:t>
            </a:r>
            <a:r>
              <a:rPr lang="en-US" sz="2000" i="1" baseline="-25000" dirty="0"/>
              <a:t>H</a:t>
            </a:r>
            <a:r>
              <a:rPr lang="en-US" sz="2000" dirty="0" smtClean="0"/>
              <a:t> </a:t>
            </a:r>
            <a:r>
              <a:rPr lang="en-US" sz="2000" dirty="0"/>
              <a:t>reports that </a:t>
            </a:r>
            <a:r>
              <a:rPr lang="en-US" sz="2000" i="1" dirty="0"/>
              <a:t>Trouble</a:t>
            </a:r>
            <a:r>
              <a:rPr lang="en-US" sz="2000" dirty="0"/>
              <a:t>(&lt;</a:t>
            </a:r>
            <a:r>
              <a:rPr lang="en-US" sz="2000" i="1" dirty="0"/>
              <a:t>Trouble</a:t>
            </a:r>
            <a:r>
              <a:rPr lang="en-US" sz="2000" dirty="0"/>
              <a:t>&gt;) does not halt, then </a:t>
            </a:r>
          </a:p>
          <a:p>
            <a:pPr marL="342900" indent="-342900">
              <a:defRPr/>
            </a:pPr>
            <a:r>
              <a:rPr lang="en-US" sz="2000" dirty="0"/>
              <a:t>       </a:t>
            </a:r>
            <a:r>
              <a:rPr lang="en-US" sz="2000" i="1" dirty="0"/>
              <a:t>Trouble</a:t>
            </a:r>
            <a:r>
              <a:rPr lang="en-US" sz="2000" dirty="0"/>
              <a:t> halts.</a:t>
            </a:r>
          </a:p>
        </p:txBody>
      </p:sp>
      <p:pic>
        <p:nvPicPr>
          <p:cNvPr id="12292" name="Picture 9" descr="Fig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1088"/>
            <a:ext cx="42862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514600"/>
            <a:ext cx="2971800" cy="1631216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C# is the machine from </a:t>
            </a:r>
            <a:r>
              <a:rPr lang="en-US" sz="2000" dirty="0" smtClean="0"/>
              <a:t>several class </a:t>
            </a:r>
            <a:r>
              <a:rPr lang="en-US" sz="2000" dirty="0" smtClean="0"/>
              <a:t>sessions ago that  </a:t>
            </a:r>
            <a:r>
              <a:rPr lang="en-US" sz="2000" dirty="0"/>
              <a:t>makes a copy of the non-blank characters on the tape.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0650" y="4292600"/>
            <a:ext cx="3048000" cy="1016000"/>
          </a:xfrm>
          <a:prstGeom prst="rect">
            <a:avLst/>
          </a:prstGeom>
          <a:noFill/>
          <a:ln w="3175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Note that it is important to this proof  that Trouble be constructible from M</a:t>
            </a:r>
            <a:r>
              <a:rPr lang="en-US" sz="2000" baseline="-25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064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● </a:t>
            </a:r>
            <a:r>
              <a:rPr lang="en-US" sz="2000" dirty="0"/>
              <a:t>Lexicographically enumerate Turing </a:t>
            </a:r>
            <a:r>
              <a:rPr lang="en-US" sz="2000" dirty="0" smtClean="0"/>
              <a:t>machine encodings </a:t>
            </a:r>
            <a:r>
              <a:rPr lang="en-US" sz="2000" dirty="0"/>
              <a:t>and </a:t>
            </a:r>
            <a:r>
              <a:rPr lang="en-US" sz="2000" dirty="0" smtClean="0"/>
              <a:t>input strings.</a:t>
            </a:r>
            <a:endParaRPr lang="en-US" sz="2000" dirty="0"/>
          </a:p>
          <a:p>
            <a:pPr eaLnBrk="1" hangingPunct="1"/>
            <a:r>
              <a:rPr lang="en-US" dirty="0"/>
              <a:t>● </a:t>
            </a:r>
            <a:r>
              <a:rPr lang="en-US" sz="2000" dirty="0"/>
              <a:t>Let 1 mean halting, blank mean non halting.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900" b="1">
                <a:solidFill>
                  <a:schemeClr val="tx2"/>
                </a:solidFill>
              </a:rPr>
              <a:t>Viewing the Halting Problem as Diagonalization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45786" name="Group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92133"/>
              </p:ext>
            </p:extLst>
          </p:nvPr>
        </p:nvGraphicFramePr>
        <p:xfrm>
          <a:off x="1828800" y="2270127"/>
          <a:ext cx="5105400" cy="2378073"/>
        </p:xfrm>
        <a:graphic>
          <a:graphicData uri="http://schemas.openxmlformats.org/drawingml/2006/table">
            <a:tbl>
              <a:tblPr/>
              <a:tblGrid>
                <a:gridCol w="1114425"/>
                <a:gridCol w="484188"/>
                <a:gridCol w="484187"/>
                <a:gridCol w="484188"/>
                <a:gridCol w="531812"/>
                <a:gridCol w="1092200"/>
                <a:gridCol w="914400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Trouble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&lt;machine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machine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machine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&lt;Trouble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90" name="Rectangle 5"/>
          <p:cNvSpPr>
            <a:spLocks noChangeArrowheads="1"/>
          </p:cNvSpPr>
          <p:nvPr/>
        </p:nvSpPr>
        <p:spPr bwMode="auto">
          <a:xfrm>
            <a:off x="1066800" y="4953000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If M</a:t>
            </a:r>
            <a:r>
              <a:rPr lang="en-US" sz="2000" baseline="-25000" dirty="0"/>
              <a:t>H</a:t>
            </a:r>
            <a:r>
              <a:rPr lang="en-US" sz="2000" dirty="0"/>
              <a:t> exists and decides membership in H, it must be able to correctly fill in any cell in this table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What about the shaded square?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5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-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If  H were in </a:t>
            </a:r>
            <a:r>
              <a:rPr lang="en-US" sz="3600" b="1" dirty="0" smtClean="0">
                <a:solidFill>
                  <a:schemeClr val="tx2"/>
                </a:solidFill>
              </a:rPr>
              <a:t>D, then SD would equal D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058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If H were in D then every SD language would be in D.</a:t>
            </a:r>
          </a:p>
          <a:p>
            <a:pPr eaLnBrk="1" hangingPunct="1"/>
            <a:endParaRPr lang="en-US" sz="9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Let </a:t>
            </a:r>
            <a:r>
              <a:rPr lang="en-US" sz="2200" i="1" dirty="0"/>
              <a:t>L</a:t>
            </a:r>
            <a:r>
              <a:rPr lang="en-US" sz="2200" dirty="0"/>
              <a:t> be any SD language.  </a:t>
            </a:r>
            <a:r>
              <a:rPr lang="en-US" sz="2200" dirty="0" smtClean="0"/>
              <a:t>There </a:t>
            </a:r>
            <a:r>
              <a:rPr lang="en-US" sz="2200" dirty="0"/>
              <a:t>exists a TM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that </a:t>
            </a:r>
            <a:r>
              <a:rPr lang="en-US" sz="2200" dirty="0" err="1" smtClean="0"/>
              <a:t>semidecides</a:t>
            </a:r>
            <a:r>
              <a:rPr lang="en-US" sz="2200" dirty="0" smtClean="0"/>
              <a:t> </a:t>
            </a:r>
            <a:r>
              <a:rPr lang="en-US" sz="2200" dirty="0"/>
              <a:t>it. </a:t>
            </a:r>
            <a:r>
              <a:rPr lang="en-US" sz="2000" dirty="0" smtClean="0"/>
              <a:t>The following machine M' decides whether </a:t>
            </a:r>
            <a:r>
              <a:rPr lang="en-US" sz="2000" i="1" dirty="0" smtClean="0"/>
              <a:t>w</a:t>
            </a:r>
            <a:r>
              <a:rPr lang="en-US" sz="2000" dirty="0" smtClean="0"/>
              <a:t> is in </a:t>
            </a:r>
            <a:r>
              <a:rPr lang="en-US" sz="2000" i="1" dirty="0" smtClean="0"/>
              <a:t>L</a:t>
            </a:r>
            <a:r>
              <a:rPr lang="en-US" sz="2000" dirty="0" smtClean="0"/>
              <a:t>(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L</a:t>
            </a:r>
            <a:r>
              <a:rPr lang="en-US" sz="2000" dirty="0" smtClean="0"/>
              <a:t>):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 </a:t>
            </a:r>
            <a:endParaRPr lang="en-US" sz="2200" dirty="0"/>
          </a:p>
          <a:p>
            <a:pPr eaLnBrk="1" hangingPunct="1"/>
            <a:endParaRPr lang="en-US" sz="22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Recall: H </a:t>
            </a:r>
            <a:r>
              <a:rPr lang="en-US" sz="2400" dirty="0"/>
              <a:t>= {&lt;</a:t>
            </a:r>
            <a:r>
              <a:rPr lang="en-US" sz="2400" i="1" dirty="0" smtClean="0"/>
              <a:t>M</a:t>
            </a:r>
            <a:r>
              <a:rPr lang="en-US" sz="2400" dirty="0" smtClean="0"/>
              <a:t>, </a:t>
            </a:r>
            <a:r>
              <a:rPr lang="en-US" sz="2400" i="1" dirty="0" smtClean="0"/>
              <a:t>w&gt;</a:t>
            </a:r>
            <a:r>
              <a:rPr lang="en-US" sz="2400" dirty="0" smtClean="0"/>
              <a:t> </a:t>
            </a:r>
            <a:r>
              <a:rPr lang="en-US" sz="2400" dirty="0"/>
              <a:t>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 smtClean="0"/>
              <a:t>}</a:t>
            </a:r>
          </a:p>
          <a:p>
            <a:pPr eaLnBrk="1" hangingPunct="1"/>
            <a:r>
              <a:rPr lang="en-US" sz="2400" dirty="0" smtClean="0"/>
              <a:t>    We know that H</a:t>
            </a:r>
            <a:r>
              <a:rPr lang="en-US" sz="2400" dirty="0" smtClean="0">
                <a:sym typeface="Symbol" pitchFamily="18" charset="2"/>
              </a:rPr>
              <a:t>S</a:t>
            </a:r>
            <a:r>
              <a:rPr lang="en-US" sz="2400" dirty="0" smtClean="0"/>
              <a:t>D.  If H were also in D, then there would exist a TM </a:t>
            </a:r>
            <a:r>
              <a:rPr lang="en-US" sz="2400" i="1" dirty="0" smtClean="0"/>
              <a:t>O</a:t>
            </a:r>
            <a:r>
              <a:rPr lang="en-US" sz="2400" dirty="0" smtClean="0"/>
              <a:t> that decides it.  </a:t>
            </a:r>
          </a:p>
          <a:p>
            <a:pPr eaLnBrk="1" hangingPunct="1"/>
            <a:endParaRPr lang="en-US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6800" y="4038600"/>
            <a:ext cx="7696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1" dirty="0"/>
              <a:t>M'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: string) = </a:t>
            </a:r>
          </a:p>
          <a:p>
            <a:pPr eaLnBrk="1" hangingPunct="1"/>
            <a:r>
              <a:rPr lang="en-US" sz="2200" dirty="0"/>
              <a:t>    1. Run </a:t>
            </a:r>
            <a:r>
              <a:rPr lang="en-US" sz="2200" i="1" dirty="0"/>
              <a:t>O</a:t>
            </a:r>
            <a:r>
              <a:rPr lang="en-US" sz="2200" dirty="0"/>
              <a:t> on &lt;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&gt;. </a:t>
            </a:r>
            <a:r>
              <a:rPr lang="en-US" sz="2200" dirty="0" smtClean="0"/>
              <a:t>    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(O will always halt)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2200" dirty="0"/>
              <a:t>    2. If </a:t>
            </a:r>
            <a:r>
              <a:rPr lang="en-US" sz="2200" i="1" dirty="0"/>
              <a:t>O</a:t>
            </a:r>
            <a:r>
              <a:rPr lang="en-US" sz="2200" dirty="0"/>
              <a:t> accepts (i.e.,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will </a:t>
            </a:r>
            <a:r>
              <a:rPr lang="en-US" sz="2200" dirty="0" smtClean="0"/>
              <a:t>halt on input w), </a:t>
            </a:r>
            <a:r>
              <a:rPr lang="en-US" sz="2200" dirty="0"/>
              <a:t>then:</a:t>
            </a:r>
          </a:p>
          <a:p>
            <a:pPr lvl="1" eaLnBrk="1" hangingPunct="1"/>
            <a:r>
              <a:rPr lang="en-US" sz="2200" dirty="0"/>
              <a:t>        2.1. Run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lvl="1" eaLnBrk="1" hangingPunct="1"/>
            <a:r>
              <a:rPr lang="en-US" sz="2200" dirty="0"/>
              <a:t>        2.2. If it accepts, accept.  </a:t>
            </a:r>
            <a:endParaRPr lang="en-US" sz="2200" dirty="0" smtClean="0"/>
          </a:p>
          <a:p>
            <a:pPr lvl="1" eaLnBrk="1" hangingPunct="1"/>
            <a:r>
              <a:rPr lang="en-US" sz="2200" dirty="0"/>
              <a:t> </a:t>
            </a:r>
            <a:r>
              <a:rPr lang="en-US" sz="2200" dirty="0" smtClean="0"/>
              <a:t>       2.3  Else </a:t>
            </a:r>
            <a:r>
              <a:rPr lang="en-US" sz="2200" dirty="0"/>
              <a:t>reject.</a:t>
            </a:r>
          </a:p>
          <a:p>
            <a:pPr eaLnBrk="1" hangingPunct="1"/>
            <a:r>
              <a:rPr lang="en-US" sz="2200" dirty="0"/>
              <a:t>    3. Else reject.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02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Recap: The </a:t>
            </a:r>
            <a:r>
              <a:rPr lang="en-US" sz="3600" b="1" dirty="0" err="1">
                <a:solidFill>
                  <a:schemeClr val="tx2"/>
                </a:solidFill>
              </a:rPr>
              <a:t>Entscheidungsproblem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8382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200"/>
              <a:t>From Wikipedia: The Entscheidungsproblem ("decision problem", David Hilbert 1928) asks for an algorithm that will take as input a description of a formal language and a mathematical statement in the language, and produce as output either "True" or "False" according to whether the statement is true or false. </a:t>
            </a:r>
          </a:p>
          <a:p>
            <a:pPr lvl="1" eaLnBrk="1" hangingPunct="1"/>
            <a:endParaRPr lang="en-US" sz="2200"/>
          </a:p>
          <a:p>
            <a:pPr lvl="1" eaLnBrk="1" hangingPunct="1"/>
            <a:r>
              <a:rPr lang="en-US" sz="2200"/>
              <a:t>	The algorithm need not justify its answer, nor provide a proof, so long as it is always correct.</a:t>
            </a:r>
          </a:p>
          <a:p>
            <a:pPr lvl="1" eaLnBrk="1" hangingPunct="1"/>
            <a:endParaRPr lang="en-US" sz="2200"/>
          </a:p>
          <a:p>
            <a:pPr lvl="1" eaLnBrk="1" hangingPunct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280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</a:t>
            </a:r>
            <a:r>
              <a:rPr lang="en-US" sz="2400" kern="0" dirty="0" smtClean="0"/>
              <a:t>15 </a:t>
            </a:r>
            <a:r>
              <a:rPr lang="en-US" sz="2400" kern="0" dirty="0" smtClean="0"/>
              <a:t>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</a:t>
            </a:r>
            <a:r>
              <a:rPr lang="en-US" sz="2400" kern="0" dirty="0" smtClean="0"/>
              <a:t>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349446"/>
            <a:ext cx="6858000" cy="42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0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Back to the Entscheidungsproblem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Theorem: </a:t>
            </a:r>
            <a:r>
              <a:rPr lang="en-US" sz="2000"/>
              <a:t>The Entscheidungsproblem is unsolvable.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Proof: </a:t>
            </a:r>
            <a:r>
              <a:rPr lang="en-US" sz="2000"/>
              <a:t> (Due to Turing)</a:t>
            </a:r>
          </a:p>
          <a:p>
            <a:pPr eaLnBrk="1" hangingPunct="1"/>
            <a:r>
              <a:rPr lang="en-US" sz="2000"/>
              <a:t>1. If we could solve the problem of determining whether a given Turing </a:t>
            </a:r>
          </a:p>
          <a:p>
            <a:pPr eaLnBrk="1" hangingPunct="1"/>
            <a:r>
              <a:rPr lang="en-US" sz="2000"/>
              <a:t>    machine ever prints the symbol </a:t>
            </a:r>
            <a:r>
              <a:rPr lang="en-US" sz="2000">
                <a:latin typeface="Times New Roman" pitchFamily="18" charset="0"/>
              </a:rPr>
              <a:t>0</a:t>
            </a:r>
            <a:r>
              <a:rPr lang="en-US" sz="2000"/>
              <a:t>, then we could solve the problem of </a:t>
            </a:r>
          </a:p>
          <a:p>
            <a:pPr eaLnBrk="1" hangingPunct="1"/>
            <a:r>
              <a:rPr lang="en-US" sz="2000"/>
              <a:t>    determining whether a given Turing machine halts. </a:t>
            </a:r>
          </a:p>
          <a:p>
            <a:pPr eaLnBrk="1" hangingPunct="1"/>
            <a:r>
              <a:rPr lang="en-US" sz="2000"/>
              <a:t>2. But we can’t solve the problem of determining whether a given Turing </a:t>
            </a:r>
          </a:p>
          <a:p>
            <a:pPr eaLnBrk="1" hangingPunct="1"/>
            <a:r>
              <a:rPr lang="en-US" sz="2000"/>
              <a:t>    machine halts, so neither can we solve the problem of determining </a:t>
            </a:r>
          </a:p>
          <a:p>
            <a:pPr eaLnBrk="1" hangingPunct="1"/>
            <a:r>
              <a:rPr lang="en-US" sz="2000"/>
              <a:t>    whether it ever prints </a:t>
            </a:r>
            <a:r>
              <a:rPr lang="en-US" sz="2000">
                <a:latin typeface="Times New Roman" pitchFamily="18" charset="0"/>
              </a:rPr>
              <a:t>0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3. Given a Turing machine </a:t>
            </a:r>
            <a:r>
              <a:rPr lang="en-US" sz="2000" i="1"/>
              <a:t>M</a:t>
            </a:r>
            <a:r>
              <a:rPr lang="en-US" sz="2000"/>
              <a:t>, we can construct a logical formula </a:t>
            </a:r>
            <a:r>
              <a:rPr lang="en-US" sz="2000" i="1"/>
              <a:t>F</a:t>
            </a:r>
            <a:r>
              <a:rPr lang="en-US" sz="2000"/>
              <a:t> that is </a:t>
            </a:r>
          </a:p>
          <a:p>
            <a:pPr eaLnBrk="1" hangingPunct="1"/>
            <a:r>
              <a:rPr lang="en-US" sz="2000"/>
              <a:t>    true iff </a:t>
            </a:r>
            <a:r>
              <a:rPr lang="en-US" sz="2000" i="1"/>
              <a:t>M</a:t>
            </a:r>
            <a:r>
              <a:rPr lang="en-US" sz="2000"/>
              <a:t> ever prints the symbol </a:t>
            </a:r>
            <a:r>
              <a:rPr lang="en-US" sz="2000">
                <a:latin typeface="Times New Roman" pitchFamily="18" charset="0"/>
              </a:rPr>
              <a:t>0</a:t>
            </a:r>
            <a:r>
              <a:rPr lang="en-US" sz="2000"/>
              <a:t>. </a:t>
            </a:r>
          </a:p>
          <a:p>
            <a:pPr eaLnBrk="1" hangingPunct="1"/>
            <a:r>
              <a:rPr lang="en-US" sz="2000"/>
              <a:t>4. If there were a solution to the Entscheidungsproblem, then we would </a:t>
            </a:r>
          </a:p>
          <a:p>
            <a:pPr eaLnBrk="1" hangingPunct="1"/>
            <a:r>
              <a:rPr lang="en-US" sz="2000"/>
              <a:t>    be able to determine the truth of any logical sentence, including </a:t>
            </a:r>
            <a:r>
              <a:rPr lang="en-US" sz="2000" i="1"/>
              <a:t>F,</a:t>
            </a:r>
            <a:r>
              <a:rPr lang="en-US" sz="2000"/>
              <a:t> and </a:t>
            </a:r>
          </a:p>
          <a:p>
            <a:pPr eaLnBrk="1" hangingPunct="1"/>
            <a:r>
              <a:rPr lang="en-US" sz="2000"/>
              <a:t>    thus be able to decide whether </a:t>
            </a:r>
            <a:r>
              <a:rPr lang="en-US" sz="2000" i="1"/>
              <a:t>M</a:t>
            </a:r>
            <a:r>
              <a:rPr lang="en-US" sz="2000"/>
              <a:t> ever prints the symbol </a:t>
            </a:r>
            <a:r>
              <a:rPr lang="en-US" sz="2000">
                <a:latin typeface="Times New Roman" pitchFamily="18" charset="0"/>
              </a:rPr>
              <a:t>0</a:t>
            </a:r>
            <a:r>
              <a:rPr lang="en-US" sz="2000"/>
              <a:t>.  </a:t>
            </a:r>
          </a:p>
          <a:p>
            <a:pPr eaLnBrk="1" hangingPunct="1"/>
            <a:r>
              <a:rPr lang="en-US" sz="2000"/>
              <a:t>5. But we know that there is no procedure for determining whether </a:t>
            </a:r>
            <a:r>
              <a:rPr lang="en-US" sz="2000" i="1"/>
              <a:t>M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    ever prints </a:t>
            </a:r>
            <a:r>
              <a:rPr lang="en-US" sz="2000">
                <a:latin typeface="Times New Roman" pitchFamily="18" charset="0"/>
              </a:rPr>
              <a:t>0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6. So there is no solution to the Entscheidungsproblem.</a:t>
            </a:r>
          </a:p>
        </p:txBody>
      </p:sp>
    </p:spTree>
    <p:extLst>
      <p:ext uri="{BB962C8B-B14F-4D97-AF65-F5344CB8AC3E}">
        <p14:creationId xmlns:p14="http://schemas.microsoft.com/office/powerpoint/2010/main" val="14419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Decidable and Semidecidable Languages</a:t>
            </a:r>
          </a:p>
        </p:txBody>
      </p:sp>
    </p:spTree>
    <p:extLst>
      <p:ext uri="{BB962C8B-B14F-4D97-AF65-F5344CB8AC3E}">
        <p14:creationId xmlns:p14="http://schemas.microsoft.com/office/powerpoint/2010/main" val="11322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Every CF Language is in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381000" y="990600"/>
            <a:ext cx="861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 b="1" i="1"/>
              <a:t>Theorem:</a:t>
            </a:r>
            <a:r>
              <a:rPr lang="en-US" sz="2400" b="1"/>
              <a:t> </a:t>
            </a:r>
            <a:r>
              <a:rPr lang="en-US" sz="2400"/>
              <a:t>The set of context-free languages is a </a:t>
            </a:r>
            <a:r>
              <a:rPr lang="en-US" sz="2400" i="1"/>
              <a:t>proper</a:t>
            </a:r>
            <a:r>
              <a:rPr lang="en-US" sz="2400"/>
              <a:t> subset of D.</a:t>
            </a:r>
          </a:p>
          <a:p>
            <a:pPr lvl="1" eaLnBrk="1" hangingPunct="1"/>
            <a:endParaRPr lang="en-US" sz="2400" b="1" i="1"/>
          </a:p>
          <a:p>
            <a:pPr lvl="1" eaLnBrk="1" hangingPunct="1"/>
            <a:r>
              <a:rPr lang="en-US" sz="2400" b="1" i="1"/>
              <a:t>Proof:</a:t>
            </a:r>
            <a:r>
              <a:rPr lang="en-US" sz="2400"/>
              <a:t>  </a:t>
            </a:r>
          </a:p>
          <a:p>
            <a:pPr lvl="1" eaLnBrk="1" hangingPunct="1"/>
            <a:r>
              <a:rPr lang="en-US"/>
              <a:t>● </a:t>
            </a:r>
            <a:r>
              <a:rPr lang="en-US" sz="2400"/>
              <a:t>Every context-free language is decidable, so the context-</a:t>
            </a:r>
          </a:p>
          <a:p>
            <a:pPr lvl="1" eaLnBrk="1" hangingPunct="1"/>
            <a:r>
              <a:rPr lang="en-US" sz="2400"/>
              <a:t>   free languages are a subset of D.  </a:t>
            </a:r>
          </a:p>
          <a:p>
            <a:pPr lvl="1" eaLnBrk="1" hangingPunct="1"/>
            <a:r>
              <a:rPr lang="en-US"/>
              <a:t>● </a:t>
            </a:r>
            <a:r>
              <a:rPr lang="en-US" sz="2400"/>
              <a:t>There is at least one language, 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C</a:t>
            </a:r>
            <a:r>
              <a:rPr lang="en-US" sz="2400" baseline="30000"/>
              <a:t>n</a:t>
            </a:r>
            <a:r>
              <a:rPr lang="en-US" sz="2400"/>
              <a:t>, that is decidable </a:t>
            </a:r>
          </a:p>
          <a:p>
            <a:pPr lvl="1" eaLnBrk="1" hangingPunct="1"/>
            <a:r>
              <a:rPr lang="en-US" sz="2400"/>
              <a:t>   but not context-free. 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So the context-free languages are a </a:t>
            </a:r>
            <a:r>
              <a:rPr lang="en-US" sz="2400" i="1"/>
              <a:t>proper</a:t>
            </a:r>
            <a:r>
              <a:rPr lang="en-US" sz="2400"/>
              <a:t> subset of D. </a:t>
            </a:r>
          </a:p>
        </p:txBody>
      </p:sp>
    </p:spTree>
    <p:extLst>
      <p:ext uri="{BB962C8B-B14F-4D97-AF65-F5344CB8AC3E}">
        <p14:creationId xmlns:p14="http://schemas.microsoft.com/office/powerpoint/2010/main" val="23880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Decidable and Semidecidable Languages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838200"/>
            <a:ext cx="800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/>
              <a:t>Almost every obvious language that is in SD is also in D:</a:t>
            </a:r>
          </a:p>
          <a:p>
            <a:pPr eaLnBrk="1" hangingPunct="1"/>
            <a:r>
              <a:rPr lang="en-US" sz="2200" dirty="0"/>
              <a:t>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 err="1"/>
              <a:t>A</a:t>
            </a:r>
            <a:r>
              <a:rPr lang="en-US" sz="2200" baseline="30000" dirty="0" err="1"/>
              <a:t>n</a:t>
            </a:r>
            <a:r>
              <a:rPr lang="en-US" sz="2200" dirty="0" err="1"/>
              <a:t>B</a:t>
            </a:r>
            <a:r>
              <a:rPr lang="en-US" sz="2200" baseline="30000" dirty="0" err="1"/>
              <a:t>n</a:t>
            </a:r>
            <a:r>
              <a:rPr lang="en-US" sz="2200" dirty="0" err="1"/>
              <a:t>C</a:t>
            </a:r>
            <a:r>
              <a:rPr lang="en-US" sz="2200" baseline="30000" dirty="0" err="1"/>
              <a:t>n</a:t>
            </a:r>
            <a:r>
              <a:rPr lang="en-US" sz="2200" dirty="0"/>
              <a:t> = {</a:t>
            </a:r>
            <a:r>
              <a:rPr lang="en-US" sz="2200" dirty="0" err="1">
                <a:latin typeface="Courier New" pitchFamily="49" charset="0"/>
              </a:rPr>
              <a:t>a</a:t>
            </a:r>
            <a:r>
              <a:rPr lang="en-US" sz="2200" i="1" baseline="30000" dirty="0" err="1"/>
              <a:t>n</a:t>
            </a:r>
            <a:r>
              <a:rPr lang="en-US" sz="2200" dirty="0" err="1">
                <a:latin typeface="Courier New" pitchFamily="49" charset="0"/>
              </a:rPr>
              <a:t>b</a:t>
            </a:r>
            <a:r>
              <a:rPr lang="en-US" sz="2200" i="1" baseline="30000" dirty="0" err="1"/>
              <a:t>n</a:t>
            </a:r>
            <a:r>
              <a:rPr lang="en-US" sz="2200" dirty="0" err="1">
                <a:latin typeface="Courier New" pitchFamily="49" charset="0"/>
              </a:rPr>
              <a:t>c</a:t>
            </a:r>
            <a:r>
              <a:rPr lang="en-US" sz="2200" i="1" baseline="30000" dirty="0" err="1"/>
              <a:t>n</a:t>
            </a:r>
            <a:r>
              <a:rPr lang="en-US" sz="2200" dirty="0"/>
              <a:t>, </a:t>
            </a:r>
            <a:r>
              <a:rPr lang="en-US" sz="2200" i="1" dirty="0"/>
              <a:t>n</a:t>
            </a:r>
            <a:r>
              <a:rPr lang="en-US" sz="2200" dirty="0"/>
              <a:t> ≥ 0}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{</a:t>
            </a:r>
            <a:r>
              <a:rPr lang="en-US" sz="2200" i="1" dirty="0" err="1"/>
              <a:t>w</a:t>
            </a:r>
            <a:r>
              <a:rPr lang="en-US" sz="2200" dirty="0" err="1">
                <a:latin typeface="Courier New" pitchFamily="49" charset="0"/>
              </a:rPr>
              <a:t>c</a:t>
            </a:r>
            <a:r>
              <a:rPr lang="en-US" sz="2200" i="1" dirty="0" err="1"/>
              <a:t>w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}*}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{</a:t>
            </a:r>
            <a:r>
              <a:rPr lang="en-US" sz="2200" i="1" dirty="0" err="1"/>
              <a:t>ww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}*}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 smtClean="0"/>
              <a:t>{</a:t>
            </a:r>
            <a:r>
              <a:rPr lang="en-US" sz="2200" i="1" dirty="0" err="1" smtClean="0"/>
              <a:t>x</a:t>
            </a:r>
            <a:r>
              <a:rPr lang="en-US" sz="2200" dirty="0" err="1">
                <a:sym typeface="Symbol" pitchFamily="18" charset="2"/>
              </a:rPr>
              <a:t></a:t>
            </a:r>
            <a:r>
              <a:rPr lang="en-US" sz="2200" i="1" dirty="0" err="1"/>
              <a:t>y</a:t>
            </a:r>
            <a:r>
              <a:rPr lang="en-US" sz="2200" dirty="0"/>
              <a:t>=</a:t>
            </a:r>
            <a:r>
              <a:rPr lang="en-US" sz="2200" i="1" dirty="0"/>
              <a:t>z</a:t>
            </a:r>
            <a:r>
              <a:rPr lang="en-US" sz="2200" dirty="0"/>
              <a:t>: </a:t>
            </a:r>
            <a:r>
              <a:rPr lang="en-US" sz="2200" i="1" dirty="0" err="1"/>
              <a:t>x</a:t>
            </a:r>
            <a:r>
              <a:rPr lang="en-US" sz="2200" dirty="0" err="1"/>
              <a:t>,</a:t>
            </a:r>
            <a:r>
              <a:rPr lang="en-US" sz="2200" i="1" dirty="0" err="1"/>
              <a:t>y</a:t>
            </a:r>
            <a:r>
              <a:rPr lang="en-US" sz="2200" dirty="0" err="1"/>
              <a:t>,</a:t>
            </a:r>
            <a:r>
              <a:rPr lang="en-US" sz="2200" i="1" dirty="0" err="1"/>
              <a:t>z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0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1</a:t>
            </a:r>
            <a:r>
              <a:rPr lang="en-US" sz="2200" dirty="0"/>
              <a:t>}* and, when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y</a:t>
            </a:r>
            <a:r>
              <a:rPr lang="en-US" sz="2200" dirty="0"/>
              <a:t>, and </a:t>
            </a:r>
            <a:r>
              <a:rPr lang="en-US" sz="2200" i="1" dirty="0"/>
              <a:t>z</a:t>
            </a:r>
            <a:r>
              <a:rPr lang="en-US" sz="2200" dirty="0"/>
              <a:t> are viewed </a:t>
            </a:r>
          </a:p>
          <a:p>
            <a:pPr eaLnBrk="1" hangingPunct="1"/>
            <a:r>
              <a:rPr lang="en-US" sz="2200" dirty="0"/>
              <a:t>       as binary numbers, </a:t>
            </a:r>
            <a:r>
              <a:rPr lang="en-US" sz="2200" i="1" dirty="0" err="1"/>
              <a:t>xy</a:t>
            </a:r>
            <a:r>
              <a:rPr lang="en-US" sz="2200" dirty="0"/>
              <a:t> = </a:t>
            </a:r>
            <a:r>
              <a:rPr lang="en-US" sz="2200" i="1" dirty="0"/>
              <a:t>z</a:t>
            </a:r>
            <a:r>
              <a:rPr lang="en-US" sz="2200" dirty="0"/>
              <a:t>}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But there are languages that are in SD but not in 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</a:t>
            </a:r>
            <a:r>
              <a:rPr lang="en-US" sz="2200" i="1" dirty="0"/>
              <a:t>M</a:t>
            </a:r>
            <a:r>
              <a:rPr lang="en-US" sz="2200" dirty="0"/>
              <a:t> halts on input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95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 and SD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685800" y="4267200"/>
            <a:ext cx="807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D is a subset of SD.  In other words, every decidable language is also </a:t>
            </a:r>
            <a:r>
              <a:rPr lang="en-US" sz="2400" dirty="0" err="1"/>
              <a:t>semidecidable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There exists at least one language that is in </a:t>
            </a:r>
            <a:r>
              <a:rPr lang="en-US" sz="2400" dirty="0" smtClean="0"/>
              <a:t>SD-D</a:t>
            </a:r>
            <a:r>
              <a:rPr lang="en-US" sz="2400" dirty="0"/>
              <a:t>, the  donut in the picture.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What about languages that are not in SD?  Is the gray area of the figure empty?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1508" name="Picture 15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Subset Relationships between D and SD</a:t>
            </a:r>
            <a:r>
              <a:rPr lang="en-US" sz="33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57"/>
          <p:cNvSpPr txBox="1">
            <a:spLocks noChangeArrowheads="1"/>
          </p:cNvSpPr>
          <p:nvPr/>
        </p:nvSpPr>
        <p:spPr bwMode="auto">
          <a:xfrm>
            <a:off x="4419600" y="1524000"/>
            <a:ext cx="4568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ym typeface="Monotype Sorts" pitchFamily="2" charset="2"/>
              </a:rPr>
              <a:t>1. </a:t>
            </a:r>
            <a:r>
              <a:rPr lang="en-US" sz="2400"/>
              <a:t>There exists at least one SD language that is not D. </a:t>
            </a:r>
          </a:p>
          <a:p>
            <a:pPr eaLnBrk="1" hangingPunct="1"/>
            <a:endParaRPr lang="en-US" sz="2400"/>
          </a:p>
        </p:txBody>
      </p:sp>
      <p:sp>
        <p:nvSpPr>
          <p:cNvPr id="22532" name="Text Box 559"/>
          <p:cNvSpPr txBox="1">
            <a:spLocks noChangeArrowheads="1"/>
          </p:cNvSpPr>
          <p:nvPr/>
        </p:nvSpPr>
        <p:spPr bwMode="auto">
          <a:xfrm>
            <a:off x="838200" y="4343400"/>
            <a:ext cx="784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2. Every language that is in D is also in SD:  If </a:t>
            </a:r>
            <a:r>
              <a:rPr lang="en-US" sz="2400" i="1"/>
              <a:t>L</a:t>
            </a:r>
            <a:r>
              <a:rPr lang="en-US" sz="2400"/>
              <a:t> is in D, then there is a Turing machine </a:t>
            </a:r>
            <a:r>
              <a:rPr lang="en-US" sz="2400" i="1"/>
              <a:t>M</a:t>
            </a:r>
            <a:r>
              <a:rPr lang="en-US" sz="2400"/>
              <a:t> that decides it (by definition).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But </a:t>
            </a:r>
            <a:r>
              <a:rPr lang="en-US" sz="2400" i="1"/>
              <a:t>M</a:t>
            </a:r>
            <a:r>
              <a:rPr lang="en-US" sz="2400"/>
              <a:t> also semidecides it.</a:t>
            </a:r>
          </a:p>
          <a:p>
            <a:pPr eaLnBrk="1" hangingPunct="1"/>
            <a:endParaRPr lang="en-US" sz="2400"/>
          </a:p>
        </p:txBody>
      </p:sp>
      <p:pic>
        <p:nvPicPr>
          <p:cNvPr id="22533" name="Picture 560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Languages That Are Not in SD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838200" y="9906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 </a:t>
            </a:r>
            <a:r>
              <a:rPr lang="en-US" sz="2200" dirty="0" smtClean="0"/>
              <a:t>There </a:t>
            </a:r>
            <a:r>
              <a:rPr lang="en-US" sz="2200" dirty="0"/>
              <a:t>are languages that are not in SD.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Assume any nonempty alphabet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Lemma:</a:t>
            </a:r>
            <a:r>
              <a:rPr lang="en-US" sz="2200" dirty="0"/>
              <a:t> There is a countably infinite number of SD languages 	   over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b="1" i="1" dirty="0"/>
              <a:t>Lemma:</a:t>
            </a:r>
            <a:r>
              <a:rPr lang="en-US" sz="2200" dirty="0"/>
              <a:t> There is an uncountably infinite number of languages 	  over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So there are more languages than there are languages in SD.  Thus there must exist at least one language that is in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dirty="0"/>
              <a:t>SD.</a:t>
            </a:r>
          </a:p>
        </p:txBody>
      </p:sp>
    </p:spTree>
    <p:extLst>
      <p:ext uri="{BB962C8B-B14F-4D97-AF65-F5344CB8AC3E}">
        <p14:creationId xmlns:p14="http://schemas.microsoft.com/office/powerpoint/2010/main" val="1691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Closure of D Under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7940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The set D is closed under complement.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</a:t>
            </a:r>
            <a:r>
              <a:rPr lang="en-US" sz="2200"/>
              <a:t> (by construction) If </a:t>
            </a:r>
            <a:r>
              <a:rPr lang="en-US" sz="2200" i="1"/>
              <a:t>L</a:t>
            </a:r>
            <a:r>
              <a:rPr lang="en-US" sz="2200"/>
              <a:t> is in D, then there is a deterministic Turing machine </a:t>
            </a:r>
            <a:r>
              <a:rPr lang="en-US" sz="2200" i="1"/>
              <a:t>M</a:t>
            </a:r>
            <a:r>
              <a:rPr lang="en-US" sz="2200"/>
              <a:t> that decides it.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M:</a:t>
            </a:r>
            <a:r>
              <a:rPr lang="en-US" sz="2200" i="1"/>
              <a:t> </a:t>
            </a:r>
            <a:r>
              <a:rPr lang="en-US" i="1"/>
              <a:t>								</a:t>
            </a:r>
          </a:p>
          <a:p>
            <a:pPr eaLnBrk="1" hangingPunct="1"/>
            <a:r>
              <a:rPr lang="en-US" i="1"/>
              <a:t/>
            </a:r>
            <a:br>
              <a:rPr lang="en-US" i="1"/>
            </a:br>
            <a:r>
              <a:rPr lang="en-US" i="1"/>
              <a:t>														</a:t>
            </a:r>
          </a:p>
          <a:p>
            <a:pPr eaLnBrk="1" hangingPunct="1"/>
            <a:r>
              <a:rPr lang="en-US" i="1"/>
              <a:t>													</a:t>
            </a:r>
          </a:p>
          <a:p>
            <a:pPr eaLnBrk="1" hangingPunct="1"/>
            <a:r>
              <a:rPr lang="en-US" i="1"/>
              <a:t>	y			n								</a:t>
            </a:r>
            <a:r>
              <a:rPr lang="en-US"/>
              <a:t>     </a:t>
            </a:r>
            <a:endParaRPr lang="en-US" sz="2200" i="1"/>
          </a:p>
          <a:p>
            <a:pPr algn="ctr" eaLnBrk="1" hangingPunct="1"/>
            <a:r>
              <a:rPr lang="en-US" sz="2200"/>
              <a:t>								     </a:t>
            </a:r>
          </a:p>
          <a:p>
            <a:pPr eaLnBrk="1" hangingPunct="1"/>
            <a:r>
              <a:rPr lang="en-US" sz="2200"/>
              <a:t>From </a:t>
            </a:r>
            <a:r>
              <a:rPr lang="en-US" sz="2200" i="1"/>
              <a:t>M</a:t>
            </a:r>
            <a:r>
              <a:rPr lang="en-US" sz="2200"/>
              <a:t>, we construct </a:t>
            </a:r>
            <a:r>
              <a:rPr lang="en-US" sz="2200" i="1"/>
              <a:t>M</a:t>
            </a:r>
            <a:r>
              <a:rPr lang="en-US" sz="2200" i="1">
                <a:sym typeface="Symbol" pitchFamily="18" charset="2"/>
              </a:rPr>
              <a:t></a:t>
            </a:r>
            <a:r>
              <a:rPr lang="en-US" sz="2200"/>
              <a:t> to decide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:</a:t>
            </a:r>
          </a:p>
        </p:txBody>
      </p:sp>
      <p:sp>
        <p:nvSpPr>
          <p:cNvPr id="24580" name="Oval 12"/>
          <p:cNvSpPr>
            <a:spLocks noChangeArrowheads="1"/>
          </p:cNvSpPr>
          <p:nvPr/>
        </p:nvSpPr>
        <p:spPr bwMode="auto">
          <a:xfrm>
            <a:off x="1676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13"/>
          <p:cNvSpPr>
            <a:spLocks noChangeArrowheads="1"/>
          </p:cNvSpPr>
          <p:nvPr/>
        </p:nvSpPr>
        <p:spPr bwMode="auto">
          <a:xfrm>
            <a:off x="4343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14"/>
          <p:cNvSpPr>
            <a:spLocks noChangeArrowheads="1"/>
          </p:cNvSpPr>
          <p:nvPr/>
        </p:nvSpPr>
        <p:spPr bwMode="auto">
          <a:xfrm>
            <a:off x="259080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15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16"/>
          <p:cNvSpPr>
            <a:spLocks noChangeArrowheads="1"/>
          </p:cNvSpPr>
          <p:nvPr/>
        </p:nvSpPr>
        <p:spPr bwMode="auto">
          <a:xfrm>
            <a:off x="3657600" y="3657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>
            <a:off x="15240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>
            <a:off x="18288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>
            <a:off x="2057400" y="3810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20"/>
          <p:cNvSpPr>
            <a:spLocks noChangeShapeType="1"/>
          </p:cNvSpPr>
          <p:nvPr/>
        </p:nvSpPr>
        <p:spPr bwMode="auto">
          <a:xfrm flipV="1">
            <a:off x="2971800" y="3962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1"/>
          <p:cNvSpPr>
            <a:spLocks noChangeShapeType="1"/>
          </p:cNvSpPr>
          <p:nvPr/>
        </p:nvSpPr>
        <p:spPr bwMode="auto">
          <a:xfrm>
            <a:off x="38862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 flipH="1" flipV="1">
            <a:off x="2057400" y="36576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Closure of D Under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46125" y="917575"/>
            <a:ext cx="79406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The set D is closed under complement.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</a:t>
            </a:r>
            <a:r>
              <a:rPr lang="en-US" sz="2200"/>
              <a:t> (by construction)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 			            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i="1"/>
              <a:t>'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</a:t>
            </a:r>
          </a:p>
          <a:p>
            <a:pPr eaLnBrk="1" hangingPunct="1"/>
            <a:endParaRPr lang="en-US" sz="2200" i="1"/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eaLnBrk="1" hangingPunct="1"/>
            <a:r>
              <a:rPr lang="en-US" sz="2200"/>
              <a:t>								   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This works because, by definition,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deterministic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complete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Since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,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 is in D.</a:t>
            </a: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4114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2362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12954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>
            <a:off x="16002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18288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V="1">
            <a:off x="27432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3657600" y="3200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 flipV="1">
            <a:off x="18288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Oval 17"/>
          <p:cNvSpPr>
            <a:spLocks noChangeArrowheads="1"/>
          </p:cNvSpPr>
          <p:nvPr/>
        </p:nvSpPr>
        <p:spPr bwMode="auto">
          <a:xfrm>
            <a:off x="53340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8"/>
          <p:cNvSpPr>
            <a:spLocks noChangeArrowheads="1"/>
          </p:cNvSpPr>
          <p:nvPr/>
        </p:nvSpPr>
        <p:spPr bwMode="auto">
          <a:xfrm>
            <a:off x="80010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9"/>
          <p:cNvSpPr>
            <a:spLocks noChangeArrowheads="1"/>
          </p:cNvSpPr>
          <p:nvPr/>
        </p:nvSpPr>
        <p:spPr bwMode="auto">
          <a:xfrm>
            <a:off x="624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20"/>
          <p:cNvSpPr>
            <a:spLocks noChangeArrowheads="1"/>
          </p:cNvSpPr>
          <p:nvPr/>
        </p:nvSpPr>
        <p:spPr bwMode="auto">
          <a:xfrm>
            <a:off x="53340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1"/>
          <p:cNvSpPr>
            <a:spLocks noChangeArrowheads="1"/>
          </p:cNvSpPr>
          <p:nvPr/>
        </p:nvSpPr>
        <p:spPr bwMode="auto">
          <a:xfrm>
            <a:off x="73152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51816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54864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57150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V="1">
            <a:off x="66294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7543800" y="3200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 flipV="1">
            <a:off x="57150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Text Box 28"/>
          <p:cNvSpPr txBox="1">
            <a:spLocks noChangeArrowheads="1"/>
          </p:cNvSpPr>
          <p:nvPr/>
        </p:nvSpPr>
        <p:spPr bwMode="auto">
          <a:xfrm>
            <a:off x="4114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n</a:t>
            </a:r>
          </a:p>
        </p:txBody>
      </p:sp>
      <p:sp>
        <p:nvSpPr>
          <p:cNvPr id="25627" name="Text Box 29"/>
          <p:cNvSpPr txBox="1">
            <a:spLocks noChangeArrowheads="1"/>
          </p:cNvSpPr>
          <p:nvPr/>
        </p:nvSpPr>
        <p:spPr bwMode="auto">
          <a:xfrm>
            <a:off x="1447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5628" name="Text Box 30"/>
          <p:cNvSpPr txBox="1">
            <a:spLocks noChangeArrowheads="1"/>
          </p:cNvSpPr>
          <p:nvPr/>
        </p:nvSpPr>
        <p:spPr bwMode="auto">
          <a:xfrm>
            <a:off x="80010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5629" name="Text Box 31"/>
          <p:cNvSpPr txBox="1">
            <a:spLocks noChangeArrowheads="1"/>
          </p:cNvSpPr>
          <p:nvPr/>
        </p:nvSpPr>
        <p:spPr bwMode="auto">
          <a:xfrm>
            <a:off x="53340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56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100" b="1">
                <a:solidFill>
                  <a:schemeClr val="tx2"/>
                </a:solidFill>
              </a:rPr>
              <a:t>SD is Not Closed Under Complement</a:t>
            </a:r>
            <a:r>
              <a:rPr lang="en-US" sz="31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46125" y="917575"/>
            <a:ext cx="79406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Can we use the same technique?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 			            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i="1"/>
              <a:t>'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</a:t>
            </a:r>
          </a:p>
          <a:p>
            <a:pPr eaLnBrk="1" hangingPunct="1"/>
            <a:endParaRPr lang="en-US" sz="2200" i="1"/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eaLnBrk="1" hangingPunct="1"/>
            <a:r>
              <a:rPr lang="en-US" sz="2200"/>
              <a:t>								     </a:t>
            </a:r>
          </a:p>
          <a:p>
            <a:pPr eaLnBrk="1" hangingPunct="1"/>
            <a:endParaRPr lang="en-US" sz="2200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2362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12954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16002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8288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27432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 flipV="1">
            <a:off x="18288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27"/>
          <p:cNvSpPr txBox="1">
            <a:spLocks noChangeArrowheads="1"/>
          </p:cNvSpPr>
          <p:nvPr/>
        </p:nvSpPr>
        <p:spPr bwMode="auto">
          <a:xfrm>
            <a:off x="1447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547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Key ideas so far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382000" cy="4525963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Let </a:t>
            </a:r>
            <a:r>
              <a:rPr lang="en-US" baseline="-25000" dirty="0" smtClean="0">
                <a:sym typeface="Symbol" pitchFamily="18" charset="2"/>
              </a:rPr>
              <a:t>U</a:t>
            </a:r>
            <a:r>
              <a:rPr lang="en-US" dirty="0" smtClean="0"/>
              <a:t> be </a:t>
            </a:r>
            <a:br>
              <a:rPr lang="en-US" dirty="0" smtClean="0"/>
            </a:br>
            <a:r>
              <a:rPr lang="en-US" dirty="0" smtClean="0"/>
              <a:t>     {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>
                <a:latin typeface="Courier New" pitchFamily="49" charset="0"/>
              </a:rPr>
              <a:t>)</a:t>
            </a:r>
            <a:r>
              <a:rPr lang="en-US" i="1" dirty="0" smtClean="0"/>
              <a:t>, </a:t>
            </a:r>
            <a:r>
              <a:rPr lang="en-US" dirty="0" smtClean="0">
                <a:latin typeface="Courier New" pitchFamily="49" charset="0"/>
              </a:rPr>
              <a:t>a</a:t>
            </a:r>
            <a:r>
              <a:rPr lang="en-US" i="1" dirty="0" smtClean="0"/>
              <a:t>, </a:t>
            </a:r>
            <a:r>
              <a:rPr lang="en-US" dirty="0" smtClean="0">
                <a:latin typeface="Courier New" pitchFamily="49" charset="0"/>
              </a:rPr>
              <a:t>q</a:t>
            </a:r>
            <a:r>
              <a:rPr lang="en-US" i="1" dirty="0" smtClean="0"/>
              <a:t>, </a:t>
            </a:r>
            <a:r>
              <a:rPr lang="en-US" dirty="0" smtClean="0">
                <a:latin typeface="Courier New" pitchFamily="49" charset="0"/>
              </a:rPr>
              <a:t>y</a:t>
            </a:r>
            <a:r>
              <a:rPr lang="en-US" i="1" dirty="0" smtClean="0"/>
              <a:t>, </a:t>
            </a:r>
            <a:r>
              <a:rPr lang="en-US" dirty="0" smtClean="0">
                <a:latin typeface="Courier New" pitchFamily="49" charset="0"/>
              </a:rPr>
              <a:t>n</a:t>
            </a:r>
            <a:r>
              <a:rPr lang="en-US" i="1" dirty="0" smtClean="0"/>
              <a:t>, </a:t>
            </a:r>
            <a:r>
              <a:rPr lang="en-US" dirty="0">
                <a:latin typeface="Courier New" pitchFamily="49" charset="0"/>
              </a:rPr>
              <a:t>h</a:t>
            </a:r>
            <a:r>
              <a:rPr lang="en-US" i="1" dirty="0" smtClean="0"/>
              <a:t>,  </a:t>
            </a:r>
            <a:r>
              <a:rPr lang="en-US" dirty="0" smtClean="0">
                <a:latin typeface="Courier New" pitchFamily="49" charset="0"/>
              </a:rPr>
              <a:t>0</a:t>
            </a:r>
            <a:r>
              <a:rPr lang="en-US" i="1" dirty="0" smtClean="0"/>
              <a:t>, </a:t>
            </a:r>
            <a:r>
              <a:rPr lang="en-US" dirty="0" smtClean="0">
                <a:latin typeface="Courier New" pitchFamily="49" charset="0"/>
              </a:rPr>
              <a:t>1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>
                <a:latin typeface="Courier New" pitchFamily="49" charset="0"/>
              </a:rPr>
              <a:t>comma</a:t>
            </a:r>
            <a:r>
              <a:rPr lang="en-US" dirty="0" smtClean="0"/>
              <a:t>,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, </a:t>
            </a:r>
            <a:r>
              <a:rPr lang="en-US" dirty="0" smtClean="0">
                <a:sym typeface="Symbol" pitchFamily="18" charset="2"/>
              </a:rPr>
              <a:t></a:t>
            </a:r>
            <a:r>
              <a:rPr lang="en-US" dirty="0" smtClean="0"/>
              <a:t>}, ordered as listed</a:t>
            </a:r>
          </a:p>
          <a:p>
            <a:r>
              <a:rPr lang="en-US" dirty="0" smtClean="0"/>
              <a:t>Any TM </a:t>
            </a:r>
            <a:r>
              <a:rPr lang="en-US" i="1" dirty="0" smtClean="0"/>
              <a:t>M</a:t>
            </a:r>
            <a:r>
              <a:rPr lang="en-US" dirty="0" smtClean="0"/>
              <a:t> may be encoded as a string &lt;</a:t>
            </a:r>
            <a:r>
              <a:rPr lang="en-US" i="1" dirty="0" smtClean="0"/>
              <a:t>M</a:t>
            </a:r>
            <a:r>
              <a:rPr lang="en-US" dirty="0" smtClean="0"/>
              <a:t>&gt; over alphabet </a:t>
            </a:r>
            <a:r>
              <a:rPr lang="en-US" dirty="0" smtClean="0">
                <a:sym typeface="Symbol" pitchFamily="18" charset="2"/>
              </a:rPr>
              <a:t></a:t>
            </a:r>
            <a:r>
              <a:rPr lang="en-US" baseline="-25000" dirty="0" smtClean="0">
                <a:sym typeface="Symbol" pitchFamily="18" charset="2"/>
              </a:rPr>
              <a:t>U</a:t>
            </a:r>
          </a:p>
          <a:p>
            <a:r>
              <a:rPr lang="en-US" dirty="0" smtClean="0"/>
              <a:t>We can design a TM </a:t>
            </a:r>
            <a:r>
              <a:rPr lang="en-US" i="1" dirty="0" smtClean="0"/>
              <a:t>T</a:t>
            </a:r>
            <a:r>
              <a:rPr lang="en-US" dirty="0" smtClean="0"/>
              <a:t> to take as input &lt;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&gt;, an encoding of TM 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 and produce as output &lt;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&gt;, an encoding of TM 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74718"/>
            <a:ext cx="5176837" cy="188328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49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/>
              <a:t>Suppose we had: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: 				</a:t>
            </a:r>
            <a:r>
              <a:rPr lang="en-US" sz="2200" i="1" dirty="0"/>
              <a:t>M</a:t>
            </a:r>
            <a:r>
              <a:rPr lang="en-US" sz="2200" i="1" baseline="-25000" dirty="0">
                <a:sym typeface="Symbol" pitchFamily="18" charset="2"/>
              </a:rPr>
              <a:t></a:t>
            </a:r>
            <a:r>
              <a:rPr lang="en-US" sz="2200" i="1" baseline="-25000" dirty="0"/>
              <a:t>L</a:t>
            </a:r>
            <a:r>
              <a:rPr lang="en-US" sz="2200" dirty="0"/>
              <a:t>: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Accepts if input is in L.        Accepts if input not in L.</a:t>
            </a: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2200" dirty="0"/>
              <a:t>Then we could decide </a:t>
            </a:r>
            <a:r>
              <a:rPr lang="en-US" sz="2200" i="1" dirty="0"/>
              <a:t>L</a:t>
            </a:r>
            <a:r>
              <a:rPr lang="en-US" sz="2200" dirty="0"/>
              <a:t>.  How?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So every language in SD would also be in D.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But we know that there is at least one language (</a:t>
            </a:r>
            <a:r>
              <a:rPr lang="en-US" sz="2200" i="1" dirty="0"/>
              <a:t>H</a:t>
            </a:r>
            <a:r>
              <a:rPr lang="en-US" sz="2200" dirty="0"/>
              <a:t>) that is in SD but not in D.  Contradiction.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100" b="1">
                <a:solidFill>
                  <a:schemeClr val="tx2"/>
                </a:solidFill>
              </a:rPr>
              <a:t>SD is Not Closed Under Complement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9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 and SD Languages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A language is in D </a:t>
            </a:r>
            <a:r>
              <a:rPr lang="en-US" sz="2200" dirty="0" err="1"/>
              <a:t>iff</a:t>
            </a:r>
            <a:r>
              <a:rPr lang="en-US" sz="2200" dirty="0"/>
              <a:t> both it and its complement are in SD.</a:t>
            </a:r>
            <a:endParaRPr lang="en-US" sz="2200" b="1" i="1" dirty="0"/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</a:p>
          <a:p>
            <a:pPr eaLnBrk="1" hangingPunct="1"/>
            <a:endParaRPr lang="en-US" sz="2200" i="1" dirty="0" smtClean="0"/>
          </a:p>
          <a:p>
            <a:pPr eaLnBrk="1" hangingPunct="1"/>
            <a:r>
              <a:rPr lang="en-US" sz="2200" dirty="0" smtClean="0"/>
              <a:t>● </a:t>
            </a:r>
            <a:r>
              <a:rPr lang="en-US" sz="2200" i="1" dirty="0"/>
              <a:t>L</a:t>
            </a:r>
            <a:r>
              <a:rPr lang="en-US" sz="2200" dirty="0"/>
              <a:t> in D implies </a:t>
            </a:r>
            <a:r>
              <a:rPr lang="en-US" sz="2200" i="1" dirty="0"/>
              <a:t>L</a:t>
            </a:r>
            <a:r>
              <a:rPr lang="en-US" sz="2200" dirty="0"/>
              <a:t> and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are in SD:  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L</a:t>
            </a:r>
            <a:r>
              <a:rPr lang="en-US" sz="2200" dirty="0"/>
              <a:t> is in SD because D </a:t>
            </a:r>
            <a:r>
              <a:rPr lang="en-US" sz="2200" dirty="0">
                <a:sym typeface="Symbol" pitchFamily="18" charset="2"/>
              </a:rPr>
              <a:t> SD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● D is closed under complement</a:t>
            </a:r>
          </a:p>
          <a:p>
            <a:pPr eaLnBrk="1" hangingPunct="1"/>
            <a:r>
              <a:rPr lang="en-US" sz="2200" dirty="0"/>
              <a:t>    ● So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is also in D and thus in SD.</a:t>
            </a:r>
            <a:endParaRPr lang="en-US" sz="2200" i="1" dirty="0"/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dirty="0"/>
              <a:t>● </a:t>
            </a:r>
            <a:r>
              <a:rPr lang="en-US" sz="2200" i="1" dirty="0"/>
              <a:t>L</a:t>
            </a:r>
            <a:r>
              <a:rPr lang="en-US" sz="2200" dirty="0"/>
              <a:t> and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are in SD implies </a:t>
            </a:r>
            <a:r>
              <a:rPr lang="en-US" sz="2200" i="1" dirty="0"/>
              <a:t>L</a:t>
            </a:r>
            <a:r>
              <a:rPr lang="en-US" sz="2200" dirty="0"/>
              <a:t> is in D: 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semidecides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semidecides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● To decide </a:t>
            </a:r>
            <a:r>
              <a:rPr lang="en-US" sz="2200" i="1" dirty="0"/>
              <a:t>L</a:t>
            </a:r>
            <a:r>
              <a:rPr lang="en-US" sz="2200" dirty="0"/>
              <a:t>: </a:t>
            </a:r>
          </a:p>
          <a:p>
            <a:pPr eaLnBrk="1" hangingPunct="1"/>
            <a:r>
              <a:rPr lang="en-US" sz="2200" dirty="0"/>
              <a:t>        ● Run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and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  <a:r>
              <a:rPr lang="en-US" sz="2200" dirty="0"/>
              <a:t> in parallel 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    ● Exactly one of them will eventually accept.</a:t>
            </a:r>
          </a:p>
        </p:txBody>
      </p:sp>
    </p:spTree>
    <p:extLst>
      <p:ext uri="{BB962C8B-B14F-4D97-AF65-F5344CB8AC3E}">
        <p14:creationId xmlns:p14="http://schemas.microsoft.com/office/powerpoint/2010/main" val="3243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838200" y="1054100"/>
            <a:ext cx="80772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 The language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H</a:t>
            </a:r>
            <a:r>
              <a:rPr lang="en-US" sz="2200"/>
              <a:t> =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		{&lt;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: TM </a:t>
            </a:r>
            <a:r>
              <a:rPr lang="en-US" sz="2200" i="1"/>
              <a:t>M</a:t>
            </a:r>
            <a:r>
              <a:rPr lang="en-US" sz="2200"/>
              <a:t> does not halt on input string </a:t>
            </a:r>
            <a:r>
              <a:rPr lang="en-US" sz="2200" i="1"/>
              <a:t>w</a:t>
            </a:r>
            <a:r>
              <a:rPr lang="en-US" sz="2200"/>
              <a:t>}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is not in SD.  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 </a:t>
            </a:r>
            <a:r>
              <a:rPr lang="en-US" sz="2200"/>
              <a:t>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H</a:t>
            </a:r>
            <a:r>
              <a:rPr lang="en-US" sz="2200"/>
              <a:t> is in SD.  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If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H</a:t>
            </a:r>
            <a:r>
              <a:rPr lang="en-US" sz="2200"/>
              <a:t> were also in SD then </a:t>
            </a:r>
            <a:r>
              <a:rPr lang="en-US" sz="2200" i="1"/>
              <a:t>H</a:t>
            </a:r>
            <a:r>
              <a:rPr lang="en-US" sz="2200"/>
              <a:t> would be in D.  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But </a:t>
            </a:r>
            <a:r>
              <a:rPr lang="en-US" sz="2200" i="1"/>
              <a:t>H</a:t>
            </a:r>
            <a:r>
              <a:rPr lang="en-US" sz="2200"/>
              <a:t> is not in D.  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So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H</a:t>
            </a:r>
            <a:r>
              <a:rPr lang="en-US" sz="2200"/>
              <a:t> is not in SD. 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>
                <a:solidFill>
                  <a:schemeClr val="tx2"/>
                </a:solidFill>
              </a:rPr>
              <a:t>A Particular Language that is Not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3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Enumerate means </a:t>
            </a:r>
            <a:r>
              <a:rPr lang="en-US" sz="2400" dirty="0" smtClean="0"/>
              <a:t>"list, in such a way that for any element, it appears in the list within a finite amount of time."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We say that Turing machine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enumerates</a:t>
            </a:r>
            <a:r>
              <a:rPr lang="en-US" sz="2400" dirty="0"/>
              <a:t> the language </a:t>
            </a:r>
            <a:r>
              <a:rPr lang="en-US" sz="2400" i="1" dirty="0"/>
              <a:t>L</a:t>
            </a:r>
            <a:r>
              <a:rPr lang="en-US" sz="2400" dirty="0"/>
              <a:t> iff, for some fixed state </a:t>
            </a:r>
            <a:r>
              <a:rPr lang="en-US" sz="2400" i="1" dirty="0"/>
              <a:t>p</a:t>
            </a:r>
            <a:r>
              <a:rPr lang="en-US" sz="2400" dirty="0"/>
              <a:t> of </a:t>
            </a:r>
            <a:r>
              <a:rPr lang="en-US" sz="2400" i="1" dirty="0"/>
              <a:t>M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/>
              <a:t>        L</a:t>
            </a:r>
            <a:r>
              <a:rPr lang="en-US" sz="2400" dirty="0"/>
              <a:t> = {</a:t>
            </a:r>
            <a:r>
              <a:rPr lang="en-US" sz="2400" i="1" dirty="0"/>
              <a:t>w</a:t>
            </a:r>
            <a:r>
              <a:rPr lang="en-US" sz="2400" dirty="0"/>
              <a:t> :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)}.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"p" stands for "print"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language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Turing-enumerable</a:t>
            </a:r>
            <a:r>
              <a:rPr lang="en-US" sz="2400" dirty="0"/>
              <a:t> iff there is a Turing machine that enumerates it.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Another term that is often used is </a:t>
            </a:r>
            <a:r>
              <a:rPr lang="en-US" sz="2400" b="1" dirty="0"/>
              <a:t>recursively enumerable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P</a:t>
            </a:r>
            <a:r>
              <a:rPr lang="en-US" sz="2400"/>
              <a:t> be a Turing machine that enters state </a:t>
            </a:r>
            <a:r>
              <a:rPr lang="en-US" sz="2400" i="1"/>
              <a:t>p</a:t>
            </a:r>
            <a:r>
              <a:rPr lang="en-US" sz="2400"/>
              <a:t> and then halts: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A Printing Subroutine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1748" name="Picture 4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latin typeface="Courier New" pitchFamily="49" charset="0"/>
              </a:rPr>
              <a:t>a</a:t>
            </a:r>
            <a:r>
              <a:rPr lang="en-US" sz="2400"/>
              <a:t>*.</a:t>
            </a:r>
          </a:p>
          <a:p>
            <a:pPr eaLnBrk="1" hangingPunct="1"/>
            <a:endParaRPr lang="en-US" sz="2400"/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Example of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2772" name="Picture 15" descr="Exampl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1855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 descr="Exampl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581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20088" y="6248400"/>
            <a:ext cx="749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Q11</a:t>
            </a:r>
          </a:p>
        </p:txBody>
      </p:sp>
    </p:spTree>
    <p:extLst>
      <p:ext uri="{BB962C8B-B14F-4D97-AF65-F5344CB8AC3E}">
        <p14:creationId xmlns:p14="http://schemas.microsoft.com/office/powerpoint/2010/main" val="624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 A language is SD iff it is Turing-enumerable.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</a:t>
            </a:r>
            <a:r>
              <a:rPr lang="en-US" sz="2200" i="1"/>
              <a:t> </a:t>
            </a:r>
            <a:r>
              <a:rPr lang="en-US" sz="2200" b="1" i="1"/>
              <a:t>that Turing-enumerable implies SD</a:t>
            </a:r>
            <a:r>
              <a:rPr lang="en-US" sz="2200" i="1"/>
              <a:t>:</a:t>
            </a:r>
            <a:r>
              <a:rPr lang="en-US" sz="2200"/>
              <a:t>  Let </a:t>
            </a:r>
            <a:r>
              <a:rPr lang="en-US" sz="2200" i="1"/>
              <a:t>M</a:t>
            </a:r>
            <a:r>
              <a:rPr lang="en-US" sz="2200"/>
              <a:t> be the Turing machine that enumerates </a:t>
            </a:r>
            <a:r>
              <a:rPr lang="en-US" sz="2200" i="1"/>
              <a:t>L</a:t>
            </a:r>
            <a:r>
              <a:rPr lang="en-US" sz="2200"/>
              <a:t>.  We convert </a:t>
            </a:r>
            <a:r>
              <a:rPr lang="en-US" sz="2200" i="1"/>
              <a:t>M</a:t>
            </a:r>
            <a:r>
              <a:rPr lang="en-US" sz="2200"/>
              <a:t> to a machine </a:t>
            </a:r>
            <a:r>
              <a:rPr lang="en-US" sz="2200" i="1"/>
              <a:t>M'</a:t>
            </a:r>
            <a:r>
              <a:rPr lang="en-US" sz="2200"/>
              <a:t> that semidecides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Save input </a:t>
            </a:r>
            <a:r>
              <a:rPr lang="en-US" sz="2200" i="1"/>
              <a:t>w on another tape</a:t>
            </a:r>
            <a:r>
              <a:rPr lang="en-US" sz="2200"/>
              <a:t>.</a:t>
            </a:r>
          </a:p>
          <a:p>
            <a:pPr eaLnBrk="1" hangingPunct="1"/>
            <a:r>
              <a:rPr lang="en-US" sz="2200"/>
              <a:t>2. Begin enumerating </a:t>
            </a:r>
            <a:r>
              <a:rPr lang="en-US" sz="2200" i="1"/>
              <a:t>L</a:t>
            </a:r>
            <a:r>
              <a:rPr lang="en-US" sz="2200"/>
              <a:t>.  Each time an element of </a:t>
            </a:r>
            <a:r>
              <a:rPr lang="en-US" sz="2200" i="1"/>
              <a:t>L</a:t>
            </a:r>
            <a:r>
              <a:rPr lang="en-US" sz="2200"/>
              <a:t> is </a:t>
            </a:r>
          </a:p>
          <a:p>
            <a:pPr eaLnBrk="1" hangingPunct="1"/>
            <a:r>
              <a:rPr lang="en-US" sz="2200"/>
              <a:t>    enumerated, compare it to </a:t>
            </a:r>
            <a:r>
              <a:rPr lang="en-US" sz="2200" i="1"/>
              <a:t>w</a:t>
            </a:r>
            <a:r>
              <a:rPr lang="en-US" sz="2200"/>
              <a:t>.  If they match, accept.</a:t>
            </a:r>
          </a:p>
          <a:p>
            <a:pPr eaLnBrk="1" hangingPunct="1"/>
            <a:endParaRPr lang="en-US" sz="220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SD and Turing Enumerable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379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781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Proof</a:t>
            </a:r>
            <a:r>
              <a:rPr lang="en-US" sz="2000" i="1"/>
              <a:t> </a:t>
            </a:r>
            <a:r>
              <a:rPr lang="en-US" sz="2000" b="1" i="1"/>
              <a:t>that SD implies Turing-enumerable:</a:t>
            </a:r>
            <a:r>
              <a:rPr lang="en-US" sz="2000" i="1"/>
              <a:t>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L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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</a:t>
            </a:r>
            <a:r>
              <a:rPr lang="en-US" sz="2000"/>
              <a:t>* is in SD, then there is a Turing machine </a:t>
            </a:r>
            <a:r>
              <a:rPr lang="en-US" sz="2000" i="1"/>
              <a:t>M</a:t>
            </a:r>
            <a:r>
              <a:rPr lang="en-US" sz="2000"/>
              <a:t> that semidecides </a:t>
            </a:r>
            <a:r>
              <a:rPr lang="en-US" sz="2000" i="1"/>
              <a:t>L</a:t>
            </a:r>
            <a:r>
              <a:rPr lang="en-US" sz="2000"/>
              <a:t>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A procedure </a:t>
            </a:r>
            <a:r>
              <a:rPr lang="en-US" sz="2000" i="1"/>
              <a:t>E</a:t>
            </a:r>
            <a:r>
              <a:rPr lang="en-US" sz="2000"/>
              <a:t> to enumerate all elements of </a:t>
            </a:r>
            <a:r>
              <a:rPr lang="en-US" sz="2000" i="1"/>
              <a:t>L</a:t>
            </a:r>
            <a:r>
              <a:rPr lang="en-US" sz="2000"/>
              <a:t>:</a:t>
            </a:r>
          </a:p>
          <a:p>
            <a:pPr eaLnBrk="1" hangingPunct="1"/>
            <a:endParaRPr lang="en-US" sz="1000"/>
          </a:p>
          <a:p>
            <a:pPr lvl="1" eaLnBrk="1" hangingPunct="1"/>
            <a:r>
              <a:rPr lang="en-US" sz="2000"/>
              <a:t>1. Enumerate all </a:t>
            </a:r>
            <a:r>
              <a:rPr lang="en-US" sz="2000" i="1"/>
              <a:t>w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</a:t>
            </a:r>
            <a:r>
              <a:rPr lang="en-US" sz="2000"/>
              <a:t>* lexicographically.</a:t>
            </a:r>
          </a:p>
          <a:p>
            <a:pPr lvl="1" eaLnBrk="1" hangingPunct="1"/>
            <a:r>
              <a:rPr lang="en-US" sz="2000"/>
              <a:t>    e.g., </a:t>
            </a:r>
            <a:r>
              <a:rPr lang="en-US" sz="2000">
                <a:sym typeface="Symbol" pitchFamily="18" charset="2"/>
              </a:rPr>
              <a:t></a:t>
            </a:r>
            <a:r>
              <a:rPr lang="en-US" sz="2000"/>
              <a:t>, </a:t>
            </a:r>
            <a:r>
              <a:rPr lang="en-US" sz="2000">
                <a:latin typeface="Courier New" pitchFamily="49" charset="0"/>
              </a:rPr>
              <a:t>a</a:t>
            </a:r>
            <a:r>
              <a:rPr lang="en-US" sz="2000"/>
              <a:t>, </a:t>
            </a:r>
            <a:r>
              <a:rPr lang="en-US" sz="2000">
                <a:latin typeface="Courier New" pitchFamily="49" charset="0"/>
              </a:rPr>
              <a:t>b</a:t>
            </a:r>
            <a:r>
              <a:rPr lang="en-US" sz="2000"/>
              <a:t>, </a:t>
            </a:r>
            <a:r>
              <a:rPr lang="en-US" sz="2000">
                <a:latin typeface="Courier New" pitchFamily="49" charset="0"/>
              </a:rPr>
              <a:t>aa</a:t>
            </a:r>
            <a:r>
              <a:rPr lang="en-US" sz="2000"/>
              <a:t>, </a:t>
            </a:r>
            <a:r>
              <a:rPr lang="en-US" sz="2000">
                <a:latin typeface="Courier New" pitchFamily="49" charset="0"/>
              </a:rPr>
              <a:t>ab</a:t>
            </a:r>
            <a:r>
              <a:rPr lang="en-US" sz="2000"/>
              <a:t>, </a:t>
            </a:r>
            <a:r>
              <a:rPr lang="en-US" sz="2000">
                <a:latin typeface="Courier New" pitchFamily="49" charset="0"/>
              </a:rPr>
              <a:t>ba</a:t>
            </a:r>
            <a:r>
              <a:rPr lang="en-US" sz="2000"/>
              <a:t>, </a:t>
            </a:r>
            <a:r>
              <a:rPr lang="en-US" sz="2000">
                <a:latin typeface="Courier New" pitchFamily="49" charset="0"/>
              </a:rPr>
              <a:t>bb</a:t>
            </a:r>
            <a:r>
              <a:rPr lang="en-US" sz="2000"/>
              <a:t>, …</a:t>
            </a:r>
          </a:p>
          <a:p>
            <a:pPr lvl="1" eaLnBrk="1" hangingPunct="1"/>
            <a:endParaRPr lang="en-US" sz="1000"/>
          </a:p>
          <a:p>
            <a:pPr lvl="1" eaLnBrk="1" hangingPunct="1"/>
            <a:r>
              <a:rPr lang="en-US" sz="2000"/>
              <a:t>2. As each is enumerated, use </a:t>
            </a:r>
            <a:r>
              <a:rPr lang="en-US" sz="2000" i="1"/>
              <a:t>M</a:t>
            </a:r>
            <a:r>
              <a:rPr lang="en-US" sz="2000"/>
              <a:t> to check it. </a:t>
            </a:r>
          </a:p>
          <a:p>
            <a:pPr lvl="1" eaLnBrk="1" hangingPunct="1"/>
            <a:r>
              <a:rPr lang="en-US"/>
              <a:t/>
            </a:r>
            <a:br>
              <a:rPr lang="en-US"/>
            </a:br>
            <a:r>
              <a:rPr lang="en-US"/>
              <a:t>							    </a:t>
            </a:r>
          </a:p>
          <a:p>
            <a:pPr eaLnBrk="1" hangingPunct="1"/>
            <a:r>
              <a:rPr lang="en-US"/>
              <a:t>			</a:t>
            </a:r>
            <a:r>
              <a:rPr lang="en-US" i="1"/>
              <a:t>w</a:t>
            </a:r>
            <a:r>
              <a:rPr lang="en-US" baseline="-25000"/>
              <a:t>3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 baseline="-25000"/>
              <a:t>1</a:t>
            </a:r>
            <a:r>
              <a:rPr lang="en-US"/>
              <a:t>			</a:t>
            </a:r>
            <a:r>
              <a:rPr lang="en-US">
                <a:sym typeface="Symbol" pitchFamily="18" charset="2"/>
              </a:rPr>
              <a:t></a:t>
            </a:r>
            <a:r>
              <a:rPr lang="en-US" i="1"/>
              <a:t>L</a:t>
            </a:r>
            <a:r>
              <a:rPr lang="en-US"/>
              <a:t>?	    yes          </a:t>
            </a:r>
            <a:r>
              <a:rPr lang="en-US" i="1"/>
              <a:t>w</a:t>
            </a:r>
          </a:p>
          <a:p>
            <a:pPr eaLnBrk="1" hangingPunct="1"/>
            <a:r>
              <a:rPr lang="en-US"/>
              <a:t>		</a:t>
            </a:r>
            <a:r>
              <a:rPr lang="en-US" b="1" i="1"/>
              <a:t>E</a:t>
            </a:r>
            <a:r>
              <a:rPr lang="en-US" i="1"/>
              <a:t>  							              </a:t>
            </a:r>
            <a:endParaRPr lang="en-US"/>
          </a:p>
          <a:p>
            <a:pPr eaLnBrk="1" hangingPunct="1"/>
            <a:r>
              <a:rPr lang="en-US"/>
              <a:t>						  </a:t>
            </a:r>
            <a:r>
              <a:rPr lang="en-US" b="1"/>
              <a:t> 	</a:t>
            </a:r>
            <a:r>
              <a:rPr lang="en-US" b="1" i="1"/>
              <a:t>M</a:t>
            </a:r>
            <a:endParaRPr lang="en-US"/>
          </a:p>
          <a:p>
            <a:pPr eaLnBrk="1" hangingPunct="1"/>
            <a:r>
              <a:rPr lang="en-US"/>
              <a:t>									</a:t>
            </a:r>
          </a:p>
          <a:p>
            <a:pPr eaLnBrk="1" hangingPunct="1"/>
            <a:r>
              <a:rPr lang="en-US"/>
              <a:t>         </a:t>
            </a:r>
            <a:r>
              <a:rPr lang="en-US" b="1" i="1"/>
              <a:t>M'</a:t>
            </a: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Problem?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143000" y="3657600"/>
            <a:ext cx="7086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524000" y="4038600"/>
            <a:ext cx="838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6096000" y="39624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70104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8486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2362200" y="4495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smtClean="0"/>
              <a:t>Dovetailing</a:t>
            </a:r>
          </a:p>
        </p:txBody>
      </p:sp>
      <p:pic>
        <p:nvPicPr>
          <p:cNvPr id="35843" name="Picture 4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05000"/>
            <a:ext cx="842486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/>
              <a:t>Proof</a:t>
            </a:r>
            <a:r>
              <a:rPr lang="en-US" sz="2400" i="1"/>
              <a:t> </a:t>
            </a:r>
            <a:r>
              <a:rPr lang="en-US" sz="2400" b="1" i="1"/>
              <a:t>that SD implies Turing-enumerable:</a:t>
            </a:r>
            <a:r>
              <a:rPr lang="en-US" sz="2400" i="1"/>
              <a:t>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If </a:t>
            </a:r>
            <a:r>
              <a:rPr lang="en-US" sz="2400" i="1"/>
              <a:t>L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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</a:t>
            </a:r>
            <a:r>
              <a:rPr lang="en-US" sz="2400"/>
              <a:t>* is in SD,  then there is a Turing machine </a:t>
            </a:r>
            <a:r>
              <a:rPr lang="en-US" sz="2400" i="1"/>
              <a:t>M</a:t>
            </a:r>
            <a:r>
              <a:rPr lang="en-US" sz="2400"/>
              <a:t> that semidecides </a:t>
            </a:r>
            <a:r>
              <a:rPr lang="en-US" sz="2400" i="1"/>
              <a:t>L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 procedure to enumerate all elements of </a:t>
            </a:r>
            <a:r>
              <a:rPr lang="en-US" sz="2400" i="1"/>
              <a:t>L</a:t>
            </a:r>
            <a:r>
              <a:rPr lang="en-US" sz="2400"/>
              <a:t>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1. Enumerate all </a:t>
            </a:r>
            <a:r>
              <a:rPr lang="en-US" sz="2400" i="1"/>
              <a:t>w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</a:t>
            </a:r>
            <a:r>
              <a:rPr lang="en-US" sz="2400"/>
              <a:t>* lexicographically.</a:t>
            </a:r>
          </a:p>
          <a:p>
            <a:pPr eaLnBrk="1" hangingPunct="1"/>
            <a:r>
              <a:rPr lang="en-US" sz="2400"/>
              <a:t>2. As each string </a:t>
            </a:r>
            <a:r>
              <a:rPr lang="en-US" sz="2400" i="1"/>
              <a:t>w</a:t>
            </a:r>
            <a:r>
              <a:rPr lang="en-US" sz="2400" i="1" baseline="-25000"/>
              <a:t>i</a:t>
            </a:r>
            <a:r>
              <a:rPr lang="en-US" sz="2400"/>
              <a:t> is enumerated:</a:t>
            </a:r>
          </a:p>
          <a:p>
            <a:pPr lvl="1" eaLnBrk="1" hangingPunct="1"/>
            <a:r>
              <a:rPr lang="en-US" sz="2400"/>
              <a:t>1. Start up a copy of </a:t>
            </a:r>
            <a:r>
              <a:rPr lang="en-US" sz="2400" i="1"/>
              <a:t>M</a:t>
            </a:r>
            <a:r>
              <a:rPr lang="en-US" sz="2400"/>
              <a:t> with </a:t>
            </a:r>
            <a:r>
              <a:rPr lang="en-US" sz="2400" i="1"/>
              <a:t>w</a:t>
            </a:r>
            <a:r>
              <a:rPr lang="en-US" sz="2400" i="1" baseline="-25000"/>
              <a:t>i</a:t>
            </a:r>
            <a:r>
              <a:rPr lang="en-US" sz="2400"/>
              <a:t> as its input.</a:t>
            </a:r>
          </a:p>
          <a:p>
            <a:pPr lvl="1" eaLnBrk="1" hangingPunct="1"/>
            <a:r>
              <a:rPr lang="en-US" sz="2400"/>
              <a:t>2. Execute one step of each </a:t>
            </a:r>
            <a:r>
              <a:rPr lang="en-US" sz="2400" i="1"/>
              <a:t>M</a:t>
            </a:r>
            <a:r>
              <a:rPr lang="en-US" sz="2400" i="1" baseline="-25000"/>
              <a:t>i</a:t>
            </a:r>
            <a:r>
              <a:rPr lang="en-US" sz="2400"/>
              <a:t> initiated so far, excluding only those that have previously halted.</a:t>
            </a:r>
          </a:p>
          <a:p>
            <a:pPr lvl="1" eaLnBrk="1" hangingPunct="1"/>
            <a:r>
              <a:rPr lang="en-US" sz="2400"/>
              <a:t>3. Whenever an </a:t>
            </a:r>
            <a:r>
              <a:rPr lang="en-US" sz="2400" i="1"/>
              <a:t>M</a:t>
            </a:r>
            <a:r>
              <a:rPr lang="en-US" sz="2400" i="1" baseline="-25000"/>
              <a:t>i</a:t>
            </a:r>
            <a:r>
              <a:rPr lang="en-US" sz="2400"/>
              <a:t> accepts, output </a:t>
            </a:r>
            <a:r>
              <a:rPr lang="en-US" sz="2400" i="1"/>
              <a:t>w</a:t>
            </a:r>
            <a:r>
              <a:rPr lang="en-US" sz="2400" i="1" baseline="-25000"/>
              <a:t>i</a:t>
            </a:r>
            <a:r>
              <a:rPr lang="en-US" sz="2400"/>
              <a:t>.</a:t>
            </a:r>
          </a:p>
          <a:p>
            <a:pPr eaLnBrk="1" hangingPunct="1"/>
            <a:endParaRPr lang="en-US" sz="2400">
              <a:sym typeface="Symbol" pitchFamily="18" charset="2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3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Key ideas so far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382000" cy="4525963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We can lexicographically enumerate:</a:t>
            </a:r>
          </a:p>
          <a:p>
            <a:pPr lvl="1"/>
            <a:r>
              <a:rPr lang="en-US" dirty="0" smtClean="0">
                <a:sym typeface="Symbol" pitchFamily="18" charset="2"/>
              </a:rPr>
              <a:t>All TM encodings</a:t>
            </a:r>
          </a:p>
          <a:p>
            <a:pPr lvl="1"/>
            <a:r>
              <a:rPr lang="en-US" dirty="0" smtClean="0">
                <a:sym typeface="Symbol" pitchFamily="18" charset="2"/>
              </a:rPr>
              <a:t>All TM encodings with a given input alphabet</a:t>
            </a:r>
          </a:p>
          <a:p>
            <a:pPr lvl="1"/>
            <a:r>
              <a:rPr lang="en-US" dirty="0" smtClean="0">
                <a:sym typeface="Symbol" pitchFamily="18" charset="2"/>
              </a:rPr>
              <a:t>All TM encodings with a given input alphabet and a given tape alphabet</a:t>
            </a:r>
          </a:p>
          <a:p>
            <a:r>
              <a:rPr lang="en-US" dirty="0" smtClean="0"/>
              <a:t>For any TM </a:t>
            </a:r>
            <a:r>
              <a:rPr lang="en-US" i="1" dirty="0" smtClean="0"/>
              <a:t>M</a:t>
            </a:r>
            <a:r>
              <a:rPr lang="en-US" dirty="0" smtClean="0"/>
              <a:t> and any string w over </a:t>
            </a:r>
            <a:r>
              <a:rPr lang="en-US" i="1" dirty="0" smtClean="0"/>
              <a:t>M</a:t>
            </a:r>
            <a:r>
              <a:rPr lang="en-US" dirty="0" smtClean="0"/>
              <a:t>'s input alphabet, we can encode the pair 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w</a:t>
            </a:r>
            <a:r>
              <a:rPr lang="en-US" dirty="0" smtClean="0"/>
              <a:t> as a single string &lt;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w</a:t>
            </a:r>
            <a:r>
              <a:rPr lang="en-US" dirty="0" smtClean="0"/>
              <a:t>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/>
              <a:t>M</a:t>
            </a:r>
            <a:r>
              <a:rPr lang="en-US" sz="2400"/>
              <a:t> </a:t>
            </a:r>
            <a:r>
              <a:rPr lang="en-US" sz="2400" b="1" i="1"/>
              <a:t>lexicographically enumerates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/>
              <a:t> iff </a:t>
            </a:r>
            <a:r>
              <a:rPr lang="en-US" sz="2400" i="1"/>
              <a:t>M</a:t>
            </a:r>
            <a:r>
              <a:rPr lang="en-US" sz="2400"/>
              <a:t> enumerates the elements of </a:t>
            </a:r>
            <a:r>
              <a:rPr lang="en-US" sz="2400" i="1"/>
              <a:t>L</a:t>
            </a:r>
            <a:r>
              <a:rPr lang="en-US" sz="2400"/>
              <a:t> in lexicographic order.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 language </a:t>
            </a:r>
            <a:r>
              <a:rPr lang="en-US" sz="2400" i="1"/>
              <a:t>L</a:t>
            </a:r>
            <a:r>
              <a:rPr lang="en-US" sz="2400"/>
              <a:t> is </a:t>
            </a:r>
            <a:r>
              <a:rPr lang="en-US" sz="2400" b="1" i="1"/>
              <a:t>lexicographically Turing-enumerable</a:t>
            </a:r>
            <a:r>
              <a:rPr lang="en-US" sz="2400"/>
              <a:t> iff there is a Turing machine that lexicographically enumerates it.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  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C</a:t>
            </a:r>
            <a:r>
              <a:rPr lang="en-US" sz="2400" baseline="30000"/>
              <a:t>n</a:t>
            </a:r>
            <a:r>
              <a:rPr lang="en-US" sz="2400"/>
              <a:t> = {</a:t>
            </a:r>
            <a:r>
              <a:rPr lang="en-US" sz="2400">
                <a:latin typeface="Courier New" pitchFamily="49" charset="0"/>
              </a:rPr>
              <a:t>a</a:t>
            </a:r>
            <a:r>
              <a:rPr lang="en-US" sz="2400" i="1" baseline="30000"/>
              <a:t>n</a:t>
            </a:r>
            <a:r>
              <a:rPr lang="en-US" sz="2400">
                <a:latin typeface="Courier New" pitchFamily="49" charset="0"/>
              </a:rPr>
              <a:t>b</a:t>
            </a:r>
            <a:r>
              <a:rPr lang="en-US" sz="2400" i="1" baseline="30000"/>
              <a:t>n</a:t>
            </a:r>
            <a:r>
              <a:rPr lang="en-US" sz="2400">
                <a:latin typeface="Courier New" pitchFamily="49" charset="0"/>
              </a:rPr>
              <a:t>c</a:t>
            </a:r>
            <a:r>
              <a:rPr lang="en-US" sz="2400" i="1" baseline="30000"/>
              <a:t>n</a:t>
            </a:r>
            <a:r>
              <a:rPr lang="en-US" sz="2400"/>
              <a:t> : </a:t>
            </a:r>
            <a:r>
              <a:rPr lang="en-US" sz="2400" i="1"/>
              <a:t>n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</a:t>
            </a:r>
            <a:r>
              <a:rPr lang="en-US" sz="2400"/>
              <a:t> 0}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Lexicographic enumeration: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A language is in D iff it is lexicographically Turing-enumerable.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 that D implies lexicographically TE:</a:t>
            </a:r>
            <a:r>
              <a:rPr lang="en-US" sz="2200"/>
              <a:t> Let </a:t>
            </a:r>
            <a:r>
              <a:rPr lang="en-US" sz="2200" i="1"/>
              <a:t>M</a:t>
            </a:r>
            <a:r>
              <a:rPr lang="en-US" sz="2200"/>
              <a:t> be a Turing machine that decides </a:t>
            </a:r>
            <a:r>
              <a:rPr lang="en-US" sz="2200" i="1"/>
              <a:t>L</a:t>
            </a:r>
            <a:r>
              <a:rPr lang="en-US" sz="2200"/>
              <a:t>.  Then </a:t>
            </a:r>
            <a:r>
              <a:rPr lang="en-US" sz="2200" i="1"/>
              <a:t>M'</a:t>
            </a:r>
            <a:r>
              <a:rPr lang="en-US" sz="2200"/>
              <a:t> lexicographically generates the strings in </a:t>
            </a:r>
            <a:r>
              <a:rPr lang="en-US" sz="2200">
                <a:sym typeface="Symbol" pitchFamily="18" charset="2"/>
              </a:rPr>
              <a:t></a:t>
            </a:r>
            <a:r>
              <a:rPr lang="en-US" sz="2200"/>
              <a:t>* and tests each using </a:t>
            </a:r>
            <a:r>
              <a:rPr lang="en-US" sz="2200" i="1"/>
              <a:t>M</a:t>
            </a:r>
            <a:r>
              <a:rPr lang="en-US" sz="2200"/>
              <a:t>.  It outputs those that are accepted by </a:t>
            </a:r>
            <a:r>
              <a:rPr lang="en-US" sz="2200" i="1"/>
              <a:t>M</a:t>
            </a:r>
            <a:r>
              <a:rPr lang="en-US" sz="2200"/>
              <a:t>.  Thus </a:t>
            </a:r>
            <a:r>
              <a:rPr lang="en-US" sz="2200" i="1"/>
              <a:t>M'</a:t>
            </a:r>
            <a:r>
              <a:rPr lang="en-US" sz="2200"/>
              <a:t> lexicographically enumerates </a:t>
            </a:r>
            <a:r>
              <a:rPr lang="en-US" sz="2200" i="1"/>
              <a:t>L</a:t>
            </a:r>
            <a:r>
              <a:rPr lang="en-US" sz="2200"/>
              <a:t>.</a:t>
            </a:r>
          </a:p>
          <a:p>
            <a:pPr eaLnBrk="1" hangingPunct="1"/>
            <a:endParaRPr lang="en-US" sz="22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Lexicographically Enumerable =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91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6838"/>
            <a:ext cx="7239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Proof that lexicographically Turing Enumerable implies D:</a:t>
            </a:r>
            <a:r>
              <a:rPr lang="en-US" sz="2200"/>
              <a:t> Let </a:t>
            </a:r>
            <a:r>
              <a:rPr lang="en-US" sz="2200" i="1"/>
              <a:t>M</a:t>
            </a:r>
            <a:r>
              <a:rPr lang="en-US" sz="2200"/>
              <a:t> be a Turing machine that lexicographically enumerates </a:t>
            </a:r>
            <a:r>
              <a:rPr lang="en-US" sz="2200" i="1"/>
              <a:t>L</a:t>
            </a:r>
            <a:r>
              <a:rPr lang="en-US" sz="2200"/>
              <a:t>.  Then, on input </a:t>
            </a:r>
            <a:r>
              <a:rPr lang="en-US" sz="2200" i="1"/>
              <a:t>w</a:t>
            </a:r>
            <a:r>
              <a:rPr lang="en-US" sz="2200"/>
              <a:t>, </a:t>
            </a:r>
            <a:r>
              <a:rPr lang="en-US" sz="2200" i="1"/>
              <a:t>M'</a:t>
            </a:r>
            <a:r>
              <a:rPr lang="en-US" sz="2200"/>
              <a:t> starts up </a:t>
            </a:r>
            <a:r>
              <a:rPr lang="en-US" sz="2200" i="1"/>
              <a:t>M</a:t>
            </a:r>
            <a:r>
              <a:rPr lang="en-US" sz="2200"/>
              <a:t> and waits until: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accepts),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a string that comes after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rejects), or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halts (so </a:t>
            </a:r>
            <a:r>
              <a:rPr lang="en-US" sz="2200" i="1"/>
              <a:t>M'</a:t>
            </a:r>
            <a:r>
              <a:rPr lang="en-US" sz="2200"/>
              <a:t> rejects).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Thus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 i="1"/>
              <a:t>L</a:t>
            </a:r>
            <a:r>
              <a:rPr lang="en-US" sz="2200"/>
              <a:t>.</a:t>
            </a:r>
          </a:p>
          <a:p>
            <a:pPr eaLnBrk="1" hangingPunct="1"/>
            <a:endParaRPr lang="en-US" sz="220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Proof, Continued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9940" name="Picture 8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647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Lexic. enum </a:t>
            </a:r>
            <a:r>
              <a:rPr lang="en-US" sz="2000" baseline="30000"/>
              <a:t>	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itchFamily="18" charset="2"/>
              </a:rPr>
              <a:t></a:t>
            </a:r>
            <a:r>
              <a:rPr lang="en-US" sz="2000" i="1"/>
              <a:t>L</a:t>
            </a:r>
            <a:r>
              <a:rPr lang="en-US" sz="2000"/>
              <a:t> in SD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Key ideas so far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39" y="762000"/>
            <a:ext cx="8382000" cy="4876800"/>
          </a:xfrm>
        </p:spPr>
        <p:txBody>
          <a:bodyPr/>
          <a:lstStyle/>
          <a:p>
            <a:r>
              <a:rPr lang="en-US" sz="3000" dirty="0" smtClean="0"/>
              <a:t>There is a </a:t>
            </a:r>
            <a:r>
              <a:rPr lang="en-US" sz="3000" b="1" dirty="0" smtClean="0"/>
              <a:t>universal TM </a:t>
            </a:r>
            <a:r>
              <a:rPr lang="en-US" sz="3000" i="1" dirty="0" smtClean="0"/>
              <a:t>U</a:t>
            </a:r>
            <a:r>
              <a:rPr lang="en-US" sz="3000" dirty="0" smtClean="0"/>
              <a:t> whose input alphabet is </a:t>
            </a:r>
            <a:r>
              <a:rPr lang="en-US" sz="3000" dirty="0" smtClean="0">
                <a:sym typeface="Symbol" pitchFamily="18" charset="2"/>
              </a:rPr>
              <a:t></a:t>
            </a:r>
            <a:r>
              <a:rPr lang="en-US" sz="3000" baseline="-25000" dirty="0" smtClean="0">
                <a:sym typeface="Symbol" pitchFamily="18" charset="2"/>
              </a:rPr>
              <a:t>U.</a:t>
            </a:r>
          </a:p>
          <a:p>
            <a:r>
              <a:rPr lang="en-US" sz="3000" dirty="0" smtClean="0">
                <a:sym typeface="Symbol" pitchFamily="18" charset="2"/>
              </a:rPr>
              <a:t>If </a:t>
            </a:r>
            <a:r>
              <a:rPr lang="en-US" sz="3000" i="1" dirty="0" smtClean="0">
                <a:sym typeface="Symbol" pitchFamily="18" charset="2"/>
              </a:rPr>
              <a:t>U</a:t>
            </a:r>
            <a:r>
              <a:rPr lang="en-US" sz="3000" dirty="0" smtClean="0">
                <a:sym typeface="Symbol" pitchFamily="18" charset="2"/>
              </a:rPr>
              <a:t> is started with input &lt;</a:t>
            </a:r>
            <a:r>
              <a:rPr lang="en-US" sz="3000" i="1" dirty="0" err="1" smtClean="0">
                <a:sym typeface="Symbol" pitchFamily="18" charset="2"/>
              </a:rPr>
              <a:t>M</a:t>
            </a:r>
            <a:r>
              <a:rPr lang="en-US" sz="3000" dirty="0" err="1" smtClean="0">
                <a:sym typeface="Symbol" pitchFamily="18" charset="2"/>
              </a:rPr>
              <a:t>,</a:t>
            </a:r>
            <a:r>
              <a:rPr lang="en-US" sz="3000" i="1" dirty="0" err="1" smtClean="0">
                <a:sym typeface="Symbol" pitchFamily="18" charset="2"/>
              </a:rPr>
              <a:t>w</a:t>
            </a:r>
            <a:r>
              <a:rPr lang="en-US" sz="3000" dirty="0" smtClean="0">
                <a:sym typeface="Symbol" pitchFamily="18" charset="2"/>
              </a:rPr>
              <a:t>&gt;, it simulates the behavior of </a:t>
            </a:r>
            <a:r>
              <a:rPr lang="en-US" sz="3000" i="1" dirty="0" smtClean="0">
                <a:sym typeface="Symbol" pitchFamily="18" charset="2"/>
              </a:rPr>
              <a:t>M</a:t>
            </a:r>
            <a:r>
              <a:rPr lang="en-US" sz="3000" dirty="0" smtClean="0">
                <a:sym typeface="Symbol" pitchFamily="18" charset="2"/>
              </a:rPr>
              <a:t>, started with input </a:t>
            </a:r>
            <a:r>
              <a:rPr lang="en-US" sz="3000" i="1" dirty="0" smtClean="0">
                <a:sym typeface="Symbol" pitchFamily="18" charset="2"/>
              </a:rPr>
              <a:t>w</a:t>
            </a:r>
            <a:r>
              <a:rPr lang="en-US" sz="3000" dirty="0" smtClean="0">
                <a:sym typeface="Symbol" pitchFamily="18" charset="2"/>
              </a:rPr>
              <a:t>: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If 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 does not halt, </a:t>
            </a:r>
            <a:r>
              <a:rPr lang="en-US" sz="2600" i="1" dirty="0" smtClean="0">
                <a:sym typeface="Symbol" pitchFamily="18" charset="2"/>
              </a:rPr>
              <a:t>U</a:t>
            </a:r>
            <a:r>
              <a:rPr lang="en-US" sz="2600" dirty="0" smtClean="0">
                <a:sym typeface="Symbol" pitchFamily="18" charset="2"/>
              </a:rPr>
              <a:t> does not halt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If 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 halts and accepts, so does </a:t>
            </a:r>
            <a:r>
              <a:rPr lang="en-US" sz="2600" i="1" dirty="0" smtClean="0">
                <a:sym typeface="Symbol" pitchFamily="18" charset="2"/>
              </a:rPr>
              <a:t>U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If 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 halts and rejects, so does </a:t>
            </a:r>
            <a:r>
              <a:rPr lang="en-US" sz="2600" i="1" dirty="0" smtClean="0">
                <a:sym typeface="Symbol" pitchFamily="18" charset="2"/>
              </a:rPr>
              <a:t>U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If 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 is a "function computing" TM, then</a:t>
            </a:r>
            <a:br>
              <a:rPr lang="en-US" sz="2600" dirty="0" smtClean="0">
                <a:sym typeface="Symbol" pitchFamily="18" charset="2"/>
              </a:rPr>
            </a:br>
            <a:r>
              <a:rPr lang="en-US" sz="2600" i="1" dirty="0" smtClean="0">
                <a:sym typeface="Symbol" pitchFamily="18" charset="2"/>
              </a:rPr>
              <a:t>U</a:t>
            </a:r>
            <a:r>
              <a:rPr lang="en-US" sz="2600" dirty="0" smtClean="0">
                <a:sym typeface="Symbol" pitchFamily="18" charset="2"/>
              </a:rPr>
              <a:t> leaves the same string on the tape that 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 would leave, so that </a:t>
            </a:r>
            <a:r>
              <a:rPr lang="en-US" sz="2600" i="1" dirty="0" smtClean="0">
                <a:sym typeface="Symbol" pitchFamily="18" charset="2"/>
              </a:rPr>
              <a:t>U</a:t>
            </a:r>
            <a:r>
              <a:rPr lang="en-US" sz="2600" dirty="0" smtClean="0">
                <a:sym typeface="Symbol" pitchFamily="18" charset="2"/>
              </a:rPr>
              <a:t>(&lt;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, </a:t>
            </a:r>
            <a:r>
              <a:rPr lang="en-US" sz="2600" i="1" dirty="0" smtClean="0">
                <a:sym typeface="Symbol" pitchFamily="18" charset="2"/>
              </a:rPr>
              <a:t>w</a:t>
            </a:r>
            <a:r>
              <a:rPr lang="en-US" sz="2600" dirty="0" smtClean="0">
                <a:sym typeface="Symbol" pitchFamily="18" charset="2"/>
              </a:rPr>
              <a:t>&gt;) = </a:t>
            </a:r>
            <a:r>
              <a:rPr lang="en-US" sz="2600" i="1" dirty="0" smtClean="0">
                <a:sym typeface="Symbol" pitchFamily="18" charset="2"/>
              </a:rPr>
              <a:t>M</a:t>
            </a:r>
            <a:r>
              <a:rPr lang="en-US" sz="2600" dirty="0" smtClean="0">
                <a:sym typeface="Symbol" pitchFamily="18" charset="2"/>
              </a:rPr>
              <a:t>(</a:t>
            </a:r>
            <a:r>
              <a:rPr lang="en-US" sz="2600" i="1" dirty="0" smtClean="0">
                <a:sym typeface="Symbol" pitchFamily="18" charset="2"/>
              </a:rPr>
              <a:t>w</a:t>
            </a:r>
            <a:r>
              <a:rPr lang="en-US" sz="2600" dirty="0" smtClean="0">
                <a:sym typeface="Symbol" pitchFamily="18" charset="2"/>
              </a:rPr>
              <a:t>)</a:t>
            </a:r>
            <a:endParaRPr lang="en-US" sz="2600" dirty="0" smtClean="0"/>
          </a:p>
          <a:p>
            <a:r>
              <a:rPr lang="en-US" sz="3000" b="1" dirty="0" smtClean="0"/>
              <a:t>Church-Turing Thesis (brief version):</a:t>
            </a:r>
            <a:br>
              <a:rPr lang="en-US" sz="3000" b="1" dirty="0" smtClean="0"/>
            </a:br>
            <a:r>
              <a:rPr lang="en-US" sz="2600" dirty="0" smtClean="0">
                <a:sym typeface="Symbol" pitchFamily="18" charset="2"/>
              </a:rPr>
              <a:t>"Computable" is equivalent to "computable by a Turing machine"</a:t>
            </a:r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14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Recap: D and SD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dirty="0"/>
              <a:t>● </a:t>
            </a:r>
            <a:r>
              <a:rPr lang="en-US" sz="2200" dirty="0"/>
              <a:t>A TM </a:t>
            </a:r>
            <a:r>
              <a:rPr lang="en-US" sz="2200" i="1" dirty="0"/>
              <a:t>M</a:t>
            </a:r>
            <a:r>
              <a:rPr lang="en-US" sz="2200" dirty="0"/>
              <a:t> with input alphabet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i="1" dirty="0"/>
              <a:t>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decides</a:t>
            </a:r>
            <a:r>
              <a:rPr lang="en-US" sz="2200" dirty="0"/>
              <a:t> a language </a:t>
            </a:r>
            <a:r>
              <a:rPr lang="en-US" sz="2200" i="1" dirty="0"/>
              <a:t>L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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* </a:t>
            </a:r>
            <a:r>
              <a:rPr lang="en-US" sz="2200" dirty="0" err="1"/>
              <a:t>iff</a:t>
            </a:r>
            <a:r>
              <a:rPr lang="en-US" sz="2200" dirty="0"/>
              <a:t>, </a:t>
            </a:r>
          </a:p>
          <a:p>
            <a:pPr lvl="1" eaLnBrk="1" hangingPunct="1"/>
            <a:r>
              <a:rPr lang="en-US" sz="2200" dirty="0"/>
              <a:t>   for any string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*,</a:t>
            </a:r>
          </a:p>
          <a:p>
            <a:pPr lvl="2"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 then </a:t>
            </a:r>
            <a:r>
              <a:rPr lang="en-US" sz="2200" i="1" dirty="0"/>
              <a:t>M</a:t>
            </a:r>
            <a:r>
              <a:rPr lang="en-US" sz="2200" dirty="0"/>
              <a:t> accepts </a:t>
            </a:r>
            <a:r>
              <a:rPr lang="en-US" sz="2200" i="1" dirty="0"/>
              <a:t>w</a:t>
            </a:r>
            <a:r>
              <a:rPr lang="en-US" sz="2200" dirty="0"/>
              <a:t>, and</a:t>
            </a:r>
          </a:p>
          <a:p>
            <a:pPr lvl="2"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 then </a:t>
            </a:r>
            <a:r>
              <a:rPr lang="en-US" sz="2200" i="1" dirty="0"/>
              <a:t>M</a:t>
            </a:r>
            <a:r>
              <a:rPr lang="en-US" sz="2200" dirty="0"/>
              <a:t> rejects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lvl="1" eaLnBrk="1" hangingPunct="1"/>
            <a:endParaRPr lang="en-US" sz="2200" dirty="0"/>
          </a:p>
          <a:p>
            <a:pPr lvl="1" eaLnBrk="1" hangingPunct="1"/>
            <a:r>
              <a:rPr lang="en-US" sz="2200" dirty="0"/>
              <a:t>    A language </a:t>
            </a:r>
            <a:r>
              <a:rPr lang="en-US" sz="2200" i="1" dirty="0"/>
              <a:t>L</a:t>
            </a:r>
            <a:r>
              <a:rPr lang="en-US" sz="2200" dirty="0"/>
              <a:t> is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decidable</a:t>
            </a:r>
            <a:r>
              <a:rPr lang="en-US" sz="2200" b="1" dirty="0"/>
              <a:t> </a:t>
            </a:r>
            <a:r>
              <a:rPr lang="en-US" sz="2200" dirty="0" smtClean="0"/>
              <a:t>(an element of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sz="2200" dirty="0"/>
              <a:t>) </a:t>
            </a:r>
            <a:r>
              <a:rPr lang="en-US" sz="2200" dirty="0" err="1"/>
              <a:t>iff</a:t>
            </a:r>
            <a:r>
              <a:rPr lang="en-US" sz="2200" dirty="0"/>
              <a:t> there is a Turing </a:t>
            </a:r>
            <a:r>
              <a:rPr lang="en-US" sz="2200" dirty="0" smtClean="0"/>
              <a:t>machine </a:t>
            </a:r>
            <a:r>
              <a:rPr lang="en-US" sz="2200" i="1" dirty="0"/>
              <a:t>M</a:t>
            </a:r>
            <a:r>
              <a:rPr lang="en-US" sz="2200" dirty="0"/>
              <a:t> that decides it.  </a:t>
            </a:r>
          </a:p>
          <a:p>
            <a:pPr lvl="1" eaLnBrk="1" hangingPunct="1"/>
            <a:endParaRPr lang="en-US" sz="2200" dirty="0"/>
          </a:p>
          <a:p>
            <a:pPr lvl="1" eaLnBrk="1" hangingPunct="1"/>
            <a:r>
              <a:rPr lang="en-US" sz="2200" dirty="0"/>
              <a:t>● A TM </a:t>
            </a:r>
            <a:r>
              <a:rPr lang="en-US" sz="2200" i="1" dirty="0"/>
              <a:t>M</a:t>
            </a:r>
            <a:r>
              <a:rPr lang="en-US" sz="2200" dirty="0"/>
              <a:t> with input alphabet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i="1" dirty="0"/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semidecides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 </a:t>
            </a:r>
            <a:r>
              <a:rPr lang="en-US" sz="2200" dirty="0" err="1"/>
              <a:t>iff</a:t>
            </a:r>
            <a:r>
              <a:rPr lang="en-US" sz="2200" dirty="0"/>
              <a:t> for any string </a:t>
            </a:r>
          </a:p>
          <a:p>
            <a:pPr lvl="1" eaLnBrk="1" hangingPunct="1"/>
            <a:r>
              <a:rPr lang="en-US" sz="2200" dirty="0"/>
              <a:t>  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*,</a:t>
            </a:r>
          </a:p>
          <a:p>
            <a:pPr lvl="2"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 then </a:t>
            </a:r>
            <a:r>
              <a:rPr lang="en-US" sz="2200" i="1" dirty="0"/>
              <a:t>M</a:t>
            </a:r>
            <a:r>
              <a:rPr lang="en-US" sz="2200" dirty="0"/>
              <a:t> accepts </a:t>
            </a:r>
            <a:r>
              <a:rPr lang="en-US" sz="2200" i="1" dirty="0"/>
              <a:t>w</a:t>
            </a:r>
            <a:endParaRPr lang="en-US" sz="2200" dirty="0"/>
          </a:p>
          <a:p>
            <a:pPr lvl="2"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 then </a:t>
            </a:r>
            <a:r>
              <a:rPr lang="en-US" sz="2200" i="1" dirty="0"/>
              <a:t>M</a:t>
            </a:r>
            <a:r>
              <a:rPr lang="en-US" sz="2200" dirty="0"/>
              <a:t> does not accept </a:t>
            </a:r>
            <a:r>
              <a:rPr lang="en-US" sz="2200" i="1" dirty="0"/>
              <a:t>w</a:t>
            </a:r>
            <a:r>
              <a:rPr lang="en-US" sz="2200" dirty="0"/>
              <a:t>.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</a:t>
            </a:r>
            <a:r>
              <a:rPr lang="en-US" sz="2200" i="1" dirty="0" smtClean="0"/>
              <a:t>M</a:t>
            </a:r>
            <a:r>
              <a:rPr lang="en-US" sz="2200" dirty="0" smtClean="0"/>
              <a:t> </a:t>
            </a:r>
            <a:r>
              <a:rPr lang="en-US" sz="2200" dirty="0"/>
              <a:t>may reject or loop.</a:t>
            </a:r>
          </a:p>
          <a:p>
            <a:pPr lvl="2" eaLnBrk="1" hangingPunct="1"/>
            <a:endParaRPr lang="en-US" sz="2200" dirty="0"/>
          </a:p>
          <a:p>
            <a:pPr lvl="1" eaLnBrk="1" hangingPunct="1"/>
            <a:r>
              <a:rPr lang="en-US" sz="2200" dirty="0"/>
              <a:t>A language </a:t>
            </a:r>
            <a:r>
              <a:rPr lang="en-US" sz="2200" i="1" dirty="0"/>
              <a:t>L</a:t>
            </a:r>
            <a:r>
              <a:rPr lang="en-US" sz="2200" dirty="0"/>
              <a:t> is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semidecidable</a:t>
            </a:r>
            <a:r>
              <a:rPr lang="en-US" sz="2200" dirty="0"/>
              <a:t> </a:t>
            </a:r>
            <a:r>
              <a:rPr lang="en-US" sz="2200" dirty="0" smtClean="0"/>
              <a:t>(an element of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sz="2200" dirty="0"/>
              <a:t>) iff there is a </a:t>
            </a:r>
            <a:r>
              <a:rPr lang="en-US" sz="2200" dirty="0" smtClean="0"/>
              <a:t>Turing machine </a:t>
            </a:r>
            <a:r>
              <a:rPr lang="en-US" sz="2200" dirty="0"/>
              <a:t>that semidecides it. </a:t>
            </a:r>
          </a:p>
        </p:txBody>
      </p:sp>
    </p:spTree>
    <p:extLst>
      <p:ext uri="{BB962C8B-B14F-4D97-AF65-F5344CB8AC3E}">
        <p14:creationId xmlns:p14="http://schemas.microsoft.com/office/powerpoint/2010/main" val="10936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Defining the Universe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914400" y="1167348"/>
            <a:ext cx="78486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What is the complement of:</a:t>
            </a:r>
          </a:p>
          <a:p>
            <a:pPr eaLnBrk="1" hangingPunct="1"/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 err="1"/>
              <a:t>A</a:t>
            </a:r>
            <a:r>
              <a:rPr lang="en-US" sz="2400" baseline="30000" dirty="0" err="1"/>
              <a:t>n</a:t>
            </a:r>
            <a:r>
              <a:rPr lang="en-US" sz="2400" dirty="0" err="1"/>
              <a:t>B</a:t>
            </a:r>
            <a:r>
              <a:rPr lang="en-US" sz="2400" baseline="30000" dirty="0" err="1"/>
              <a:t>n</a:t>
            </a:r>
            <a:r>
              <a:rPr lang="en-US" sz="2400" dirty="0"/>
              <a:t> = {</a:t>
            </a:r>
            <a:r>
              <a:rPr lang="en-US" sz="2400" dirty="0" err="1">
                <a:latin typeface="Courier New" pitchFamily="49" charset="0"/>
              </a:rPr>
              <a:t>a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b</a:t>
            </a:r>
            <a:r>
              <a:rPr lang="en-US" sz="2400" i="1" baseline="30000" dirty="0" err="1"/>
              <a:t>n</a:t>
            </a:r>
            <a:r>
              <a:rPr lang="en-US" sz="2400" dirty="0"/>
              <a:t> :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 0</a:t>
            </a:r>
            <a:r>
              <a:rPr lang="en-US" sz="2400" dirty="0" smtClean="0">
                <a:sym typeface="Symbol" pitchFamily="18" charset="2"/>
              </a:rPr>
              <a:t>}   ?</a:t>
            </a:r>
            <a:endParaRPr lang="en-US" sz="2400" dirty="0">
              <a:sym typeface="Symbol" pitchFamily="18" charset="2"/>
            </a:endParaRPr>
          </a:p>
          <a:p>
            <a:pPr eaLnBrk="1" hangingPunct="1"/>
            <a:endParaRPr lang="en-US" sz="2400" dirty="0" smtClean="0">
              <a:sym typeface="Symbol" pitchFamily="18" charset="2"/>
            </a:endParaRP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Depends on the universe: </a:t>
            </a: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That universe may be </a:t>
            </a:r>
            <a:r>
              <a:rPr lang="en-US" sz="2400" dirty="0" smtClean="0"/>
              <a:t>{a, b}*, or even {a, b,</a:t>
            </a:r>
            <a:r>
              <a:rPr lang="en-US" sz="2400" baseline="0" dirty="0" smtClean="0"/>
              <a:t> c, d}*, </a:t>
            </a:r>
            <a:r>
              <a:rPr lang="en-US" sz="2400" dirty="0" smtClean="0"/>
              <a:t> or could be {</a:t>
            </a:r>
            <a:r>
              <a:rPr lang="en-US" sz="2400" dirty="0" err="1" smtClean="0"/>
              <a:t>a</a:t>
            </a:r>
            <a:r>
              <a:rPr lang="en-US" sz="2400" baseline="30000" dirty="0" err="1" smtClean="0"/>
              <a:t>k</a:t>
            </a:r>
            <a:r>
              <a:rPr lang="en-US" sz="2400" dirty="0" err="1" smtClean="0"/>
              <a:t>b</a:t>
            </a:r>
            <a:r>
              <a:rPr lang="en-US" sz="2400" baseline="30000" dirty="0" err="1" smtClean="0"/>
              <a:t>m</a:t>
            </a:r>
            <a:r>
              <a:rPr lang="en-US" sz="2400" dirty="0" smtClean="0"/>
              <a:t>}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 smtClean="0"/>
              <a:t>}</a:t>
            </a:r>
          </a:p>
          <a:p>
            <a:pPr eaLnBrk="1" hangingPunct="1">
              <a:buFontTx/>
              <a:buChar char="•"/>
            </a:pPr>
            <a:endParaRPr lang="en-US" sz="2400" i="1" dirty="0"/>
          </a:p>
          <a:p>
            <a:pPr eaLnBrk="1" hangingPunct="1"/>
            <a:r>
              <a:rPr lang="en-US" sz="2400" dirty="0"/>
              <a:t>Universe may be </a:t>
            </a:r>
            <a:r>
              <a:rPr lang="en-US" sz="2400" dirty="0" smtClean="0">
                <a:sym typeface="Symbol"/>
              </a:rPr>
              <a:t></a:t>
            </a:r>
            <a:r>
              <a:rPr lang="en-US" sz="2400" baseline="-25000" dirty="0" smtClean="0">
                <a:sym typeface="Symbol"/>
              </a:rPr>
              <a:t>U</a:t>
            </a:r>
            <a:r>
              <a:rPr lang="en-US" sz="2400" dirty="0" smtClean="0">
                <a:sym typeface="Symbol"/>
              </a:rPr>
              <a:t>*, or could be 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/>
            </a:r>
            <a:br>
              <a:rPr lang="en-US" sz="2400" dirty="0" smtClean="0">
                <a:sym typeface="Symbol"/>
              </a:rPr>
            </a:br>
            <a:r>
              <a:rPr lang="en-US" sz="2200" dirty="0" smtClean="0"/>
              <a:t>{&lt;</a:t>
            </a:r>
            <a:r>
              <a:rPr lang="en-US" sz="2200" i="1" dirty="0" smtClean="0"/>
              <a:t>M</a:t>
            </a:r>
            <a:r>
              <a:rPr lang="en-US" sz="2200" dirty="0" smtClean="0"/>
              <a:t>, </a:t>
            </a:r>
            <a:r>
              <a:rPr lang="en-US" sz="2200" i="1" dirty="0" smtClean="0"/>
              <a:t>w</a:t>
            </a:r>
            <a:r>
              <a:rPr lang="en-US" sz="2200" dirty="0" smtClean="0"/>
              <a:t>&gt; : M is a TM and w is a string over M's input alphabet}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1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Defining the Universe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873125"/>
            <a:ext cx="7848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halts on input string </a:t>
            </a:r>
            <a:r>
              <a:rPr lang="en-US" sz="2200" i="1" dirty="0"/>
              <a:t>w</a:t>
            </a:r>
            <a:r>
              <a:rPr lang="en-US" sz="2200" dirty="0"/>
              <a:t>}.</a:t>
            </a:r>
            <a:endParaRPr lang="en-US" sz="2200" i="1" dirty="0"/>
          </a:p>
          <a:p>
            <a:pPr eaLnBrk="1" hangingPunct="1"/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&gt; :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dirty="0" smtClean="0"/>
              <a:t>doesn't halt on any input string}.</a:t>
            </a:r>
            <a:endParaRPr lang="en-US" sz="2200" i="1" dirty="0"/>
          </a:p>
          <a:p>
            <a:pPr eaLnBrk="1" hangingPunct="1"/>
            <a:r>
              <a:rPr lang="en-US" sz="2200" i="1" dirty="0"/>
              <a:t>L</a:t>
            </a:r>
            <a:r>
              <a:rPr lang="en-US" sz="2200" baseline="-25000" dirty="0"/>
              <a:t>3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baseline="-25000" dirty="0"/>
              <a:t>a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baseline="-25000" dirty="0"/>
              <a:t>b</a:t>
            </a:r>
            <a:r>
              <a:rPr lang="en-US" sz="2200" dirty="0"/>
              <a:t>&gt; : </a:t>
            </a:r>
            <a:r>
              <a:rPr lang="en-US" sz="2200" i="1" dirty="0"/>
              <a:t>M</a:t>
            </a:r>
            <a:r>
              <a:rPr lang="en-US" sz="2200" baseline="-25000" dirty="0"/>
              <a:t>a</a:t>
            </a:r>
            <a:r>
              <a:rPr lang="en-US" sz="2200" dirty="0"/>
              <a:t> and </a:t>
            </a:r>
            <a:r>
              <a:rPr lang="en-US" sz="2200" i="1" dirty="0"/>
              <a:t>M</a:t>
            </a:r>
            <a:r>
              <a:rPr lang="en-US" sz="2200" baseline="-25000" dirty="0"/>
              <a:t>b</a:t>
            </a:r>
            <a:r>
              <a:rPr lang="en-US" sz="2200" dirty="0"/>
              <a:t> halt on the same strings}.</a:t>
            </a:r>
            <a:br>
              <a:rPr lang="en-US" sz="2200" dirty="0"/>
            </a:br>
            <a:endParaRPr lang="en-US" sz="2200" dirty="0"/>
          </a:p>
          <a:p>
            <a:pPr eaLnBrk="1" hangingPunct="1"/>
            <a:r>
              <a:rPr lang="en-US" sz="2200" dirty="0"/>
              <a:t>For a string </a:t>
            </a:r>
            <a:r>
              <a:rPr lang="en-US" sz="2200" i="1" dirty="0"/>
              <a:t>w</a:t>
            </a:r>
            <a:r>
              <a:rPr lang="en-US" sz="2200" dirty="0"/>
              <a:t> to be in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it must:</a:t>
            </a:r>
          </a:p>
          <a:p>
            <a:pPr eaLnBrk="1" hangingPunct="1"/>
            <a:r>
              <a:rPr lang="en-US" sz="2200" dirty="0"/>
              <a:t>    ● be syntactically well-formed.</a:t>
            </a:r>
          </a:p>
          <a:p>
            <a:pPr eaLnBrk="1" hangingPunct="1"/>
            <a:r>
              <a:rPr lang="en-US" sz="2200" dirty="0"/>
              <a:t>    ● encode a machine </a:t>
            </a:r>
            <a:r>
              <a:rPr lang="en-US" sz="2200" i="1" dirty="0"/>
              <a:t>M</a:t>
            </a:r>
            <a:r>
              <a:rPr lang="en-US" sz="2200" dirty="0"/>
              <a:t> and a string </a:t>
            </a:r>
            <a:r>
              <a:rPr lang="en-US" sz="2200" i="1" dirty="0"/>
              <a:t>w</a:t>
            </a:r>
            <a:r>
              <a:rPr lang="en-US" sz="2200" dirty="0"/>
              <a:t> such that </a:t>
            </a:r>
            <a:r>
              <a:rPr lang="en-US" sz="2200" i="1" dirty="0"/>
              <a:t>M</a:t>
            </a:r>
            <a:r>
              <a:rPr lang="en-US" sz="2200" dirty="0"/>
              <a:t> halts </a:t>
            </a:r>
          </a:p>
          <a:p>
            <a:pPr eaLnBrk="1" hangingPunct="1"/>
            <a:r>
              <a:rPr lang="en-US" sz="2200" dirty="0"/>
              <a:t>       when started 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Define the universe from which we are drawing strings to contain only those strings that meet the syntactic requirements of the language definition.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This convention has no impact on the decidability of any of these languages since the set of </a:t>
            </a:r>
            <a:r>
              <a:rPr lang="en-US" sz="2200" dirty="0" smtClean="0"/>
              <a:t>all syntactically valid </a:t>
            </a:r>
            <a:r>
              <a:rPr lang="en-US" sz="2200" dirty="0"/>
              <a:t>strings is clearly in D.</a:t>
            </a:r>
          </a:p>
        </p:txBody>
      </p:sp>
    </p:spTree>
    <p:extLst>
      <p:ext uri="{BB962C8B-B14F-4D97-AF65-F5344CB8AC3E}">
        <p14:creationId xmlns:p14="http://schemas.microsoft.com/office/powerpoint/2010/main" val="40921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838200" y="1143000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/>
              <a:t>Our earlier definition:</a:t>
            </a:r>
          </a:p>
          <a:p>
            <a:pPr eaLnBrk="1" hangingPunct="1"/>
            <a:endParaRPr lang="en-US" sz="2200" dirty="0">
              <a:sym typeface="Symbol" pitchFamily="18" charset="2"/>
            </a:endParaRPr>
          </a:p>
          <a:p>
            <a:pPr eaLnBrk="1" hangingPunct="1"/>
            <a:r>
              <a:rPr lang="en-US" sz="2200" dirty="0">
                <a:sym typeface="Symbol" pitchFamily="18" charset="2"/>
              </a:rPr>
              <a:t>  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=  {</a:t>
            </a:r>
            <a:r>
              <a:rPr lang="en-US" sz="2200" i="1" dirty="0"/>
              <a:t>x</a:t>
            </a:r>
            <a:r>
              <a:rPr lang="en-US" sz="2200" dirty="0"/>
              <a:t>: </a:t>
            </a:r>
            <a:r>
              <a:rPr lang="en-US" sz="2200" i="1" dirty="0"/>
              <a:t>x</a:t>
            </a:r>
            <a:r>
              <a:rPr lang="en-US" sz="2200" dirty="0"/>
              <a:t> is not a syntactically well formed 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pair}</a:t>
            </a:r>
          </a:p>
          <a:p>
            <a:pPr eaLnBrk="1" hangingPunct="1"/>
            <a:r>
              <a:rPr lang="en-US" sz="2200" dirty="0"/>
              <a:t>	 		</a:t>
            </a:r>
            <a:r>
              <a:rPr lang="en-US" sz="2200" dirty="0">
                <a:sym typeface="Symbol" pitchFamily="18" charset="2"/>
              </a:rPr>
              <a:t></a:t>
            </a:r>
            <a:r>
              <a:rPr lang="en-US" sz="2200" dirty="0"/>
              <a:t> </a:t>
            </a:r>
          </a:p>
          <a:p>
            <a:pPr eaLnBrk="1" hangingPunct="1"/>
            <a:r>
              <a:rPr lang="en-US" sz="2200" dirty="0"/>
              <a:t>		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does not halt on input string </a:t>
            </a:r>
            <a:r>
              <a:rPr lang="en-US" sz="2200" i="1" dirty="0"/>
              <a:t>w</a:t>
            </a:r>
            <a:r>
              <a:rPr lang="en-US" sz="2200" dirty="0"/>
              <a:t>}.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We will use a different definition: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Define the </a:t>
            </a:r>
            <a:r>
              <a:rPr lang="en-US" sz="2200" b="1" i="1" dirty="0"/>
              <a:t>complement</a:t>
            </a:r>
            <a:r>
              <a:rPr lang="en-US" sz="2200" dirty="0"/>
              <a:t> of any language </a:t>
            </a:r>
            <a:r>
              <a:rPr lang="en-US" sz="2200" i="1" dirty="0"/>
              <a:t>L</a:t>
            </a:r>
            <a:r>
              <a:rPr lang="en-US" sz="2200" dirty="0"/>
              <a:t> whose member strings include at least one Turing machine description to be with respect to a universe of strings that are of the same syntactic form as </a:t>
            </a:r>
            <a:r>
              <a:rPr lang="en-US" sz="2200" i="1" dirty="0"/>
              <a:t>L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Now we have:</a:t>
            </a:r>
          </a:p>
          <a:p>
            <a:pPr eaLnBrk="1" hangingPunct="1"/>
            <a:endParaRPr lang="en-US" sz="2200" dirty="0">
              <a:sym typeface="Symbol" pitchFamily="18" charset="2"/>
            </a:endParaRPr>
          </a:p>
          <a:p>
            <a:pPr eaLnBrk="1" hangingPunct="1"/>
            <a:r>
              <a:rPr lang="en-US" sz="2200" dirty="0">
                <a:sym typeface="Symbol" pitchFamily="18" charset="2"/>
              </a:rPr>
              <a:t>  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does not halt on input string </a:t>
            </a:r>
            <a:r>
              <a:rPr lang="en-US" sz="2200" i="1" dirty="0"/>
              <a:t>w</a:t>
            </a:r>
            <a:r>
              <a:rPr lang="en-US" sz="2200" dirty="0"/>
              <a:t>}.</a:t>
            </a: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A Different Definition of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13072</TotalTime>
  <Words>3229</Words>
  <Application>Microsoft Office PowerPoint</Application>
  <PresentationFormat>On-screen Show (4:3)</PresentationFormat>
  <Paragraphs>559</Paragraphs>
  <Slides>43</Slides>
  <Notes>43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Symbol</vt:lpstr>
      <vt:lpstr>Monotype Sorts</vt:lpstr>
      <vt:lpstr>Calibri</vt:lpstr>
      <vt:lpstr>Courier New</vt:lpstr>
      <vt:lpstr>Times New Roman</vt:lpstr>
      <vt:lpstr>Default Design</vt:lpstr>
      <vt:lpstr>PowerPoint Presentation</vt:lpstr>
      <vt:lpstr>Your Questions?</vt:lpstr>
      <vt:lpstr>Key ideas so far </vt:lpstr>
      <vt:lpstr>Key ideas so far 2</vt:lpstr>
      <vt:lpstr>Key ideas so far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Dovetailing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610</cp:revision>
  <cp:lastPrinted>2016-02-11T12:58:35Z</cp:lastPrinted>
  <dcterms:created xsi:type="dcterms:W3CDTF">2007-01-18T00:38:26Z</dcterms:created>
  <dcterms:modified xsi:type="dcterms:W3CDTF">2016-02-11T13:12:17Z</dcterms:modified>
</cp:coreProperties>
</file>