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45"/>
  </p:notesMasterIdLst>
  <p:handoutMasterIdLst>
    <p:handoutMasterId r:id="rId46"/>
  </p:handoutMasterIdLst>
  <p:sldIdLst>
    <p:sldId id="686" r:id="rId2"/>
    <p:sldId id="722" r:id="rId3"/>
    <p:sldId id="705" r:id="rId4"/>
    <p:sldId id="727" r:id="rId5"/>
    <p:sldId id="728" r:id="rId6"/>
    <p:sldId id="729" r:id="rId7"/>
    <p:sldId id="730" r:id="rId8"/>
    <p:sldId id="731" r:id="rId9"/>
    <p:sldId id="732" r:id="rId10"/>
    <p:sldId id="746" r:id="rId11"/>
    <p:sldId id="747" r:id="rId12"/>
    <p:sldId id="748" r:id="rId13"/>
    <p:sldId id="749" r:id="rId14"/>
    <p:sldId id="706" r:id="rId15"/>
    <p:sldId id="707" r:id="rId16"/>
    <p:sldId id="708" r:id="rId17"/>
    <p:sldId id="709" r:id="rId18"/>
    <p:sldId id="710" r:id="rId19"/>
    <p:sldId id="711" r:id="rId20"/>
    <p:sldId id="712" r:id="rId21"/>
    <p:sldId id="713" r:id="rId22"/>
    <p:sldId id="714" r:id="rId23"/>
    <p:sldId id="715" r:id="rId24"/>
    <p:sldId id="716" r:id="rId25"/>
    <p:sldId id="717" r:id="rId26"/>
    <p:sldId id="718" r:id="rId27"/>
    <p:sldId id="719" r:id="rId28"/>
    <p:sldId id="720" r:id="rId29"/>
    <p:sldId id="721" r:id="rId30"/>
    <p:sldId id="744" r:id="rId31"/>
    <p:sldId id="733" r:id="rId32"/>
    <p:sldId id="734" r:id="rId33"/>
    <p:sldId id="735" r:id="rId34"/>
    <p:sldId id="736" r:id="rId35"/>
    <p:sldId id="737" r:id="rId36"/>
    <p:sldId id="738" r:id="rId37"/>
    <p:sldId id="739" r:id="rId38"/>
    <p:sldId id="750" r:id="rId39"/>
    <p:sldId id="751" r:id="rId40"/>
    <p:sldId id="752" r:id="rId41"/>
    <p:sldId id="740" r:id="rId42"/>
    <p:sldId id="743" r:id="rId43"/>
    <p:sldId id="745" r:id="rId44"/>
  </p:sldIdLst>
  <p:sldSz cx="9144000" cy="6858000" type="screen4x3"/>
  <p:notesSz cx="7315200" cy="9601200"/>
  <p:embeddedFontLst>
    <p:embeddedFont>
      <p:font typeface="Calibri" panose="020F0502020204030204" pitchFamily="34" charset="0"/>
      <p:regular r:id="rId47"/>
      <p:bold r:id="rId48"/>
      <p:italic r:id="rId49"/>
      <p:boldItalic r:id="rId50"/>
    </p:embeddedFont>
    <p:embeddedFont>
      <p:font typeface="Monotype Sorts" panose="05000000000000000000" charset="2"/>
      <p:regular r:id="rId51"/>
    </p:embeddedFont>
  </p:embeddedFont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561" autoAdjust="0"/>
    <p:restoredTop sz="78856" autoAdjust="0"/>
  </p:normalViewPr>
  <p:slideViewPr>
    <p:cSldViewPr>
      <p:cViewPr varScale="1">
        <p:scale>
          <a:sx n="90" d="100"/>
          <a:sy n="90" d="100"/>
        </p:scale>
        <p:origin x="852" y="78"/>
      </p:cViewPr>
      <p:guideLst>
        <p:guide orient="horz" pos="2160"/>
        <p:guide pos="2880"/>
      </p:guideLst>
    </p:cSldViewPr>
  </p:slideViewPr>
  <p:outlineViewPr>
    <p:cViewPr>
      <p:scale>
        <a:sx n="46" d="100"/>
        <a:sy n="46" d="100"/>
      </p:scale>
      <p:origin x="0" y="-1980"/>
    </p:cViewPr>
  </p:outlineViewPr>
  <p:notesTextViewPr>
    <p:cViewPr>
      <p:scale>
        <a:sx n="3" d="2"/>
        <a:sy n="3" d="2"/>
      </p:scale>
      <p:origin x="0" y="0"/>
    </p:cViewPr>
  </p:notesTextViewPr>
  <p:sorterViewPr>
    <p:cViewPr varScale="1">
      <p:scale>
        <a:sx n="1" d="1"/>
        <a:sy n="1" d="1"/>
      </p:scale>
      <p:origin x="0" y="-541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2.fntdata"/><Relationship Id="rId8" Type="http://schemas.openxmlformats.org/officeDocument/2006/relationships/slide" Target="slides/slide7.xml"/><Relationship Id="rId51" Type="http://schemas.openxmlformats.org/officeDocument/2006/relationships/font" Target="fonts/font5.fntdata"/><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5"/>
            <a:ext cx="3169920" cy="481123"/>
          </a:xfrm>
          <a:prstGeom prst="rect">
            <a:avLst/>
          </a:prstGeom>
        </p:spPr>
        <p:txBody>
          <a:bodyPr vert="horz" lIns="94959" tIns="47481" rIns="94959" bIns="47481" rtlCol="0"/>
          <a:lstStyle>
            <a:lvl1pPr algn="l" eaLnBrk="1" hangingPunct="1">
              <a:defRPr sz="1200">
                <a:latin typeface="Arial" charset="0"/>
              </a:defRPr>
            </a:lvl1pPr>
          </a:lstStyle>
          <a:p>
            <a:pPr>
              <a:defRPr/>
            </a:pPr>
            <a:endParaRPr lang="en-US"/>
          </a:p>
        </p:txBody>
      </p:sp>
      <p:sp>
        <p:nvSpPr>
          <p:cNvPr id="3" name="Date Placeholder 2"/>
          <p:cNvSpPr>
            <a:spLocks noGrp="1"/>
          </p:cNvSpPr>
          <p:nvPr>
            <p:ph type="dt" sz="quarter" idx="1"/>
          </p:nvPr>
        </p:nvSpPr>
        <p:spPr>
          <a:xfrm>
            <a:off x="4143589" y="5"/>
            <a:ext cx="3169920" cy="481123"/>
          </a:xfrm>
          <a:prstGeom prst="rect">
            <a:avLst/>
          </a:prstGeom>
        </p:spPr>
        <p:txBody>
          <a:bodyPr vert="horz" lIns="94959" tIns="47481" rIns="94959" bIns="47481" rtlCol="0"/>
          <a:lstStyle>
            <a:lvl1pPr algn="r" eaLnBrk="1" hangingPunct="1">
              <a:defRPr sz="1200">
                <a:latin typeface="Arial" charset="0"/>
              </a:defRPr>
            </a:lvl1pPr>
          </a:lstStyle>
          <a:p>
            <a:pPr>
              <a:defRPr/>
            </a:pPr>
            <a:fld id="{D80BDB6A-396C-4A62-AADC-40E5948D6121}" type="datetimeFigureOut">
              <a:rPr lang="en-US"/>
              <a:pPr>
                <a:defRPr/>
              </a:pPr>
              <a:t>5/8/2018</a:t>
            </a:fld>
            <a:endParaRPr lang="en-US"/>
          </a:p>
        </p:txBody>
      </p:sp>
      <p:sp>
        <p:nvSpPr>
          <p:cNvPr id="4" name="Footer Placeholder 3"/>
          <p:cNvSpPr>
            <a:spLocks noGrp="1"/>
          </p:cNvSpPr>
          <p:nvPr>
            <p:ph type="ftr" sz="quarter" idx="2"/>
          </p:nvPr>
        </p:nvSpPr>
        <p:spPr>
          <a:xfrm>
            <a:off x="0" y="9118444"/>
            <a:ext cx="3169920" cy="481123"/>
          </a:xfrm>
          <a:prstGeom prst="rect">
            <a:avLst/>
          </a:prstGeom>
        </p:spPr>
        <p:txBody>
          <a:bodyPr vert="horz" lIns="94959" tIns="47481" rIns="94959" bIns="47481" rtlCol="0" anchor="b"/>
          <a:lstStyle>
            <a:lvl1pPr algn="l" eaLnBrk="1" hangingPunct="1">
              <a:defRPr sz="1200">
                <a:latin typeface="Arial" charset="0"/>
              </a:defRPr>
            </a:lvl1pPr>
          </a:lstStyle>
          <a:p>
            <a:pPr>
              <a:defRPr/>
            </a:pPr>
            <a:endParaRPr lang="en-US"/>
          </a:p>
        </p:txBody>
      </p:sp>
      <p:sp>
        <p:nvSpPr>
          <p:cNvPr id="5" name="Slide Number Placeholder 4"/>
          <p:cNvSpPr>
            <a:spLocks noGrp="1"/>
          </p:cNvSpPr>
          <p:nvPr>
            <p:ph type="sldNum" sz="quarter" idx="3"/>
          </p:nvPr>
        </p:nvSpPr>
        <p:spPr>
          <a:xfrm>
            <a:off x="4143589" y="9118444"/>
            <a:ext cx="3169920" cy="481123"/>
          </a:xfrm>
          <a:prstGeom prst="rect">
            <a:avLst/>
          </a:prstGeom>
        </p:spPr>
        <p:txBody>
          <a:bodyPr vert="horz" wrap="square" lIns="94959" tIns="47481" rIns="94959" bIns="47481" numCol="1" anchor="b" anchorCtr="0" compatLnSpc="1">
            <a:prstTxWarp prst="textNoShape">
              <a:avLst/>
            </a:prstTxWarp>
          </a:bodyPr>
          <a:lstStyle>
            <a:lvl1pPr algn="r" eaLnBrk="1" hangingPunct="1">
              <a:defRPr sz="1200"/>
            </a:lvl1pPr>
          </a:lstStyle>
          <a:p>
            <a:pPr>
              <a:defRPr/>
            </a:pPr>
            <a:fld id="{F952E531-1716-4577-83E2-1814263B0928}" type="slidenum">
              <a:rPr lang="en-US"/>
              <a:pPr>
                <a:defRPr/>
              </a:pPr>
              <a:t>‹#›</a:t>
            </a:fld>
            <a:endParaRPr lang="en-US"/>
          </a:p>
        </p:txBody>
      </p:sp>
    </p:spTree>
    <p:extLst>
      <p:ext uri="{BB962C8B-B14F-4D97-AF65-F5344CB8AC3E}">
        <p14:creationId xmlns:p14="http://schemas.microsoft.com/office/powerpoint/2010/main" val="15783984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5"/>
            <a:ext cx="3169920" cy="481123"/>
          </a:xfrm>
          <a:prstGeom prst="rect">
            <a:avLst/>
          </a:prstGeom>
        </p:spPr>
        <p:txBody>
          <a:bodyPr vert="horz" lIns="94959" tIns="47481" rIns="94959" bIns="47481" rtlCol="0"/>
          <a:lstStyle>
            <a:lvl1pPr algn="l" eaLnBrk="1" hangingPunct="1">
              <a:defRPr sz="1200">
                <a:latin typeface="Arial" charset="0"/>
              </a:defRPr>
            </a:lvl1pPr>
          </a:lstStyle>
          <a:p>
            <a:pPr>
              <a:defRPr/>
            </a:pPr>
            <a:endParaRPr lang="en-US"/>
          </a:p>
        </p:txBody>
      </p:sp>
      <p:sp>
        <p:nvSpPr>
          <p:cNvPr id="3" name="Date Placeholder 2"/>
          <p:cNvSpPr>
            <a:spLocks noGrp="1"/>
          </p:cNvSpPr>
          <p:nvPr>
            <p:ph type="dt" idx="1"/>
          </p:nvPr>
        </p:nvSpPr>
        <p:spPr>
          <a:xfrm>
            <a:off x="4143589" y="5"/>
            <a:ext cx="3169920" cy="481123"/>
          </a:xfrm>
          <a:prstGeom prst="rect">
            <a:avLst/>
          </a:prstGeom>
        </p:spPr>
        <p:txBody>
          <a:bodyPr vert="horz" lIns="94959" tIns="47481" rIns="94959" bIns="47481" rtlCol="0"/>
          <a:lstStyle>
            <a:lvl1pPr algn="r" eaLnBrk="1" hangingPunct="1">
              <a:defRPr sz="1200">
                <a:latin typeface="Arial" charset="0"/>
              </a:defRPr>
            </a:lvl1pPr>
          </a:lstStyle>
          <a:p>
            <a:pPr>
              <a:defRPr/>
            </a:pPr>
            <a:fld id="{504A55EC-1300-4936-BDFB-6741522DDC76}" type="datetimeFigureOut">
              <a:rPr lang="en-US"/>
              <a:pPr>
                <a:defRPr/>
              </a:pPr>
              <a:t>5/8/2018</a:t>
            </a:fld>
            <a:endParaRPr lang="en-US"/>
          </a:p>
        </p:txBody>
      </p:sp>
      <p:sp>
        <p:nvSpPr>
          <p:cNvPr id="4" name="Slide Image Placeholder 3"/>
          <p:cNvSpPr>
            <a:spLocks noGrp="1" noRot="1" noChangeAspect="1"/>
          </p:cNvSpPr>
          <p:nvPr>
            <p:ph type="sldImg" idx="2"/>
          </p:nvPr>
        </p:nvSpPr>
        <p:spPr>
          <a:xfrm>
            <a:off x="1255713" y="715963"/>
            <a:ext cx="4805362" cy="3603625"/>
          </a:xfrm>
          <a:prstGeom prst="rect">
            <a:avLst/>
          </a:prstGeom>
          <a:noFill/>
          <a:ln w="12700">
            <a:solidFill>
              <a:prstClr val="black"/>
            </a:solidFill>
          </a:ln>
        </p:spPr>
        <p:txBody>
          <a:bodyPr vert="horz" lIns="94959" tIns="47481" rIns="94959" bIns="47481" rtlCol="0" anchor="ctr"/>
          <a:lstStyle/>
          <a:p>
            <a:pPr lvl="0"/>
            <a:endParaRPr lang="en-US" noProof="0" smtClean="0"/>
          </a:p>
        </p:txBody>
      </p:sp>
      <p:sp>
        <p:nvSpPr>
          <p:cNvPr id="5" name="Notes Placeholder 4"/>
          <p:cNvSpPr>
            <a:spLocks noGrp="1"/>
          </p:cNvSpPr>
          <p:nvPr>
            <p:ph type="body" sz="quarter" idx="3"/>
          </p:nvPr>
        </p:nvSpPr>
        <p:spPr>
          <a:xfrm>
            <a:off x="731521" y="4560859"/>
            <a:ext cx="5852160" cy="4321930"/>
          </a:xfrm>
          <a:prstGeom prst="rect">
            <a:avLst/>
          </a:prstGeom>
        </p:spPr>
        <p:txBody>
          <a:bodyPr vert="horz" lIns="94959" tIns="47481" rIns="94959" bIns="4748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118444"/>
            <a:ext cx="3169920" cy="481123"/>
          </a:xfrm>
          <a:prstGeom prst="rect">
            <a:avLst/>
          </a:prstGeom>
        </p:spPr>
        <p:txBody>
          <a:bodyPr vert="horz" lIns="94959" tIns="47481" rIns="94959" bIns="47481" rtlCol="0" anchor="b"/>
          <a:lstStyle>
            <a:lvl1pPr algn="l" eaLnBrk="1" hangingPunct="1">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4143589" y="9118444"/>
            <a:ext cx="3169920" cy="481123"/>
          </a:xfrm>
          <a:prstGeom prst="rect">
            <a:avLst/>
          </a:prstGeom>
        </p:spPr>
        <p:txBody>
          <a:bodyPr vert="horz" wrap="square" lIns="94959" tIns="47481" rIns="94959" bIns="47481" numCol="1" anchor="b" anchorCtr="0" compatLnSpc="1">
            <a:prstTxWarp prst="textNoShape">
              <a:avLst/>
            </a:prstTxWarp>
          </a:bodyPr>
          <a:lstStyle>
            <a:lvl1pPr algn="r" eaLnBrk="1" hangingPunct="1">
              <a:defRPr sz="1200"/>
            </a:lvl1pPr>
          </a:lstStyle>
          <a:p>
            <a:pPr>
              <a:defRPr/>
            </a:pPr>
            <a:fld id="{7F1F8E89-726D-4E79-BF90-D0C61D4F1FF1}" type="slidenum">
              <a:rPr lang="en-US"/>
              <a:pPr>
                <a:defRPr/>
              </a:pPr>
              <a:t>‹#›</a:t>
            </a:fld>
            <a:endParaRPr lang="en-US"/>
          </a:p>
        </p:txBody>
      </p:sp>
    </p:spTree>
    <p:extLst>
      <p:ext uri="{BB962C8B-B14F-4D97-AF65-F5344CB8AC3E}">
        <p14:creationId xmlns:p14="http://schemas.microsoft.com/office/powerpoint/2010/main" val="42134372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F1F8E89-726D-4E79-BF90-D0C61D4F1FF1}" type="slidenum">
              <a:rPr lang="en-US" smtClean="0"/>
              <a:pPr>
                <a:defRPr/>
              </a:pPr>
              <a:t>1</a:t>
            </a:fld>
            <a:endParaRPr lang="en-US"/>
          </a:p>
        </p:txBody>
      </p:sp>
    </p:spTree>
    <p:extLst>
      <p:ext uri="{BB962C8B-B14F-4D97-AF65-F5344CB8AC3E}">
        <p14:creationId xmlns:p14="http://schemas.microsoft.com/office/powerpoint/2010/main" val="438200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80595" indent="-300229" eaLnBrk="0" hangingPunct="0">
              <a:defRPr>
                <a:solidFill>
                  <a:schemeClr val="tx1"/>
                </a:solidFill>
                <a:latin typeface="Arial" panose="020B0604020202020204" pitchFamily="34" charset="0"/>
              </a:defRPr>
            </a:lvl2pPr>
            <a:lvl3pPr marL="1200915" indent="-240182" eaLnBrk="0" hangingPunct="0">
              <a:defRPr>
                <a:solidFill>
                  <a:schemeClr val="tx1"/>
                </a:solidFill>
                <a:latin typeface="Arial" panose="020B0604020202020204" pitchFamily="34" charset="0"/>
              </a:defRPr>
            </a:lvl3pPr>
            <a:lvl4pPr marL="1681281" indent="-240182" eaLnBrk="0" hangingPunct="0">
              <a:defRPr>
                <a:solidFill>
                  <a:schemeClr val="tx1"/>
                </a:solidFill>
                <a:latin typeface="Arial" panose="020B0604020202020204" pitchFamily="34" charset="0"/>
              </a:defRPr>
            </a:lvl4pPr>
            <a:lvl5pPr marL="2161647" indent="-240182" eaLnBrk="0" hangingPunct="0">
              <a:defRPr>
                <a:solidFill>
                  <a:schemeClr val="tx1"/>
                </a:solidFill>
                <a:latin typeface="Arial" panose="020B0604020202020204" pitchFamily="34" charset="0"/>
              </a:defRPr>
            </a:lvl5pPr>
            <a:lvl6pPr marL="2642014" indent="-240182" eaLnBrk="0" fontAlgn="base" hangingPunct="0">
              <a:spcBef>
                <a:spcPct val="0"/>
              </a:spcBef>
              <a:spcAft>
                <a:spcPct val="0"/>
              </a:spcAft>
              <a:defRPr>
                <a:solidFill>
                  <a:schemeClr val="tx1"/>
                </a:solidFill>
                <a:latin typeface="Arial" panose="020B0604020202020204" pitchFamily="34" charset="0"/>
              </a:defRPr>
            </a:lvl6pPr>
            <a:lvl7pPr marL="3122380" indent="-240182" eaLnBrk="0" fontAlgn="base" hangingPunct="0">
              <a:spcBef>
                <a:spcPct val="0"/>
              </a:spcBef>
              <a:spcAft>
                <a:spcPct val="0"/>
              </a:spcAft>
              <a:defRPr>
                <a:solidFill>
                  <a:schemeClr val="tx1"/>
                </a:solidFill>
                <a:latin typeface="Arial" panose="020B0604020202020204" pitchFamily="34" charset="0"/>
              </a:defRPr>
            </a:lvl7pPr>
            <a:lvl8pPr marL="3602746" indent="-240182" eaLnBrk="0" fontAlgn="base" hangingPunct="0">
              <a:spcBef>
                <a:spcPct val="0"/>
              </a:spcBef>
              <a:spcAft>
                <a:spcPct val="0"/>
              </a:spcAft>
              <a:defRPr>
                <a:solidFill>
                  <a:schemeClr val="tx1"/>
                </a:solidFill>
                <a:latin typeface="Arial" panose="020B0604020202020204" pitchFamily="34" charset="0"/>
              </a:defRPr>
            </a:lvl8pPr>
            <a:lvl9pPr marL="4083111" indent="-240182"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9133E64-31A0-419C-9094-FAC4A1EC7903}" type="slidenum">
              <a:rPr lang="en-US"/>
              <a:pPr eaLnBrk="1" hangingPunct="1"/>
              <a:t>19</a:t>
            </a:fld>
            <a:endParaRPr lang="en-US"/>
          </a:p>
        </p:txBody>
      </p:sp>
    </p:spTree>
    <p:extLst>
      <p:ext uri="{BB962C8B-B14F-4D97-AF65-F5344CB8AC3E}">
        <p14:creationId xmlns:p14="http://schemas.microsoft.com/office/powerpoint/2010/main" val="5808075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80595" indent="-300229" eaLnBrk="0" hangingPunct="0">
              <a:defRPr>
                <a:solidFill>
                  <a:schemeClr val="tx1"/>
                </a:solidFill>
                <a:latin typeface="Arial" panose="020B0604020202020204" pitchFamily="34" charset="0"/>
              </a:defRPr>
            </a:lvl2pPr>
            <a:lvl3pPr marL="1200915" indent="-240182" eaLnBrk="0" hangingPunct="0">
              <a:defRPr>
                <a:solidFill>
                  <a:schemeClr val="tx1"/>
                </a:solidFill>
                <a:latin typeface="Arial" panose="020B0604020202020204" pitchFamily="34" charset="0"/>
              </a:defRPr>
            </a:lvl3pPr>
            <a:lvl4pPr marL="1681281" indent="-240182" eaLnBrk="0" hangingPunct="0">
              <a:defRPr>
                <a:solidFill>
                  <a:schemeClr val="tx1"/>
                </a:solidFill>
                <a:latin typeface="Arial" panose="020B0604020202020204" pitchFamily="34" charset="0"/>
              </a:defRPr>
            </a:lvl4pPr>
            <a:lvl5pPr marL="2161647" indent="-240182" eaLnBrk="0" hangingPunct="0">
              <a:defRPr>
                <a:solidFill>
                  <a:schemeClr val="tx1"/>
                </a:solidFill>
                <a:latin typeface="Arial" panose="020B0604020202020204" pitchFamily="34" charset="0"/>
              </a:defRPr>
            </a:lvl5pPr>
            <a:lvl6pPr marL="2642014" indent="-240182" eaLnBrk="0" fontAlgn="base" hangingPunct="0">
              <a:spcBef>
                <a:spcPct val="0"/>
              </a:spcBef>
              <a:spcAft>
                <a:spcPct val="0"/>
              </a:spcAft>
              <a:defRPr>
                <a:solidFill>
                  <a:schemeClr val="tx1"/>
                </a:solidFill>
                <a:latin typeface="Arial" panose="020B0604020202020204" pitchFamily="34" charset="0"/>
              </a:defRPr>
            </a:lvl6pPr>
            <a:lvl7pPr marL="3122380" indent="-240182" eaLnBrk="0" fontAlgn="base" hangingPunct="0">
              <a:spcBef>
                <a:spcPct val="0"/>
              </a:spcBef>
              <a:spcAft>
                <a:spcPct val="0"/>
              </a:spcAft>
              <a:defRPr>
                <a:solidFill>
                  <a:schemeClr val="tx1"/>
                </a:solidFill>
                <a:latin typeface="Arial" panose="020B0604020202020204" pitchFamily="34" charset="0"/>
              </a:defRPr>
            </a:lvl7pPr>
            <a:lvl8pPr marL="3602746" indent="-240182" eaLnBrk="0" fontAlgn="base" hangingPunct="0">
              <a:spcBef>
                <a:spcPct val="0"/>
              </a:spcBef>
              <a:spcAft>
                <a:spcPct val="0"/>
              </a:spcAft>
              <a:defRPr>
                <a:solidFill>
                  <a:schemeClr val="tx1"/>
                </a:solidFill>
                <a:latin typeface="Arial" panose="020B0604020202020204" pitchFamily="34" charset="0"/>
              </a:defRPr>
            </a:lvl8pPr>
            <a:lvl9pPr marL="4083111" indent="-240182"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AC88DE5-6DF8-4661-B255-03AB74164885}" type="slidenum">
              <a:rPr lang="en-US"/>
              <a:pPr eaLnBrk="1" hangingPunct="1"/>
              <a:t>20</a:t>
            </a:fld>
            <a:endParaRPr lang="en-US"/>
          </a:p>
        </p:txBody>
      </p:sp>
    </p:spTree>
    <p:extLst>
      <p:ext uri="{BB962C8B-B14F-4D97-AF65-F5344CB8AC3E}">
        <p14:creationId xmlns:p14="http://schemas.microsoft.com/office/powerpoint/2010/main" val="13240963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80595" indent="-300229" eaLnBrk="0" hangingPunct="0">
              <a:defRPr>
                <a:solidFill>
                  <a:schemeClr val="tx1"/>
                </a:solidFill>
                <a:latin typeface="Arial" panose="020B0604020202020204" pitchFamily="34" charset="0"/>
              </a:defRPr>
            </a:lvl2pPr>
            <a:lvl3pPr marL="1200915" indent="-240182" eaLnBrk="0" hangingPunct="0">
              <a:defRPr>
                <a:solidFill>
                  <a:schemeClr val="tx1"/>
                </a:solidFill>
                <a:latin typeface="Arial" panose="020B0604020202020204" pitchFamily="34" charset="0"/>
              </a:defRPr>
            </a:lvl3pPr>
            <a:lvl4pPr marL="1681281" indent="-240182" eaLnBrk="0" hangingPunct="0">
              <a:defRPr>
                <a:solidFill>
                  <a:schemeClr val="tx1"/>
                </a:solidFill>
                <a:latin typeface="Arial" panose="020B0604020202020204" pitchFamily="34" charset="0"/>
              </a:defRPr>
            </a:lvl4pPr>
            <a:lvl5pPr marL="2161647" indent="-240182" eaLnBrk="0" hangingPunct="0">
              <a:defRPr>
                <a:solidFill>
                  <a:schemeClr val="tx1"/>
                </a:solidFill>
                <a:latin typeface="Arial" panose="020B0604020202020204" pitchFamily="34" charset="0"/>
              </a:defRPr>
            </a:lvl5pPr>
            <a:lvl6pPr marL="2642014" indent="-240182" eaLnBrk="0" fontAlgn="base" hangingPunct="0">
              <a:spcBef>
                <a:spcPct val="0"/>
              </a:spcBef>
              <a:spcAft>
                <a:spcPct val="0"/>
              </a:spcAft>
              <a:defRPr>
                <a:solidFill>
                  <a:schemeClr val="tx1"/>
                </a:solidFill>
                <a:latin typeface="Arial" panose="020B0604020202020204" pitchFamily="34" charset="0"/>
              </a:defRPr>
            </a:lvl6pPr>
            <a:lvl7pPr marL="3122380" indent="-240182" eaLnBrk="0" fontAlgn="base" hangingPunct="0">
              <a:spcBef>
                <a:spcPct val="0"/>
              </a:spcBef>
              <a:spcAft>
                <a:spcPct val="0"/>
              </a:spcAft>
              <a:defRPr>
                <a:solidFill>
                  <a:schemeClr val="tx1"/>
                </a:solidFill>
                <a:latin typeface="Arial" panose="020B0604020202020204" pitchFamily="34" charset="0"/>
              </a:defRPr>
            </a:lvl7pPr>
            <a:lvl8pPr marL="3602746" indent="-240182" eaLnBrk="0" fontAlgn="base" hangingPunct="0">
              <a:spcBef>
                <a:spcPct val="0"/>
              </a:spcBef>
              <a:spcAft>
                <a:spcPct val="0"/>
              </a:spcAft>
              <a:defRPr>
                <a:solidFill>
                  <a:schemeClr val="tx1"/>
                </a:solidFill>
                <a:latin typeface="Arial" panose="020B0604020202020204" pitchFamily="34" charset="0"/>
              </a:defRPr>
            </a:lvl8pPr>
            <a:lvl9pPr marL="4083111" indent="-240182"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B38CF76-F1EC-4108-AA96-E7109330520D}" type="slidenum">
              <a:rPr lang="en-US"/>
              <a:pPr eaLnBrk="1" hangingPunct="1"/>
              <a:t>21</a:t>
            </a:fld>
            <a:endParaRPr lang="en-US"/>
          </a:p>
        </p:txBody>
      </p:sp>
    </p:spTree>
    <p:extLst>
      <p:ext uri="{BB962C8B-B14F-4D97-AF65-F5344CB8AC3E}">
        <p14:creationId xmlns:p14="http://schemas.microsoft.com/office/powerpoint/2010/main" val="21017112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As most of you know, Lisp (and its cousin Scheme) was invented partially as an implementation of the lambda calculus.</a:t>
            </a:r>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80595" indent="-300229" eaLnBrk="0" hangingPunct="0">
              <a:defRPr>
                <a:solidFill>
                  <a:schemeClr val="tx1"/>
                </a:solidFill>
                <a:latin typeface="Arial" panose="020B0604020202020204" pitchFamily="34" charset="0"/>
              </a:defRPr>
            </a:lvl2pPr>
            <a:lvl3pPr marL="1200915" indent="-240182" eaLnBrk="0" hangingPunct="0">
              <a:defRPr>
                <a:solidFill>
                  <a:schemeClr val="tx1"/>
                </a:solidFill>
                <a:latin typeface="Arial" panose="020B0604020202020204" pitchFamily="34" charset="0"/>
              </a:defRPr>
            </a:lvl3pPr>
            <a:lvl4pPr marL="1681281" indent="-240182" eaLnBrk="0" hangingPunct="0">
              <a:defRPr>
                <a:solidFill>
                  <a:schemeClr val="tx1"/>
                </a:solidFill>
                <a:latin typeface="Arial" panose="020B0604020202020204" pitchFamily="34" charset="0"/>
              </a:defRPr>
            </a:lvl4pPr>
            <a:lvl5pPr marL="2161647" indent="-240182" eaLnBrk="0" hangingPunct="0">
              <a:defRPr>
                <a:solidFill>
                  <a:schemeClr val="tx1"/>
                </a:solidFill>
                <a:latin typeface="Arial" panose="020B0604020202020204" pitchFamily="34" charset="0"/>
              </a:defRPr>
            </a:lvl5pPr>
            <a:lvl6pPr marL="2642014" indent="-240182" eaLnBrk="0" fontAlgn="base" hangingPunct="0">
              <a:spcBef>
                <a:spcPct val="0"/>
              </a:spcBef>
              <a:spcAft>
                <a:spcPct val="0"/>
              </a:spcAft>
              <a:defRPr>
                <a:solidFill>
                  <a:schemeClr val="tx1"/>
                </a:solidFill>
                <a:latin typeface="Arial" panose="020B0604020202020204" pitchFamily="34" charset="0"/>
              </a:defRPr>
            </a:lvl6pPr>
            <a:lvl7pPr marL="3122380" indent="-240182" eaLnBrk="0" fontAlgn="base" hangingPunct="0">
              <a:spcBef>
                <a:spcPct val="0"/>
              </a:spcBef>
              <a:spcAft>
                <a:spcPct val="0"/>
              </a:spcAft>
              <a:defRPr>
                <a:solidFill>
                  <a:schemeClr val="tx1"/>
                </a:solidFill>
                <a:latin typeface="Arial" panose="020B0604020202020204" pitchFamily="34" charset="0"/>
              </a:defRPr>
            </a:lvl7pPr>
            <a:lvl8pPr marL="3602746" indent="-240182" eaLnBrk="0" fontAlgn="base" hangingPunct="0">
              <a:spcBef>
                <a:spcPct val="0"/>
              </a:spcBef>
              <a:spcAft>
                <a:spcPct val="0"/>
              </a:spcAft>
              <a:defRPr>
                <a:solidFill>
                  <a:schemeClr val="tx1"/>
                </a:solidFill>
                <a:latin typeface="Arial" panose="020B0604020202020204" pitchFamily="34" charset="0"/>
              </a:defRPr>
            </a:lvl8pPr>
            <a:lvl9pPr marL="4083111" indent="-240182"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546474E-E121-4259-ACB1-AE8944B4351D}" type="slidenum">
              <a:rPr lang="en-US"/>
              <a:pPr eaLnBrk="1" hangingPunct="1"/>
              <a:t>22</a:t>
            </a:fld>
            <a:endParaRPr lang="en-US"/>
          </a:p>
        </p:txBody>
      </p:sp>
    </p:spTree>
    <p:extLst>
      <p:ext uri="{BB962C8B-B14F-4D97-AF65-F5344CB8AC3E}">
        <p14:creationId xmlns:p14="http://schemas.microsoft.com/office/powerpoint/2010/main" val="8984011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80595" indent="-300229" eaLnBrk="0" hangingPunct="0">
              <a:defRPr>
                <a:solidFill>
                  <a:schemeClr val="tx1"/>
                </a:solidFill>
                <a:latin typeface="Arial" panose="020B0604020202020204" pitchFamily="34" charset="0"/>
              </a:defRPr>
            </a:lvl2pPr>
            <a:lvl3pPr marL="1200915" indent="-240182" eaLnBrk="0" hangingPunct="0">
              <a:defRPr>
                <a:solidFill>
                  <a:schemeClr val="tx1"/>
                </a:solidFill>
                <a:latin typeface="Arial" panose="020B0604020202020204" pitchFamily="34" charset="0"/>
              </a:defRPr>
            </a:lvl3pPr>
            <a:lvl4pPr marL="1681281" indent="-240182" eaLnBrk="0" hangingPunct="0">
              <a:defRPr>
                <a:solidFill>
                  <a:schemeClr val="tx1"/>
                </a:solidFill>
                <a:latin typeface="Arial" panose="020B0604020202020204" pitchFamily="34" charset="0"/>
              </a:defRPr>
            </a:lvl4pPr>
            <a:lvl5pPr marL="2161647" indent="-240182" eaLnBrk="0" hangingPunct="0">
              <a:defRPr>
                <a:solidFill>
                  <a:schemeClr val="tx1"/>
                </a:solidFill>
                <a:latin typeface="Arial" panose="020B0604020202020204" pitchFamily="34" charset="0"/>
              </a:defRPr>
            </a:lvl5pPr>
            <a:lvl6pPr marL="2642014" indent="-240182" eaLnBrk="0" fontAlgn="base" hangingPunct="0">
              <a:spcBef>
                <a:spcPct val="0"/>
              </a:spcBef>
              <a:spcAft>
                <a:spcPct val="0"/>
              </a:spcAft>
              <a:defRPr>
                <a:solidFill>
                  <a:schemeClr val="tx1"/>
                </a:solidFill>
                <a:latin typeface="Arial" panose="020B0604020202020204" pitchFamily="34" charset="0"/>
              </a:defRPr>
            </a:lvl6pPr>
            <a:lvl7pPr marL="3122380" indent="-240182" eaLnBrk="0" fontAlgn="base" hangingPunct="0">
              <a:spcBef>
                <a:spcPct val="0"/>
              </a:spcBef>
              <a:spcAft>
                <a:spcPct val="0"/>
              </a:spcAft>
              <a:defRPr>
                <a:solidFill>
                  <a:schemeClr val="tx1"/>
                </a:solidFill>
                <a:latin typeface="Arial" panose="020B0604020202020204" pitchFamily="34" charset="0"/>
              </a:defRPr>
            </a:lvl7pPr>
            <a:lvl8pPr marL="3602746" indent="-240182" eaLnBrk="0" fontAlgn="base" hangingPunct="0">
              <a:spcBef>
                <a:spcPct val="0"/>
              </a:spcBef>
              <a:spcAft>
                <a:spcPct val="0"/>
              </a:spcAft>
              <a:defRPr>
                <a:solidFill>
                  <a:schemeClr val="tx1"/>
                </a:solidFill>
                <a:latin typeface="Arial" panose="020B0604020202020204" pitchFamily="34" charset="0"/>
              </a:defRPr>
            </a:lvl8pPr>
            <a:lvl9pPr marL="4083111" indent="-240182"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E9C356E-A951-4E7A-84E4-7F63B1D82303}" type="slidenum">
              <a:rPr lang="en-US"/>
              <a:pPr eaLnBrk="1" hangingPunct="1"/>
              <a:t>23</a:t>
            </a:fld>
            <a:endParaRPr lang="en-US"/>
          </a:p>
        </p:txBody>
      </p:sp>
    </p:spTree>
    <p:extLst>
      <p:ext uri="{BB962C8B-B14F-4D97-AF65-F5344CB8AC3E}">
        <p14:creationId xmlns:p14="http://schemas.microsoft.com/office/powerpoint/2010/main" val="29015028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t>As most of you know, Lisp was invented partially as am implementation of the lambda calculus.</a:t>
            </a:r>
          </a:p>
          <a:p>
            <a:pPr eaLnBrk="1" hangingPunct="1"/>
            <a:endParaRPr lang="en-US" dirty="0" smtClean="0"/>
          </a:p>
          <a:p>
            <a:pPr eaLnBrk="1" hangingPunct="1"/>
            <a:r>
              <a:rPr lang="en-US" dirty="0" smtClean="0"/>
              <a:t>John McCarthy, its inventor died two years ago (January 2012)</a:t>
            </a:r>
          </a:p>
          <a:p>
            <a:pPr eaLnBrk="1" hangingPunct="1"/>
            <a:endParaRPr lang="en-US" dirty="0" smtClean="0"/>
          </a:p>
          <a:p>
            <a:pPr eaLnBrk="1" hangingPunct="1"/>
            <a:r>
              <a:rPr lang="en-US" dirty="0" smtClean="0"/>
              <a:t>Knights of the Lambda Calculus emblem.</a:t>
            </a: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80595" indent="-300229" eaLnBrk="0" hangingPunct="0">
              <a:defRPr>
                <a:solidFill>
                  <a:schemeClr val="tx1"/>
                </a:solidFill>
                <a:latin typeface="Arial" panose="020B0604020202020204" pitchFamily="34" charset="0"/>
              </a:defRPr>
            </a:lvl2pPr>
            <a:lvl3pPr marL="1200915" indent="-240182" eaLnBrk="0" hangingPunct="0">
              <a:defRPr>
                <a:solidFill>
                  <a:schemeClr val="tx1"/>
                </a:solidFill>
                <a:latin typeface="Arial" panose="020B0604020202020204" pitchFamily="34" charset="0"/>
              </a:defRPr>
            </a:lvl3pPr>
            <a:lvl4pPr marL="1681281" indent="-240182" eaLnBrk="0" hangingPunct="0">
              <a:defRPr>
                <a:solidFill>
                  <a:schemeClr val="tx1"/>
                </a:solidFill>
                <a:latin typeface="Arial" panose="020B0604020202020204" pitchFamily="34" charset="0"/>
              </a:defRPr>
            </a:lvl4pPr>
            <a:lvl5pPr marL="2161647" indent="-240182" eaLnBrk="0" hangingPunct="0">
              <a:defRPr>
                <a:solidFill>
                  <a:schemeClr val="tx1"/>
                </a:solidFill>
                <a:latin typeface="Arial" panose="020B0604020202020204" pitchFamily="34" charset="0"/>
              </a:defRPr>
            </a:lvl5pPr>
            <a:lvl6pPr marL="2642014" indent="-240182" eaLnBrk="0" fontAlgn="base" hangingPunct="0">
              <a:spcBef>
                <a:spcPct val="0"/>
              </a:spcBef>
              <a:spcAft>
                <a:spcPct val="0"/>
              </a:spcAft>
              <a:defRPr>
                <a:solidFill>
                  <a:schemeClr val="tx1"/>
                </a:solidFill>
                <a:latin typeface="Arial" panose="020B0604020202020204" pitchFamily="34" charset="0"/>
              </a:defRPr>
            </a:lvl6pPr>
            <a:lvl7pPr marL="3122380" indent="-240182" eaLnBrk="0" fontAlgn="base" hangingPunct="0">
              <a:spcBef>
                <a:spcPct val="0"/>
              </a:spcBef>
              <a:spcAft>
                <a:spcPct val="0"/>
              </a:spcAft>
              <a:defRPr>
                <a:solidFill>
                  <a:schemeClr val="tx1"/>
                </a:solidFill>
                <a:latin typeface="Arial" panose="020B0604020202020204" pitchFamily="34" charset="0"/>
              </a:defRPr>
            </a:lvl7pPr>
            <a:lvl8pPr marL="3602746" indent="-240182" eaLnBrk="0" fontAlgn="base" hangingPunct="0">
              <a:spcBef>
                <a:spcPct val="0"/>
              </a:spcBef>
              <a:spcAft>
                <a:spcPct val="0"/>
              </a:spcAft>
              <a:defRPr>
                <a:solidFill>
                  <a:schemeClr val="tx1"/>
                </a:solidFill>
                <a:latin typeface="Arial" panose="020B0604020202020204" pitchFamily="34" charset="0"/>
              </a:defRPr>
            </a:lvl8pPr>
            <a:lvl9pPr marL="4083111" indent="-240182"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62785B8-4DEF-4EFF-AAD6-8544A0B29564}" type="slidenum">
              <a:rPr lang="en-US"/>
              <a:pPr eaLnBrk="1" hangingPunct="1"/>
              <a:t>24</a:t>
            </a:fld>
            <a:endParaRPr lang="en-US"/>
          </a:p>
        </p:txBody>
      </p:sp>
    </p:spTree>
    <p:extLst>
      <p:ext uri="{BB962C8B-B14F-4D97-AF65-F5344CB8AC3E}">
        <p14:creationId xmlns:p14="http://schemas.microsoft.com/office/powerpoint/2010/main" val="37156032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80595" indent="-300229" eaLnBrk="0" hangingPunct="0">
              <a:defRPr>
                <a:solidFill>
                  <a:schemeClr val="tx1"/>
                </a:solidFill>
                <a:latin typeface="Arial" panose="020B0604020202020204" pitchFamily="34" charset="0"/>
              </a:defRPr>
            </a:lvl2pPr>
            <a:lvl3pPr marL="1200915" indent="-240182" eaLnBrk="0" hangingPunct="0">
              <a:defRPr>
                <a:solidFill>
                  <a:schemeClr val="tx1"/>
                </a:solidFill>
                <a:latin typeface="Arial" panose="020B0604020202020204" pitchFamily="34" charset="0"/>
              </a:defRPr>
            </a:lvl3pPr>
            <a:lvl4pPr marL="1681281" indent="-240182" eaLnBrk="0" hangingPunct="0">
              <a:defRPr>
                <a:solidFill>
                  <a:schemeClr val="tx1"/>
                </a:solidFill>
                <a:latin typeface="Arial" panose="020B0604020202020204" pitchFamily="34" charset="0"/>
              </a:defRPr>
            </a:lvl4pPr>
            <a:lvl5pPr marL="2161647" indent="-240182" eaLnBrk="0" hangingPunct="0">
              <a:defRPr>
                <a:solidFill>
                  <a:schemeClr val="tx1"/>
                </a:solidFill>
                <a:latin typeface="Arial" panose="020B0604020202020204" pitchFamily="34" charset="0"/>
              </a:defRPr>
            </a:lvl5pPr>
            <a:lvl6pPr marL="2642014" indent="-240182" eaLnBrk="0" fontAlgn="base" hangingPunct="0">
              <a:spcBef>
                <a:spcPct val="0"/>
              </a:spcBef>
              <a:spcAft>
                <a:spcPct val="0"/>
              </a:spcAft>
              <a:defRPr>
                <a:solidFill>
                  <a:schemeClr val="tx1"/>
                </a:solidFill>
                <a:latin typeface="Arial" panose="020B0604020202020204" pitchFamily="34" charset="0"/>
              </a:defRPr>
            </a:lvl6pPr>
            <a:lvl7pPr marL="3122380" indent="-240182" eaLnBrk="0" fontAlgn="base" hangingPunct="0">
              <a:spcBef>
                <a:spcPct val="0"/>
              </a:spcBef>
              <a:spcAft>
                <a:spcPct val="0"/>
              </a:spcAft>
              <a:defRPr>
                <a:solidFill>
                  <a:schemeClr val="tx1"/>
                </a:solidFill>
                <a:latin typeface="Arial" panose="020B0604020202020204" pitchFamily="34" charset="0"/>
              </a:defRPr>
            </a:lvl7pPr>
            <a:lvl8pPr marL="3602746" indent="-240182" eaLnBrk="0" fontAlgn="base" hangingPunct="0">
              <a:spcBef>
                <a:spcPct val="0"/>
              </a:spcBef>
              <a:spcAft>
                <a:spcPct val="0"/>
              </a:spcAft>
              <a:defRPr>
                <a:solidFill>
                  <a:schemeClr val="tx1"/>
                </a:solidFill>
                <a:latin typeface="Arial" panose="020B0604020202020204" pitchFamily="34" charset="0"/>
              </a:defRPr>
            </a:lvl8pPr>
            <a:lvl9pPr marL="4083111" indent="-240182"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F0CD9E1-1E0A-46BF-BC36-660890B9943A}" type="slidenum">
              <a:rPr lang="en-US"/>
              <a:pPr eaLnBrk="1" hangingPunct="1"/>
              <a:t>25</a:t>
            </a:fld>
            <a:endParaRPr lang="en-US"/>
          </a:p>
        </p:txBody>
      </p:sp>
    </p:spTree>
    <p:extLst>
      <p:ext uri="{BB962C8B-B14F-4D97-AF65-F5344CB8AC3E}">
        <p14:creationId xmlns:p14="http://schemas.microsoft.com/office/powerpoint/2010/main" val="3627773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80595" indent="-300229" eaLnBrk="0" hangingPunct="0">
              <a:defRPr>
                <a:solidFill>
                  <a:schemeClr val="tx1"/>
                </a:solidFill>
                <a:latin typeface="Arial" panose="020B0604020202020204" pitchFamily="34" charset="0"/>
              </a:defRPr>
            </a:lvl2pPr>
            <a:lvl3pPr marL="1200915" indent="-240182" eaLnBrk="0" hangingPunct="0">
              <a:defRPr>
                <a:solidFill>
                  <a:schemeClr val="tx1"/>
                </a:solidFill>
                <a:latin typeface="Arial" panose="020B0604020202020204" pitchFamily="34" charset="0"/>
              </a:defRPr>
            </a:lvl3pPr>
            <a:lvl4pPr marL="1681281" indent="-240182" eaLnBrk="0" hangingPunct="0">
              <a:defRPr>
                <a:solidFill>
                  <a:schemeClr val="tx1"/>
                </a:solidFill>
                <a:latin typeface="Arial" panose="020B0604020202020204" pitchFamily="34" charset="0"/>
              </a:defRPr>
            </a:lvl4pPr>
            <a:lvl5pPr marL="2161647" indent="-240182" eaLnBrk="0" hangingPunct="0">
              <a:defRPr>
                <a:solidFill>
                  <a:schemeClr val="tx1"/>
                </a:solidFill>
                <a:latin typeface="Arial" panose="020B0604020202020204" pitchFamily="34" charset="0"/>
              </a:defRPr>
            </a:lvl5pPr>
            <a:lvl6pPr marL="2642014" indent="-240182" eaLnBrk="0" fontAlgn="base" hangingPunct="0">
              <a:spcBef>
                <a:spcPct val="0"/>
              </a:spcBef>
              <a:spcAft>
                <a:spcPct val="0"/>
              </a:spcAft>
              <a:defRPr>
                <a:solidFill>
                  <a:schemeClr val="tx1"/>
                </a:solidFill>
                <a:latin typeface="Arial" panose="020B0604020202020204" pitchFamily="34" charset="0"/>
              </a:defRPr>
            </a:lvl6pPr>
            <a:lvl7pPr marL="3122380" indent="-240182" eaLnBrk="0" fontAlgn="base" hangingPunct="0">
              <a:spcBef>
                <a:spcPct val="0"/>
              </a:spcBef>
              <a:spcAft>
                <a:spcPct val="0"/>
              </a:spcAft>
              <a:defRPr>
                <a:solidFill>
                  <a:schemeClr val="tx1"/>
                </a:solidFill>
                <a:latin typeface="Arial" panose="020B0604020202020204" pitchFamily="34" charset="0"/>
              </a:defRPr>
            </a:lvl7pPr>
            <a:lvl8pPr marL="3602746" indent="-240182" eaLnBrk="0" fontAlgn="base" hangingPunct="0">
              <a:spcBef>
                <a:spcPct val="0"/>
              </a:spcBef>
              <a:spcAft>
                <a:spcPct val="0"/>
              </a:spcAft>
              <a:defRPr>
                <a:solidFill>
                  <a:schemeClr val="tx1"/>
                </a:solidFill>
                <a:latin typeface="Arial" panose="020B0604020202020204" pitchFamily="34" charset="0"/>
              </a:defRPr>
            </a:lvl8pPr>
            <a:lvl9pPr marL="4083111" indent="-240182"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84D0C0D-30F9-40F4-97E2-10C461A356AA}" type="slidenum">
              <a:rPr lang="en-US"/>
              <a:pPr eaLnBrk="1" hangingPunct="1"/>
              <a:t>26</a:t>
            </a:fld>
            <a:endParaRPr lang="en-US"/>
          </a:p>
        </p:txBody>
      </p:sp>
    </p:spTree>
    <p:extLst>
      <p:ext uri="{BB962C8B-B14F-4D97-AF65-F5344CB8AC3E}">
        <p14:creationId xmlns:p14="http://schemas.microsoft.com/office/powerpoint/2010/main" val="4066202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80595" indent="-300229" eaLnBrk="0" hangingPunct="0">
              <a:defRPr>
                <a:solidFill>
                  <a:schemeClr val="tx1"/>
                </a:solidFill>
                <a:latin typeface="Arial" panose="020B0604020202020204" pitchFamily="34" charset="0"/>
              </a:defRPr>
            </a:lvl2pPr>
            <a:lvl3pPr marL="1200915" indent="-240182" eaLnBrk="0" hangingPunct="0">
              <a:defRPr>
                <a:solidFill>
                  <a:schemeClr val="tx1"/>
                </a:solidFill>
                <a:latin typeface="Arial" panose="020B0604020202020204" pitchFamily="34" charset="0"/>
              </a:defRPr>
            </a:lvl3pPr>
            <a:lvl4pPr marL="1681281" indent="-240182" eaLnBrk="0" hangingPunct="0">
              <a:defRPr>
                <a:solidFill>
                  <a:schemeClr val="tx1"/>
                </a:solidFill>
                <a:latin typeface="Arial" panose="020B0604020202020204" pitchFamily="34" charset="0"/>
              </a:defRPr>
            </a:lvl4pPr>
            <a:lvl5pPr marL="2161647" indent="-240182" eaLnBrk="0" hangingPunct="0">
              <a:defRPr>
                <a:solidFill>
                  <a:schemeClr val="tx1"/>
                </a:solidFill>
                <a:latin typeface="Arial" panose="020B0604020202020204" pitchFamily="34" charset="0"/>
              </a:defRPr>
            </a:lvl5pPr>
            <a:lvl6pPr marL="2642014" indent="-240182" eaLnBrk="0" fontAlgn="base" hangingPunct="0">
              <a:spcBef>
                <a:spcPct val="0"/>
              </a:spcBef>
              <a:spcAft>
                <a:spcPct val="0"/>
              </a:spcAft>
              <a:defRPr>
                <a:solidFill>
                  <a:schemeClr val="tx1"/>
                </a:solidFill>
                <a:latin typeface="Arial" panose="020B0604020202020204" pitchFamily="34" charset="0"/>
              </a:defRPr>
            </a:lvl6pPr>
            <a:lvl7pPr marL="3122380" indent="-240182" eaLnBrk="0" fontAlgn="base" hangingPunct="0">
              <a:spcBef>
                <a:spcPct val="0"/>
              </a:spcBef>
              <a:spcAft>
                <a:spcPct val="0"/>
              </a:spcAft>
              <a:defRPr>
                <a:solidFill>
                  <a:schemeClr val="tx1"/>
                </a:solidFill>
                <a:latin typeface="Arial" panose="020B0604020202020204" pitchFamily="34" charset="0"/>
              </a:defRPr>
            </a:lvl7pPr>
            <a:lvl8pPr marL="3602746" indent="-240182" eaLnBrk="0" fontAlgn="base" hangingPunct="0">
              <a:spcBef>
                <a:spcPct val="0"/>
              </a:spcBef>
              <a:spcAft>
                <a:spcPct val="0"/>
              </a:spcAft>
              <a:defRPr>
                <a:solidFill>
                  <a:schemeClr val="tx1"/>
                </a:solidFill>
                <a:latin typeface="Arial" panose="020B0604020202020204" pitchFamily="34" charset="0"/>
              </a:defRPr>
            </a:lvl8pPr>
            <a:lvl9pPr marL="4083111" indent="-240182"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E098AAF-9203-4618-BA25-3366272A30BD}" type="slidenum">
              <a:rPr lang="en-US"/>
              <a:pPr eaLnBrk="1" hangingPunct="1"/>
              <a:t>27</a:t>
            </a:fld>
            <a:endParaRPr lang="en-US"/>
          </a:p>
        </p:txBody>
      </p:sp>
    </p:spTree>
    <p:extLst>
      <p:ext uri="{BB962C8B-B14F-4D97-AF65-F5344CB8AC3E}">
        <p14:creationId xmlns:p14="http://schemas.microsoft.com/office/powerpoint/2010/main" val="34155722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80595" indent="-300229" eaLnBrk="0" hangingPunct="0">
              <a:defRPr>
                <a:solidFill>
                  <a:schemeClr val="tx1"/>
                </a:solidFill>
                <a:latin typeface="Arial" panose="020B0604020202020204" pitchFamily="34" charset="0"/>
              </a:defRPr>
            </a:lvl2pPr>
            <a:lvl3pPr marL="1200915" indent="-240182" eaLnBrk="0" hangingPunct="0">
              <a:defRPr>
                <a:solidFill>
                  <a:schemeClr val="tx1"/>
                </a:solidFill>
                <a:latin typeface="Arial" panose="020B0604020202020204" pitchFamily="34" charset="0"/>
              </a:defRPr>
            </a:lvl3pPr>
            <a:lvl4pPr marL="1681281" indent="-240182" eaLnBrk="0" hangingPunct="0">
              <a:defRPr>
                <a:solidFill>
                  <a:schemeClr val="tx1"/>
                </a:solidFill>
                <a:latin typeface="Arial" panose="020B0604020202020204" pitchFamily="34" charset="0"/>
              </a:defRPr>
            </a:lvl4pPr>
            <a:lvl5pPr marL="2161647" indent="-240182" eaLnBrk="0" hangingPunct="0">
              <a:defRPr>
                <a:solidFill>
                  <a:schemeClr val="tx1"/>
                </a:solidFill>
                <a:latin typeface="Arial" panose="020B0604020202020204" pitchFamily="34" charset="0"/>
              </a:defRPr>
            </a:lvl5pPr>
            <a:lvl6pPr marL="2642014" indent="-240182" eaLnBrk="0" fontAlgn="base" hangingPunct="0">
              <a:spcBef>
                <a:spcPct val="0"/>
              </a:spcBef>
              <a:spcAft>
                <a:spcPct val="0"/>
              </a:spcAft>
              <a:defRPr>
                <a:solidFill>
                  <a:schemeClr val="tx1"/>
                </a:solidFill>
                <a:latin typeface="Arial" panose="020B0604020202020204" pitchFamily="34" charset="0"/>
              </a:defRPr>
            </a:lvl6pPr>
            <a:lvl7pPr marL="3122380" indent="-240182" eaLnBrk="0" fontAlgn="base" hangingPunct="0">
              <a:spcBef>
                <a:spcPct val="0"/>
              </a:spcBef>
              <a:spcAft>
                <a:spcPct val="0"/>
              </a:spcAft>
              <a:defRPr>
                <a:solidFill>
                  <a:schemeClr val="tx1"/>
                </a:solidFill>
                <a:latin typeface="Arial" panose="020B0604020202020204" pitchFamily="34" charset="0"/>
              </a:defRPr>
            </a:lvl7pPr>
            <a:lvl8pPr marL="3602746" indent="-240182" eaLnBrk="0" fontAlgn="base" hangingPunct="0">
              <a:spcBef>
                <a:spcPct val="0"/>
              </a:spcBef>
              <a:spcAft>
                <a:spcPct val="0"/>
              </a:spcAft>
              <a:defRPr>
                <a:solidFill>
                  <a:schemeClr val="tx1"/>
                </a:solidFill>
                <a:latin typeface="Arial" panose="020B0604020202020204" pitchFamily="34" charset="0"/>
              </a:defRPr>
            </a:lvl8pPr>
            <a:lvl9pPr marL="4083111" indent="-240182"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5843605-FCBB-4EEE-ABEF-78C05BF8ADE2}" type="slidenum">
              <a:rPr lang="en-US"/>
              <a:pPr eaLnBrk="1" hangingPunct="1"/>
              <a:t>28</a:t>
            </a:fld>
            <a:endParaRPr lang="en-US"/>
          </a:p>
        </p:txBody>
      </p:sp>
    </p:spTree>
    <p:extLst>
      <p:ext uri="{BB962C8B-B14F-4D97-AF65-F5344CB8AC3E}">
        <p14:creationId xmlns:p14="http://schemas.microsoft.com/office/powerpoint/2010/main" val="3912231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latin typeface="Arial" panose="020B0604020202020204" pitchFamily="34" charset="0"/>
            </a:endParaRPr>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64117" indent="-290067">
              <a:spcBef>
                <a:spcPct val="30000"/>
              </a:spcBef>
              <a:defRPr sz="1300">
                <a:solidFill>
                  <a:schemeClr val="tx1"/>
                </a:solidFill>
                <a:latin typeface="Calibri" panose="020F0502020204030204" pitchFamily="34" charset="0"/>
              </a:defRPr>
            </a:lvl2pPr>
            <a:lvl3pPr marL="1181814" indent="-232053">
              <a:spcBef>
                <a:spcPct val="30000"/>
              </a:spcBef>
              <a:defRPr sz="1300">
                <a:solidFill>
                  <a:schemeClr val="tx1"/>
                </a:solidFill>
                <a:latin typeface="Calibri" panose="020F0502020204030204" pitchFamily="34" charset="0"/>
              </a:defRPr>
            </a:lvl3pPr>
            <a:lvl4pPr marL="1654206" indent="-232053">
              <a:spcBef>
                <a:spcPct val="30000"/>
              </a:spcBef>
              <a:defRPr sz="1300">
                <a:solidFill>
                  <a:schemeClr val="tx1"/>
                </a:solidFill>
                <a:latin typeface="Calibri" panose="020F0502020204030204" pitchFamily="34" charset="0"/>
              </a:defRPr>
            </a:lvl4pPr>
            <a:lvl5pPr marL="2129916" indent="-232053">
              <a:spcBef>
                <a:spcPct val="30000"/>
              </a:spcBef>
              <a:defRPr sz="1300">
                <a:solidFill>
                  <a:schemeClr val="tx1"/>
                </a:solidFill>
                <a:latin typeface="Calibri" panose="020F0502020204030204" pitchFamily="34" charset="0"/>
              </a:defRPr>
            </a:lvl5pPr>
            <a:lvl6pPr marL="2607282" indent="-232053" eaLnBrk="0" fontAlgn="base" hangingPunct="0">
              <a:spcBef>
                <a:spcPct val="30000"/>
              </a:spcBef>
              <a:spcAft>
                <a:spcPct val="0"/>
              </a:spcAft>
              <a:defRPr sz="1300">
                <a:solidFill>
                  <a:schemeClr val="tx1"/>
                </a:solidFill>
                <a:latin typeface="Calibri" panose="020F0502020204030204" pitchFamily="34" charset="0"/>
              </a:defRPr>
            </a:lvl6pPr>
            <a:lvl7pPr marL="3084648" indent="-232053" eaLnBrk="0" fontAlgn="base" hangingPunct="0">
              <a:spcBef>
                <a:spcPct val="30000"/>
              </a:spcBef>
              <a:spcAft>
                <a:spcPct val="0"/>
              </a:spcAft>
              <a:defRPr sz="1300">
                <a:solidFill>
                  <a:schemeClr val="tx1"/>
                </a:solidFill>
                <a:latin typeface="Calibri" panose="020F0502020204030204" pitchFamily="34" charset="0"/>
              </a:defRPr>
            </a:lvl7pPr>
            <a:lvl8pPr marL="3562014" indent="-232053" eaLnBrk="0" fontAlgn="base" hangingPunct="0">
              <a:spcBef>
                <a:spcPct val="30000"/>
              </a:spcBef>
              <a:spcAft>
                <a:spcPct val="0"/>
              </a:spcAft>
              <a:defRPr sz="1300">
                <a:solidFill>
                  <a:schemeClr val="tx1"/>
                </a:solidFill>
                <a:latin typeface="Calibri" panose="020F0502020204030204" pitchFamily="34" charset="0"/>
              </a:defRPr>
            </a:lvl8pPr>
            <a:lvl9pPr marL="4039380" indent="-232053"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0B71CF6B-C332-4077-960F-24E5EA8629F5}" type="slidenum">
              <a:rPr lang="en-US" sz="1200">
                <a:latin typeface="Arial" panose="020B0604020202020204" pitchFamily="34" charset="0"/>
              </a:rPr>
              <a:pPr>
                <a:spcBef>
                  <a:spcPct val="0"/>
                </a:spcBef>
              </a:pPr>
              <a:t>2</a:t>
            </a:fld>
            <a:endParaRPr lang="en-US" sz="1200">
              <a:latin typeface="Arial" panose="020B0604020202020204" pitchFamily="34" charset="0"/>
            </a:endParaRPr>
          </a:p>
        </p:txBody>
      </p:sp>
    </p:spTree>
    <p:extLst>
      <p:ext uri="{BB962C8B-B14F-4D97-AF65-F5344CB8AC3E}">
        <p14:creationId xmlns:p14="http://schemas.microsoft.com/office/powerpoint/2010/main" val="1549636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Talk about the Wolfram-Cook controversy.</a:t>
            </a:r>
          </a:p>
          <a:p>
            <a:pPr eaLnBrk="1" hangingPunct="1"/>
            <a:endParaRPr lang="en-US" smtClean="0"/>
          </a:p>
          <a:p>
            <a:pPr eaLnBrk="1" hangingPunct="1"/>
            <a:endParaRPr lang="en-US" smtClean="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80595" indent="-300229" eaLnBrk="0" hangingPunct="0">
              <a:defRPr>
                <a:solidFill>
                  <a:schemeClr val="tx1"/>
                </a:solidFill>
                <a:latin typeface="Arial" panose="020B0604020202020204" pitchFamily="34" charset="0"/>
              </a:defRPr>
            </a:lvl2pPr>
            <a:lvl3pPr marL="1200915" indent="-240182" eaLnBrk="0" hangingPunct="0">
              <a:defRPr>
                <a:solidFill>
                  <a:schemeClr val="tx1"/>
                </a:solidFill>
                <a:latin typeface="Arial" panose="020B0604020202020204" pitchFamily="34" charset="0"/>
              </a:defRPr>
            </a:lvl3pPr>
            <a:lvl4pPr marL="1681281" indent="-240182" eaLnBrk="0" hangingPunct="0">
              <a:defRPr>
                <a:solidFill>
                  <a:schemeClr val="tx1"/>
                </a:solidFill>
                <a:latin typeface="Arial" panose="020B0604020202020204" pitchFamily="34" charset="0"/>
              </a:defRPr>
            </a:lvl4pPr>
            <a:lvl5pPr marL="2161647" indent="-240182" eaLnBrk="0" hangingPunct="0">
              <a:defRPr>
                <a:solidFill>
                  <a:schemeClr val="tx1"/>
                </a:solidFill>
                <a:latin typeface="Arial" panose="020B0604020202020204" pitchFamily="34" charset="0"/>
              </a:defRPr>
            </a:lvl5pPr>
            <a:lvl6pPr marL="2642014" indent="-240182" eaLnBrk="0" fontAlgn="base" hangingPunct="0">
              <a:spcBef>
                <a:spcPct val="0"/>
              </a:spcBef>
              <a:spcAft>
                <a:spcPct val="0"/>
              </a:spcAft>
              <a:defRPr>
                <a:solidFill>
                  <a:schemeClr val="tx1"/>
                </a:solidFill>
                <a:latin typeface="Arial" panose="020B0604020202020204" pitchFamily="34" charset="0"/>
              </a:defRPr>
            </a:lvl6pPr>
            <a:lvl7pPr marL="3122380" indent="-240182" eaLnBrk="0" fontAlgn="base" hangingPunct="0">
              <a:spcBef>
                <a:spcPct val="0"/>
              </a:spcBef>
              <a:spcAft>
                <a:spcPct val="0"/>
              </a:spcAft>
              <a:defRPr>
                <a:solidFill>
                  <a:schemeClr val="tx1"/>
                </a:solidFill>
                <a:latin typeface="Arial" panose="020B0604020202020204" pitchFamily="34" charset="0"/>
              </a:defRPr>
            </a:lvl7pPr>
            <a:lvl8pPr marL="3602746" indent="-240182" eaLnBrk="0" fontAlgn="base" hangingPunct="0">
              <a:spcBef>
                <a:spcPct val="0"/>
              </a:spcBef>
              <a:spcAft>
                <a:spcPct val="0"/>
              </a:spcAft>
              <a:defRPr>
                <a:solidFill>
                  <a:schemeClr val="tx1"/>
                </a:solidFill>
                <a:latin typeface="Arial" panose="020B0604020202020204" pitchFamily="34" charset="0"/>
              </a:defRPr>
            </a:lvl8pPr>
            <a:lvl9pPr marL="4083111" indent="-240182"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E71B5AD-9624-4F65-9578-0D7DB09A422D}" type="slidenum">
              <a:rPr lang="en-US"/>
              <a:pPr eaLnBrk="1" hangingPunct="1"/>
              <a:t>29</a:t>
            </a:fld>
            <a:endParaRPr lang="en-US"/>
          </a:p>
        </p:txBody>
      </p:sp>
    </p:spTree>
    <p:extLst>
      <p:ext uri="{BB962C8B-B14F-4D97-AF65-F5344CB8AC3E}">
        <p14:creationId xmlns:p14="http://schemas.microsoft.com/office/powerpoint/2010/main" val="29221170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F1F8E89-726D-4E79-BF90-D0C61D4F1FF1}" type="slidenum">
              <a:rPr lang="en-US" smtClean="0"/>
              <a:pPr>
                <a:defRPr/>
              </a:pPr>
              <a:t>30</a:t>
            </a:fld>
            <a:endParaRPr lang="en-US"/>
          </a:p>
        </p:txBody>
      </p:sp>
    </p:spTree>
    <p:extLst>
      <p:ext uri="{BB962C8B-B14F-4D97-AF65-F5344CB8AC3E}">
        <p14:creationId xmlns:p14="http://schemas.microsoft.com/office/powerpoint/2010/main" val="27379825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AF9D6CD-BD63-4F31-85B9-678DE67FBD67}" type="slidenum">
              <a:rPr lang="en-US" smtClean="0"/>
              <a:pPr>
                <a:defRPr/>
              </a:pPr>
              <a:t>31</a:t>
            </a:fld>
            <a:endParaRPr lang="en-US"/>
          </a:p>
        </p:txBody>
      </p:sp>
    </p:spTree>
    <p:extLst>
      <p:ext uri="{BB962C8B-B14F-4D97-AF65-F5344CB8AC3E}">
        <p14:creationId xmlns:p14="http://schemas.microsoft.com/office/powerpoint/2010/main" val="2885167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AF9D6CD-BD63-4F31-85B9-678DE67FBD67}" type="slidenum">
              <a:rPr lang="en-US" smtClean="0"/>
              <a:pPr>
                <a:defRPr/>
              </a:pPr>
              <a:t>32</a:t>
            </a:fld>
            <a:endParaRPr lang="en-US"/>
          </a:p>
        </p:txBody>
      </p:sp>
    </p:spTree>
    <p:extLst>
      <p:ext uri="{BB962C8B-B14F-4D97-AF65-F5344CB8AC3E}">
        <p14:creationId xmlns:p14="http://schemas.microsoft.com/office/powerpoint/2010/main" val="32278760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AF9D6CD-BD63-4F31-85B9-678DE67FBD67}" type="slidenum">
              <a:rPr lang="en-US" smtClean="0"/>
              <a:pPr>
                <a:defRPr/>
              </a:pPr>
              <a:t>33</a:t>
            </a:fld>
            <a:endParaRPr lang="en-US"/>
          </a:p>
        </p:txBody>
      </p:sp>
    </p:spTree>
    <p:extLst>
      <p:ext uri="{BB962C8B-B14F-4D97-AF65-F5344CB8AC3E}">
        <p14:creationId xmlns:p14="http://schemas.microsoft.com/office/powerpoint/2010/main" val="23263186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AF9D6CD-BD63-4F31-85B9-678DE67FBD67}" type="slidenum">
              <a:rPr lang="en-US" smtClean="0"/>
              <a:pPr>
                <a:defRPr/>
              </a:pPr>
              <a:t>34</a:t>
            </a:fld>
            <a:endParaRPr lang="en-US"/>
          </a:p>
        </p:txBody>
      </p:sp>
    </p:spTree>
    <p:extLst>
      <p:ext uri="{BB962C8B-B14F-4D97-AF65-F5344CB8AC3E}">
        <p14:creationId xmlns:p14="http://schemas.microsoft.com/office/powerpoint/2010/main" val="23730191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In both cases, depends on what the universe is.</a:t>
            </a:r>
            <a:br>
              <a:rPr lang="en-US" dirty="0" smtClean="0"/>
            </a:br>
            <a:r>
              <a:rPr lang="en-US" dirty="0" smtClean="0"/>
              <a:t>1. Could be {a, b}*, or even {a, b,</a:t>
            </a:r>
            <a:r>
              <a:rPr lang="en-US" baseline="0" dirty="0" smtClean="0"/>
              <a:t> c, d}*, </a:t>
            </a:r>
            <a:r>
              <a:rPr lang="en-US" dirty="0" smtClean="0"/>
              <a:t> or could be {</a:t>
            </a:r>
            <a:r>
              <a:rPr lang="en-US" dirty="0" err="1" smtClean="0"/>
              <a:t>a</a:t>
            </a:r>
            <a:r>
              <a:rPr lang="en-US" baseline="30000" dirty="0" err="1" smtClean="0"/>
              <a:t>k</a:t>
            </a:r>
            <a:r>
              <a:rPr lang="en-US" dirty="0" err="1" smtClean="0"/>
              <a:t>b</a:t>
            </a:r>
            <a:r>
              <a:rPr lang="en-US" baseline="30000" dirty="0" err="1" smtClean="0"/>
              <a:t>m</a:t>
            </a:r>
            <a:r>
              <a:rPr lang="en-US" dirty="0" smtClean="0"/>
              <a:t>}</a:t>
            </a:r>
          </a:p>
          <a:p>
            <a:pPr eaLnBrk="1" hangingPunct="1">
              <a:spcBef>
                <a:spcPct val="0"/>
              </a:spcBef>
            </a:pPr>
            <a:endParaRPr lang="en-US" dirty="0" smtClean="0"/>
          </a:p>
          <a:p>
            <a:pPr eaLnBrk="1" hangingPunct="1">
              <a:spcBef>
                <a:spcPct val="0"/>
              </a:spcBef>
            </a:pPr>
            <a:r>
              <a:rPr lang="en-US" dirty="0" smtClean="0"/>
              <a:t>2. Could be everything in the language, or could be {&lt;</a:t>
            </a:r>
            <a:r>
              <a:rPr lang="en-US" i="1" dirty="0" smtClean="0"/>
              <a:t>M</a:t>
            </a:r>
            <a:r>
              <a:rPr lang="en-US" dirty="0" smtClean="0"/>
              <a:t>, </a:t>
            </a:r>
            <a:r>
              <a:rPr lang="en-US" i="1" dirty="0" smtClean="0"/>
              <a:t>w</a:t>
            </a:r>
            <a:r>
              <a:rPr lang="en-US" dirty="0" smtClean="0"/>
              <a:t>&gt; : M is a TM and w is a string over M's input alphabet.}</a:t>
            </a: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16674" indent="-275643" eaLnBrk="0" hangingPunct="0">
              <a:defRPr>
                <a:solidFill>
                  <a:schemeClr val="tx1"/>
                </a:solidFill>
                <a:latin typeface="Arial" charset="0"/>
              </a:defRPr>
            </a:lvl2pPr>
            <a:lvl3pPr marL="1102574" indent="-220515" eaLnBrk="0" hangingPunct="0">
              <a:defRPr>
                <a:solidFill>
                  <a:schemeClr val="tx1"/>
                </a:solidFill>
                <a:latin typeface="Arial" charset="0"/>
              </a:defRPr>
            </a:lvl3pPr>
            <a:lvl4pPr marL="1543604" indent="-220515" eaLnBrk="0" hangingPunct="0">
              <a:defRPr>
                <a:solidFill>
                  <a:schemeClr val="tx1"/>
                </a:solidFill>
                <a:latin typeface="Arial" charset="0"/>
              </a:defRPr>
            </a:lvl4pPr>
            <a:lvl5pPr marL="1984633" indent="-220515" eaLnBrk="0" hangingPunct="0">
              <a:defRPr>
                <a:solidFill>
                  <a:schemeClr val="tx1"/>
                </a:solidFill>
                <a:latin typeface="Arial" charset="0"/>
              </a:defRPr>
            </a:lvl5pPr>
            <a:lvl6pPr marL="2425663" indent="-220515" eaLnBrk="0" fontAlgn="base" hangingPunct="0">
              <a:spcBef>
                <a:spcPct val="0"/>
              </a:spcBef>
              <a:spcAft>
                <a:spcPct val="0"/>
              </a:spcAft>
              <a:defRPr>
                <a:solidFill>
                  <a:schemeClr val="tx1"/>
                </a:solidFill>
                <a:latin typeface="Arial" charset="0"/>
              </a:defRPr>
            </a:lvl6pPr>
            <a:lvl7pPr marL="2866693" indent="-220515" eaLnBrk="0" fontAlgn="base" hangingPunct="0">
              <a:spcBef>
                <a:spcPct val="0"/>
              </a:spcBef>
              <a:spcAft>
                <a:spcPct val="0"/>
              </a:spcAft>
              <a:defRPr>
                <a:solidFill>
                  <a:schemeClr val="tx1"/>
                </a:solidFill>
                <a:latin typeface="Arial" charset="0"/>
              </a:defRPr>
            </a:lvl7pPr>
            <a:lvl8pPr marL="3307722" indent="-220515" eaLnBrk="0" fontAlgn="base" hangingPunct="0">
              <a:spcBef>
                <a:spcPct val="0"/>
              </a:spcBef>
              <a:spcAft>
                <a:spcPct val="0"/>
              </a:spcAft>
              <a:defRPr>
                <a:solidFill>
                  <a:schemeClr val="tx1"/>
                </a:solidFill>
                <a:latin typeface="Arial" charset="0"/>
              </a:defRPr>
            </a:lvl8pPr>
            <a:lvl9pPr marL="3748751" indent="-220515" eaLnBrk="0" fontAlgn="base" hangingPunct="0">
              <a:spcBef>
                <a:spcPct val="0"/>
              </a:spcBef>
              <a:spcAft>
                <a:spcPct val="0"/>
              </a:spcAft>
              <a:defRPr>
                <a:solidFill>
                  <a:schemeClr val="tx1"/>
                </a:solidFill>
                <a:latin typeface="Arial" charset="0"/>
              </a:defRPr>
            </a:lvl9pPr>
          </a:lstStyle>
          <a:p>
            <a:pPr eaLnBrk="1" hangingPunct="1"/>
            <a:fld id="{F59BCED7-5B51-420F-98F8-F336362C22F4}" type="slidenum">
              <a:rPr lang="en-US" smtClean="0"/>
              <a:pPr eaLnBrk="1" hangingPunct="1"/>
              <a:t>35</a:t>
            </a:fld>
            <a:endParaRPr lang="en-US" smtClean="0"/>
          </a:p>
        </p:txBody>
      </p:sp>
    </p:spTree>
    <p:extLst>
      <p:ext uri="{BB962C8B-B14F-4D97-AF65-F5344CB8AC3E}">
        <p14:creationId xmlns:p14="http://schemas.microsoft.com/office/powerpoint/2010/main" val="31624716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AF9D6CD-BD63-4F31-85B9-678DE67FBD67}" type="slidenum">
              <a:rPr lang="en-US" smtClean="0"/>
              <a:pPr>
                <a:defRPr/>
              </a:pPr>
              <a:t>36</a:t>
            </a:fld>
            <a:endParaRPr lang="en-US"/>
          </a:p>
        </p:txBody>
      </p:sp>
    </p:spTree>
    <p:extLst>
      <p:ext uri="{BB962C8B-B14F-4D97-AF65-F5344CB8AC3E}">
        <p14:creationId xmlns:p14="http://schemas.microsoft.com/office/powerpoint/2010/main" val="15939888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AF9D6CD-BD63-4F31-85B9-678DE67FBD67}" type="slidenum">
              <a:rPr lang="en-US" smtClean="0"/>
              <a:pPr>
                <a:defRPr/>
              </a:pPr>
              <a:t>37</a:t>
            </a:fld>
            <a:endParaRPr lang="en-US"/>
          </a:p>
        </p:txBody>
      </p:sp>
    </p:spTree>
    <p:extLst>
      <p:ext uri="{BB962C8B-B14F-4D97-AF65-F5344CB8AC3E}">
        <p14:creationId xmlns:p14="http://schemas.microsoft.com/office/powerpoint/2010/main" val="25012339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t>Slide is animated.</a:t>
            </a:r>
          </a:p>
          <a:p>
            <a:pPr eaLnBrk="1" hangingPunct="1"/>
            <a:endParaRPr lang="en-US" dirty="0" smtClean="0"/>
          </a:p>
          <a:p>
            <a:pPr eaLnBrk="1" hangingPunct="1"/>
            <a:r>
              <a:rPr lang="en-US" dirty="0" smtClean="0"/>
              <a:t>times3(25):  25  76  38  19  58  29  88  44  22  11  34  17  52  26  13  40  20  10  5  16  8  4  2  1</a:t>
            </a:r>
          </a:p>
          <a:p>
            <a:pPr eaLnBrk="1" hangingPunct="1"/>
            <a:endParaRPr lang="en-US" dirty="0" smtClean="0"/>
          </a:p>
          <a:p>
            <a:pPr eaLnBrk="1" hangingPunct="1"/>
            <a:r>
              <a:rPr lang="en-US" dirty="0" smtClean="0"/>
              <a:t>It is conjectured that this will halt for all x, but no one has been able to prove it yet.  </a:t>
            </a:r>
          </a:p>
          <a:p>
            <a:pPr eaLnBrk="1" hangingPunct="1"/>
            <a:endParaRPr lang="en-US" dirty="0" smtClean="0"/>
          </a:p>
          <a:p>
            <a:pPr eaLnBrk="1" hangingPunct="1"/>
            <a:r>
              <a:rPr lang="en-US" dirty="0" smtClean="0"/>
              <a:t>I wrote a program to count the number of steps before halting for all numbers &lt;= 100,000.  The maximum number of steps was 350.  </a:t>
            </a:r>
          </a:p>
          <a:p>
            <a:pPr eaLnBrk="1" hangingPunct="1"/>
            <a:endParaRPr lang="en-US" dirty="0" smtClean="0"/>
          </a:p>
          <a:p>
            <a:pPr eaLnBrk="1" hangingPunct="1"/>
            <a:r>
              <a:rPr lang="en-US" dirty="0" smtClean="0"/>
              <a:t>Look at the Word document that contains the output (in </a:t>
            </a:r>
            <a:r>
              <a:rPr lang="en-US" dirty="0" err="1" smtClean="0"/>
              <a:t>SlidesPPT</a:t>
            </a:r>
            <a:r>
              <a:rPr lang="en-US" dirty="0" smtClean="0"/>
              <a:t> folder).  Notice the long string of 48's starting at i = 2987.</a:t>
            </a:r>
          </a:p>
          <a:p>
            <a:pPr eaLnBrk="1" hangingPunct="1"/>
            <a:endParaRPr lang="en-US" dirty="0" smtClean="0"/>
          </a:p>
          <a:p>
            <a:pPr defTabSz="882059" eaLnBrk="1" hangingPunct="1">
              <a:defRPr/>
            </a:pPr>
            <a:r>
              <a:rPr lang="en-US" dirty="0" smtClean="0"/>
              <a:t>In 2008, Oliveira e Silva  showed that</a:t>
            </a:r>
            <a:r>
              <a:rPr lang="en-US" baseline="0" dirty="0" smtClean="0"/>
              <a:t> it always halts for values of x that are ≤ 19 2</a:t>
            </a:r>
            <a:r>
              <a:rPr lang="en-US" baseline="30000" dirty="0" smtClean="0"/>
              <a:t>58</a:t>
            </a:r>
            <a:r>
              <a:rPr lang="en-US" baseline="0" dirty="0" smtClean="0"/>
              <a:t>.</a:t>
            </a:r>
            <a:endParaRPr lang="en-US" dirty="0" smtClean="0"/>
          </a:p>
          <a:p>
            <a:pPr eaLnBrk="1" hangingPunct="1"/>
            <a:endParaRPr lang="en-US" dirty="0"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16674" indent="-275643" eaLnBrk="0" hangingPunct="0">
              <a:defRPr>
                <a:solidFill>
                  <a:schemeClr val="tx1"/>
                </a:solidFill>
                <a:latin typeface="Arial" charset="0"/>
              </a:defRPr>
            </a:lvl2pPr>
            <a:lvl3pPr marL="1102574" indent="-220515" eaLnBrk="0" hangingPunct="0">
              <a:defRPr>
                <a:solidFill>
                  <a:schemeClr val="tx1"/>
                </a:solidFill>
                <a:latin typeface="Arial" charset="0"/>
              </a:defRPr>
            </a:lvl3pPr>
            <a:lvl4pPr marL="1543604" indent="-220515" eaLnBrk="0" hangingPunct="0">
              <a:defRPr>
                <a:solidFill>
                  <a:schemeClr val="tx1"/>
                </a:solidFill>
                <a:latin typeface="Arial" charset="0"/>
              </a:defRPr>
            </a:lvl4pPr>
            <a:lvl5pPr marL="1984633" indent="-220515" eaLnBrk="0" hangingPunct="0">
              <a:defRPr>
                <a:solidFill>
                  <a:schemeClr val="tx1"/>
                </a:solidFill>
                <a:latin typeface="Arial" charset="0"/>
              </a:defRPr>
            </a:lvl5pPr>
            <a:lvl6pPr marL="2425663" indent="-220515" eaLnBrk="0" fontAlgn="base" hangingPunct="0">
              <a:spcBef>
                <a:spcPct val="0"/>
              </a:spcBef>
              <a:spcAft>
                <a:spcPct val="0"/>
              </a:spcAft>
              <a:defRPr>
                <a:solidFill>
                  <a:schemeClr val="tx1"/>
                </a:solidFill>
                <a:latin typeface="Arial" charset="0"/>
              </a:defRPr>
            </a:lvl6pPr>
            <a:lvl7pPr marL="2866693" indent="-220515" eaLnBrk="0" fontAlgn="base" hangingPunct="0">
              <a:spcBef>
                <a:spcPct val="0"/>
              </a:spcBef>
              <a:spcAft>
                <a:spcPct val="0"/>
              </a:spcAft>
              <a:defRPr>
                <a:solidFill>
                  <a:schemeClr val="tx1"/>
                </a:solidFill>
                <a:latin typeface="Arial" charset="0"/>
              </a:defRPr>
            </a:lvl7pPr>
            <a:lvl8pPr marL="3307722" indent="-220515" eaLnBrk="0" fontAlgn="base" hangingPunct="0">
              <a:spcBef>
                <a:spcPct val="0"/>
              </a:spcBef>
              <a:spcAft>
                <a:spcPct val="0"/>
              </a:spcAft>
              <a:defRPr>
                <a:solidFill>
                  <a:schemeClr val="tx1"/>
                </a:solidFill>
                <a:latin typeface="Arial" charset="0"/>
              </a:defRPr>
            </a:lvl8pPr>
            <a:lvl9pPr marL="3748751" indent="-220515" eaLnBrk="0" fontAlgn="base" hangingPunct="0">
              <a:spcBef>
                <a:spcPct val="0"/>
              </a:spcBef>
              <a:spcAft>
                <a:spcPct val="0"/>
              </a:spcAft>
              <a:defRPr>
                <a:solidFill>
                  <a:schemeClr val="tx1"/>
                </a:solidFill>
                <a:latin typeface="Arial" charset="0"/>
              </a:defRPr>
            </a:lvl9pPr>
          </a:lstStyle>
          <a:p>
            <a:pPr eaLnBrk="1" hangingPunct="1"/>
            <a:fld id="{E7B823FA-C674-44CC-8D4D-B420EB746876}" type="slidenum">
              <a:rPr lang="en-US" smtClean="0"/>
              <a:pPr eaLnBrk="1" hangingPunct="1"/>
              <a:t>38</a:t>
            </a:fld>
            <a:endParaRPr lang="en-US" smtClean="0"/>
          </a:p>
        </p:txBody>
      </p:sp>
    </p:spTree>
    <p:extLst>
      <p:ext uri="{BB962C8B-B14F-4D97-AF65-F5344CB8AC3E}">
        <p14:creationId xmlns:p14="http://schemas.microsoft.com/office/powerpoint/2010/main" val="1805025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Is the language of TM encodings regular, CF?  </a:t>
            </a:r>
          </a:p>
          <a:p>
            <a:r>
              <a:rPr lang="en-US" dirty="0" smtClean="0"/>
              <a:t>No in both cases, because we need to make sure that the encodings of all state representations</a:t>
            </a:r>
            <a:r>
              <a:rPr lang="en-US" baseline="0" dirty="0" smtClean="0"/>
              <a:t> have the same number of bits</a:t>
            </a:r>
            <a:endParaRPr lang="en-US" dirty="0" smtClean="0"/>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816190" indent="-313919" eaLnBrk="0" hangingPunct="0">
              <a:defRPr>
                <a:solidFill>
                  <a:schemeClr val="tx1"/>
                </a:solidFill>
                <a:latin typeface="Arial" panose="020B0604020202020204" pitchFamily="34" charset="0"/>
              </a:defRPr>
            </a:lvl2pPr>
            <a:lvl3pPr marL="1255678" indent="-251135" eaLnBrk="0" hangingPunct="0">
              <a:defRPr>
                <a:solidFill>
                  <a:schemeClr val="tx1"/>
                </a:solidFill>
                <a:latin typeface="Arial" panose="020B0604020202020204" pitchFamily="34" charset="0"/>
              </a:defRPr>
            </a:lvl3pPr>
            <a:lvl4pPr marL="1757947" indent="-251135" eaLnBrk="0" hangingPunct="0">
              <a:defRPr>
                <a:solidFill>
                  <a:schemeClr val="tx1"/>
                </a:solidFill>
                <a:latin typeface="Arial" panose="020B0604020202020204" pitchFamily="34" charset="0"/>
              </a:defRPr>
            </a:lvl4pPr>
            <a:lvl5pPr marL="2260218" indent="-251135" eaLnBrk="0" hangingPunct="0">
              <a:defRPr>
                <a:solidFill>
                  <a:schemeClr val="tx1"/>
                </a:solidFill>
                <a:latin typeface="Arial" panose="020B0604020202020204" pitchFamily="34" charset="0"/>
              </a:defRPr>
            </a:lvl5pPr>
            <a:lvl6pPr marL="2762489" indent="-251135" eaLnBrk="0" fontAlgn="base" hangingPunct="0">
              <a:spcBef>
                <a:spcPct val="0"/>
              </a:spcBef>
              <a:spcAft>
                <a:spcPct val="0"/>
              </a:spcAft>
              <a:defRPr>
                <a:solidFill>
                  <a:schemeClr val="tx1"/>
                </a:solidFill>
                <a:latin typeface="Arial" panose="020B0604020202020204" pitchFamily="34" charset="0"/>
              </a:defRPr>
            </a:lvl6pPr>
            <a:lvl7pPr marL="3264760" indent="-251135" eaLnBrk="0" fontAlgn="base" hangingPunct="0">
              <a:spcBef>
                <a:spcPct val="0"/>
              </a:spcBef>
              <a:spcAft>
                <a:spcPct val="0"/>
              </a:spcAft>
              <a:defRPr>
                <a:solidFill>
                  <a:schemeClr val="tx1"/>
                </a:solidFill>
                <a:latin typeface="Arial" panose="020B0604020202020204" pitchFamily="34" charset="0"/>
              </a:defRPr>
            </a:lvl7pPr>
            <a:lvl8pPr marL="3767030" indent="-251135" eaLnBrk="0" fontAlgn="base" hangingPunct="0">
              <a:spcBef>
                <a:spcPct val="0"/>
              </a:spcBef>
              <a:spcAft>
                <a:spcPct val="0"/>
              </a:spcAft>
              <a:defRPr>
                <a:solidFill>
                  <a:schemeClr val="tx1"/>
                </a:solidFill>
                <a:latin typeface="Arial" panose="020B0604020202020204" pitchFamily="34" charset="0"/>
              </a:defRPr>
            </a:lvl8pPr>
            <a:lvl9pPr marL="4269302" indent="-25113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531C235-39C0-4ECA-8228-15FADFF3B0DA}" type="slidenum">
              <a:rPr lang="en-US"/>
              <a:pPr eaLnBrk="1" hangingPunct="1"/>
              <a:t>3</a:t>
            </a:fld>
            <a:endParaRPr lang="en-US"/>
          </a:p>
        </p:txBody>
      </p:sp>
    </p:spTree>
    <p:extLst>
      <p:ext uri="{BB962C8B-B14F-4D97-AF65-F5344CB8AC3E}">
        <p14:creationId xmlns:p14="http://schemas.microsoft.com/office/powerpoint/2010/main" val="255283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t>Slide is animated.</a:t>
            </a:r>
          </a:p>
          <a:p>
            <a:pPr eaLnBrk="1" hangingPunct="1"/>
            <a:endParaRPr lang="en-US" dirty="0" smtClean="0"/>
          </a:p>
          <a:p>
            <a:pPr eaLnBrk="1" hangingPunct="1"/>
            <a:r>
              <a:rPr lang="en-US" dirty="0" smtClean="0"/>
              <a:t>times3(25):  25  76  38  19  58  29  88  44  22  11  34  17  52  26  13  40  20  10  5  16  8  4  2  1</a:t>
            </a:r>
          </a:p>
          <a:p>
            <a:pPr eaLnBrk="1" hangingPunct="1"/>
            <a:endParaRPr lang="en-US" dirty="0" smtClean="0"/>
          </a:p>
          <a:p>
            <a:pPr eaLnBrk="1" hangingPunct="1"/>
            <a:r>
              <a:rPr lang="en-US" dirty="0" smtClean="0"/>
              <a:t>It is conjectured that this will halt for all x, but no one has been able to prove it yet.  </a:t>
            </a:r>
          </a:p>
          <a:p>
            <a:pPr eaLnBrk="1" hangingPunct="1"/>
            <a:endParaRPr lang="en-US" dirty="0" smtClean="0"/>
          </a:p>
          <a:p>
            <a:pPr eaLnBrk="1" hangingPunct="1"/>
            <a:r>
              <a:rPr lang="en-US" dirty="0" smtClean="0"/>
              <a:t>I wrote a program to count the number of steps before halting for all numbers &lt;= 100,000.  The maximum number of steps was 350.  </a:t>
            </a:r>
          </a:p>
          <a:p>
            <a:pPr eaLnBrk="1" hangingPunct="1"/>
            <a:endParaRPr lang="en-US" dirty="0" smtClean="0"/>
          </a:p>
          <a:p>
            <a:pPr eaLnBrk="1" hangingPunct="1"/>
            <a:r>
              <a:rPr lang="en-US" dirty="0" smtClean="0"/>
              <a:t>Look at the Word document that contains the output (in </a:t>
            </a:r>
            <a:r>
              <a:rPr lang="en-US" dirty="0" err="1" smtClean="0"/>
              <a:t>SlidesPPT</a:t>
            </a:r>
            <a:r>
              <a:rPr lang="en-US" dirty="0" smtClean="0"/>
              <a:t> folder).  Notice the long string of 48's starting at i = 2987.</a:t>
            </a:r>
          </a:p>
          <a:p>
            <a:pPr eaLnBrk="1" hangingPunct="1"/>
            <a:endParaRPr lang="en-US" dirty="0" smtClean="0"/>
          </a:p>
          <a:p>
            <a:pPr defTabSz="882059" eaLnBrk="1" hangingPunct="1">
              <a:defRPr/>
            </a:pPr>
            <a:r>
              <a:rPr lang="en-US" dirty="0" smtClean="0"/>
              <a:t>In 2008, Oliveira e Silva  showed that</a:t>
            </a:r>
            <a:r>
              <a:rPr lang="en-US" baseline="0" dirty="0" smtClean="0"/>
              <a:t> it always halts for values of x that are ≤ 19 2</a:t>
            </a:r>
            <a:r>
              <a:rPr lang="en-US" baseline="30000" dirty="0" smtClean="0"/>
              <a:t>58</a:t>
            </a:r>
            <a:r>
              <a:rPr lang="en-US" baseline="0" dirty="0" smtClean="0"/>
              <a:t>.</a:t>
            </a:r>
            <a:endParaRPr lang="en-US" dirty="0" smtClean="0"/>
          </a:p>
          <a:p>
            <a:pPr eaLnBrk="1" hangingPunct="1"/>
            <a:endParaRPr lang="en-US" dirty="0"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16674" indent="-275643" eaLnBrk="0" hangingPunct="0">
              <a:defRPr>
                <a:solidFill>
                  <a:schemeClr val="tx1"/>
                </a:solidFill>
                <a:latin typeface="Arial" charset="0"/>
              </a:defRPr>
            </a:lvl2pPr>
            <a:lvl3pPr marL="1102574" indent="-220515" eaLnBrk="0" hangingPunct="0">
              <a:defRPr>
                <a:solidFill>
                  <a:schemeClr val="tx1"/>
                </a:solidFill>
                <a:latin typeface="Arial" charset="0"/>
              </a:defRPr>
            </a:lvl3pPr>
            <a:lvl4pPr marL="1543604" indent="-220515" eaLnBrk="0" hangingPunct="0">
              <a:defRPr>
                <a:solidFill>
                  <a:schemeClr val="tx1"/>
                </a:solidFill>
                <a:latin typeface="Arial" charset="0"/>
              </a:defRPr>
            </a:lvl4pPr>
            <a:lvl5pPr marL="1984633" indent="-220515" eaLnBrk="0" hangingPunct="0">
              <a:defRPr>
                <a:solidFill>
                  <a:schemeClr val="tx1"/>
                </a:solidFill>
                <a:latin typeface="Arial" charset="0"/>
              </a:defRPr>
            </a:lvl5pPr>
            <a:lvl6pPr marL="2425663" indent="-220515" eaLnBrk="0" fontAlgn="base" hangingPunct="0">
              <a:spcBef>
                <a:spcPct val="0"/>
              </a:spcBef>
              <a:spcAft>
                <a:spcPct val="0"/>
              </a:spcAft>
              <a:defRPr>
                <a:solidFill>
                  <a:schemeClr val="tx1"/>
                </a:solidFill>
                <a:latin typeface="Arial" charset="0"/>
              </a:defRPr>
            </a:lvl6pPr>
            <a:lvl7pPr marL="2866693" indent="-220515" eaLnBrk="0" fontAlgn="base" hangingPunct="0">
              <a:spcBef>
                <a:spcPct val="0"/>
              </a:spcBef>
              <a:spcAft>
                <a:spcPct val="0"/>
              </a:spcAft>
              <a:defRPr>
                <a:solidFill>
                  <a:schemeClr val="tx1"/>
                </a:solidFill>
                <a:latin typeface="Arial" charset="0"/>
              </a:defRPr>
            </a:lvl7pPr>
            <a:lvl8pPr marL="3307722" indent="-220515" eaLnBrk="0" fontAlgn="base" hangingPunct="0">
              <a:spcBef>
                <a:spcPct val="0"/>
              </a:spcBef>
              <a:spcAft>
                <a:spcPct val="0"/>
              </a:spcAft>
              <a:defRPr>
                <a:solidFill>
                  <a:schemeClr val="tx1"/>
                </a:solidFill>
                <a:latin typeface="Arial" charset="0"/>
              </a:defRPr>
            </a:lvl8pPr>
            <a:lvl9pPr marL="3748751" indent="-220515" eaLnBrk="0" fontAlgn="base" hangingPunct="0">
              <a:spcBef>
                <a:spcPct val="0"/>
              </a:spcBef>
              <a:spcAft>
                <a:spcPct val="0"/>
              </a:spcAft>
              <a:defRPr>
                <a:solidFill>
                  <a:schemeClr val="tx1"/>
                </a:solidFill>
                <a:latin typeface="Arial" charset="0"/>
              </a:defRPr>
            </a:lvl9pPr>
          </a:lstStyle>
          <a:p>
            <a:pPr eaLnBrk="1" hangingPunct="1"/>
            <a:fld id="{E7B823FA-C674-44CC-8D4D-B420EB746876}" type="slidenum">
              <a:rPr lang="en-US" smtClean="0"/>
              <a:pPr eaLnBrk="1" hangingPunct="1"/>
              <a:t>39</a:t>
            </a:fld>
            <a:endParaRPr lang="en-US" smtClean="0"/>
          </a:p>
        </p:txBody>
      </p:sp>
    </p:spTree>
    <p:extLst>
      <p:ext uri="{BB962C8B-B14F-4D97-AF65-F5344CB8AC3E}">
        <p14:creationId xmlns:p14="http://schemas.microsoft.com/office/powerpoint/2010/main" val="16318205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AF9D6CD-BD63-4F31-85B9-678DE67FBD67}" type="slidenum">
              <a:rPr lang="en-US" smtClean="0"/>
              <a:pPr>
                <a:defRPr/>
              </a:pPr>
              <a:t>41</a:t>
            </a:fld>
            <a:endParaRPr lang="en-US"/>
          </a:p>
        </p:txBody>
      </p:sp>
    </p:spTree>
    <p:extLst>
      <p:ext uri="{BB962C8B-B14F-4D97-AF65-F5344CB8AC3E}">
        <p14:creationId xmlns:p14="http://schemas.microsoft.com/office/powerpoint/2010/main" val="19381390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Basis: Universal Turing machine</a:t>
            </a:r>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16674" indent="-275643" eaLnBrk="0" hangingPunct="0">
              <a:defRPr>
                <a:solidFill>
                  <a:schemeClr val="tx1"/>
                </a:solidFill>
                <a:latin typeface="Arial" charset="0"/>
              </a:defRPr>
            </a:lvl2pPr>
            <a:lvl3pPr marL="1102574" indent="-220515" eaLnBrk="0" hangingPunct="0">
              <a:defRPr>
                <a:solidFill>
                  <a:schemeClr val="tx1"/>
                </a:solidFill>
                <a:latin typeface="Arial" charset="0"/>
              </a:defRPr>
            </a:lvl3pPr>
            <a:lvl4pPr marL="1543604" indent="-220515" eaLnBrk="0" hangingPunct="0">
              <a:defRPr>
                <a:solidFill>
                  <a:schemeClr val="tx1"/>
                </a:solidFill>
                <a:latin typeface="Arial" charset="0"/>
              </a:defRPr>
            </a:lvl4pPr>
            <a:lvl5pPr marL="1984633" indent="-220515" eaLnBrk="0" hangingPunct="0">
              <a:defRPr>
                <a:solidFill>
                  <a:schemeClr val="tx1"/>
                </a:solidFill>
                <a:latin typeface="Arial" charset="0"/>
              </a:defRPr>
            </a:lvl5pPr>
            <a:lvl6pPr marL="2425663" indent="-220515" eaLnBrk="0" fontAlgn="base" hangingPunct="0">
              <a:spcBef>
                <a:spcPct val="0"/>
              </a:spcBef>
              <a:spcAft>
                <a:spcPct val="0"/>
              </a:spcAft>
              <a:defRPr>
                <a:solidFill>
                  <a:schemeClr val="tx1"/>
                </a:solidFill>
                <a:latin typeface="Arial" charset="0"/>
              </a:defRPr>
            </a:lvl6pPr>
            <a:lvl7pPr marL="2866693" indent="-220515" eaLnBrk="0" fontAlgn="base" hangingPunct="0">
              <a:spcBef>
                <a:spcPct val="0"/>
              </a:spcBef>
              <a:spcAft>
                <a:spcPct val="0"/>
              </a:spcAft>
              <a:defRPr>
                <a:solidFill>
                  <a:schemeClr val="tx1"/>
                </a:solidFill>
                <a:latin typeface="Arial" charset="0"/>
              </a:defRPr>
            </a:lvl7pPr>
            <a:lvl8pPr marL="3307722" indent="-220515" eaLnBrk="0" fontAlgn="base" hangingPunct="0">
              <a:spcBef>
                <a:spcPct val="0"/>
              </a:spcBef>
              <a:spcAft>
                <a:spcPct val="0"/>
              </a:spcAft>
              <a:defRPr>
                <a:solidFill>
                  <a:schemeClr val="tx1"/>
                </a:solidFill>
                <a:latin typeface="Arial" charset="0"/>
              </a:defRPr>
            </a:lvl8pPr>
            <a:lvl9pPr marL="3748751" indent="-220515" eaLnBrk="0" fontAlgn="base" hangingPunct="0">
              <a:spcBef>
                <a:spcPct val="0"/>
              </a:spcBef>
              <a:spcAft>
                <a:spcPct val="0"/>
              </a:spcAft>
              <a:defRPr>
                <a:solidFill>
                  <a:schemeClr val="tx1"/>
                </a:solidFill>
                <a:latin typeface="Arial" charset="0"/>
              </a:defRPr>
            </a:lvl9pPr>
          </a:lstStyle>
          <a:p>
            <a:pPr eaLnBrk="1" hangingPunct="1"/>
            <a:fld id="{F675A3C7-55BC-4222-900B-5A28BF7E155F}" type="slidenum">
              <a:rPr lang="en-US" smtClean="0"/>
              <a:pPr eaLnBrk="1" hangingPunct="1"/>
              <a:t>42</a:t>
            </a:fld>
            <a:endParaRPr lang="en-US" smtClean="0"/>
          </a:p>
        </p:txBody>
      </p:sp>
    </p:spTree>
    <p:extLst>
      <p:ext uri="{BB962C8B-B14F-4D97-AF65-F5344CB8AC3E}">
        <p14:creationId xmlns:p14="http://schemas.microsoft.com/office/powerpoint/2010/main" val="36113279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AF9D6CD-BD63-4F31-85B9-678DE67FBD67}" type="slidenum">
              <a:rPr lang="en-US" smtClean="0"/>
              <a:pPr>
                <a:defRPr/>
              </a:pPr>
              <a:t>43</a:t>
            </a:fld>
            <a:endParaRPr lang="en-US"/>
          </a:p>
        </p:txBody>
      </p:sp>
    </p:spTree>
    <p:extLst>
      <p:ext uri="{BB962C8B-B14F-4D97-AF65-F5344CB8AC3E}">
        <p14:creationId xmlns:p14="http://schemas.microsoft.com/office/powerpoint/2010/main" val="2093239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M would</a:t>
            </a:r>
            <a:r>
              <a:rPr lang="en-US" baseline="0" dirty="0" smtClean="0"/>
              <a:t> halt in k steps, U must go through this loop k times.</a:t>
            </a:r>
          </a:p>
          <a:p>
            <a:r>
              <a:rPr lang="en-US" baseline="0" dirty="0" smtClean="0"/>
              <a:t>Each time through the loop it must scan &lt;M&gt; to decide what to do.  So k(|&lt;M&gt;|).</a:t>
            </a:r>
          </a:p>
          <a:p>
            <a:r>
              <a:rPr lang="en-US" baseline="0" dirty="0" smtClean="0"/>
              <a:t>But it's worse because of the squaring in the simulation of a </a:t>
            </a:r>
            <a:r>
              <a:rPr lang="en-US" baseline="0" dirty="0" err="1" smtClean="0"/>
              <a:t>Multitape</a:t>
            </a:r>
            <a:r>
              <a:rPr lang="en-US" baseline="0" dirty="0" smtClean="0"/>
              <a:t> TM by a multitrack TM.</a:t>
            </a:r>
            <a:endParaRPr lang="en-US" dirty="0"/>
          </a:p>
        </p:txBody>
      </p:sp>
      <p:sp>
        <p:nvSpPr>
          <p:cNvPr id="4" name="Slide Number Placeholder 3"/>
          <p:cNvSpPr>
            <a:spLocks noGrp="1"/>
          </p:cNvSpPr>
          <p:nvPr>
            <p:ph type="sldNum" sz="quarter" idx="10"/>
          </p:nvPr>
        </p:nvSpPr>
        <p:spPr/>
        <p:txBody>
          <a:bodyPr/>
          <a:lstStyle/>
          <a:p>
            <a:pPr>
              <a:defRPr/>
            </a:pPr>
            <a:fld id="{7F1F8E89-726D-4E79-BF90-D0C61D4F1FF1}" type="slidenum">
              <a:rPr lang="en-US" smtClean="0"/>
              <a:pPr>
                <a:defRPr/>
              </a:pPr>
              <a:t>8</a:t>
            </a:fld>
            <a:endParaRPr lang="en-US"/>
          </a:p>
        </p:txBody>
      </p:sp>
    </p:spTree>
    <p:extLst>
      <p:ext uri="{BB962C8B-B14F-4D97-AF65-F5344CB8AC3E}">
        <p14:creationId xmlns:p14="http://schemas.microsoft.com/office/powerpoint/2010/main" val="14669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80595" indent="-300229" eaLnBrk="0" hangingPunct="0">
              <a:defRPr>
                <a:solidFill>
                  <a:schemeClr val="tx1"/>
                </a:solidFill>
                <a:latin typeface="Arial" panose="020B0604020202020204" pitchFamily="34" charset="0"/>
              </a:defRPr>
            </a:lvl2pPr>
            <a:lvl3pPr marL="1200915" indent="-240182" eaLnBrk="0" hangingPunct="0">
              <a:defRPr>
                <a:solidFill>
                  <a:schemeClr val="tx1"/>
                </a:solidFill>
                <a:latin typeface="Arial" panose="020B0604020202020204" pitchFamily="34" charset="0"/>
              </a:defRPr>
            </a:lvl3pPr>
            <a:lvl4pPr marL="1681281" indent="-240182" eaLnBrk="0" hangingPunct="0">
              <a:defRPr>
                <a:solidFill>
                  <a:schemeClr val="tx1"/>
                </a:solidFill>
                <a:latin typeface="Arial" panose="020B0604020202020204" pitchFamily="34" charset="0"/>
              </a:defRPr>
            </a:lvl4pPr>
            <a:lvl5pPr marL="2161647" indent="-240182" eaLnBrk="0" hangingPunct="0">
              <a:defRPr>
                <a:solidFill>
                  <a:schemeClr val="tx1"/>
                </a:solidFill>
                <a:latin typeface="Arial" panose="020B0604020202020204" pitchFamily="34" charset="0"/>
              </a:defRPr>
            </a:lvl5pPr>
            <a:lvl6pPr marL="2642014" indent="-240182" eaLnBrk="0" fontAlgn="base" hangingPunct="0">
              <a:spcBef>
                <a:spcPct val="0"/>
              </a:spcBef>
              <a:spcAft>
                <a:spcPct val="0"/>
              </a:spcAft>
              <a:defRPr>
                <a:solidFill>
                  <a:schemeClr val="tx1"/>
                </a:solidFill>
                <a:latin typeface="Arial" panose="020B0604020202020204" pitchFamily="34" charset="0"/>
              </a:defRPr>
            </a:lvl6pPr>
            <a:lvl7pPr marL="3122380" indent="-240182" eaLnBrk="0" fontAlgn="base" hangingPunct="0">
              <a:spcBef>
                <a:spcPct val="0"/>
              </a:spcBef>
              <a:spcAft>
                <a:spcPct val="0"/>
              </a:spcAft>
              <a:defRPr>
                <a:solidFill>
                  <a:schemeClr val="tx1"/>
                </a:solidFill>
                <a:latin typeface="Arial" panose="020B0604020202020204" pitchFamily="34" charset="0"/>
              </a:defRPr>
            </a:lvl7pPr>
            <a:lvl8pPr marL="3602746" indent="-240182" eaLnBrk="0" fontAlgn="base" hangingPunct="0">
              <a:spcBef>
                <a:spcPct val="0"/>
              </a:spcBef>
              <a:spcAft>
                <a:spcPct val="0"/>
              </a:spcAft>
              <a:defRPr>
                <a:solidFill>
                  <a:schemeClr val="tx1"/>
                </a:solidFill>
                <a:latin typeface="Arial" panose="020B0604020202020204" pitchFamily="34" charset="0"/>
              </a:defRPr>
            </a:lvl8pPr>
            <a:lvl9pPr marL="4083111" indent="-240182"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FCBE7F7-6203-4230-B969-E54E1B8362B7}" type="slidenum">
              <a:rPr lang="en-US"/>
              <a:pPr eaLnBrk="1" hangingPunct="1"/>
              <a:t>14</a:t>
            </a:fld>
            <a:endParaRPr lang="en-US"/>
          </a:p>
        </p:txBody>
      </p:sp>
    </p:spTree>
    <p:extLst>
      <p:ext uri="{BB962C8B-B14F-4D97-AF65-F5344CB8AC3E}">
        <p14:creationId xmlns:p14="http://schemas.microsoft.com/office/powerpoint/2010/main" val="2092904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So should we keep going, looking for a more powerful computational model?</a:t>
            </a:r>
          </a:p>
          <a:p>
            <a:r>
              <a:rPr lang="en-US" dirty="0" smtClean="0"/>
              <a:t>Any model where a machine is describable by a finite string is going to suffer the counting constraint listed on this slide.</a:t>
            </a:r>
          </a:p>
          <a:p>
            <a:endParaRPr lang="en-US" dirty="0" smtClean="0"/>
          </a:p>
          <a:p>
            <a:r>
              <a:rPr lang="en-US" dirty="0" smtClean="0"/>
              <a:t>Is there some COMPUTATIONAL problem that can't be implemented by a TM?</a:t>
            </a: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80595" indent="-300229" eaLnBrk="0" hangingPunct="0">
              <a:defRPr>
                <a:solidFill>
                  <a:schemeClr val="tx1"/>
                </a:solidFill>
                <a:latin typeface="Arial" panose="020B0604020202020204" pitchFamily="34" charset="0"/>
              </a:defRPr>
            </a:lvl2pPr>
            <a:lvl3pPr marL="1200915" indent="-240182" eaLnBrk="0" hangingPunct="0">
              <a:defRPr>
                <a:solidFill>
                  <a:schemeClr val="tx1"/>
                </a:solidFill>
                <a:latin typeface="Arial" panose="020B0604020202020204" pitchFamily="34" charset="0"/>
              </a:defRPr>
            </a:lvl3pPr>
            <a:lvl4pPr marL="1681281" indent="-240182" eaLnBrk="0" hangingPunct="0">
              <a:defRPr>
                <a:solidFill>
                  <a:schemeClr val="tx1"/>
                </a:solidFill>
                <a:latin typeface="Arial" panose="020B0604020202020204" pitchFamily="34" charset="0"/>
              </a:defRPr>
            </a:lvl4pPr>
            <a:lvl5pPr marL="2161647" indent="-240182" eaLnBrk="0" hangingPunct="0">
              <a:defRPr>
                <a:solidFill>
                  <a:schemeClr val="tx1"/>
                </a:solidFill>
                <a:latin typeface="Arial" panose="020B0604020202020204" pitchFamily="34" charset="0"/>
              </a:defRPr>
            </a:lvl5pPr>
            <a:lvl6pPr marL="2642014" indent="-240182" eaLnBrk="0" fontAlgn="base" hangingPunct="0">
              <a:spcBef>
                <a:spcPct val="0"/>
              </a:spcBef>
              <a:spcAft>
                <a:spcPct val="0"/>
              </a:spcAft>
              <a:defRPr>
                <a:solidFill>
                  <a:schemeClr val="tx1"/>
                </a:solidFill>
                <a:latin typeface="Arial" panose="020B0604020202020204" pitchFamily="34" charset="0"/>
              </a:defRPr>
            </a:lvl6pPr>
            <a:lvl7pPr marL="3122380" indent="-240182" eaLnBrk="0" fontAlgn="base" hangingPunct="0">
              <a:spcBef>
                <a:spcPct val="0"/>
              </a:spcBef>
              <a:spcAft>
                <a:spcPct val="0"/>
              </a:spcAft>
              <a:defRPr>
                <a:solidFill>
                  <a:schemeClr val="tx1"/>
                </a:solidFill>
                <a:latin typeface="Arial" panose="020B0604020202020204" pitchFamily="34" charset="0"/>
              </a:defRPr>
            </a:lvl7pPr>
            <a:lvl8pPr marL="3602746" indent="-240182" eaLnBrk="0" fontAlgn="base" hangingPunct="0">
              <a:spcBef>
                <a:spcPct val="0"/>
              </a:spcBef>
              <a:spcAft>
                <a:spcPct val="0"/>
              </a:spcAft>
              <a:defRPr>
                <a:solidFill>
                  <a:schemeClr val="tx1"/>
                </a:solidFill>
                <a:latin typeface="Arial" panose="020B0604020202020204" pitchFamily="34" charset="0"/>
              </a:defRPr>
            </a:lvl8pPr>
            <a:lvl9pPr marL="4083111" indent="-240182"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D8F1355-49F9-4C90-AEC9-C3B5BEC4123F}" type="slidenum">
              <a:rPr lang="en-US"/>
              <a:pPr eaLnBrk="1" hangingPunct="1"/>
              <a:t>15</a:t>
            </a:fld>
            <a:endParaRPr lang="en-US"/>
          </a:p>
        </p:txBody>
      </p:sp>
    </p:spTree>
    <p:extLst>
      <p:ext uri="{BB962C8B-B14F-4D97-AF65-F5344CB8AC3E}">
        <p14:creationId xmlns:p14="http://schemas.microsoft.com/office/powerpoint/2010/main" val="9316552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t>In the early 20</a:t>
            </a:r>
            <a:r>
              <a:rPr lang="en-US" baseline="30000" dirty="0" smtClean="0"/>
              <a:t>th</a:t>
            </a:r>
            <a:r>
              <a:rPr lang="en-US" dirty="0" smtClean="0"/>
              <a:t> century, mathematicians, led by David Hilbert, laid out plans to solve the major mathematical problems of the day.  See "Hilbert's problems."  There were 23 of them.  About 2/3 are resolved; a few were stated in a way that is too vague for us to determine whether they are resolved.</a:t>
            </a:r>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80595" indent="-300229" eaLnBrk="0" hangingPunct="0">
              <a:defRPr>
                <a:solidFill>
                  <a:schemeClr val="tx1"/>
                </a:solidFill>
                <a:latin typeface="Arial" panose="020B0604020202020204" pitchFamily="34" charset="0"/>
              </a:defRPr>
            </a:lvl2pPr>
            <a:lvl3pPr marL="1200915" indent="-240182" eaLnBrk="0" hangingPunct="0">
              <a:defRPr>
                <a:solidFill>
                  <a:schemeClr val="tx1"/>
                </a:solidFill>
                <a:latin typeface="Arial" panose="020B0604020202020204" pitchFamily="34" charset="0"/>
              </a:defRPr>
            </a:lvl3pPr>
            <a:lvl4pPr marL="1681281" indent="-240182" eaLnBrk="0" hangingPunct="0">
              <a:defRPr>
                <a:solidFill>
                  <a:schemeClr val="tx1"/>
                </a:solidFill>
                <a:latin typeface="Arial" panose="020B0604020202020204" pitchFamily="34" charset="0"/>
              </a:defRPr>
            </a:lvl4pPr>
            <a:lvl5pPr marL="2161647" indent="-240182" eaLnBrk="0" hangingPunct="0">
              <a:defRPr>
                <a:solidFill>
                  <a:schemeClr val="tx1"/>
                </a:solidFill>
                <a:latin typeface="Arial" panose="020B0604020202020204" pitchFamily="34" charset="0"/>
              </a:defRPr>
            </a:lvl5pPr>
            <a:lvl6pPr marL="2642014" indent="-240182" eaLnBrk="0" fontAlgn="base" hangingPunct="0">
              <a:spcBef>
                <a:spcPct val="0"/>
              </a:spcBef>
              <a:spcAft>
                <a:spcPct val="0"/>
              </a:spcAft>
              <a:defRPr>
                <a:solidFill>
                  <a:schemeClr val="tx1"/>
                </a:solidFill>
                <a:latin typeface="Arial" panose="020B0604020202020204" pitchFamily="34" charset="0"/>
              </a:defRPr>
            </a:lvl6pPr>
            <a:lvl7pPr marL="3122380" indent="-240182" eaLnBrk="0" fontAlgn="base" hangingPunct="0">
              <a:spcBef>
                <a:spcPct val="0"/>
              </a:spcBef>
              <a:spcAft>
                <a:spcPct val="0"/>
              </a:spcAft>
              <a:defRPr>
                <a:solidFill>
                  <a:schemeClr val="tx1"/>
                </a:solidFill>
                <a:latin typeface="Arial" panose="020B0604020202020204" pitchFamily="34" charset="0"/>
              </a:defRPr>
            </a:lvl7pPr>
            <a:lvl8pPr marL="3602746" indent="-240182" eaLnBrk="0" fontAlgn="base" hangingPunct="0">
              <a:spcBef>
                <a:spcPct val="0"/>
              </a:spcBef>
              <a:spcAft>
                <a:spcPct val="0"/>
              </a:spcAft>
              <a:defRPr>
                <a:solidFill>
                  <a:schemeClr val="tx1"/>
                </a:solidFill>
                <a:latin typeface="Arial" panose="020B0604020202020204" pitchFamily="34" charset="0"/>
              </a:defRPr>
            </a:lvl8pPr>
            <a:lvl9pPr marL="4083111" indent="-240182"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35D1914-26F1-4774-9ED9-A94A2313F7CB}" type="slidenum">
              <a:rPr lang="en-US"/>
              <a:pPr eaLnBrk="1" hangingPunct="1"/>
              <a:t>16</a:t>
            </a:fld>
            <a:endParaRPr lang="en-US"/>
          </a:p>
        </p:txBody>
      </p:sp>
    </p:spTree>
    <p:extLst>
      <p:ext uri="{BB962C8B-B14F-4D97-AF65-F5344CB8AC3E}">
        <p14:creationId xmlns:p14="http://schemas.microsoft.com/office/powerpoint/2010/main" val="3485097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Godel showed that if a decidable set of axioms is consistent, then there must be true statements that are not provable form the axioms.</a:t>
            </a: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80595" indent="-300229" eaLnBrk="0" hangingPunct="0">
              <a:defRPr>
                <a:solidFill>
                  <a:schemeClr val="tx1"/>
                </a:solidFill>
                <a:latin typeface="Arial" panose="020B0604020202020204" pitchFamily="34" charset="0"/>
              </a:defRPr>
            </a:lvl2pPr>
            <a:lvl3pPr marL="1200915" indent="-240182" eaLnBrk="0" hangingPunct="0">
              <a:defRPr>
                <a:solidFill>
                  <a:schemeClr val="tx1"/>
                </a:solidFill>
                <a:latin typeface="Arial" panose="020B0604020202020204" pitchFamily="34" charset="0"/>
              </a:defRPr>
            </a:lvl3pPr>
            <a:lvl4pPr marL="1681281" indent="-240182" eaLnBrk="0" hangingPunct="0">
              <a:defRPr>
                <a:solidFill>
                  <a:schemeClr val="tx1"/>
                </a:solidFill>
                <a:latin typeface="Arial" panose="020B0604020202020204" pitchFamily="34" charset="0"/>
              </a:defRPr>
            </a:lvl4pPr>
            <a:lvl5pPr marL="2161647" indent="-240182" eaLnBrk="0" hangingPunct="0">
              <a:defRPr>
                <a:solidFill>
                  <a:schemeClr val="tx1"/>
                </a:solidFill>
                <a:latin typeface="Arial" panose="020B0604020202020204" pitchFamily="34" charset="0"/>
              </a:defRPr>
            </a:lvl5pPr>
            <a:lvl6pPr marL="2642014" indent="-240182" eaLnBrk="0" fontAlgn="base" hangingPunct="0">
              <a:spcBef>
                <a:spcPct val="0"/>
              </a:spcBef>
              <a:spcAft>
                <a:spcPct val="0"/>
              </a:spcAft>
              <a:defRPr>
                <a:solidFill>
                  <a:schemeClr val="tx1"/>
                </a:solidFill>
                <a:latin typeface="Arial" panose="020B0604020202020204" pitchFamily="34" charset="0"/>
              </a:defRPr>
            </a:lvl6pPr>
            <a:lvl7pPr marL="3122380" indent="-240182" eaLnBrk="0" fontAlgn="base" hangingPunct="0">
              <a:spcBef>
                <a:spcPct val="0"/>
              </a:spcBef>
              <a:spcAft>
                <a:spcPct val="0"/>
              </a:spcAft>
              <a:defRPr>
                <a:solidFill>
                  <a:schemeClr val="tx1"/>
                </a:solidFill>
                <a:latin typeface="Arial" panose="020B0604020202020204" pitchFamily="34" charset="0"/>
              </a:defRPr>
            </a:lvl7pPr>
            <a:lvl8pPr marL="3602746" indent="-240182" eaLnBrk="0" fontAlgn="base" hangingPunct="0">
              <a:spcBef>
                <a:spcPct val="0"/>
              </a:spcBef>
              <a:spcAft>
                <a:spcPct val="0"/>
              </a:spcAft>
              <a:defRPr>
                <a:solidFill>
                  <a:schemeClr val="tx1"/>
                </a:solidFill>
                <a:latin typeface="Arial" panose="020B0604020202020204" pitchFamily="34" charset="0"/>
              </a:defRPr>
            </a:lvl8pPr>
            <a:lvl9pPr marL="4083111" indent="-240182"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8012B9F-EBCF-45B0-9100-53D7BA19FCCF}" type="slidenum">
              <a:rPr lang="en-US"/>
              <a:pPr eaLnBrk="1" hangingPunct="1"/>
              <a:t>17</a:t>
            </a:fld>
            <a:endParaRPr lang="en-US"/>
          </a:p>
        </p:txBody>
      </p:sp>
    </p:spTree>
    <p:extLst>
      <p:ext uri="{BB962C8B-B14F-4D97-AF65-F5344CB8AC3E}">
        <p14:creationId xmlns:p14="http://schemas.microsoft.com/office/powerpoint/2010/main" val="7741752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80595" indent="-300229" eaLnBrk="0" hangingPunct="0">
              <a:defRPr>
                <a:solidFill>
                  <a:schemeClr val="tx1"/>
                </a:solidFill>
                <a:latin typeface="Arial" panose="020B0604020202020204" pitchFamily="34" charset="0"/>
              </a:defRPr>
            </a:lvl2pPr>
            <a:lvl3pPr marL="1200915" indent="-240182" eaLnBrk="0" hangingPunct="0">
              <a:defRPr>
                <a:solidFill>
                  <a:schemeClr val="tx1"/>
                </a:solidFill>
                <a:latin typeface="Arial" panose="020B0604020202020204" pitchFamily="34" charset="0"/>
              </a:defRPr>
            </a:lvl3pPr>
            <a:lvl4pPr marL="1681281" indent="-240182" eaLnBrk="0" hangingPunct="0">
              <a:defRPr>
                <a:solidFill>
                  <a:schemeClr val="tx1"/>
                </a:solidFill>
                <a:latin typeface="Arial" panose="020B0604020202020204" pitchFamily="34" charset="0"/>
              </a:defRPr>
            </a:lvl4pPr>
            <a:lvl5pPr marL="2161647" indent="-240182" eaLnBrk="0" hangingPunct="0">
              <a:defRPr>
                <a:solidFill>
                  <a:schemeClr val="tx1"/>
                </a:solidFill>
                <a:latin typeface="Arial" panose="020B0604020202020204" pitchFamily="34" charset="0"/>
              </a:defRPr>
            </a:lvl5pPr>
            <a:lvl6pPr marL="2642014" indent="-240182" eaLnBrk="0" fontAlgn="base" hangingPunct="0">
              <a:spcBef>
                <a:spcPct val="0"/>
              </a:spcBef>
              <a:spcAft>
                <a:spcPct val="0"/>
              </a:spcAft>
              <a:defRPr>
                <a:solidFill>
                  <a:schemeClr val="tx1"/>
                </a:solidFill>
                <a:latin typeface="Arial" panose="020B0604020202020204" pitchFamily="34" charset="0"/>
              </a:defRPr>
            </a:lvl6pPr>
            <a:lvl7pPr marL="3122380" indent="-240182" eaLnBrk="0" fontAlgn="base" hangingPunct="0">
              <a:spcBef>
                <a:spcPct val="0"/>
              </a:spcBef>
              <a:spcAft>
                <a:spcPct val="0"/>
              </a:spcAft>
              <a:defRPr>
                <a:solidFill>
                  <a:schemeClr val="tx1"/>
                </a:solidFill>
                <a:latin typeface="Arial" panose="020B0604020202020204" pitchFamily="34" charset="0"/>
              </a:defRPr>
            </a:lvl7pPr>
            <a:lvl8pPr marL="3602746" indent="-240182" eaLnBrk="0" fontAlgn="base" hangingPunct="0">
              <a:spcBef>
                <a:spcPct val="0"/>
              </a:spcBef>
              <a:spcAft>
                <a:spcPct val="0"/>
              </a:spcAft>
              <a:defRPr>
                <a:solidFill>
                  <a:schemeClr val="tx1"/>
                </a:solidFill>
                <a:latin typeface="Arial" panose="020B0604020202020204" pitchFamily="34" charset="0"/>
              </a:defRPr>
            </a:lvl8pPr>
            <a:lvl9pPr marL="4083111" indent="-240182"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98594B4-5451-41F0-93FD-1709DFA783A7}" type="slidenum">
              <a:rPr lang="en-US"/>
              <a:pPr eaLnBrk="1" hangingPunct="1"/>
              <a:t>18</a:t>
            </a:fld>
            <a:endParaRPr lang="en-US"/>
          </a:p>
        </p:txBody>
      </p:sp>
    </p:spTree>
    <p:extLst>
      <p:ext uri="{BB962C8B-B14F-4D97-AF65-F5344CB8AC3E}">
        <p14:creationId xmlns:p14="http://schemas.microsoft.com/office/powerpoint/2010/main" val="31354421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448BA47-C690-45D6-A9E3-BC9ADDFE7ADC}" type="slidenum">
              <a:rPr lang="en-US"/>
              <a:pPr>
                <a:defRPr/>
              </a:pPr>
              <a:t>‹#›</a:t>
            </a:fld>
            <a:endParaRPr lang="en-US"/>
          </a:p>
        </p:txBody>
      </p:sp>
    </p:spTree>
    <p:extLst>
      <p:ext uri="{BB962C8B-B14F-4D97-AF65-F5344CB8AC3E}">
        <p14:creationId xmlns:p14="http://schemas.microsoft.com/office/powerpoint/2010/main" val="1724460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05A6A1D-F253-4205-926E-0556682ED79A}" type="slidenum">
              <a:rPr lang="en-US"/>
              <a:pPr>
                <a:defRPr/>
              </a:pPr>
              <a:t>‹#›</a:t>
            </a:fld>
            <a:endParaRPr lang="en-US"/>
          </a:p>
        </p:txBody>
      </p:sp>
    </p:spTree>
    <p:extLst>
      <p:ext uri="{BB962C8B-B14F-4D97-AF65-F5344CB8AC3E}">
        <p14:creationId xmlns:p14="http://schemas.microsoft.com/office/powerpoint/2010/main" val="314488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9CF3649-2389-404E-A898-C1B346D455FF}" type="slidenum">
              <a:rPr lang="en-US"/>
              <a:pPr>
                <a:defRPr/>
              </a:pPr>
              <a:t>‹#›</a:t>
            </a:fld>
            <a:endParaRPr lang="en-US"/>
          </a:p>
        </p:txBody>
      </p:sp>
    </p:spTree>
    <p:extLst>
      <p:ext uri="{BB962C8B-B14F-4D97-AF65-F5344CB8AC3E}">
        <p14:creationId xmlns:p14="http://schemas.microsoft.com/office/powerpoint/2010/main" val="219182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4B73FD1-6CEA-4612-8746-2953DDA797D4}" type="slidenum">
              <a:rPr lang="en-US"/>
              <a:pPr>
                <a:defRPr/>
              </a:pPr>
              <a:t>‹#›</a:t>
            </a:fld>
            <a:endParaRPr lang="en-US"/>
          </a:p>
        </p:txBody>
      </p:sp>
    </p:spTree>
    <p:extLst>
      <p:ext uri="{BB962C8B-B14F-4D97-AF65-F5344CB8AC3E}">
        <p14:creationId xmlns:p14="http://schemas.microsoft.com/office/powerpoint/2010/main" val="1451669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4F13477-707C-4C7C-8DEE-C2ADA0CE2602}" type="slidenum">
              <a:rPr lang="en-US"/>
              <a:pPr>
                <a:defRPr/>
              </a:pPr>
              <a:t>‹#›</a:t>
            </a:fld>
            <a:endParaRPr lang="en-US"/>
          </a:p>
        </p:txBody>
      </p:sp>
    </p:spTree>
    <p:extLst>
      <p:ext uri="{BB962C8B-B14F-4D97-AF65-F5344CB8AC3E}">
        <p14:creationId xmlns:p14="http://schemas.microsoft.com/office/powerpoint/2010/main" val="2922966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68DFDAB-563E-4F6F-8169-F501A1BA7DB9}" type="slidenum">
              <a:rPr lang="en-US"/>
              <a:pPr>
                <a:defRPr/>
              </a:pPr>
              <a:t>‹#›</a:t>
            </a:fld>
            <a:endParaRPr lang="en-US"/>
          </a:p>
        </p:txBody>
      </p:sp>
    </p:spTree>
    <p:extLst>
      <p:ext uri="{BB962C8B-B14F-4D97-AF65-F5344CB8AC3E}">
        <p14:creationId xmlns:p14="http://schemas.microsoft.com/office/powerpoint/2010/main" val="2119399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B0058F2-F758-4CD1-9CAA-469AEE411754}" type="slidenum">
              <a:rPr lang="en-US"/>
              <a:pPr>
                <a:defRPr/>
              </a:pPr>
              <a:t>‹#›</a:t>
            </a:fld>
            <a:endParaRPr lang="en-US"/>
          </a:p>
        </p:txBody>
      </p:sp>
    </p:spTree>
    <p:extLst>
      <p:ext uri="{BB962C8B-B14F-4D97-AF65-F5344CB8AC3E}">
        <p14:creationId xmlns:p14="http://schemas.microsoft.com/office/powerpoint/2010/main" val="2706924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19D0C69-57BA-4D73-ABE3-B3A1A7B2C5E4}" type="slidenum">
              <a:rPr lang="en-US"/>
              <a:pPr>
                <a:defRPr/>
              </a:pPr>
              <a:t>‹#›</a:t>
            </a:fld>
            <a:endParaRPr lang="en-US"/>
          </a:p>
        </p:txBody>
      </p:sp>
    </p:spTree>
    <p:extLst>
      <p:ext uri="{BB962C8B-B14F-4D97-AF65-F5344CB8AC3E}">
        <p14:creationId xmlns:p14="http://schemas.microsoft.com/office/powerpoint/2010/main" val="617338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146B2E3-C9D0-467E-AD74-675A085DED16}" type="slidenum">
              <a:rPr lang="en-US"/>
              <a:pPr>
                <a:defRPr/>
              </a:pPr>
              <a:t>‹#›</a:t>
            </a:fld>
            <a:endParaRPr lang="en-US"/>
          </a:p>
        </p:txBody>
      </p:sp>
    </p:spTree>
    <p:extLst>
      <p:ext uri="{BB962C8B-B14F-4D97-AF65-F5344CB8AC3E}">
        <p14:creationId xmlns:p14="http://schemas.microsoft.com/office/powerpoint/2010/main" val="1944261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0B40558-B70F-4B19-B55F-9AB4A8A7DE18}" type="slidenum">
              <a:rPr lang="en-US"/>
              <a:pPr>
                <a:defRPr/>
              </a:pPr>
              <a:t>‹#›</a:t>
            </a:fld>
            <a:endParaRPr lang="en-US"/>
          </a:p>
        </p:txBody>
      </p:sp>
    </p:spTree>
    <p:extLst>
      <p:ext uri="{BB962C8B-B14F-4D97-AF65-F5344CB8AC3E}">
        <p14:creationId xmlns:p14="http://schemas.microsoft.com/office/powerpoint/2010/main" val="837456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4FEB541-9676-45F5-BF62-258DD16D758A}" type="slidenum">
              <a:rPr lang="en-US"/>
              <a:pPr>
                <a:defRPr/>
              </a:pPr>
              <a:t>‹#›</a:t>
            </a:fld>
            <a:endParaRPr lang="en-US"/>
          </a:p>
        </p:txBody>
      </p:sp>
    </p:spTree>
    <p:extLst>
      <p:ext uri="{BB962C8B-B14F-4D97-AF65-F5344CB8AC3E}">
        <p14:creationId xmlns:p14="http://schemas.microsoft.com/office/powerpoint/2010/main" val="1604225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525533AA-A332-4DAB-AB14-DA7BB68E98C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mathworld.wolfram.com/Rule110.html" TargetMode="External"/><Relationship Id="rId7"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hyperlink" Target="http://en.wikipedia.org/wiki/A_New_Kind_of_Science" TargetMode="External"/><Relationship Id="rId5" Type="http://schemas.openxmlformats.org/officeDocument/2006/relationships/image" Target="../media/image10.jpe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hyperlink" Target="http://mathworld.wolfram.com/CollatzProblem.html" TargetMode="External"/><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oleObject" Target="../embeddings/oleObject2.bin"/><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4.png"/><Relationship Id="rId4"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2" y="4406900"/>
            <a:ext cx="7964487" cy="1362075"/>
          </a:xfrm>
        </p:spPr>
        <p:txBody>
          <a:bodyPr/>
          <a:lstStyle/>
          <a:p>
            <a:r>
              <a:rPr lang="en-US" dirty="0" smtClean="0"/>
              <a:t>Universal Turing Machine</a:t>
            </a:r>
            <a:br>
              <a:rPr lang="en-US" dirty="0" smtClean="0"/>
            </a:br>
            <a:r>
              <a:rPr lang="en-US" dirty="0" smtClean="0"/>
              <a:t>Church-Turing Thesis</a:t>
            </a:r>
            <a:br>
              <a:rPr lang="en-US" dirty="0" smtClean="0"/>
            </a:br>
            <a:r>
              <a:rPr lang="en-US" dirty="0" smtClean="0"/>
              <a:t>The Halting Problem</a:t>
            </a:r>
            <a:endParaRPr lang="en-US" dirty="0"/>
          </a:p>
        </p:txBody>
      </p:sp>
      <p:sp>
        <p:nvSpPr>
          <p:cNvPr id="3" name="Text Placeholder 2"/>
          <p:cNvSpPr>
            <a:spLocks noGrp="1"/>
          </p:cNvSpPr>
          <p:nvPr>
            <p:ph type="body" idx="1"/>
          </p:nvPr>
        </p:nvSpPr>
        <p:spPr>
          <a:xfrm>
            <a:off x="818355" y="1143000"/>
            <a:ext cx="7772400" cy="1500187"/>
          </a:xfrm>
        </p:spPr>
        <p:txBody>
          <a:bodyPr/>
          <a:lstStyle/>
          <a:p>
            <a:r>
              <a:rPr lang="en-US" dirty="0" smtClean="0"/>
              <a:t>Variations:</a:t>
            </a:r>
          </a:p>
          <a:p>
            <a:r>
              <a:rPr lang="en-US" dirty="0"/>
              <a:t> </a:t>
            </a:r>
            <a:r>
              <a:rPr lang="en-US" dirty="0" smtClean="0"/>
              <a:t>   Multiple tracks</a:t>
            </a:r>
          </a:p>
          <a:p>
            <a:r>
              <a:rPr lang="en-US" dirty="0" smtClean="0"/>
              <a:t>    Multiple tapes</a:t>
            </a:r>
          </a:p>
          <a:p>
            <a:r>
              <a:rPr lang="en-US" dirty="0" smtClean="0"/>
              <a:t>    Non-deterministic</a:t>
            </a:r>
            <a:endParaRPr lang="en-US" dirty="0"/>
          </a:p>
        </p:txBody>
      </p:sp>
    </p:spTree>
    <p:extLst>
      <p:ext uri="{BB962C8B-B14F-4D97-AF65-F5344CB8AC3E}">
        <p14:creationId xmlns:p14="http://schemas.microsoft.com/office/powerpoint/2010/main" val="30166119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42" name="Rectangle 10"/>
          <p:cNvSpPr>
            <a:spLocks noChangeArrowheads="1"/>
          </p:cNvSpPr>
          <p:nvPr/>
        </p:nvSpPr>
        <p:spPr bwMode="auto">
          <a:xfrm>
            <a:off x="533400" y="76200"/>
            <a:ext cx="8610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n-US" altLang="en-US" sz="3600" b="1"/>
              <a:t>Enumerating Turing Machines</a:t>
            </a:r>
          </a:p>
        </p:txBody>
      </p:sp>
      <p:sp>
        <p:nvSpPr>
          <p:cNvPr id="44043" name="Text Box 11"/>
          <p:cNvSpPr txBox="1">
            <a:spLocks noChangeArrowheads="1"/>
          </p:cNvSpPr>
          <p:nvPr/>
        </p:nvSpPr>
        <p:spPr bwMode="auto">
          <a:xfrm>
            <a:off x="838200" y="990600"/>
            <a:ext cx="8077200"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r>
              <a:rPr lang="en-US" altLang="en-US" sz="2400" b="1" i="1"/>
              <a:t>Theorem:</a:t>
            </a:r>
            <a:r>
              <a:rPr lang="en-US" altLang="en-US" sz="2400"/>
              <a:t> There exists an infinite lexicographic enumeration of:</a:t>
            </a:r>
          </a:p>
          <a:p>
            <a:endParaRPr lang="en-US" altLang="en-US" sz="2400"/>
          </a:p>
          <a:p>
            <a:r>
              <a:rPr lang="en-US" altLang="en-US" sz="2400"/>
              <a:t>    (a) All syntactically valid TMs.</a:t>
            </a:r>
          </a:p>
          <a:p>
            <a:endParaRPr lang="en-US" altLang="en-US" sz="2400"/>
          </a:p>
          <a:p>
            <a:r>
              <a:rPr lang="en-US" altLang="en-US" sz="2400"/>
              <a:t>    (b) All syntactically valid TMs with specific input alphabet </a:t>
            </a:r>
            <a:r>
              <a:rPr lang="en-US" altLang="en-US" sz="2400">
                <a:sym typeface="Symbol" panose="05050102010706020507" pitchFamily="18" charset="2"/>
              </a:rPr>
              <a:t></a:t>
            </a:r>
            <a:r>
              <a:rPr lang="en-US" altLang="en-US" sz="2400"/>
              <a:t>.</a:t>
            </a:r>
          </a:p>
          <a:p>
            <a:endParaRPr lang="en-US" altLang="en-US" sz="2400"/>
          </a:p>
          <a:p>
            <a:r>
              <a:rPr lang="en-US" altLang="en-US" sz="2400"/>
              <a:t>    (c) All syntactically valid TMs with specific input alphabet </a:t>
            </a:r>
            <a:r>
              <a:rPr lang="en-US" altLang="en-US" sz="2400">
                <a:sym typeface="Symbol" panose="05050102010706020507" pitchFamily="18" charset="2"/>
              </a:rPr>
              <a:t></a:t>
            </a:r>
            <a:r>
              <a:rPr lang="en-US" altLang="en-US" sz="2400"/>
              <a:t> and specific tape alphabet </a:t>
            </a:r>
            <a:r>
              <a:rPr lang="en-US" altLang="en-US" sz="2400">
                <a:sym typeface="Symbol" panose="05050102010706020507" pitchFamily="18" charset="2"/>
              </a:rPr>
              <a:t></a:t>
            </a:r>
            <a:r>
              <a:rPr lang="en-US" altLang="en-US" sz="2400"/>
              <a:t>.       </a:t>
            </a:r>
          </a:p>
          <a:p>
            <a:r>
              <a:rPr lang="en-US" altLang="en-US" sz="2400"/>
              <a:t>        </a:t>
            </a:r>
            <a:endParaRPr lang="en-US" altLang="en-US" sz="2400" b="1" i="1"/>
          </a:p>
        </p:txBody>
      </p:sp>
    </p:spTree>
    <p:extLst>
      <p:ext uri="{BB962C8B-B14F-4D97-AF65-F5344CB8AC3E}">
        <p14:creationId xmlns:p14="http://schemas.microsoft.com/office/powerpoint/2010/main" val="34739783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ChangeArrowheads="1"/>
          </p:cNvSpPr>
          <p:nvPr/>
        </p:nvSpPr>
        <p:spPr bwMode="auto">
          <a:xfrm>
            <a:off x="533400" y="76200"/>
            <a:ext cx="8610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n-US" altLang="en-US" sz="3600" b="1"/>
              <a:t>Enumerating Turing Machines</a:t>
            </a:r>
          </a:p>
        </p:txBody>
      </p:sp>
      <p:sp>
        <p:nvSpPr>
          <p:cNvPr id="249859" name="Text Box 3"/>
          <p:cNvSpPr txBox="1">
            <a:spLocks noChangeArrowheads="1"/>
          </p:cNvSpPr>
          <p:nvPr/>
        </p:nvSpPr>
        <p:spPr bwMode="auto">
          <a:xfrm>
            <a:off x="838200" y="990600"/>
            <a:ext cx="8077200"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r>
              <a:rPr lang="en-US" altLang="en-US" sz="2400" b="1" i="1"/>
              <a:t>Proof:</a:t>
            </a:r>
            <a:r>
              <a:rPr lang="en-US" altLang="en-US" sz="2400"/>
              <a:t> Fix </a:t>
            </a:r>
            <a:r>
              <a:rPr lang="en-US" altLang="en-US" sz="2400">
                <a:sym typeface="Symbol" panose="05050102010706020507" pitchFamily="18" charset="2"/>
              </a:rPr>
              <a:t></a:t>
            </a:r>
            <a:r>
              <a:rPr lang="en-US" altLang="en-US" sz="2400"/>
              <a:t> = {</a:t>
            </a:r>
            <a:r>
              <a:rPr lang="en-US" altLang="en-US" sz="2400">
                <a:latin typeface="Courier New" panose="02070309020205020404" pitchFamily="49" charset="0"/>
              </a:rPr>
              <a:t>(</a:t>
            </a:r>
            <a:r>
              <a:rPr lang="en-US" altLang="en-US" sz="2400"/>
              <a:t>,</a:t>
            </a:r>
            <a:r>
              <a:rPr lang="en-US" altLang="en-US" sz="2400" i="1"/>
              <a:t> </a:t>
            </a:r>
            <a:r>
              <a:rPr lang="en-US" altLang="en-US" sz="2400">
                <a:latin typeface="Courier New" panose="02070309020205020404" pitchFamily="49" charset="0"/>
              </a:rPr>
              <a:t>)</a:t>
            </a:r>
            <a:r>
              <a:rPr lang="en-US" altLang="en-US" sz="2400" i="1"/>
              <a:t>, </a:t>
            </a:r>
            <a:r>
              <a:rPr lang="en-US" altLang="en-US" sz="2400">
                <a:latin typeface="Courier New" panose="02070309020205020404" pitchFamily="49" charset="0"/>
              </a:rPr>
              <a:t>a</a:t>
            </a:r>
            <a:r>
              <a:rPr lang="en-US" altLang="en-US" sz="2400" i="1"/>
              <a:t>, </a:t>
            </a:r>
            <a:r>
              <a:rPr lang="en-US" altLang="en-US" sz="2400">
                <a:latin typeface="Courier New" panose="02070309020205020404" pitchFamily="49" charset="0"/>
              </a:rPr>
              <a:t>q</a:t>
            </a:r>
            <a:r>
              <a:rPr lang="en-US" altLang="en-US" sz="2400" i="1"/>
              <a:t>, </a:t>
            </a:r>
            <a:r>
              <a:rPr lang="en-US" altLang="en-US" sz="2400">
                <a:latin typeface="Courier New" panose="02070309020205020404" pitchFamily="49" charset="0"/>
              </a:rPr>
              <a:t>y</a:t>
            </a:r>
            <a:r>
              <a:rPr lang="en-US" altLang="en-US" sz="2400" i="1"/>
              <a:t>, </a:t>
            </a:r>
            <a:r>
              <a:rPr lang="en-US" altLang="en-US" sz="2400">
                <a:latin typeface="Courier New" panose="02070309020205020404" pitchFamily="49" charset="0"/>
              </a:rPr>
              <a:t>n</a:t>
            </a:r>
            <a:r>
              <a:rPr lang="en-US" altLang="en-US" sz="2400" i="1"/>
              <a:t>, </a:t>
            </a:r>
            <a:r>
              <a:rPr lang="en-US" altLang="en-US" sz="2400">
                <a:latin typeface="Courier New" panose="02070309020205020404" pitchFamily="49" charset="0"/>
              </a:rPr>
              <a:t>0</a:t>
            </a:r>
            <a:r>
              <a:rPr lang="en-US" altLang="en-US" sz="2400" i="1"/>
              <a:t>, </a:t>
            </a:r>
            <a:r>
              <a:rPr lang="en-US" altLang="en-US" sz="2400">
                <a:latin typeface="Courier New" panose="02070309020205020404" pitchFamily="49" charset="0"/>
              </a:rPr>
              <a:t>1</a:t>
            </a:r>
            <a:r>
              <a:rPr lang="en-US" altLang="en-US" sz="2400" i="1"/>
              <a:t>,</a:t>
            </a:r>
            <a:r>
              <a:rPr lang="en-US" altLang="en-US" sz="2400"/>
              <a:t> comma, </a:t>
            </a:r>
            <a:r>
              <a:rPr lang="en-US" altLang="en-US" sz="2400">
                <a:sym typeface="Symbol" panose="05050102010706020507" pitchFamily="18" charset="2"/>
              </a:rPr>
              <a:t></a:t>
            </a:r>
            <a:r>
              <a:rPr lang="en-US" altLang="en-US" sz="2400"/>
              <a:t>, </a:t>
            </a:r>
            <a:r>
              <a:rPr lang="en-US" altLang="en-US" sz="2400">
                <a:sym typeface="Symbol" panose="05050102010706020507" pitchFamily="18" charset="2"/>
              </a:rPr>
              <a:t></a:t>
            </a:r>
            <a:r>
              <a:rPr lang="en-US" altLang="en-US" sz="2400"/>
              <a:t>}, ordered as listed.  Then:</a:t>
            </a:r>
          </a:p>
          <a:p>
            <a:r>
              <a:rPr lang="en-US" altLang="en-US" sz="2400"/>
              <a:t>    1. Lexicographically enumerate the strings in </a:t>
            </a:r>
            <a:r>
              <a:rPr lang="en-US" altLang="en-US" sz="2400">
                <a:sym typeface="Symbol" panose="05050102010706020507" pitchFamily="18" charset="2"/>
              </a:rPr>
              <a:t></a:t>
            </a:r>
            <a:r>
              <a:rPr lang="en-US" altLang="en-US" sz="2400"/>
              <a:t>*.</a:t>
            </a:r>
          </a:p>
          <a:p>
            <a:r>
              <a:rPr lang="en-US" altLang="en-US" sz="2400"/>
              <a:t>    2. As each string </a:t>
            </a:r>
            <a:r>
              <a:rPr lang="en-US" altLang="en-US" sz="2400" i="1"/>
              <a:t>s</a:t>
            </a:r>
            <a:r>
              <a:rPr lang="en-US" altLang="en-US" sz="2400"/>
              <a:t> is generated, check to see whether</a:t>
            </a:r>
          </a:p>
          <a:p>
            <a:r>
              <a:rPr lang="en-US" altLang="en-US" sz="2400"/>
              <a:t>	    it is a syntactically valid Turing machine description.</a:t>
            </a:r>
          </a:p>
          <a:p>
            <a:r>
              <a:rPr lang="en-US" altLang="en-US" sz="2400"/>
              <a:t>  	    If it is, output it.</a:t>
            </a:r>
          </a:p>
          <a:p>
            <a:endParaRPr lang="en-US" altLang="en-US" sz="2400"/>
          </a:p>
          <a:p>
            <a:r>
              <a:rPr lang="en-US" altLang="en-US" sz="2400"/>
              <a:t>To restrict the enumeration to symbols in sets </a:t>
            </a:r>
            <a:r>
              <a:rPr lang="en-US" altLang="en-US" sz="2400">
                <a:sym typeface="Symbol" panose="05050102010706020507" pitchFamily="18" charset="2"/>
              </a:rPr>
              <a:t></a:t>
            </a:r>
            <a:r>
              <a:rPr lang="en-US" altLang="en-US" sz="2400"/>
              <a:t> and </a:t>
            </a:r>
            <a:r>
              <a:rPr lang="en-US" altLang="en-US" sz="2400">
                <a:sym typeface="Symbol" panose="05050102010706020507" pitchFamily="18" charset="2"/>
              </a:rPr>
              <a:t></a:t>
            </a:r>
            <a:r>
              <a:rPr lang="en-US" altLang="en-US" sz="2400"/>
              <a:t>, check, in step 2, that only alphabets of the appropriate sizes are allowed.</a:t>
            </a:r>
          </a:p>
          <a:p>
            <a:endParaRPr lang="en-US" altLang="en-US" sz="2400"/>
          </a:p>
          <a:p>
            <a:endParaRPr lang="en-US" altLang="en-US" sz="2400"/>
          </a:p>
          <a:p>
            <a:r>
              <a:rPr lang="en-US" altLang="en-US" sz="2400"/>
              <a:t>We can now talk about the </a:t>
            </a:r>
            <a:r>
              <a:rPr lang="en-US" altLang="en-US" sz="2400" i="1"/>
              <a:t>i</a:t>
            </a:r>
            <a:r>
              <a:rPr lang="en-US" altLang="en-US" sz="2400" baseline="30000"/>
              <a:t>th</a:t>
            </a:r>
            <a:r>
              <a:rPr lang="en-US" altLang="en-US" sz="2400"/>
              <a:t> Turing machine. </a:t>
            </a:r>
          </a:p>
        </p:txBody>
      </p:sp>
    </p:spTree>
    <p:extLst>
      <p:ext uri="{BB962C8B-B14F-4D97-AF65-F5344CB8AC3E}">
        <p14:creationId xmlns:p14="http://schemas.microsoft.com/office/powerpoint/2010/main" val="32947853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72" name="Rectangle 16"/>
          <p:cNvSpPr>
            <a:spLocks noChangeArrowheads="1"/>
          </p:cNvSpPr>
          <p:nvPr/>
        </p:nvSpPr>
        <p:spPr bwMode="auto">
          <a:xfrm>
            <a:off x="533400" y="76200"/>
            <a:ext cx="8610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n-US" altLang="en-US" sz="3600" b="1" dirty="0"/>
              <a:t>Another </a:t>
            </a:r>
            <a:r>
              <a:rPr lang="en-US" altLang="en-US" sz="3600" b="1" dirty="0" smtClean="0"/>
              <a:t>Benefit of </a:t>
            </a:r>
            <a:r>
              <a:rPr lang="en-US" altLang="en-US" sz="3600" b="1" dirty="0"/>
              <a:t>Encoding</a:t>
            </a:r>
            <a:r>
              <a:rPr lang="en-US" altLang="en-US" sz="3600" dirty="0"/>
              <a:t> </a:t>
            </a:r>
          </a:p>
        </p:txBody>
      </p:sp>
      <p:sp>
        <p:nvSpPr>
          <p:cNvPr id="45073" name="Text Box 17"/>
          <p:cNvSpPr txBox="1">
            <a:spLocks noChangeArrowheads="1"/>
          </p:cNvSpPr>
          <p:nvPr/>
        </p:nvSpPr>
        <p:spPr bwMode="auto">
          <a:xfrm>
            <a:off x="838200" y="990600"/>
            <a:ext cx="80772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r>
              <a:rPr lang="en-US" altLang="en-US" sz="2000" dirty="0" smtClean="0"/>
              <a:t>Benefit of </a:t>
            </a:r>
            <a:r>
              <a:rPr lang="en-US" altLang="en-US" sz="2000" dirty="0"/>
              <a:t>defining a way to encode any Turing machine </a:t>
            </a:r>
            <a:r>
              <a:rPr lang="en-US" altLang="en-US" sz="2000" i="1" dirty="0"/>
              <a:t>M</a:t>
            </a:r>
            <a:r>
              <a:rPr lang="en-US" altLang="en-US" sz="2000" dirty="0"/>
              <a:t>:  </a:t>
            </a:r>
          </a:p>
          <a:p>
            <a:endParaRPr lang="en-US" altLang="en-US" sz="2000" dirty="0"/>
          </a:p>
          <a:p>
            <a:r>
              <a:rPr lang="en-US" altLang="en-US" dirty="0"/>
              <a:t>● </a:t>
            </a:r>
            <a:r>
              <a:rPr lang="en-US" altLang="en-US" sz="2000" dirty="0"/>
              <a:t>We can talk about operations on programs (TMs).  </a:t>
            </a:r>
          </a:p>
          <a:p>
            <a:endParaRPr lang="en-US" altLang="en-US" sz="2000" dirty="0"/>
          </a:p>
        </p:txBody>
      </p:sp>
      <p:pic>
        <p:nvPicPr>
          <p:cNvPr id="45076" name="Picture 20" descr="Figure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514600"/>
            <a:ext cx="7924800" cy="3097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07720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92" name="Rectangle 8"/>
          <p:cNvSpPr>
            <a:spLocks noChangeArrowheads="1"/>
          </p:cNvSpPr>
          <p:nvPr/>
        </p:nvSpPr>
        <p:spPr bwMode="auto">
          <a:xfrm>
            <a:off x="533400" y="76200"/>
            <a:ext cx="8610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n-US" altLang="en-US" sz="3600" b="1"/>
              <a:t>Example of a Transforming TM </a:t>
            </a:r>
            <a:r>
              <a:rPr lang="en-US" altLang="en-US" sz="3600" b="1" i="1"/>
              <a:t>T</a:t>
            </a:r>
            <a:r>
              <a:rPr lang="en-US" altLang="en-US" sz="3600" b="1"/>
              <a:t>:</a:t>
            </a:r>
            <a:r>
              <a:rPr lang="en-US" altLang="en-US" sz="3600"/>
              <a:t> </a:t>
            </a:r>
          </a:p>
        </p:txBody>
      </p:sp>
      <p:sp>
        <p:nvSpPr>
          <p:cNvPr id="93193" name="Text Box 9"/>
          <p:cNvSpPr txBox="1">
            <a:spLocks noChangeArrowheads="1"/>
          </p:cNvSpPr>
          <p:nvPr/>
        </p:nvSpPr>
        <p:spPr bwMode="auto">
          <a:xfrm>
            <a:off x="838200" y="1055688"/>
            <a:ext cx="80772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r>
              <a:rPr lang="en-US" altLang="en-US" sz="2000" b="1" i="1" dirty="0">
                <a:sym typeface="Symbol" panose="05050102010706020507" pitchFamily="18" charset="2"/>
              </a:rPr>
              <a:t>Input:</a:t>
            </a:r>
            <a:r>
              <a:rPr lang="en-US" altLang="en-US" sz="2000" dirty="0">
                <a:sym typeface="Symbol" panose="05050102010706020507" pitchFamily="18" charset="2"/>
              </a:rPr>
              <a:t> a TM </a:t>
            </a:r>
            <a:r>
              <a:rPr lang="en-US" altLang="en-US" sz="2000" i="1" dirty="0">
                <a:sym typeface="Symbol" panose="05050102010706020507" pitchFamily="18" charset="2"/>
              </a:rPr>
              <a:t>M</a:t>
            </a:r>
            <a:r>
              <a:rPr lang="en-US" altLang="en-US" sz="2000" baseline="-25000" dirty="0">
                <a:sym typeface="Symbol" panose="05050102010706020507" pitchFamily="18" charset="2"/>
              </a:rPr>
              <a:t>1</a:t>
            </a:r>
            <a:r>
              <a:rPr lang="en-US" altLang="en-US" sz="2000" dirty="0">
                <a:sym typeface="Symbol" panose="05050102010706020507" pitchFamily="18" charset="2"/>
              </a:rPr>
              <a:t> that reads its input tape and performs </a:t>
            </a:r>
            <a:r>
              <a:rPr lang="en-US" altLang="en-US" sz="2000" dirty="0" smtClean="0">
                <a:sym typeface="Symbol" panose="05050102010706020507" pitchFamily="18" charset="2"/>
              </a:rPr>
              <a:t/>
            </a:r>
            <a:br>
              <a:rPr lang="en-US" altLang="en-US" sz="2000" dirty="0" smtClean="0">
                <a:sym typeface="Symbol" panose="05050102010706020507" pitchFamily="18" charset="2"/>
              </a:rPr>
            </a:br>
            <a:r>
              <a:rPr lang="en-US" altLang="en-US" sz="2000" dirty="0" smtClean="0">
                <a:sym typeface="Symbol" panose="05050102010706020507" pitchFamily="18" charset="2"/>
              </a:rPr>
              <a:t>      some </a:t>
            </a:r>
            <a:r>
              <a:rPr lang="en-US" altLang="en-US" sz="2000" dirty="0">
                <a:sym typeface="Symbol" panose="05050102010706020507" pitchFamily="18" charset="2"/>
              </a:rPr>
              <a:t>operation </a:t>
            </a:r>
            <a:r>
              <a:rPr lang="en-US" altLang="en-US" sz="2000" i="1" dirty="0">
                <a:sym typeface="Symbol" panose="05050102010706020507" pitchFamily="18" charset="2"/>
              </a:rPr>
              <a:t>P</a:t>
            </a:r>
            <a:r>
              <a:rPr lang="en-US" altLang="en-US" sz="2000" dirty="0">
                <a:sym typeface="Symbol" panose="05050102010706020507" pitchFamily="18" charset="2"/>
              </a:rPr>
              <a:t> on it.  </a:t>
            </a:r>
          </a:p>
          <a:p>
            <a:endParaRPr lang="en-US" altLang="en-US" sz="2000" b="1" i="1" dirty="0">
              <a:sym typeface="Symbol" panose="05050102010706020507" pitchFamily="18" charset="2"/>
            </a:endParaRPr>
          </a:p>
          <a:p>
            <a:r>
              <a:rPr lang="en-US" altLang="en-US" sz="2000" b="1" i="1" dirty="0">
                <a:sym typeface="Symbol" panose="05050102010706020507" pitchFamily="18" charset="2"/>
              </a:rPr>
              <a:t>Output:</a:t>
            </a:r>
            <a:r>
              <a:rPr lang="en-US" altLang="en-US" sz="2000" dirty="0">
                <a:sym typeface="Symbol" panose="05050102010706020507" pitchFamily="18" charset="2"/>
              </a:rPr>
              <a:t> a </a:t>
            </a:r>
            <a:r>
              <a:rPr lang="en-US" altLang="en-US" sz="2000" dirty="0" smtClean="0">
                <a:sym typeface="Symbol" panose="05050102010706020507" pitchFamily="18" charset="2"/>
              </a:rPr>
              <a:t>TM </a:t>
            </a:r>
            <a:r>
              <a:rPr lang="en-US" altLang="en-US" sz="2000" i="1" dirty="0" smtClean="0">
                <a:sym typeface="Symbol" panose="05050102010706020507" pitchFamily="18" charset="2"/>
              </a:rPr>
              <a:t>M</a:t>
            </a:r>
            <a:r>
              <a:rPr lang="en-US" altLang="en-US" sz="2000" baseline="-25000" dirty="0" smtClean="0">
                <a:sym typeface="Symbol" panose="05050102010706020507" pitchFamily="18" charset="2"/>
              </a:rPr>
              <a:t>2</a:t>
            </a:r>
            <a:r>
              <a:rPr lang="en-US" altLang="en-US" sz="2000" dirty="0" smtClean="0">
                <a:sym typeface="Symbol" panose="05050102010706020507" pitchFamily="18" charset="2"/>
              </a:rPr>
              <a:t> </a:t>
            </a:r>
            <a:r>
              <a:rPr lang="en-US" altLang="en-US" sz="2000" dirty="0">
                <a:sym typeface="Symbol" panose="05050102010706020507" pitchFamily="18" charset="2"/>
              </a:rPr>
              <a:t>that performs </a:t>
            </a:r>
            <a:r>
              <a:rPr lang="en-US" altLang="en-US" sz="2000" i="1" dirty="0">
                <a:sym typeface="Symbol" panose="05050102010706020507" pitchFamily="18" charset="2"/>
              </a:rPr>
              <a:t>P</a:t>
            </a:r>
            <a:r>
              <a:rPr lang="en-US" altLang="en-US" sz="2000" dirty="0">
                <a:sym typeface="Symbol" panose="05050102010706020507" pitchFamily="18" charset="2"/>
              </a:rPr>
              <a:t> on an empty input tape.</a:t>
            </a:r>
          </a:p>
          <a:p>
            <a:endParaRPr lang="en-US" altLang="en-US" sz="2000" dirty="0">
              <a:sym typeface="Symbol" panose="05050102010706020507" pitchFamily="18" charset="2"/>
            </a:endParaRPr>
          </a:p>
        </p:txBody>
      </p:sp>
      <p:pic>
        <p:nvPicPr>
          <p:cNvPr id="93196" name="Picture 12" descr="Example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743200"/>
            <a:ext cx="8153400" cy="273843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85800" y="5786735"/>
            <a:ext cx="8458200" cy="461665"/>
          </a:xfrm>
          <a:prstGeom prst="rect">
            <a:avLst/>
          </a:prstGeom>
          <a:noFill/>
        </p:spPr>
        <p:txBody>
          <a:bodyPr wrap="square" rtlCol="0">
            <a:spAutoFit/>
          </a:bodyPr>
          <a:lstStyle/>
          <a:p>
            <a:r>
              <a:rPr lang="en-US" sz="2400" dirty="0" smtClean="0"/>
              <a:t>The machine M</a:t>
            </a:r>
            <a:r>
              <a:rPr lang="en-US" sz="2400" baseline="-25000" dirty="0" smtClean="0"/>
              <a:t>2</a:t>
            </a:r>
            <a:r>
              <a:rPr lang="en-US" sz="2400" dirty="0" smtClean="0"/>
              <a:t> (output of T) empties its tape, then runs M</a:t>
            </a:r>
            <a:r>
              <a:rPr lang="en-US" sz="2400" baseline="-25000" dirty="0" smtClean="0"/>
              <a:t>1</a:t>
            </a:r>
            <a:r>
              <a:rPr lang="en-US" sz="2400" dirty="0" smtClean="0"/>
              <a:t>. </a:t>
            </a:r>
            <a:endParaRPr lang="en-US" sz="2400" dirty="0"/>
          </a:p>
        </p:txBody>
      </p:sp>
    </p:spTree>
    <p:extLst>
      <p:ext uri="{BB962C8B-B14F-4D97-AF65-F5344CB8AC3E}">
        <p14:creationId xmlns:p14="http://schemas.microsoft.com/office/powerpoint/2010/main" val="24388241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ChangeArrowheads="1"/>
          </p:cNvSpPr>
          <p:nvPr/>
        </p:nvSpPr>
        <p:spPr bwMode="auto">
          <a:xfrm>
            <a:off x="838200" y="2130425"/>
            <a:ext cx="8153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4400" b="1">
                <a:solidFill>
                  <a:schemeClr val="tx2"/>
                </a:solidFill>
              </a:rPr>
              <a:t>The Church-Turing Thesis</a:t>
            </a:r>
          </a:p>
        </p:txBody>
      </p:sp>
    </p:spTree>
    <p:extLst>
      <p:ext uri="{BB962C8B-B14F-4D97-AF65-F5344CB8AC3E}">
        <p14:creationId xmlns:p14="http://schemas.microsoft.com/office/powerpoint/2010/main" val="15933205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ChangeArrowheads="1"/>
          </p:cNvSpPr>
          <p:nvPr/>
        </p:nvSpPr>
        <p:spPr bwMode="auto">
          <a:xfrm>
            <a:off x="762000" y="762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3600" b="1">
                <a:solidFill>
                  <a:schemeClr val="tx2"/>
                </a:solidFill>
              </a:rPr>
              <a:t>Are We Done?</a:t>
            </a:r>
          </a:p>
        </p:txBody>
      </p:sp>
      <p:sp>
        <p:nvSpPr>
          <p:cNvPr id="17411" name="Text Box 7"/>
          <p:cNvSpPr txBox="1">
            <a:spLocks noChangeArrowheads="1"/>
          </p:cNvSpPr>
          <p:nvPr/>
        </p:nvSpPr>
        <p:spPr bwMode="auto">
          <a:xfrm>
            <a:off x="838200" y="990600"/>
            <a:ext cx="8077200" cy="510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200" dirty="0" smtClean="0"/>
              <a:t>In this course: FSM </a:t>
            </a:r>
            <a:r>
              <a:rPr lang="en-US" sz="2200" dirty="0">
                <a:sym typeface="Symbol" panose="05050102010706020507" pitchFamily="18" charset="2"/>
              </a:rPr>
              <a:t></a:t>
            </a:r>
            <a:r>
              <a:rPr lang="en-US" sz="2200" dirty="0"/>
              <a:t> PDA </a:t>
            </a:r>
            <a:r>
              <a:rPr lang="en-US" sz="2200" dirty="0">
                <a:sym typeface="Symbol" panose="05050102010706020507" pitchFamily="18" charset="2"/>
              </a:rPr>
              <a:t></a:t>
            </a:r>
            <a:r>
              <a:rPr lang="en-US" sz="2200" dirty="0"/>
              <a:t> Turing machine</a:t>
            </a:r>
          </a:p>
          <a:p>
            <a:pPr eaLnBrk="1" hangingPunct="1"/>
            <a:endParaRPr lang="en-US" sz="2200" dirty="0"/>
          </a:p>
          <a:p>
            <a:pPr eaLnBrk="1" hangingPunct="1"/>
            <a:r>
              <a:rPr lang="en-US" sz="2200" dirty="0"/>
              <a:t>Is this the end of the line?</a:t>
            </a:r>
          </a:p>
          <a:p>
            <a:pPr eaLnBrk="1" hangingPunct="1"/>
            <a:endParaRPr lang="en-US" sz="2200" dirty="0"/>
          </a:p>
          <a:p>
            <a:pPr eaLnBrk="1" hangingPunct="1"/>
            <a:r>
              <a:rPr lang="en-US" sz="2200" dirty="0"/>
              <a:t>There are still problems </a:t>
            </a:r>
            <a:r>
              <a:rPr lang="en-US" sz="2200" dirty="0" smtClean="0"/>
              <a:t>that we </a:t>
            </a:r>
            <a:r>
              <a:rPr lang="en-US" sz="2200" dirty="0"/>
              <a:t>cannot solve with a TM:</a:t>
            </a:r>
          </a:p>
          <a:p>
            <a:pPr eaLnBrk="1" hangingPunct="1"/>
            <a:endParaRPr lang="en-US" sz="2200" dirty="0"/>
          </a:p>
          <a:p>
            <a:pPr eaLnBrk="1" hangingPunct="1"/>
            <a:r>
              <a:rPr lang="en-US" dirty="0"/>
              <a:t>    ● </a:t>
            </a:r>
            <a:r>
              <a:rPr lang="en-US" sz="2200" dirty="0"/>
              <a:t>There is a countably infinite number of Turing machines </a:t>
            </a:r>
          </a:p>
          <a:p>
            <a:pPr eaLnBrk="1" hangingPunct="1"/>
            <a:r>
              <a:rPr lang="en-US" sz="2200" dirty="0"/>
              <a:t>      since we can lexicographically enumerate all the strings </a:t>
            </a:r>
          </a:p>
          <a:p>
            <a:pPr eaLnBrk="1" hangingPunct="1"/>
            <a:r>
              <a:rPr lang="en-US" sz="2200" dirty="0"/>
              <a:t>      that correspond to syntactically legal Turing machines.</a:t>
            </a:r>
          </a:p>
          <a:p>
            <a:pPr eaLnBrk="1" hangingPunct="1"/>
            <a:endParaRPr lang="en-US" sz="2200" dirty="0"/>
          </a:p>
          <a:p>
            <a:pPr eaLnBrk="1" hangingPunct="1"/>
            <a:r>
              <a:rPr lang="en-US" dirty="0"/>
              <a:t>    ● </a:t>
            </a:r>
            <a:r>
              <a:rPr lang="en-US" sz="2200" dirty="0"/>
              <a:t>There is an uncountably infinite number of languages over </a:t>
            </a:r>
          </a:p>
          <a:p>
            <a:pPr eaLnBrk="1" hangingPunct="1"/>
            <a:r>
              <a:rPr lang="en-US" sz="2200" dirty="0"/>
              <a:t>      any nonempty alphabet.  </a:t>
            </a:r>
          </a:p>
          <a:p>
            <a:pPr eaLnBrk="1" hangingPunct="1"/>
            <a:endParaRPr lang="en-US" dirty="0"/>
          </a:p>
          <a:p>
            <a:pPr eaLnBrk="1" hangingPunct="1"/>
            <a:r>
              <a:rPr lang="en-US" dirty="0"/>
              <a:t>    ● </a:t>
            </a:r>
            <a:r>
              <a:rPr lang="en-US" sz="2200" dirty="0"/>
              <a:t>So there are more languages than there are Turing </a:t>
            </a:r>
          </a:p>
          <a:p>
            <a:pPr eaLnBrk="1" hangingPunct="1"/>
            <a:r>
              <a:rPr lang="en-US" sz="2200" dirty="0"/>
              <a:t>      machines.</a:t>
            </a:r>
          </a:p>
        </p:txBody>
      </p:sp>
    </p:spTree>
    <p:extLst>
      <p:ext uri="{BB962C8B-B14F-4D97-AF65-F5344CB8AC3E}">
        <p14:creationId xmlns:p14="http://schemas.microsoft.com/office/powerpoint/2010/main" val="32581751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15962"/>
          </a:xfrm>
        </p:spPr>
        <p:txBody>
          <a:bodyPr/>
          <a:lstStyle/>
          <a:p>
            <a:r>
              <a:rPr lang="en-US" sz="3600" b="1" dirty="0" smtClean="0"/>
              <a:t>What Can Algorithms Do?</a:t>
            </a:r>
          </a:p>
        </p:txBody>
      </p:sp>
      <p:sp>
        <p:nvSpPr>
          <p:cNvPr id="24579" name="Rectangle 3"/>
          <p:cNvSpPr>
            <a:spLocks noGrp="1" noChangeArrowheads="1"/>
          </p:cNvSpPr>
          <p:nvPr>
            <p:ph type="body" idx="1"/>
          </p:nvPr>
        </p:nvSpPr>
        <p:spPr>
          <a:xfrm>
            <a:off x="838200" y="1600200"/>
            <a:ext cx="7848600" cy="4525963"/>
          </a:xfrm>
        </p:spPr>
        <p:txBody>
          <a:bodyPr/>
          <a:lstStyle/>
          <a:p>
            <a:pPr marL="609600" indent="-609600">
              <a:lnSpc>
                <a:spcPct val="80000"/>
              </a:lnSpc>
              <a:buFontTx/>
              <a:buAutoNum type="arabicPeriod"/>
              <a:defRPr/>
            </a:pPr>
            <a:r>
              <a:rPr lang="en-US" sz="2400" dirty="0" smtClean="0"/>
              <a:t>Can we come up with a system of axioms that makes all true statements be theorems  (I.e. provable from the axioms)? </a:t>
            </a:r>
            <a:br>
              <a:rPr lang="en-US" sz="2400" dirty="0" smtClean="0"/>
            </a:br>
            <a:r>
              <a:rPr lang="en-US" sz="2400" dirty="0" smtClean="0"/>
              <a:t/>
            </a:r>
            <a:br>
              <a:rPr lang="en-US" sz="2400" dirty="0" smtClean="0"/>
            </a:br>
            <a:r>
              <a:rPr lang="en-US" sz="2000" dirty="0" smtClean="0"/>
              <a:t>The set of axioms can be infinite, but it must be decidable</a:t>
            </a:r>
          </a:p>
          <a:p>
            <a:pPr marL="609600" indent="-609600">
              <a:lnSpc>
                <a:spcPct val="80000"/>
              </a:lnSpc>
              <a:buFontTx/>
              <a:buAutoNum type="arabicPeriod"/>
              <a:defRPr/>
            </a:pPr>
            <a:endParaRPr lang="en-US" sz="2400" dirty="0" smtClean="0"/>
          </a:p>
          <a:p>
            <a:pPr marL="609600" indent="-609600">
              <a:lnSpc>
                <a:spcPct val="80000"/>
              </a:lnSpc>
              <a:buFontTx/>
              <a:buAutoNum type="arabicPeriod"/>
              <a:defRPr/>
            </a:pPr>
            <a:endParaRPr lang="en-US" sz="2400" dirty="0" smtClean="0"/>
          </a:p>
          <a:p>
            <a:pPr marL="609600" indent="-609600">
              <a:lnSpc>
                <a:spcPct val="80000"/>
              </a:lnSpc>
              <a:buFontTx/>
              <a:buAutoNum type="arabicPeriod"/>
              <a:defRPr/>
            </a:pPr>
            <a:endParaRPr lang="en-US" sz="2400" dirty="0" smtClean="0"/>
          </a:p>
          <a:p>
            <a:pPr marL="609600" indent="-609600">
              <a:lnSpc>
                <a:spcPct val="80000"/>
              </a:lnSpc>
              <a:buFontTx/>
              <a:buAutoNum type="arabicPeriod"/>
              <a:defRPr/>
            </a:pPr>
            <a:r>
              <a:rPr lang="en-US" sz="2400" dirty="0" smtClean="0"/>
              <a:t>Can we always decide whether, given a set of axioms, a statement is a theorem or not?</a:t>
            </a:r>
          </a:p>
          <a:p>
            <a:pPr marL="609600" indent="-609600">
              <a:lnSpc>
                <a:spcPct val="80000"/>
              </a:lnSpc>
              <a:buFontTx/>
              <a:buAutoNum type="arabicPeriod"/>
              <a:defRPr/>
            </a:pPr>
            <a:endParaRPr lang="en-US" sz="2400" dirty="0"/>
          </a:p>
          <a:p>
            <a:pPr marL="0" indent="0">
              <a:lnSpc>
                <a:spcPct val="80000"/>
              </a:lnSpc>
              <a:buFontTx/>
              <a:buNone/>
              <a:defRPr/>
            </a:pPr>
            <a:endParaRPr lang="en-US" sz="2400" dirty="0" smtClean="0"/>
          </a:p>
          <a:p>
            <a:pPr marL="0" indent="0">
              <a:lnSpc>
                <a:spcPct val="80000"/>
              </a:lnSpc>
              <a:buFontTx/>
              <a:buNone/>
              <a:defRPr/>
            </a:pPr>
            <a:r>
              <a:rPr lang="en-US" sz="2400" dirty="0" smtClean="0"/>
              <a:t>In the early 20</a:t>
            </a:r>
            <a:r>
              <a:rPr lang="en-US" sz="2400" baseline="30000" dirty="0" smtClean="0"/>
              <a:t>th</a:t>
            </a:r>
            <a:r>
              <a:rPr lang="en-US" sz="2400" dirty="0" smtClean="0"/>
              <a:t> century, it was widely believed that the answer to both questions was "yes."</a:t>
            </a:r>
          </a:p>
        </p:txBody>
      </p:sp>
    </p:spTree>
    <p:extLst>
      <p:ext uri="{BB962C8B-B14F-4D97-AF65-F5344CB8AC3E}">
        <p14:creationId xmlns:p14="http://schemas.microsoft.com/office/powerpoint/2010/main" val="25404150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274638"/>
            <a:ext cx="8229600" cy="715962"/>
          </a:xfrm>
        </p:spPr>
        <p:txBody>
          <a:bodyPr/>
          <a:lstStyle/>
          <a:p>
            <a:r>
              <a:rPr lang="en-US" sz="3600" b="1" dirty="0" smtClean="0"/>
              <a:t>G</a:t>
            </a:r>
            <a:r>
              <a:rPr lang="en-US" sz="3600" b="1" dirty="0" smtClean="0">
                <a:cs typeface="Arial" panose="020B0604020202020204" pitchFamily="34" charset="0"/>
              </a:rPr>
              <a:t>ödel’s Incompleteness Theorem</a:t>
            </a:r>
          </a:p>
        </p:txBody>
      </p:sp>
      <p:sp>
        <p:nvSpPr>
          <p:cNvPr id="19459" name="Text Box 4"/>
          <p:cNvSpPr txBox="1">
            <a:spLocks noChangeArrowheads="1"/>
          </p:cNvSpPr>
          <p:nvPr/>
        </p:nvSpPr>
        <p:spPr bwMode="auto">
          <a:xfrm>
            <a:off x="838200" y="1219200"/>
            <a:ext cx="80772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400" dirty="0"/>
              <a:t>Kurt Gödel showed, in the proof of his Incompleteness Theorem [Gödel 1931], that the answer to question 1 is </a:t>
            </a:r>
            <a:r>
              <a:rPr lang="en-US" sz="2400" b="1" dirty="0"/>
              <a:t>no</a:t>
            </a:r>
            <a:r>
              <a:rPr lang="en-US" sz="2400" dirty="0"/>
              <a:t>.  In particular, he showed that there exists no decidable </a:t>
            </a:r>
            <a:r>
              <a:rPr lang="en-US" sz="2400" dirty="0" err="1" smtClean="0"/>
              <a:t>axiomaitization</a:t>
            </a:r>
            <a:r>
              <a:rPr lang="en-US" sz="2400" dirty="0" smtClean="0"/>
              <a:t> </a:t>
            </a:r>
            <a:r>
              <a:rPr lang="en-US" sz="2400" dirty="0"/>
              <a:t>of </a:t>
            </a:r>
            <a:r>
              <a:rPr lang="en-US" sz="2400" dirty="0" err="1"/>
              <a:t>Peano</a:t>
            </a:r>
            <a:r>
              <a:rPr lang="en-US" sz="2400" dirty="0"/>
              <a:t> arithmetic  that is both consistent and complete. </a:t>
            </a:r>
          </a:p>
          <a:p>
            <a:pPr eaLnBrk="1" hangingPunct="1">
              <a:spcBef>
                <a:spcPct val="50000"/>
              </a:spcBef>
            </a:pPr>
            <a:endParaRPr lang="en-US" sz="2400" dirty="0"/>
          </a:p>
          <a:p>
            <a:pPr eaLnBrk="1" hangingPunct="1">
              <a:spcBef>
                <a:spcPct val="50000"/>
              </a:spcBef>
            </a:pPr>
            <a:r>
              <a:rPr lang="en-US" sz="2400" dirty="0"/>
              <a:t>Complete: All true statements in the language of the theory are theorems</a:t>
            </a:r>
          </a:p>
        </p:txBody>
      </p:sp>
    </p:spTree>
    <p:extLst>
      <p:ext uri="{BB962C8B-B14F-4D97-AF65-F5344CB8AC3E}">
        <p14:creationId xmlns:p14="http://schemas.microsoft.com/office/powerpoint/2010/main" val="1166705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8"/>
          <p:cNvSpPr>
            <a:spLocks noChangeArrowheads="1"/>
          </p:cNvSpPr>
          <p:nvPr/>
        </p:nvSpPr>
        <p:spPr bwMode="auto">
          <a:xfrm>
            <a:off x="457200" y="76200"/>
            <a:ext cx="8763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3600" b="1">
                <a:solidFill>
                  <a:schemeClr val="tx2"/>
                </a:solidFill>
              </a:rPr>
              <a:t>The Entscheidungsproblem</a:t>
            </a:r>
            <a:r>
              <a:rPr lang="en-US" sz="3600">
                <a:solidFill>
                  <a:schemeClr val="tx2"/>
                </a:solidFill>
              </a:rPr>
              <a:t> </a:t>
            </a:r>
          </a:p>
        </p:txBody>
      </p:sp>
      <p:sp>
        <p:nvSpPr>
          <p:cNvPr id="4105" name="Text Box 9"/>
          <p:cNvSpPr txBox="1">
            <a:spLocks noChangeArrowheads="1"/>
          </p:cNvSpPr>
          <p:nvPr/>
        </p:nvSpPr>
        <p:spPr bwMode="auto">
          <a:xfrm>
            <a:off x="457200" y="1143000"/>
            <a:ext cx="8382000" cy="5662613"/>
          </a:xfrm>
          <a:prstGeom prst="rect">
            <a:avLst/>
          </a:prstGeom>
          <a:noFill/>
          <a:ln w="9525">
            <a:noFill/>
            <a:miter lim="800000"/>
            <a:headEnd/>
            <a:tailEnd/>
          </a:ln>
          <a:effectLst/>
        </p:spPr>
        <p:txBody>
          <a:bodyPr>
            <a:spAutoFit/>
          </a:bodyPr>
          <a:lstStyle/>
          <a:p>
            <a:pPr marL="800100" lvl="1" indent="-342900">
              <a:defRPr/>
            </a:pPr>
            <a:r>
              <a:rPr lang="en-US" sz="2200" dirty="0">
                <a:latin typeface="Arial" charset="0"/>
              </a:rPr>
              <a:t>From Wikipedia: The </a:t>
            </a:r>
            <a:r>
              <a:rPr lang="en-US" sz="2200" dirty="0" err="1">
                <a:latin typeface="Arial" charset="0"/>
              </a:rPr>
              <a:t>Entscheidungsproblem</a:t>
            </a:r>
            <a:r>
              <a:rPr lang="en-US" sz="2200" dirty="0">
                <a:latin typeface="Arial" charset="0"/>
              </a:rPr>
              <a:t> ("decision problem", David Hilbert 1928) asks for an algorithm that will take as input a description of a formal language and a mathematical statement in the language, and produce as output either "True" or "False" according to whether the statement is true or false. The algorithm need not justify its answer, nor provide a proof, so long as it is always correct.</a:t>
            </a:r>
          </a:p>
          <a:p>
            <a:pPr marL="800100" lvl="1" indent="-342900">
              <a:defRPr/>
            </a:pPr>
            <a:endParaRPr lang="en-US" sz="2200" dirty="0">
              <a:latin typeface="Arial" charset="0"/>
            </a:endParaRPr>
          </a:p>
          <a:p>
            <a:pPr marL="800100" lvl="1" indent="-342900">
              <a:defRPr/>
            </a:pPr>
            <a:r>
              <a:rPr lang="en-US" sz="2200" dirty="0">
                <a:latin typeface="Arial" charset="0"/>
              </a:rPr>
              <a:t>Three equivalent formulations:</a:t>
            </a:r>
          </a:p>
          <a:p>
            <a:pPr marL="914400" lvl="1" indent="-457200">
              <a:buFont typeface="+mj-lt"/>
              <a:buAutoNum type="arabicPeriod"/>
              <a:defRPr/>
            </a:pPr>
            <a:r>
              <a:rPr lang="en-US" sz="2200" dirty="0">
                <a:latin typeface="Arial" charset="0"/>
              </a:rPr>
              <a:t>Does there exist an algorithm to decide, given an arbitrary sentence </a:t>
            </a:r>
            <a:r>
              <a:rPr lang="en-US" sz="2200" i="1" dirty="0">
                <a:latin typeface="Arial" charset="0"/>
              </a:rPr>
              <a:t>w</a:t>
            </a:r>
            <a:r>
              <a:rPr lang="en-US" sz="2200" dirty="0">
                <a:latin typeface="Arial" charset="0"/>
              </a:rPr>
              <a:t> in first order logic, whether </a:t>
            </a:r>
            <a:r>
              <a:rPr lang="en-US" sz="2200" i="1" dirty="0">
                <a:latin typeface="Arial" charset="0"/>
              </a:rPr>
              <a:t>w</a:t>
            </a:r>
            <a:r>
              <a:rPr lang="en-US" sz="2200" dirty="0">
                <a:latin typeface="Arial" charset="0"/>
              </a:rPr>
              <a:t> is valid?</a:t>
            </a:r>
          </a:p>
          <a:p>
            <a:pPr marL="914400" lvl="1" indent="-457200">
              <a:buFont typeface="+mj-lt"/>
              <a:buAutoNum type="arabicPeriod"/>
              <a:defRPr/>
            </a:pPr>
            <a:r>
              <a:rPr lang="en-US" sz="2200" dirty="0">
                <a:latin typeface="Arial" charset="0"/>
              </a:rPr>
              <a:t>Given a set of axioms </a:t>
            </a:r>
            <a:r>
              <a:rPr lang="en-US" sz="2200" i="1" dirty="0">
                <a:latin typeface="Arial" charset="0"/>
              </a:rPr>
              <a:t>A</a:t>
            </a:r>
            <a:r>
              <a:rPr lang="en-US" sz="2200" dirty="0">
                <a:latin typeface="Arial" charset="0"/>
              </a:rPr>
              <a:t> and a sentence </a:t>
            </a:r>
            <a:r>
              <a:rPr lang="en-US" sz="2200" i="1" dirty="0">
                <a:latin typeface="Arial" charset="0"/>
              </a:rPr>
              <a:t>w</a:t>
            </a:r>
            <a:r>
              <a:rPr lang="en-US" sz="2200" dirty="0">
                <a:latin typeface="Arial" charset="0"/>
              </a:rPr>
              <a:t>, does there exist an algorithm to decide whether </a:t>
            </a:r>
            <a:r>
              <a:rPr lang="en-US" sz="2200" i="1" dirty="0">
                <a:latin typeface="Arial" charset="0"/>
              </a:rPr>
              <a:t>w</a:t>
            </a:r>
            <a:r>
              <a:rPr lang="en-US" sz="2200" dirty="0">
                <a:latin typeface="Arial" charset="0"/>
              </a:rPr>
              <a:t> is entailed by </a:t>
            </a:r>
            <a:r>
              <a:rPr lang="en-US" sz="2200" i="1" dirty="0">
                <a:latin typeface="Arial" charset="0"/>
              </a:rPr>
              <a:t>A</a:t>
            </a:r>
            <a:r>
              <a:rPr lang="en-US" sz="2200" dirty="0">
                <a:latin typeface="Arial" charset="0"/>
              </a:rPr>
              <a:t>?</a:t>
            </a:r>
          </a:p>
          <a:p>
            <a:pPr marL="914400" lvl="1" indent="-457200">
              <a:buFont typeface="+mj-lt"/>
              <a:buAutoNum type="arabicPeriod"/>
              <a:defRPr/>
            </a:pPr>
            <a:r>
              <a:rPr lang="en-US" sz="2200" dirty="0">
                <a:latin typeface="Arial" charset="0"/>
              </a:rPr>
              <a:t>Given a set of axioms, </a:t>
            </a:r>
            <a:r>
              <a:rPr lang="en-US" sz="2200" i="1" dirty="0">
                <a:latin typeface="Arial" charset="0"/>
              </a:rPr>
              <a:t>A</a:t>
            </a:r>
            <a:r>
              <a:rPr lang="en-US" sz="2200" dirty="0">
                <a:latin typeface="Arial" charset="0"/>
              </a:rPr>
              <a:t>, and a sentence, </a:t>
            </a:r>
            <a:r>
              <a:rPr lang="en-US" sz="2200" i="1" dirty="0">
                <a:latin typeface="Arial" charset="0"/>
              </a:rPr>
              <a:t>w</a:t>
            </a:r>
            <a:r>
              <a:rPr lang="en-US" sz="2200" dirty="0">
                <a:latin typeface="Arial" charset="0"/>
              </a:rPr>
              <a:t>, does there exist an algorithm to decide whether </a:t>
            </a:r>
            <a:r>
              <a:rPr lang="en-US" sz="2200" i="1" dirty="0">
                <a:latin typeface="Arial" charset="0"/>
              </a:rPr>
              <a:t>w</a:t>
            </a:r>
            <a:r>
              <a:rPr lang="en-US" sz="2200" dirty="0">
                <a:latin typeface="Arial" charset="0"/>
              </a:rPr>
              <a:t> can be proved from </a:t>
            </a:r>
            <a:r>
              <a:rPr lang="en-US" sz="2200" i="1" dirty="0">
                <a:latin typeface="Arial" charset="0"/>
              </a:rPr>
              <a:t>A</a:t>
            </a:r>
            <a:r>
              <a:rPr lang="en-US" sz="2200" dirty="0">
                <a:latin typeface="Arial" charset="0"/>
              </a:rPr>
              <a:t>?</a:t>
            </a:r>
          </a:p>
          <a:p>
            <a:pPr marL="800100" lvl="1" indent="-342900">
              <a:defRPr/>
            </a:pPr>
            <a:endParaRPr lang="en-US" sz="1000" dirty="0">
              <a:latin typeface="Arial" charset="0"/>
            </a:endParaRPr>
          </a:p>
        </p:txBody>
      </p:sp>
    </p:spTree>
    <p:extLst>
      <p:ext uri="{BB962C8B-B14F-4D97-AF65-F5344CB8AC3E}">
        <p14:creationId xmlns:p14="http://schemas.microsoft.com/office/powerpoint/2010/main" val="4763162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457200" y="76200"/>
            <a:ext cx="8763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3600" b="1">
                <a:solidFill>
                  <a:schemeClr val="tx2"/>
                </a:solidFill>
              </a:rPr>
              <a:t>The Entscheidungsproblem</a:t>
            </a:r>
            <a:r>
              <a:rPr lang="en-US" sz="3600">
                <a:solidFill>
                  <a:schemeClr val="tx2"/>
                </a:solidFill>
              </a:rPr>
              <a:t> </a:t>
            </a:r>
          </a:p>
        </p:txBody>
      </p:sp>
      <p:sp>
        <p:nvSpPr>
          <p:cNvPr id="21507" name="Text Box 3"/>
          <p:cNvSpPr txBox="1">
            <a:spLocks noChangeArrowheads="1"/>
          </p:cNvSpPr>
          <p:nvPr/>
        </p:nvSpPr>
        <p:spPr bwMode="auto">
          <a:xfrm>
            <a:off x="762000" y="990600"/>
            <a:ext cx="8077200" cy="475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200"/>
              <a:t>To answer the question, in any of these forms, requires formalizing the definition of an algorithm:</a:t>
            </a:r>
          </a:p>
          <a:p>
            <a:pPr eaLnBrk="1" hangingPunct="1"/>
            <a:endParaRPr lang="en-US" sz="1000"/>
          </a:p>
          <a:p>
            <a:pPr eaLnBrk="1" hangingPunct="1"/>
            <a:r>
              <a:rPr lang="en-US"/>
              <a:t>    ● </a:t>
            </a:r>
            <a:r>
              <a:rPr lang="en-US" sz="2200"/>
              <a:t>Turing: Turing machines.</a:t>
            </a:r>
          </a:p>
          <a:p>
            <a:pPr eaLnBrk="1" hangingPunct="1"/>
            <a:endParaRPr lang="en-US" sz="2200"/>
          </a:p>
          <a:p>
            <a:pPr eaLnBrk="1" hangingPunct="1"/>
            <a:r>
              <a:rPr lang="en-US"/>
              <a:t>    ● </a:t>
            </a:r>
            <a:r>
              <a:rPr lang="en-US" sz="2200"/>
              <a:t>Church: lambda calculus.  </a:t>
            </a:r>
          </a:p>
          <a:p>
            <a:pPr eaLnBrk="1" hangingPunct="1"/>
            <a:endParaRPr lang="en-US" sz="1000"/>
          </a:p>
          <a:p>
            <a:pPr eaLnBrk="1" hangingPunct="1"/>
            <a:endParaRPr lang="en-US" sz="2200"/>
          </a:p>
          <a:p>
            <a:pPr eaLnBrk="1" hangingPunct="1"/>
            <a:endParaRPr lang="en-US" sz="2200"/>
          </a:p>
          <a:p>
            <a:pPr eaLnBrk="1" hangingPunct="1"/>
            <a:endParaRPr lang="en-US" sz="2200"/>
          </a:p>
          <a:p>
            <a:pPr eaLnBrk="1" hangingPunct="1"/>
            <a:endParaRPr lang="en-US" sz="2200"/>
          </a:p>
          <a:p>
            <a:pPr eaLnBrk="1" hangingPunct="1"/>
            <a:endParaRPr lang="en-US" sz="2200"/>
          </a:p>
          <a:p>
            <a:pPr eaLnBrk="1" hangingPunct="1"/>
            <a:endParaRPr lang="en-US" sz="2200"/>
          </a:p>
          <a:p>
            <a:pPr eaLnBrk="1" hangingPunct="1"/>
            <a:r>
              <a:rPr lang="en-US" sz="2200"/>
              <a:t>Turing proved that Turing machines and the lambda calculus are equivalent.</a:t>
            </a:r>
          </a:p>
        </p:txBody>
      </p:sp>
    </p:spTree>
    <p:extLst>
      <p:ext uri="{BB962C8B-B14F-4D97-AF65-F5344CB8AC3E}">
        <p14:creationId xmlns:p14="http://schemas.microsoft.com/office/powerpoint/2010/main" val="24294505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381000" y="0"/>
            <a:ext cx="9144000" cy="1143000"/>
          </a:xfrm>
        </p:spPr>
        <p:txBody>
          <a:bodyPr/>
          <a:lstStyle/>
          <a:p>
            <a:r>
              <a:rPr lang="en-US" dirty="0" smtClean="0"/>
              <a:t>Your Questions?</a:t>
            </a:r>
          </a:p>
        </p:txBody>
      </p:sp>
      <p:sp>
        <p:nvSpPr>
          <p:cNvPr id="6147" name="Content Placeholder 2"/>
          <p:cNvSpPr>
            <a:spLocks noGrp="1"/>
          </p:cNvSpPr>
          <p:nvPr>
            <p:ph idx="1"/>
          </p:nvPr>
        </p:nvSpPr>
        <p:spPr>
          <a:xfrm>
            <a:off x="990600" y="952500"/>
            <a:ext cx="2286000" cy="4648200"/>
          </a:xfrm>
        </p:spPr>
        <p:txBody>
          <a:bodyPr/>
          <a:lstStyle/>
          <a:p>
            <a:r>
              <a:rPr lang="en-US" sz="2400" dirty="0" smtClean="0"/>
              <a:t>Previous class days' material</a:t>
            </a:r>
          </a:p>
          <a:p>
            <a:r>
              <a:rPr lang="en-US" sz="2400" dirty="0" smtClean="0"/>
              <a:t>Reading Assignments</a:t>
            </a:r>
          </a:p>
        </p:txBody>
      </p:sp>
      <p:sp>
        <p:nvSpPr>
          <p:cNvPr id="8" name="Content Placeholder 2"/>
          <p:cNvSpPr txBox="1">
            <a:spLocks/>
          </p:cNvSpPr>
          <p:nvPr/>
        </p:nvSpPr>
        <p:spPr bwMode="auto">
          <a:xfrm>
            <a:off x="5291667" y="914400"/>
            <a:ext cx="22860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nSpc>
                <a:spcPct val="95000"/>
              </a:lnSpc>
              <a:defRPr/>
            </a:pPr>
            <a:r>
              <a:rPr lang="en-US" sz="2400" kern="0" dirty="0" smtClean="0"/>
              <a:t>HW 14b problems</a:t>
            </a:r>
          </a:p>
          <a:p>
            <a:pPr>
              <a:lnSpc>
                <a:spcPct val="95000"/>
              </a:lnSpc>
              <a:defRPr/>
            </a:pPr>
            <a:r>
              <a:rPr lang="en-US" sz="2400" kern="0" dirty="0" smtClean="0"/>
              <a:t>Exam 3</a:t>
            </a:r>
          </a:p>
          <a:p>
            <a:pPr>
              <a:lnSpc>
                <a:spcPct val="95000"/>
              </a:lnSpc>
              <a:defRPr/>
            </a:pPr>
            <a:r>
              <a:rPr lang="en-US" sz="2400" kern="0" dirty="0" smtClean="0"/>
              <a:t>Anything else</a:t>
            </a:r>
          </a:p>
          <a:p>
            <a:pPr>
              <a:lnSpc>
                <a:spcPct val="95000"/>
              </a:lnSpc>
              <a:defRPr/>
            </a:pPr>
            <a:endParaRPr lang="en-US" sz="2400" kern="0" dirty="0"/>
          </a:p>
          <a:p>
            <a:pPr>
              <a:lnSpc>
                <a:spcPct val="95000"/>
              </a:lnSpc>
              <a:defRPr/>
            </a:pPr>
            <a:endParaRPr lang="en-US" sz="2400" kern="0" dirty="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3833282"/>
            <a:ext cx="8464342" cy="2567517"/>
          </a:xfrm>
          <a:prstGeom prst="rect">
            <a:avLst/>
          </a:prstGeom>
        </p:spPr>
      </p:pic>
    </p:spTree>
    <p:extLst>
      <p:ext uri="{BB962C8B-B14F-4D97-AF65-F5344CB8AC3E}">
        <p14:creationId xmlns:p14="http://schemas.microsoft.com/office/powerpoint/2010/main" val="1884034827"/>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6"/>
          <p:cNvSpPr>
            <a:spLocks noChangeArrowheads="1"/>
          </p:cNvSpPr>
          <p:nvPr/>
        </p:nvSpPr>
        <p:spPr bwMode="auto">
          <a:xfrm>
            <a:off x="685800" y="2286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3600" b="1">
                <a:solidFill>
                  <a:schemeClr val="tx2"/>
                </a:solidFill>
              </a:rPr>
              <a:t>Church's Thesis</a:t>
            </a:r>
            <a:br>
              <a:rPr lang="en-US" sz="3600" b="1">
                <a:solidFill>
                  <a:schemeClr val="tx2"/>
                </a:solidFill>
              </a:rPr>
            </a:br>
            <a:r>
              <a:rPr lang="en-US" sz="3600" b="1">
                <a:solidFill>
                  <a:schemeClr val="tx2"/>
                </a:solidFill>
              </a:rPr>
              <a:t>(Church-Turing Thesis)</a:t>
            </a:r>
          </a:p>
        </p:txBody>
      </p:sp>
      <p:sp>
        <p:nvSpPr>
          <p:cNvPr id="22531" name="Text Box 14"/>
          <p:cNvSpPr txBox="1">
            <a:spLocks noChangeArrowheads="1"/>
          </p:cNvSpPr>
          <p:nvPr/>
        </p:nvSpPr>
        <p:spPr bwMode="auto">
          <a:xfrm>
            <a:off x="914400" y="1482725"/>
            <a:ext cx="7772400"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a:t>All formalisms powerful enough to describe everything we think of as a computational algorithm are equivalent. </a:t>
            </a:r>
          </a:p>
          <a:p>
            <a:pPr eaLnBrk="1" hangingPunct="1"/>
            <a:endParaRPr lang="en-US" sz="2400"/>
          </a:p>
          <a:p>
            <a:pPr eaLnBrk="1" hangingPunct="1"/>
            <a:endParaRPr lang="en-US" sz="2400"/>
          </a:p>
          <a:p>
            <a:pPr eaLnBrk="1" hangingPunct="1"/>
            <a:endParaRPr lang="en-US" sz="2400"/>
          </a:p>
          <a:p>
            <a:pPr eaLnBrk="1" hangingPunct="1"/>
            <a:r>
              <a:rPr lang="en-US" sz="2400"/>
              <a:t>This isn’t a formal statement, so we can’t prove it.  But many different computational models have been proposed and they all turn out to be equivalent.</a:t>
            </a:r>
          </a:p>
        </p:txBody>
      </p:sp>
    </p:spTree>
    <p:extLst>
      <p:ext uri="{BB962C8B-B14F-4D97-AF65-F5344CB8AC3E}">
        <p14:creationId xmlns:p14="http://schemas.microsoft.com/office/powerpoint/2010/main" val="23827526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11"/>
          <p:cNvSpPr txBox="1">
            <a:spLocks noChangeArrowheads="1"/>
          </p:cNvSpPr>
          <p:nvPr/>
        </p:nvSpPr>
        <p:spPr bwMode="auto">
          <a:xfrm>
            <a:off x="685800" y="914400"/>
            <a:ext cx="8305800" cy="549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t>Examples of equivalent formalisms: </a:t>
            </a:r>
          </a:p>
          <a:p>
            <a:pPr eaLnBrk="1" hangingPunct="1"/>
            <a:endParaRPr lang="en-US" sz="1000"/>
          </a:p>
          <a:p>
            <a:pPr eaLnBrk="1" hangingPunct="1"/>
            <a:r>
              <a:rPr lang="en-US"/>
              <a:t>    ● Modern computers (with unbounded memory)</a:t>
            </a:r>
          </a:p>
          <a:p>
            <a:pPr eaLnBrk="1" hangingPunct="1"/>
            <a:endParaRPr lang="en-US" sz="1000"/>
          </a:p>
          <a:p>
            <a:pPr eaLnBrk="1" hangingPunct="1"/>
            <a:r>
              <a:rPr lang="en-US"/>
              <a:t>    ● Lambda calculus</a:t>
            </a:r>
          </a:p>
          <a:p>
            <a:pPr eaLnBrk="1" hangingPunct="1"/>
            <a:endParaRPr lang="en-US" sz="1000"/>
          </a:p>
          <a:p>
            <a:pPr eaLnBrk="1" hangingPunct="1"/>
            <a:r>
              <a:rPr lang="en-US"/>
              <a:t>    ● Partial recursive functions</a:t>
            </a:r>
          </a:p>
          <a:p>
            <a:pPr eaLnBrk="1" hangingPunct="1"/>
            <a:endParaRPr lang="en-US" sz="1000"/>
          </a:p>
          <a:p>
            <a:pPr eaLnBrk="1" hangingPunct="1"/>
            <a:r>
              <a:rPr lang="en-US"/>
              <a:t>    ● Tag systems (FSM plus FIFO queue)</a:t>
            </a:r>
          </a:p>
          <a:p>
            <a:pPr eaLnBrk="1" hangingPunct="1"/>
            <a:endParaRPr lang="en-US" sz="1000"/>
          </a:p>
          <a:p>
            <a:pPr eaLnBrk="1" hangingPunct="1"/>
            <a:r>
              <a:rPr lang="en-US"/>
              <a:t>    ● Unrestricted grammars:</a:t>
            </a:r>
          </a:p>
          <a:p>
            <a:pPr eaLnBrk="1" hangingPunct="1"/>
            <a:endParaRPr lang="en-US" sz="1000"/>
          </a:p>
          <a:p>
            <a:pPr eaLnBrk="1" hangingPunct="1"/>
            <a:r>
              <a:rPr lang="en-US"/>
              <a:t>            </a:t>
            </a:r>
            <a:r>
              <a:rPr lang="en-US">
                <a:latin typeface="Courier New" panose="02070309020205020404" pitchFamily="49" charset="0"/>
              </a:rPr>
              <a:t>a</a:t>
            </a:r>
            <a:r>
              <a:rPr lang="en-US" i="1"/>
              <a:t>S</a:t>
            </a:r>
            <a:r>
              <a:rPr lang="en-US">
                <a:latin typeface="Courier New" panose="02070309020205020404" pitchFamily="49" charset="0"/>
              </a:rPr>
              <a:t>a</a:t>
            </a:r>
            <a:r>
              <a:rPr lang="en-US"/>
              <a:t> </a:t>
            </a:r>
            <a:r>
              <a:rPr lang="en-US">
                <a:sym typeface="Symbol" panose="05050102010706020507" pitchFamily="18" charset="2"/>
              </a:rPr>
              <a:t></a:t>
            </a:r>
            <a:r>
              <a:rPr lang="en-US"/>
              <a:t> </a:t>
            </a:r>
            <a:r>
              <a:rPr lang="en-US" i="1"/>
              <a:t>B</a:t>
            </a:r>
          </a:p>
          <a:p>
            <a:pPr eaLnBrk="1" hangingPunct="1"/>
            <a:endParaRPr lang="en-US" sz="1000"/>
          </a:p>
          <a:p>
            <a:pPr eaLnBrk="1" hangingPunct="1"/>
            <a:r>
              <a:rPr lang="en-US"/>
              <a:t>    ● Post production systems</a:t>
            </a:r>
          </a:p>
          <a:p>
            <a:pPr eaLnBrk="1" hangingPunct="1"/>
            <a:endParaRPr lang="en-US" sz="1000"/>
          </a:p>
          <a:p>
            <a:pPr eaLnBrk="1" hangingPunct="1"/>
            <a:r>
              <a:rPr lang="en-US"/>
              <a:t>    ● Markov algorithms</a:t>
            </a:r>
          </a:p>
          <a:p>
            <a:pPr eaLnBrk="1" hangingPunct="1"/>
            <a:endParaRPr lang="en-US" sz="1000"/>
          </a:p>
          <a:p>
            <a:pPr eaLnBrk="1" hangingPunct="1"/>
            <a:r>
              <a:rPr lang="en-US"/>
              <a:t>    ● Conway’s Game of Life</a:t>
            </a:r>
          </a:p>
          <a:p>
            <a:pPr eaLnBrk="1" hangingPunct="1"/>
            <a:endParaRPr lang="en-US" sz="1000"/>
          </a:p>
          <a:p>
            <a:pPr eaLnBrk="1" hangingPunct="1"/>
            <a:r>
              <a:rPr lang="en-US"/>
              <a:t>    ● One dimensional cellular automata</a:t>
            </a:r>
          </a:p>
          <a:p>
            <a:pPr eaLnBrk="1" hangingPunct="1"/>
            <a:endParaRPr lang="en-US" sz="1000"/>
          </a:p>
          <a:p>
            <a:pPr eaLnBrk="1" hangingPunct="1"/>
            <a:r>
              <a:rPr lang="en-US"/>
              <a:t>    ● DNA-based computing </a:t>
            </a:r>
          </a:p>
          <a:p>
            <a:pPr eaLnBrk="1" hangingPunct="1"/>
            <a:endParaRPr lang="en-US" sz="1000"/>
          </a:p>
          <a:p>
            <a:pPr eaLnBrk="1" hangingPunct="1"/>
            <a:r>
              <a:rPr lang="en-US"/>
              <a:t>    ● Lindenmayer systems</a:t>
            </a:r>
          </a:p>
        </p:txBody>
      </p:sp>
      <p:sp>
        <p:nvSpPr>
          <p:cNvPr id="23555" name="Rectangle 12"/>
          <p:cNvSpPr>
            <a:spLocks noChangeArrowheads="1"/>
          </p:cNvSpPr>
          <p:nvPr/>
        </p:nvSpPr>
        <p:spPr bwMode="auto">
          <a:xfrm>
            <a:off x="685800" y="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3600" b="1">
                <a:solidFill>
                  <a:schemeClr val="tx2"/>
                </a:solidFill>
              </a:rPr>
              <a:t>The Church-Turing Thesis</a:t>
            </a:r>
            <a:r>
              <a:rPr lang="en-US" sz="3600">
                <a:solidFill>
                  <a:schemeClr val="tx2"/>
                </a:solidFill>
              </a:rPr>
              <a:t> </a:t>
            </a:r>
          </a:p>
        </p:txBody>
      </p:sp>
    </p:spTree>
    <p:extLst>
      <p:ext uri="{BB962C8B-B14F-4D97-AF65-F5344CB8AC3E}">
        <p14:creationId xmlns:p14="http://schemas.microsoft.com/office/powerpoint/2010/main" val="31292639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8"/>
          <p:cNvSpPr>
            <a:spLocks noChangeArrowheads="1"/>
          </p:cNvSpPr>
          <p:nvPr/>
        </p:nvSpPr>
        <p:spPr bwMode="auto">
          <a:xfrm>
            <a:off x="685800" y="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3600" b="1">
                <a:solidFill>
                  <a:schemeClr val="tx2"/>
                </a:solidFill>
              </a:rPr>
              <a:t>The Lambda Calculus</a:t>
            </a:r>
            <a:r>
              <a:rPr lang="en-US" sz="3600">
                <a:solidFill>
                  <a:schemeClr val="tx2"/>
                </a:solidFill>
              </a:rPr>
              <a:t> </a:t>
            </a:r>
          </a:p>
        </p:txBody>
      </p:sp>
      <p:sp>
        <p:nvSpPr>
          <p:cNvPr id="24579" name="Text Box 10"/>
          <p:cNvSpPr txBox="1">
            <a:spLocks noChangeArrowheads="1"/>
          </p:cNvSpPr>
          <p:nvPr/>
        </p:nvSpPr>
        <p:spPr bwMode="auto">
          <a:xfrm>
            <a:off x="685800" y="762000"/>
            <a:ext cx="80010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200"/>
              <a:t>The successor function:</a:t>
            </a:r>
          </a:p>
          <a:p>
            <a:pPr eaLnBrk="1" hangingPunct="1"/>
            <a:endParaRPr lang="en-US" sz="2200"/>
          </a:p>
          <a:p>
            <a:pPr eaLnBrk="1" hangingPunct="1"/>
            <a:r>
              <a:rPr lang="en-US" sz="2200"/>
              <a:t>	(λ </a:t>
            </a:r>
            <a:r>
              <a:rPr lang="en-US" sz="2200" i="1"/>
              <a:t>x</a:t>
            </a:r>
            <a:r>
              <a:rPr lang="en-US" sz="2200"/>
              <a:t>. </a:t>
            </a:r>
            <a:r>
              <a:rPr lang="en-US" sz="2200" i="1"/>
              <a:t>x</a:t>
            </a:r>
            <a:r>
              <a:rPr lang="en-US" sz="2200"/>
              <a:t> + 1) 3 = 4</a:t>
            </a:r>
          </a:p>
          <a:p>
            <a:pPr eaLnBrk="1" hangingPunct="1"/>
            <a:endParaRPr lang="en-US" sz="2200"/>
          </a:p>
          <a:p>
            <a:pPr eaLnBrk="1" hangingPunct="1"/>
            <a:r>
              <a:rPr lang="en-US" sz="2200"/>
              <a:t>	Addition:    </a:t>
            </a:r>
            <a:r>
              <a:rPr lang="en-US" sz="2200" i="1"/>
              <a:t>(λ x. λ y. x + y) </a:t>
            </a:r>
            <a:r>
              <a:rPr lang="en-US" sz="2200"/>
              <a:t>3 4</a:t>
            </a:r>
          </a:p>
          <a:p>
            <a:pPr eaLnBrk="1" hangingPunct="1"/>
            <a:endParaRPr lang="en-US" sz="2200"/>
          </a:p>
          <a:p>
            <a:pPr eaLnBrk="1" hangingPunct="1"/>
            <a:r>
              <a:rPr lang="en-US" sz="2200"/>
              <a:t>This expression is evaluated by binding 3 to </a:t>
            </a:r>
            <a:r>
              <a:rPr lang="en-US" sz="2200" i="1"/>
              <a:t>x</a:t>
            </a:r>
            <a:r>
              <a:rPr lang="en-US" sz="2200"/>
              <a:t> to create the new function (</a:t>
            </a:r>
            <a:r>
              <a:rPr lang="en-US" sz="2200" i="1"/>
              <a:t>λ y. </a:t>
            </a:r>
            <a:r>
              <a:rPr lang="en-US" sz="2200"/>
              <a:t>3</a:t>
            </a:r>
            <a:r>
              <a:rPr lang="en-US" sz="2200" i="1"/>
              <a:t> + y</a:t>
            </a:r>
            <a:r>
              <a:rPr lang="en-US" sz="2200"/>
              <a:t>), which is applied to 4 to return 7.</a:t>
            </a:r>
          </a:p>
          <a:p>
            <a:pPr eaLnBrk="1" hangingPunct="1"/>
            <a:endParaRPr lang="en-US" sz="2200"/>
          </a:p>
          <a:p>
            <a:pPr eaLnBrk="1" hangingPunct="1"/>
            <a:r>
              <a:rPr lang="en-US" sz="2200"/>
              <a:t>In the pure lambda calculus, there is no built in number data type.  All expressions are functions.  But the natural numbers can be defined as lambda calculus functions.  So the lambda calculus can effectively describe numeric functions.</a:t>
            </a:r>
          </a:p>
        </p:txBody>
      </p:sp>
    </p:spTree>
    <p:extLst>
      <p:ext uri="{BB962C8B-B14F-4D97-AF65-F5344CB8AC3E}">
        <p14:creationId xmlns:p14="http://schemas.microsoft.com/office/powerpoint/2010/main" val="5649919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8"/>
          <p:cNvSpPr>
            <a:spLocks noChangeArrowheads="1"/>
          </p:cNvSpPr>
          <p:nvPr/>
        </p:nvSpPr>
        <p:spPr bwMode="auto">
          <a:xfrm>
            <a:off x="685800" y="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3600" b="1">
                <a:solidFill>
                  <a:schemeClr val="tx2"/>
                </a:solidFill>
              </a:rPr>
              <a:t>The Lambda Calculus</a:t>
            </a:r>
            <a:r>
              <a:rPr lang="en-US" sz="3600">
                <a:solidFill>
                  <a:schemeClr val="tx2"/>
                </a:solidFill>
              </a:rPr>
              <a:t> </a:t>
            </a:r>
          </a:p>
        </p:txBody>
      </p:sp>
      <p:sp>
        <p:nvSpPr>
          <p:cNvPr id="25603" name="Text Box 10"/>
          <p:cNvSpPr txBox="1">
            <a:spLocks noChangeArrowheads="1"/>
          </p:cNvSpPr>
          <p:nvPr/>
        </p:nvSpPr>
        <p:spPr bwMode="auto">
          <a:xfrm>
            <a:off x="609600" y="990600"/>
            <a:ext cx="8001000" cy="409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a:r>
              <a:rPr lang="en-US" sz="2000">
                <a:latin typeface="Courier New" panose="02070309020205020404" pitchFamily="49" charset="0"/>
                <a:cs typeface="Courier New" panose="02070309020205020404" pitchFamily="49" charset="0"/>
              </a:rPr>
              <a:t>&gt; (define Y</a:t>
            </a:r>
          </a:p>
          <a:p>
            <a:pPr eaLnBrk="1"/>
            <a:r>
              <a:rPr lang="en-US" sz="2000">
                <a:latin typeface="Courier New" panose="02070309020205020404" pitchFamily="49" charset="0"/>
                <a:cs typeface="Courier New" panose="02070309020205020404" pitchFamily="49" charset="0"/>
              </a:rPr>
              <a:t>    (lambda (f)</a:t>
            </a:r>
          </a:p>
          <a:p>
            <a:pPr eaLnBrk="1"/>
            <a:r>
              <a:rPr lang="en-US" sz="2000">
                <a:latin typeface="Courier New" panose="02070309020205020404" pitchFamily="49" charset="0"/>
                <a:cs typeface="Courier New" panose="02070309020205020404" pitchFamily="49" charset="0"/>
              </a:rPr>
              <a:t>      ((lambda (x) (f (lambda (y) ((x x) y))))</a:t>
            </a:r>
          </a:p>
          <a:p>
            <a:pPr eaLnBrk="1"/>
            <a:r>
              <a:rPr lang="en-US" sz="2000">
                <a:latin typeface="Courier New" panose="02070309020205020404" pitchFamily="49" charset="0"/>
                <a:cs typeface="Courier New" panose="02070309020205020404" pitchFamily="49" charset="0"/>
              </a:rPr>
              <a:t>       (lambda (x) (f (lambda (y) ((x x) y)))))))</a:t>
            </a:r>
          </a:p>
          <a:p>
            <a:pPr eaLnBrk="1"/>
            <a:r>
              <a:rPr lang="en-US" sz="2000">
                <a:latin typeface="Courier New" panose="02070309020205020404" pitchFamily="49" charset="0"/>
                <a:cs typeface="Courier New" panose="02070309020205020404" pitchFamily="49" charset="0"/>
              </a:rPr>
              <a:t>&gt; (define H</a:t>
            </a:r>
          </a:p>
          <a:p>
            <a:pPr eaLnBrk="1"/>
            <a:r>
              <a:rPr lang="en-US" sz="2000">
                <a:latin typeface="Courier New" panose="02070309020205020404" pitchFamily="49" charset="0"/>
                <a:cs typeface="Courier New" panose="02070309020205020404" pitchFamily="49" charset="0"/>
              </a:rPr>
              <a:t>    (lambda (g)</a:t>
            </a:r>
          </a:p>
          <a:p>
            <a:pPr eaLnBrk="1"/>
            <a:r>
              <a:rPr lang="en-US" sz="2000">
                <a:latin typeface="Courier New" panose="02070309020205020404" pitchFamily="49" charset="0"/>
                <a:cs typeface="Courier New" panose="02070309020205020404" pitchFamily="49" charset="0"/>
              </a:rPr>
              <a:t>      (lambda (n)</a:t>
            </a:r>
          </a:p>
          <a:p>
            <a:pPr eaLnBrk="1"/>
            <a:r>
              <a:rPr lang="en-US" sz="2000">
                <a:latin typeface="Courier New" panose="02070309020205020404" pitchFamily="49" charset="0"/>
                <a:cs typeface="Courier New" panose="02070309020205020404" pitchFamily="49" charset="0"/>
              </a:rPr>
              <a:t>        (if (zero? n)</a:t>
            </a:r>
          </a:p>
          <a:p>
            <a:pPr eaLnBrk="1"/>
            <a:r>
              <a:rPr lang="en-US" sz="2000">
                <a:latin typeface="Courier New" panose="02070309020205020404" pitchFamily="49" charset="0"/>
                <a:cs typeface="Courier New" panose="02070309020205020404" pitchFamily="49" charset="0"/>
              </a:rPr>
              <a:t>            1</a:t>
            </a:r>
          </a:p>
          <a:p>
            <a:pPr eaLnBrk="1"/>
            <a:r>
              <a:rPr lang="en-US" sz="2000">
                <a:latin typeface="Courier New" panose="02070309020205020404" pitchFamily="49" charset="0"/>
                <a:cs typeface="Courier New" panose="02070309020205020404" pitchFamily="49" charset="0"/>
              </a:rPr>
              <a:t>            (* n (g (- n 1)))))))</a:t>
            </a:r>
          </a:p>
          <a:p>
            <a:pPr eaLnBrk="1"/>
            <a:r>
              <a:rPr lang="en-US" sz="2000">
                <a:latin typeface="Courier New" panose="02070309020205020404" pitchFamily="49" charset="0"/>
                <a:cs typeface="Courier New" panose="02070309020205020404" pitchFamily="49" charset="0"/>
              </a:rPr>
              <a:t>&gt; ((Y H) 5)</a:t>
            </a:r>
          </a:p>
          <a:p>
            <a:pPr eaLnBrk="1"/>
            <a:r>
              <a:rPr lang="en-US" sz="2000">
                <a:latin typeface="Courier New" panose="02070309020205020404" pitchFamily="49" charset="0"/>
                <a:cs typeface="Courier New" panose="02070309020205020404" pitchFamily="49" charset="0"/>
              </a:rPr>
              <a:t>120</a:t>
            </a:r>
          </a:p>
          <a:p>
            <a:pPr eaLnBrk="1"/>
            <a:r>
              <a:rPr lang="en-US" sz="2000">
                <a:latin typeface="Courier New" panose="02070309020205020404" pitchFamily="49" charset="0"/>
                <a:cs typeface="Courier New" panose="02070309020205020404" pitchFamily="49" charset="0"/>
              </a:rPr>
              <a:t>&gt; </a:t>
            </a:r>
          </a:p>
        </p:txBody>
      </p:sp>
    </p:spTree>
    <p:extLst>
      <p:ext uri="{BB962C8B-B14F-4D97-AF65-F5344CB8AC3E}">
        <p14:creationId xmlns:p14="http://schemas.microsoft.com/office/powerpoint/2010/main" val="36600716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8"/>
          <p:cNvSpPr>
            <a:spLocks noChangeArrowheads="1"/>
          </p:cNvSpPr>
          <p:nvPr/>
        </p:nvSpPr>
        <p:spPr bwMode="auto">
          <a:xfrm>
            <a:off x="685800" y="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l-GR" sz="3600" b="1" dirty="0" smtClean="0">
                <a:solidFill>
                  <a:schemeClr val="tx2"/>
                </a:solidFill>
              </a:rPr>
              <a:t>Λ</a:t>
            </a:r>
            <a:r>
              <a:rPr lang="en-US" sz="3600" b="1" dirty="0" smtClean="0">
                <a:solidFill>
                  <a:schemeClr val="tx2"/>
                </a:solidFill>
              </a:rPr>
              <a:t>-Calculus in Scheme</a:t>
            </a:r>
            <a:endParaRPr lang="en-US" sz="3600" dirty="0">
              <a:solidFill>
                <a:schemeClr val="tx2"/>
              </a:solidFill>
            </a:endParaRPr>
          </a:p>
        </p:txBody>
      </p:sp>
      <p:sp>
        <p:nvSpPr>
          <p:cNvPr id="43018" name="Text Box 10"/>
          <p:cNvSpPr txBox="1">
            <a:spLocks noChangeArrowheads="1"/>
          </p:cNvSpPr>
          <p:nvPr/>
        </p:nvSpPr>
        <p:spPr bwMode="auto">
          <a:xfrm>
            <a:off x="685800" y="762000"/>
            <a:ext cx="8001000" cy="4186238"/>
          </a:xfrm>
          <a:prstGeom prst="rect">
            <a:avLst/>
          </a:prstGeom>
          <a:noFill/>
          <a:ln w="9525">
            <a:noFill/>
            <a:miter lim="800000"/>
            <a:headEnd/>
            <a:tailEnd/>
          </a:ln>
          <a:effectLst/>
        </p:spPr>
        <p:txBody>
          <a:bodyPr>
            <a:spAutoFit/>
          </a:bodyPr>
          <a:lstStyle/>
          <a:p>
            <a:pPr marL="342900" indent="-342900">
              <a:defRPr/>
            </a:pPr>
            <a:endParaRPr lang="en-US" sz="2200" dirty="0">
              <a:latin typeface="Arial" charset="0"/>
            </a:endParaRPr>
          </a:p>
          <a:p>
            <a:pPr marL="342900" indent="-342900">
              <a:defRPr/>
            </a:pPr>
            <a:endParaRPr lang="en-US" sz="2200" dirty="0">
              <a:latin typeface="Arial" charset="0"/>
            </a:endParaRPr>
          </a:p>
          <a:p>
            <a:pPr hangingPunct="0">
              <a:defRPr/>
            </a:pPr>
            <a:r>
              <a:rPr lang="en-US" sz="2000" dirty="0">
                <a:latin typeface="Courier New" pitchFamily="49" charset="0"/>
                <a:cs typeface="Courier New" pitchFamily="49" charset="0"/>
              </a:rPr>
              <a:t>&gt; (((lambda (f)</a:t>
            </a:r>
          </a:p>
          <a:p>
            <a:pPr hangingPunct="0">
              <a:defRPr/>
            </a:pPr>
            <a:r>
              <a:rPr lang="en-US" sz="2000" dirty="0">
                <a:latin typeface="Courier New" pitchFamily="49" charset="0"/>
                <a:cs typeface="Courier New" pitchFamily="49" charset="0"/>
              </a:rPr>
              <a:t>      ((lambda (x) (f (lambda (y) ((x </a:t>
            </a:r>
            <a:r>
              <a:rPr lang="en-US" sz="2000" dirty="0" err="1">
                <a:latin typeface="Courier New" pitchFamily="49" charset="0"/>
                <a:cs typeface="Courier New" pitchFamily="49" charset="0"/>
              </a:rPr>
              <a:t>x</a:t>
            </a:r>
            <a:r>
              <a:rPr lang="en-US" sz="2000" dirty="0">
                <a:latin typeface="Courier New" pitchFamily="49" charset="0"/>
                <a:cs typeface="Courier New" pitchFamily="49" charset="0"/>
              </a:rPr>
              <a:t>) y))))</a:t>
            </a:r>
          </a:p>
          <a:p>
            <a:pPr hangingPunct="0">
              <a:defRPr/>
            </a:pPr>
            <a:r>
              <a:rPr lang="en-US" sz="2000" dirty="0">
                <a:latin typeface="Courier New" pitchFamily="49" charset="0"/>
                <a:cs typeface="Courier New" pitchFamily="49" charset="0"/>
              </a:rPr>
              <a:t>       (lambda (x) (f (lambda (y) ((x </a:t>
            </a:r>
            <a:r>
              <a:rPr lang="en-US" sz="2000" dirty="0" err="1">
                <a:latin typeface="Courier New" pitchFamily="49" charset="0"/>
                <a:cs typeface="Courier New" pitchFamily="49" charset="0"/>
              </a:rPr>
              <a:t>x</a:t>
            </a:r>
            <a:r>
              <a:rPr lang="en-US" sz="2000" dirty="0">
                <a:latin typeface="Courier New" pitchFamily="49" charset="0"/>
                <a:cs typeface="Courier New" pitchFamily="49" charset="0"/>
              </a:rPr>
              <a:t>) y))))))</a:t>
            </a:r>
          </a:p>
          <a:p>
            <a:pPr hangingPunct="0">
              <a:defRPr/>
            </a:pPr>
            <a:r>
              <a:rPr lang="en-US" sz="2000" dirty="0">
                <a:latin typeface="Courier New" pitchFamily="49" charset="0"/>
                <a:cs typeface="Courier New" pitchFamily="49" charset="0"/>
              </a:rPr>
              <a:t>    (lambda (g)</a:t>
            </a:r>
          </a:p>
          <a:p>
            <a:pPr hangingPunct="0">
              <a:defRPr/>
            </a:pPr>
            <a:r>
              <a:rPr lang="en-US" sz="2000" dirty="0">
                <a:latin typeface="Courier New" pitchFamily="49" charset="0"/>
                <a:cs typeface="Courier New" pitchFamily="49" charset="0"/>
              </a:rPr>
              <a:t>      (lambda (n)</a:t>
            </a:r>
          </a:p>
          <a:p>
            <a:pPr hangingPunct="0">
              <a:defRPr/>
            </a:pPr>
            <a:r>
              <a:rPr lang="en-US" sz="2000" dirty="0">
                <a:latin typeface="Courier New" pitchFamily="49" charset="0"/>
                <a:cs typeface="Courier New" pitchFamily="49" charset="0"/>
              </a:rPr>
              <a:t>        (if (zero? n)</a:t>
            </a:r>
          </a:p>
          <a:p>
            <a:pPr hangingPunct="0">
              <a:defRPr/>
            </a:pPr>
            <a:r>
              <a:rPr lang="en-US" sz="2000" dirty="0">
                <a:latin typeface="Courier New" pitchFamily="49" charset="0"/>
                <a:cs typeface="Courier New" pitchFamily="49" charset="0"/>
              </a:rPr>
              <a:t>            1</a:t>
            </a:r>
          </a:p>
          <a:p>
            <a:pPr hangingPunct="0">
              <a:defRPr/>
            </a:pPr>
            <a:r>
              <a:rPr lang="en-US" sz="2000" dirty="0">
                <a:latin typeface="Courier New" pitchFamily="49" charset="0"/>
                <a:cs typeface="Courier New" pitchFamily="49" charset="0"/>
              </a:rPr>
              <a:t>            (* n (g (- n 1)))))))</a:t>
            </a:r>
          </a:p>
          <a:p>
            <a:pPr hangingPunct="0">
              <a:defRPr/>
            </a:pPr>
            <a:r>
              <a:rPr lang="en-US" sz="2000" dirty="0">
                <a:latin typeface="Courier New" pitchFamily="49" charset="0"/>
                <a:cs typeface="Courier New" pitchFamily="49" charset="0"/>
              </a:rPr>
              <a:t>   5)</a:t>
            </a:r>
          </a:p>
          <a:p>
            <a:pPr hangingPunct="0">
              <a:defRPr/>
            </a:pPr>
            <a:r>
              <a:rPr lang="en-US" sz="2000" dirty="0">
                <a:latin typeface="Courier New" pitchFamily="49" charset="0"/>
                <a:cs typeface="Courier New" pitchFamily="49" charset="0"/>
              </a:rPr>
              <a:t>120</a:t>
            </a:r>
          </a:p>
          <a:p>
            <a:pPr marL="342900" indent="-342900">
              <a:defRPr/>
            </a:pPr>
            <a:endParaRPr lang="en-US" sz="2200" dirty="0">
              <a:latin typeface="Arial" charset="0"/>
            </a:endParaRPr>
          </a:p>
        </p:txBody>
      </p:sp>
      <p:pic>
        <p:nvPicPr>
          <p:cNvPr id="93186" name="Picture 2" descr="http://upload.wikimedia.org/wikipedia/en/thumb/8/83/Lambda.svg/500px-Lambda.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3429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1371600" y="1143000"/>
            <a:ext cx="6781800" cy="1200150"/>
          </a:xfrm>
          <a:prstGeom prst="rect">
            <a:avLst/>
          </a:prstGeom>
          <a:noFill/>
        </p:spPr>
        <p:txBody>
          <a:bodyPr>
            <a:spAutoFit/>
          </a:bodyPr>
          <a:lstStyle/>
          <a:p>
            <a:pPr algn="r">
              <a:defRPr/>
            </a:pPr>
            <a:r>
              <a:rPr lang="en-US" sz="2400" b="1" dirty="0">
                <a:solidFill>
                  <a:schemeClr val="accent5">
                    <a:lumMod val="25000"/>
                  </a:schemeClr>
                </a:solidFill>
                <a:latin typeface="Arial" charset="0"/>
              </a:rPr>
              <a:t>The Applicative Y </a:t>
            </a:r>
            <a:r>
              <a:rPr lang="en-US" sz="2400" b="1" dirty="0" err="1">
                <a:solidFill>
                  <a:schemeClr val="accent5">
                    <a:lumMod val="25000"/>
                  </a:schemeClr>
                </a:solidFill>
                <a:latin typeface="Arial" charset="0"/>
              </a:rPr>
              <a:t>Combinator</a:t>
            </a:r>
            <a:endParaRPr lang="en-US" sz="2400" b="1" dirty="0">
              <a:solidFill>
                <a:schemeClr val="accent5">
                  <a:lumMod val="25000"/>
                </a:schemeClr>
              </a:solidFill>
              <a:latin typeface="Arial" charset="0"/>
            </a:endParaRPr>
          </a:p>
          <a:p>
            <a:pPr algn="r">
              <a:defRPr/>
            </a:pPr>
            <a:endParaRPr lang="en-US" sz="1600" dirty="0">
              <a:latin typeface="Arial" charset="0"/>
            </a:endParaRPr>
          </a:p>
          <a:p>
            <a:pPr algn="r">
              <a:defRPr/>
            </a:pPr>
            <a:endParaRPr lang="en-US" sz="1600" dirty="0">
              <a:latin typeface="Arial" charset="0"/>
            </a:endParaRPr>
          </a:p>
          <a:p>
            <a:pPr algn="r">
              <a:defRPr/>
            </a:pPr>
            <a:endParaRPr lang="en-US" sz="1600" dirty="0">
              <a:latin typeface="Arial" charset="0"/>
            </a:endParaRPr>
          </a:p>
        </p:txBody>
      </p:sp>
    </p:spTree>
    <p:extLst>
      <p:ext uri="{BB962C8B-B14F-4D97-AF65-F5344CB8AC3E}">
        <p14:creationId xmlns:p14="http://schemas.microsoft.com/office/powerpoint/2010/main" val="25198625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31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0"/>
          <p:cNvSpPr>
            <a:spLocks noChangeArrowheads="1"/>
          </p:cNvSpPr>
          <p:nvPr/>
        </p:nvSpPr>
        <p:spPr bwMode="auto">
          <a:xfrm>
            <a:off x="533400" y="76200"/>
            <a:ext cx="8610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3600" b="1">
                <a:solidFill>
                  <a:schemeClr val="tx2"/>
                </a:solidFill>
              </a:rPr>
              <a:t>Tag Systems</a:t>
            </a:r>
            <a:r>
              <a:rPr lang="en-US" sz="3600">
                <a:solidFill>
                  <a:schemeClr val="tx2"/>
                </a:solidFill>
              </a:rPr>
              <a:t> </a:t>
            </a:r>
          </a:p>
        </p:txBody>
      </p:sp>
      <p:sp>
        <p:nvSpPr>
          <p:cNvPr id="27651" name="Text Box 11"/>
          <p:cNvSpPr txBox="1">
            <a:spLocks noChangeArrowheads="1"/>
          </p:cNvSpPr>
          <p:nvPr/>
        </p:nvSpPr>
        <p:spPr bwMode="auto">
          <a:xfrm>
            <a:off x="838200" y="990600"/>
            <a:ext cx="80772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a:t>A tag system (or a Post machine) is an FSM augmented with a FIFO queue.</a:t>
            </a:r>
          </a:p>
          <a:p>
            <a:pPr eaLnBrk="1" hangingPunct="1"/>
            <a:endParaRPr lang="en-US" sz="2400"/>
          </a:p>
          <a:p>
            <a:pPr eaLnBrk="1" hangingPunct="1"/>
            <a:r>
              <a:rPr lang="en-US" sz="2400"/>
              <a:t>Simple for WW:</a:t>
            </a:r>
          </a:p>
          <a:p>
            <a:pPr eaLnBrk="1" hangingPunct="1"/>
            <a:r>
              <a:rPr lang="en-US" sz="2400"/>
              <a:t>Not so simple for PalEven</a:t>
            </a:r>
          </a:p>
        </p:txBody>
      </p:sp>
    </p:spTree>
    <p:extLst>
      <p:ext uri="{BB962C8B-B14F-4D97-AF65-F5344CB8AC3E}">
        <p14:creationId xmlns:p14="http://schemas.microsoft.com/office/powerpoint/2010/main" val="25572066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6"/>
          <p:cNvSpPr>
            <a:spLocks noChangeArrowheads="1"/>
          </p:cNvSpPr>
          <p:nvPr/>
        </p:nvSpPr>
        <p:spPr bwMode="auto">
          <a:xfrm>
            <a:off x="533400" y="76200"/>
            <a:ext cx="8610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3600" b="1">
                <a:solidFill>
                  <a:schemeClr val="tx2"/>
                </a:solidFill>
              </a:rPr>
              <a:t>The Power of Tag Systems</a:t>
            </a:r>
            <a:r>
              <a:rPr lang="en-US" sz="3600">
                <a:solidFill>
                  <a:schemeClr val="tx2"/>
                </a:solidFill>
              </a:rPr>
              <a:t> </a:t>
            </a:r>
          </a:p>
        </p:txBody>
      </p:sp>
      <p:sp>
        <p:nvSpPr>
          <p:cNvPr id="28675" name="Text Box 17"/>
          <p:cNvSpPr txBox="1">
            <a:spLocks noChangeArrowheads="1"/>
          </p:cNvSpPr>
          <p:nvPr/>
        </p:nvSpPr>
        <p:spPr bwMode="auto">
          <a:xfrm>
            <a:off x="838200" y="990600"/>
            <a:ext cx="80772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dirty="0"/>
              <a:t>Tag systems are equivalent in power to Turing machines because the TM’s tape can be simulated with the FIFO queue.</a:t>
            </a:r>
          </a:p>
          <a:p>
            <a:pPr eaLnBrk="1" hangingPunct="1"/>
            <a:endParaRPr lang="en-US" sz="2400" dirty="0"/>
          </a:p>
          <a:p>
            <a:pPr eaLnBrk="1" hangingPunct="1"/>
            <a:endParaRPr lang="en-US" sz="2400" dirty="0"/>
          </a:p>
          <a:p>
            <a:pPr eaLnBrk="1" hangingPunct="1"/>
            <a:r>
              <a:rPr lang="en-US" sz="2400" dirty="0"/>
              <a:t>Suppose that we </a:t>
            </a:r>
            <a:r>
              <a:rPr lang="en-US" sz="2400" dirty="0" smtClean="0"/>
              <a:t>put </a:t>
            </a:r>
            <a:r>
              <a:rPr lang="en-US" sz="2400" dirty="0" err="1" smtClean="0">
                <a:latin typeface="Courier New" panose="02070309020205020404" pitchFamily="49" charset="0"/>
              </a:rPr>
              <a:t>abcde</a:t>
            </a:r>
            <a:r>
              <a:rPr lang="en-US" sz="2400" dirty="0" smtClean="0"/>
              <a:t> into </a:t>
            </a:r>
            <a:r>
              <a:rPr lang="en-US" sz="2400" dirty="0"/>
              <a:t>the queue:</a:t>
            </a:r>
          </a:p>
          <a:p>
            <a:pPr eaLnBrk="1" hangingPunct="1"/>
            <a:endParaRPr lang="en-US" sz="2400" dirty="0"/>
          </a:p>
          <a:p>
            <a:pPr eaLnBrk="1" hangingPunct="1"/>
            <a:r>
              <a:rPr lang="en-US" sz="2400" dirty="0"/>
              <a:t>			</a:t>
            </a:r>
            <a:r>
              <a:rPr lang="en-US" sz="2400" dirty="0">
                <a:latin typeface="Courier New" panose="02070309020205020404" pitchFamily="49" charset="0"/>
              </a:rPr>
              <a:t>a b c d e</a:t>
            </a:r>
          </a:p>
          <a:p>
            <a:pPr eaLnBrk="1" hangingPunct="1"/>
            <a:r>
              <a:rPr lang="en-US" sz="2400" dirty="0"/>
              <a:t/>
            </a:r>
            <a:br>
              <a:rPr lang="en-US" sz="2400" dirty="0"/>
            </a:br>
            <a:r>
              <a:rPr lang="en-US" sz="2400" dirty="0"/>
              <a:t>To read the queue, we must remove the </a:t>
            </a:r>
            <a:r>
              <a:rPr lang="en-US" sz="2400" dirty="0">
                <a:latin typeface="Courier New" panose="02070309020205020404" pitchFamily="49" charset="0"/>
              </a:rPr>
              <a:t>a</a:t>
            </a:r>
            <a:r>
              <a:rPr lang="en-US" sz="2400" dirty="0"/>
              <a:t> first.</a:t>
            </a:r>
          </a:p>
          <a:p>
            <a:pPr eaLnBrk="1" hangingPunct="1"/>
            <a:endParaRPr lang="en-US" sz="2400" dirty="0"/>
          </a:p>
          <a:p>
            <a:pPr eaLnBrk="1" hangingPunct="1"/>
            <a:r>
              <a:rPr lang="en-US" sz="2400" dirty="0"/>
              <a:t>But suppose we want to remove </a:t>
            </a:r>
            <a:r>
              <a:rPr lang="en-US" sz="2400" dirty="0">
                <a:latin typeface="Courier New" panose="02070309020205020404" pitchFamily="49" charset="0"/>
              </a:rPr>
              <a:t>e</a:t>
            </a:r>
            <a:r>
              <a:rPr lang="en-US" sz="2400" dirty="0"/>
              <a:t> first:</a:t>
            </a:r>
          </a:p>
        </p:txBody>
      </p:sp>
      <p:sp>
        <p:nvSpPr>
          <p:cNvPr id="28676" name="Line 18"/>
          <p:cNvSpPr>
            <a:spLocks noChangeShapeType="1"/>
          </p:cNvSpPr>
          <p:nvPr/>
        </p:nvSpPr>
        <p:spPr bwMode="auto">
          <a:xfrm>
            <a:off x="2133600" y="3581400"/>
            <a:ext cx="2819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77" name="Line 19"/>
          <p:cNvSpPr>
            <a:spLocks noChangeShapeType="1"/>
          </p:cNvSpPr>
          <p:nvPr/>
        </p:nvSpPr>
        <p:spPr bwMode="auto">
          <a:xfrm>
            <a:off x="2133600" y="3962400"/>
            <a:ext cx="2819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78" name="Line 20"/>
          <p:cNvSpPr>
            <a:spLocks noChangeShapeType="1"/>
          </p:cNvSpPr>
          <p:nvPr/>
        </p:nvSpPr>
        <p:spPr bwMode="auto">
          <a:xfrm>
            <a:off x="2667000" y="35814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79" name="Line 21"/>
          <p:cNvSpPr>
            <a:spLocks noChangeShapeType="1"/>
          </p:cNvSpPr>
          <p:nvPr/>
        </p:nvSpPr>
        <p:spPr bwMode="auto">
          <a:xfrm>
            <a:off x="3048000" y="35814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80" name="Line 22"/>
          <p:cNvSpPr>
            <a:spLocks noChangeShapeType="1"/>
          </p:cNvSpPr>
          <p:nvPr/>
        </p:nvSpPr>
        <p:spPr bwMode="auto">
          <a:xfrm>
            <a:off x="3429000" y="35814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81" name="Line 23"/>
          <p:cNvSpPr>
            <a:spLocks noChangeShapeType="1"/>
          </p:cNvSpPr>
          <p:nvPr/>
        </p:nvSpPr>
        <p:spPr bwMode="auto">
          <a:xfrm>
            <a:off x="3733800" y="35814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82" name="Line 24"/>
          <p:cNvSpPr>
            <a:spLocks noChangeShapeType="1"/>
          </p:cNvSpPr>
          <p:nvPr/>
        </p:nvSpPr>
        <p:spPr bwMode="auto">
          <a:xfrm>
            <a:off x="4114800" y="35814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83" name="Line 25"/>
          <p:cNvSpPr>
            <a:spLocks noChangeShapeType="1"/>
          </p:cNvSpPr>
          <p:nvPr/>
        </p:nvSpPr>
        <p:spPr bwMode="auto">
          <a:xfrm>
            <a:off x="4495800" y="35814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7443524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533400" y="76200"/>
            <a:ext cx="8610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3600" b="1">
                <a:solidFill>
                  <a:schemeClr val="tx2"/>
                </a:solidFill>
              </a:rPr>
              <a:t>The Power of Tag Systems</a:t>
            </a:r>
            <a:r>
              <a:rPr lang="en-US" sz="3600">
                <a:solidFill>
                  <a:schemeClr val="tx2"/>
                </a:solidFill>
              </a:rPr>
              <a:t> </a:t>
            </a:r>
          </a:p>
        </p:txBody>
      </p:sp>
      <p:sp>
        <p:nvSpPr>
          <p:cNvPr id="29699" name="Text Box 3"/>
          <p:cNvSpPr txBox="1">
            <a:spLocks noChangeArrowheads="1"/>
          </p:cNvSpPr>
          <p:nvPr/>
        </p:nvSpPr>
        <p:spPr bwMode="auto">
          <a:xfrm>
            <a:off x="838200" y="990600"/>
            <a:ext cx="8077200" cy="520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a:t>Tag systems are equivalent in power to Turing machines because the TM’s tape can be simulated with the FIFO queue.</a:t>
            </a:r>
          </a:p>
          <a:p>
            <a:pPr eaLnBrk="1" hangingPunct="1"/>
            <a:endParaRPr lang="en-US" sz="2400"/>
          </a:p>
          <a:p>
            <a:pPr eaLnBrk="1" hangingPunct="1"/>
            <a:endParaRPr lang="en-US" sz="2400"/>
          </a:p>
          <a:p>
            <a:pPr eaLnBrk="1" hangingPunct="1"/>
            <a:r>
              <a:rPr lang="en-US" sz="2400"/>
              <a:t>Suppose that we push </a:t>
            </a:r>
            <a:r>
              <a:rPr lang="en-US" sz="2400">
                <a:latin typeface="Courier New" panose="02070309020205020404" pitchFamily="49" charset="0"/>
              </a:rPr>
              <a:t>abcde</a:t>
            </a:r>
            <a:r>
              <a:rPr lang="en-US" sz="2400"/>
              <a:t> onto the queue:</a:t>
            </a:r>
          </a:p>
          <a:p>
            <a:pPr eaLnBrk="1" hangingPunct="1"/>
            <a:endParaRPr lang="en-US" sz="2400"/>
          </a:p>
          <a:p>
            <a:pPr eaLnBrk="1" hangingPunct="1"/>
            <a:r>
              <a:rPr lang="en-US" sz="2400"/>
              <a:t>			</a:t>
            </a:r>
            <a:r>
              <a:rPr lang="en-US" sz="2400">
                <a:latin typeface="Courier New" panose="02070309020205020404" pitchFamily="49" charset="0"/>
              </a:rPr>
              <a:t>a b c d e</a:t>
            </a:r>
          </a:p>
          <a:p>
            <a:pPr eaLnBrk="1" hangingPunct="1"/>
            <a:r>
              <a:rPr lang="en-US" sz="2400"/>
              <a:t/>
            </a:r>
            <a:br>
              <a:rPr lang="en-US" sz="2400"/>
            </a:br>
            <a:r>
              <a:rPr lang="en-US" sz="2400"/>
              <a:t>To read the queue, we must remove the </a:t>
            </a:r>
            <a:r>
              <a:rPr lang="en-US" sz="2400">
                <a:latin typeface="Courier New" panose="02070309020205020404" pitchFamily="49" charset="0"/>
              </a:rPr>
              <a:t>a</a:t>
            </a:r>
            <a:r>
              <a:rPr lang="en-US" sz="2400"/>
              <a:t> first.</a:t>
            </a:r>
          </a:p>
          <a:p>
            <a:pPr eaLnBrk="1" hangingPunct="1"/>
            <a:endParaRPr lang="en-US" sz="2400"/>
          </a:p>
          <a:p>
            <a:pPr eaLnBrk="1" hangingPunct="1"/>
            <a:r>
              <a:rPr lang="en-US" sz="2400"/>
              <a:t>But suppose we want to remove </a:t>
            </a:r>
            <a:r>
              <a:rPr lang="en-US" sz="2400">
                <a:latin typeface="Courier New" panose="02070309020205020404" pitchFamily="49" charset="0"/>
              </a:rPr>
              <a:t>e</a:t>
            </a:r>
            <a:r>
              <a:rPr lang="en-US" sz="2400"/>
              <a:t> first:</a:t>
            </a:r>
          </a:p>
          <a:p>
            <a:pPr eaLnBrk="1" hangingPunct="1"/>
            <a:endParaRPr lang="en-US" sz="2400"/>
          </a:p>
          <a:p>
            <a:pPr eaLnBrk="1" hangingPunct="1"/>
            <a:r>
              <a:rPr lang="en-US" sz="2400"/>
              <a:t>		</a:t>
            </a:r>
            <a:r>
              <a:rPr lang="en-US" sz="2400">
                <a:solidFill>
                  <a:srgbClr val="FF0000"/>
                </a:solidFill>
              </a:rPr>
              <a:t>Treat the queue as a loop.</a:t>
            </a:r>
          </a:p>
        </p:txBody>
      </p:sp>
      <p:sp>
        <p:nvSpPr>
          <p:cNvPr id="29700" name="Line 4"/>
          <p:cNvSpPr>
            <a:spLocks noChangeShapeType="1"/>
          </p:cNvSpPr>
          <p:nvPr/>
        </p:nvSpPr>
        <p:spPr bwMode="auto">
          <a:xfrm>
            <a:off x="2133600" y="3581400"/>
            <a:ext cx="2819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01" name="Line 5"/>
          <p:cNvSpPr>
            <a:spLocks noChangeShapeType="1"/>
          </p:cNvSpPr>
          <p:nvPr/>
        </p:nvSpPr>
        <p:spPr bwMode="auto">
          <a:xfrm>
            <a:off x="2133600" y="3962400"/>
            <a:ext cx="2819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02" name="Line 6"/>
          <p:cNvSpPr>
            <a:spLocks noChangeShapeType="1"/>
          </p:cNvSpPr>
          <p:nvPr/>
        </p:nvSpPr>
        <p:spPr bwMode="auto">
          <a:xfrm>
            <a:off x="2667000" y="35814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03" name="Line 7"/>
          <p:cNvSpPr>
            <a:spLocks noChangeShapeType="1"/>
          </p:cNvSpPr>
          <p:nvPr/>
        </p:nvSpPr>
        <p:spPr bwMode="auto">
          <a:xfrm>
            <a:off x="3048000" y="35814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04" name="Line 8"/>
          <p:cNvSpPr>
            <a:spLocks noChangeShapeType="1"/>
          </p:cNvSpPr>
          <p:nvPr/>
        </p:nvSpPr>
        <p:spPr bwMode="auto">
          <a:xfrm>
            <a:off x="3429000" y="35814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05" name="Line 9"/>
          <p:cNvSpPr>
            <a:spLocks noChangeShapeType="1"/>
          </p:cNvSpPr>
          <p:nvPr/>
        </p:nvSpPr>
        <p:spPr bwMode="auto">
          <a:xfrm>
            <a:off x="3733800" y="35814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06" name="Line 10"/>
          <p:cNvSpPr>
            <a:spLocks noChangeShapeType="1"/>
          </p:cNvSpPr>
          <p:nvPr/>
        </p:nvSpPr>
        <p:spPr bwMode="auto">
          <a:xfrm>
            <a:off x="4114800" y="35814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07" name="Line 11"/>
          <p:cNvSpPr>
            <a:spLocks noChangeShapeType="1"/>
          </p:cNvSpPr>
          <p:nvPr/>
        </p:nvSpPr>
        <p:spPr bwMode="auto">
          <a:xfrm>
            <a:off x="4495800" y="35814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0842032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ChangeArrowheads="1"/>
          </p:cNvSpPr>
          <p:nvPr/>
        </p:nvSpPr>
        <p:spPr bwMode="auto">
          <a:xfrm>
            <a:off x="533400" y="76200"/>
            <a:ext cx="8610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3600" b="1">
                <a:solidFill>
                  <a:schemeClr val="tx2"/>
                </a:solidFill>
              </a:rPr>
              <a:t>The Game of Life</a:t>
            </a:r>
            <a:r>
              <a:rPr lang="en-US" sz="3600">
                <a:solidFill>
                  <a:schemeClr val="tx2"/>
                </a:solidFill>
              </a:rPr>
              <a:t> </a:t>
            </a:r>
          </a:p>
        </p:txBody>
      </p:sp>
      <p:sp>
        <p:nvSpPr>
          <p:cNvPr id="30724" name="Text Box 11"/>
          <p:cNvSpPr txBox="1">
            <a:spLocks noChangeArrowheads="1"/>
          </p:cNvSpPr>
          <p:nvPr/>
        </p:nvSpPr>
        <p:spPr bwMode="auto">
          <a:xfrm>
            <a:off x="914400" y="2971800"/>
            <a:ext cx="8077200"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000"/>
              <a:t>At each step of the computation, the value for each cell is determined by computing the number of neighbors (up to a max of 8) it currently has, according to the following rules:</a:t>
            </a:r>
          </a:p>
          <a:p>
            <a:pPr eaLnBrk="1" hangingPunct="1"/>
            <a:r>
              <a:rPr lang="en-US"/>
              <a:t>    ● </a:t>
            </a:r>
            <a:r>
              <a:rPr lang="en-US" sz="2000"/>
              <a:t>A dead cell with exactly three live neighbors becomes a live cell   </a:t>
            </a:r>
          </a:p>
          <a:p>
            <a:pPr eaLnBrk="1" hangingPunct="1"/>
            <a:r>
              <a:rPr lang="en-US" sz="2000"/>
              <a:t>      (birth). </a:t>
            </a:r>
            <a:endParaRPr lang="en-US"/>
          </a:p>
          <a:p>
            <a:pPr eaLnBrk="1" hangingPunct="1"/>
            <a:r>
              <a:rPr lang="en-US"/>
              <a:t>    ● </a:t>
            </a:r>
            <a:r>
              <a:rPr lang="en-US" sz="2000"/>
              <a:t>A live cell with two or three live neighbors stays alive (survival).</a:t>
            </a:r>
          </a:p>
          <a:p>
            <a:pPr eaLnBrk="1" hangingPunct="1"/>
            <a:r>
              <a:rPr lang="en-US"/>
              <a:t>    ● </a:t>
            </a:r>
            <a:r>
              <a:rPr lang="en-US" sz="2000"/>
              <a:t>In all other cases, a cell dies or remains dead (overcrowding or </a:t>
            </a:r>
          </a:p>
          <a:p>
            <a:pPr eaLnBrk="1" hangingPunct="1"/>
            <a:r>
              <a:rPr lang="en-US" sz="2000"/>
              <a:t>       loneliness).</a:t>
            </a:r>
          </a:p>
          <a:p>
            <a:pPr eaLnBrk="1" hangingPunct="1"/>
            <a:endParaRPr lang="en-US" sz="1000"/>
          </a:p>
          <a:p>
            <a:pPr eaLnBrk="1" hangingPunct="1"/>
            <a:endParaRPr lang="en-US" sz="2000"/>
          </a:p>
          <a:p>
            <a:pPr eaLnBrk="1" hangingPunct="1"/>
            <a:r>
              <a:rPr lang="en-US" sz="2000"/>
              <a:t>We’ll say that a game halts iff it reaches some stable configuration.</a:t>
            </a:r>
          </a:p>
        </p:txBody>
      </p:sp>
      <p:pic>
        <p:nvPicPr>
          <p:cNvPr id="30725" name="Picture 12" descr="Fig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808038"/>
            <a:ext cx="2133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19777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ChangeArrowheads="1"/>
          </p:cNvSpPr>
          <p:nvPr/>
        </p:nvSpPr>
        <p:spPr bwMode="auto">
          <a:xfrm>
            <a:off x="533400" y="76200"/>
            <a:ext cx="8610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3600" b="1">
                <a:solidFill>
                  <a:schemeClr val="tx2"/>
                </a:solidFill>
              </a:rPr>
              <a:t>Elementary Cellular Automata</a:t>
            </a:r>
            <a:r>
              <a:rPr lang="en-US" sz="3600">
                <a:solidFill>
                  <a:schemeClr val="tx2"/>
                </a:solidFill>
              </a:rPr>
              <a:t> </a:t>
            </a:r>
          </a:p>
        </p:txBody>
      </p:sp>
      <p:sp>
        <p:nvSpPr>
          <p:cNvPr id="31747" name="Text Box 5"/>
          <p:cNvSpPr txBox="1">
            <a:spLocks noChangeArrowheads="1"/>
          </p:cNvSpPr>
          <p:nvPr/>
        </p:nvSpPr>
        <p:spPr bwMode="auto">
          <a:xfrm>
            <a:off x="838200" y="3124200"/>
            <a:ext cx="8077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dirty="0">
                <a:hlinkClick r:id="rId3"/>
              </a:rPr>
              <a:t>Wolfram’s Rule 110</a:t>
            </a:r>
            <a:r>
              <a:rPr lang="en-US" sz="2400" dirty="0"/>
              <a:t> is a universal </a:t>
            </a:r>
            <a:br>
              <a:rPr lang="en-US" sz="2400" dirty="0"/>
            </a:br>
            <a:r>
              <a:rPr lang="en-US" sz="2400" dirty="0"/>
              <a:t>computer,  if you can figure out how to encode the </a:t>
            </a:r>
            <a:br>
              <a:rPr lang="en-US" sz="2400" dirty="0"/>
            </a:br>
            <a:r>
              <a:rPr lang="en-US" sz="2400" dirty="0"/>
              <a:t>program and the input in the initial configuration:</a:t>
            </a:r>
          </a:p>
        </p:txBody>
      </p:sp>
      <p:pic>
        <p:nvPicPr>
          <p:cNvPr id="31748" name="Picture 6" descr="Fig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447800"/>
            <a:ext cx="50625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7" descr="Figure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413" y="4343400"/>
            <a:ext cx="8510587" cy="130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0" name="TextBox 5"/>
          <p:cNvSpPr txBox="1">
            <a:spLocks noChangeArrowheads="1"/>
          </p:cNvSpPr>
          <p:nvPr/>
        </p:nvSpPr>
        <p:spPr bwMode="auto">
          <a:xfrm>
            <a:off x="838200" y="5638800"/>
            <a:ext cx="81534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dirty="0"/>
              <a:t>For some fascinating pictures, look up </a:t>
            </a:r>
            <a:r>
              <a:rPr lang="en-US" dirty="0">
                <a:solidFill>
                  <a:srgbClr val="00B050"/>
                </a:solidFill>
              </a:rPr>
              <a:t>Rule 110</a:t>
            </a:r>
            <a:r>
              <a:rPr lang="en-US" dirty="0"/>
              <a:t>.  </a:t>
            </a:r>
            <a:br>
              <a:rPr lang="en-US" dirty="0"/>
            </a:br>
            <a:r>
              <a:rPr lang="en-US" dirty="0"/>
              <a:t>Conjectured in 1985 to be Turing complete, proved in 2000 by Matthew Cook</a:t>
            </a:r>
            <a:r>
              <a:rPr lang="en-US" dirty="0" smtClean="0"/>
              <a:t>.</a:t>
            </a:r>
          </a:p>
          <a:p>
            <a:pPr eaLnBrk="1" hangingPunct="1"/>
            <a:r>
              <a:rPr lang="en-US" dirty="0"/>
              <a:t>Also: </a:t>
            </a:r>
            <a:r>
              <a:rPr lang="en-US" dirty="0">
                <a:hlinkClick r:id="rId6"/>
              </a:rPr>
              <a:t>http://</a:t>
            </a:r>
            <a:r>
              <a:rPr lang="en-US" dirty="0" smtClean="0">
                <a:hlinkClick r:id="rId6"/>
              </a:rPr>
              <a:t>en.wikipedia.org/wiki/A_New_Kind_of_Science</a:t>
            </a:r>
            <a:r>
              <a:rPr lang="en-US" dirty="0" smtClean="0"/>
              <a:t> </a:t>
            </a:r>
            <a:endParaRPr lang="en-US" dirty="0"/>
          </a:p>
        </p:txBody>
      </p:sp>
      <p:pic>
        <p:nvPicPr>
          <p:cNvPr id="31751"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56300" y="1014413"/>
            <a:ext cx="2959100" cy="233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00177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8"/>
          <p:cNvSpPr>
            <a:spLocks noChangeArrowheads="1"/>
          </p:cNvSpPr>
          <p:nvPr/>
        </p:nvSpPr>
        <p:spPr bwMode="auto">
          <a:xfrm>
            <a:off x="685800" y="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3600" b="1">
                <a:solidFill>
                  <a:schemeClr val="tx2"/>
                </a:solidFill>
              </a:rPr>
              <a:t>An Encoding Example</a:t>
            </a:r>
          </a:p>
        </p:txBody>
      </p:sp>
      <p:sp>
        <p:nvSpPr>
          <p:cNvPr id="45059" name="Text Box 10"/>
          <p:cNvSpPr txBox="1">
            <a:spLocks noChangeArrowheads="1"/>
          </p:cNvSpPr>
          <p:nvPr/>
        </p:nvSpPr>
        <p:spPr bwMode="auto">
          <a:xfrm>
            <a:off x="838200" y="838200"/>
            <a:ext cx="7696200" cy="557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000" dirty="0"/>
              <a:t>Consider </a:t>
            </a:r>
            <a:r>
              <a:rPr lang="en-US" sz="2000" i="1" dirty="0"/>
              <a:t>M</a:t>
            </a:r>
            <a:r>
              <a:rPr lang="en-US" sz="2000" dirty="0"/>
              <a:t> = </a:t>
            </a:r>
            <a:r>
              <a:rPr lang="en-US" sz="2000" dirty="0" smtClean="0"/>
              <a:t>( { </a:t>
            </a:r>
            <a:r>
              <a:rPr lang="en-US" sz="2000" i="1" dirty="0" smtClean="0"/>
              <a:t>s</a:t>
            </a:r>
            <a:r>
              <a:rPr lang="en-US" sz="2000" dirty="0"/>
              <a:t>, </a:t>
            </a:r>
            <a:r>
              <a:rPr lang="en-US" sz="2000" i="1" dirty="0"/>
              <a:t>q</a:t>
            </a:r>
            <a:r>
              <a:rPr lang="en-US" sz="2000" dirty="0"/>
              <a:t>, </a:t>
            </a:r>
            <a:r>
              <a:rPr lang="en-US" sz="2000" i="1" dirty="0" smtClean="0"/>
              <a:t>h </a:t>
            </a:r>
            <a:r>
              <a:rPr lang="en-US" sz="2000" dirty="0" smtClean="0"/>
              <a:t>}, { </a:t>
            </a:r>
            <a:r>
              <a:rPr lang="en-US" sz="2000" dirty="0" smtClean="0">
                <a:latin typeface="Courier New" panose="02070309020205020404" pitchFamily="49" charset="0"/>
              </a:rPr>
              <a:t>a</a:t>
            </a:r>
            <a:r>
              <a:rPr lang="en-US" sz="2000" dirty="0"/>
              <a:t>, </a:t>
            </a:r>
            <a:r>
              <a:rPr lang="en-US" sz="2000" dirty="0">
                <a:latin typeface="Courier New" panose="02070309020205020404" pitchFamily="49" charset="0"/>
              </a:rPr>
              <a:t>b</a:t>
            </a:r>
            <a:r>
              <a:rPr lang="en-US" dirty="0"/>
              <a:t>, </a:t>
            </a:r>
            <a:r>
              <a:rPr lang="en-US" sz="2000" dirty="0" smtClean="0">
                <a:latin typeface="Courier New" panose="02070309020205020404" pitchFamily="49" charset="0"/>
              </a:rPr>
              <a:t>c </a:t>
            </a:r>
            <a:r>
              <a:rPr lang="en-US" sz="2000" dirty="0" smtClean="0"/>
              <a:t>}, { </a:t>
            </a:r>
            <a:r>
              <a:rPr lang="en-US" sz="2000" dirty="0" smtClean="0">
                <a:latin typeface="Monotype Sorts" panose="05000000000000000000" charset="2"/>
              </a:rPr>
              <a:t>q</a:t>
            </a:r>
            <a:r>
              <a:rPr lang="en-US" sz="2000" dirty="0"/>
              <a:t>, </a:t>
            </a:r>
            <a:r>
              <a:rPr lang="en-US" sz="2000" dirty="0">
                <a:latin typeface="Courier New" panose="02070309020205020404" pitchFamily="49" charset="0"/>
              </a:rPr>
              <a:t>a</a:t>
            </a:r>
            <a:r>
              <a:rPr lang="en-US" sz="2000" dirty="0"/>
              <a:t>, </a:t>
            </a:r>
            <a:r>
              <a:rPr lang="en-US" sz="2000" dirty="0">
                <a:latin typeface="Courier New" panose="02070309020205020404" pitchFamily="49" charset="0"/>
              </a:rPr>
              <a:t>b</a:t>
            </a:r>
            <a:r>
              <a:rPr lang="en-US" sz="2000" dirty="0"/>
              <a:t>, </a:t>
            </a:r>
            <a:r>
              <a:rPr lang="en-US" sz="2000" dirty="0" smtClean="0">
                <a:latin typeface="Courier New" panose="02070309020205020404" pitchFamily="49" charset="0"/>
              </a:rPr>
              <a:t>c </a:t>
            </a:r>
            <a:r>
              <a:rPr lang="en-US" sz="2000" dirty="0" smtClean="0"/>
              <a:t>}, </a:t>
            </a:r>
            <a:r>
              <a:rPr lang="en-US" sz="2000" dirty="0">
                <a:sym typeface="Symbol" panose="05050102010706020507" pitchFamily="18" charset="2"/>
              </a:rPr>
              <a:t></a:t>
            </a:r>
            <a:r>
              <a:rPr lang="en-US" sz="2000" dirty="0"/>
              <a:t>, </a:t>
            </a:r>
            <a:r>
              <a:rPr lang="en-US" sz="2000" i="1" dirty="0"/>
              <a:t>s</a:t>
            </a:r>
            <a:r>
              <a:rPr lang="en-US" sz="2000" dirty="0"/>
              <a:t>, </a:t>
            </a:r>
            <a:r>
              <a:rPr lang="en-US" sz="2000" dirty="0" smtClean="0"/>
              <a:t>{ </a:t>
            </a:r>
            <a:r>
              <a:rPr lang="en-US" sz="2000" i="1" dirty="0" smtClean="0"/>
              <a:t>h </a:t>
            </a:r>
            <a:r>
              <a:rPr lang="en-US" sz="2000" dirty="0" smtClean="0"/>
              <a:t>} ):</a:t>
            </a:r>
            <a:endParaRPr lang="en-US" sz="2000" dirty="0"/>
          </a:p>
          <a:p>
            <a:pPr eaLnBrk="1" hangingPunct="1"/>
            <a:endParaRPr lang="en-US" sz="2000" dirty="0"/>
          </a:p>
          <a:p>
            <a:pPr eaLnBrk="1" hangingPunct="1"/>
            <a:endParaRPr lang="en-US" sz="2000" dirty="0"/>
          </a:p>
          <a:p>
            <a:pPr eaLnBrk="1" hangingPunct="1"/>
            <a:endParaRPr lang="en-US" sz="2000" dirty="0"/>
          </a:p>
          <a:p>
            <a:pPr eaLnBrk="1" hangingPunct="1"/>
            <a:endParaRPr lang="en-US" sz="2000" dirty="0"/>
          </a:p>
          <a:p>
            <a:pPr eaLnBrk="1" hangingPunct="1"/>
            <a:endParaRPr lang="en-US" sz="2000" dirty="0"/>
          </a:p>
          <a:p>
            <a:pPr eaLnBrk="1" hangingPunct="1"/>
            <a:endParaRPr lang="en-US" sz="2000" dirty="0"/>
          </a:p>
          <a:p>
            <a:pPr eaLnBrk="1" hangingPunct="1"/>
            <a:endParaRPr lang="en-US" sz="2000" dirty="0"/>
          </a:p>
          <a:p>
            <a:pPr eaLnBrk="1" hangingPunct="1"/>
            <a:endParaRPr lang="en-US" sz="2000" dirty="0"/>
          </a:p>
          <a:p>
            <a:pPr eaLnBrk="1" hangingPunct="1"/>
            <a:endParaRPr lang="en-US" sz="2000" dirty="0"/>
          </a:p>
          <a:p>
            <a:pPr eaLnBrk="1" hangingPunct="1"/>
            <a:endParaRPr lang="en-US" sz="2000" dirty="0"/>
          </a:p>
          <a:p>
            <a:pPr eaLnBrk="1" hangingPunct="1"/>
            <a:endParaRPr lang="en-US" sz="2000" dirty="0"/>
          </a:p>
          <a:p>
            <a:pPr eaLnBrk="1" hangingPunct="1"/>
            <a:endParaRPr lang="en-US" sz="2000" dirty="0"/>
          </a:p>
          <a:p>
            <a:pPr eaLnBrk="1" hangingPunct="1"/>
            <a:endParaRPr lang="en-US" sz="2000" dirty="0"/>
          </a:p>
          <a:p>
            <a:pPr eaLnBrk="1" hangingPunct="1"/>
            <a:r>
              <a:rPr lang="en-US" sz="2000" dirty="0"/>
              <a:t>&lt;</a:t>
            </a:r>
            <a:r>
              <a:rPr lang="en-US" sz="2000" i="1" dirty="0"/>
              <a:t>M</a:t>
            </a:r>
            <a:r>
              <a:rPr lang="en-US" sz="2000" dirty="0"/>
              <a:t>&gt; = (</a:t>
            </a:r>
            <a:r>
              <a:rPr lang="en-US" sz="2000" dirty="0" smtClean="0">
                <a:latin typeface="Courier New" panose="02070309020205020404" pitchFamily="49" charset="0"/>
              </a:rPr>
              <a:t>q00,a00,q01,a00</a:t>
            </a:r>
            <a:r>
              <a:rPr lang="en-US" sz="2000" dirty="0">
                <a:latin typeface="Courier New" panose="02070309020205020404" pitchFamily="49" charset="0"/>
              </a:rPr>
              <a:t>,</a:t>
            </a:r>
            <a:r>
              <a:rPr lang="en-US" sz="2000" dirty="0">
                <a:sym typeface="Symbol" panose="05050102010706020507" pitchFamily="18" charset="2"/>
              </a:rPr>
              <a:t></a:t>
            </a:r>
            <a:r>
              <a:rPr lang="en-US" sz="2000" dirty="0"/>
              <a:t>), </a:t>
            </a:r>
            <a:r>
              <a:rPr lang="en-US" sz="2000" dirty="0" smtClean="0"/>
              <a:t> (</a:t>
            </a:r>
            <a:r>
              <a:rPr lang="en-US" sz="2000" dirty="0">
                <a:latin typeface="Courier New" panose="02070309020205020404" pitchFamily="49" charset="0"/>
              </a:rPr>
              <a:t>q00,a01,q00,a10,</a:t>
            </a:r>
            <a:r>
              <a:rPr lang="en-US" sz="2000" dirty="0">
                <a:sym typeface="Symbol" panose="05050102010706020507" pitchFamily="18" charset="2"/>
              </a:rPr>
              <a:t></a:t>
            </a:r>
            <a:r>
              <a:rPr lang="en-US" sz="2000" dirty="0"/>
              <a:t>), </a:t>
            </a:r>
          </a:p>
          <a:p>
            <a:pPr eaLnBrk="1" hangingPunct="1"/>
            <a:r>
              <a:rPr lang="en-US" sz="2000" dirty="0"/>
              <a:t>           (</a:t>
            </a:r>
            <a:r>
              <a:rPr lang="en-US" sz="2000" dirty="0">
                <a:latin typeface="Courier New" panose="02070309020205020404" pitchFamily="49" charset="0"/>
              </a:rPr>
              <a:t>q00,a10,q01,a01,</a:t>
            </a:r>
            <a:r>
              <a:rPr lang="en-US" sz="2000" dirty="0"/>
              <a:t> </a:t>
            </a:r>
            <a:r>
              <a:rPr lang="en-US" sz="2000" dirty="0">
                <a:sym typeface="Symbol" panose="05050102010706020507" pitchFamily="18" charset="2"/>
              </a:rPr>
              <a:t></a:t>
            </a:r>
            <a:r>
              <a:rPr lang="en-US" sz="2000" dirty="0"/>
              <a:t>), (</a:t>
            </a:r>
            <a:r>
              <a:rPr lang="en-US" sz="2000" dirty="0">
                <a:latin typeface="Courier New" panose="02070309020205020404" pitchFamily="49" charset="0"/>
              </a:rPr>
              <a:t>q00,a11,q01,a10,</a:t>
            </a:r>
            <a:r>
              <a:rPr lang="en-US" sz="2000" dirty="0">
                <a:sym typeface="Symbol" panose="05050102010706020507" pitchFamily="18" charset="2"/>
              </a:rPr>
              <a:t></a:t>
            </a:r>
            <a:r>
              <a:rPr lang="en-US" sz="2000" dirty="0"/>
              <a:t>), </a:t>
            </a:r>
          </a:p>
          <a:p>
            <a:pPr eaLnBrk="1" hangingPunct="1"/>
            <a:r>
              <a:rPr lang="en-US" sz="2000" dirty="0"/>
              <a:t>           (</a:t>
            </a:r>
            <a:r>
              <a:rPr lang="en-US" sz="2000" dirty="0">
                <a:latin typeface="Courier New" panose="02070309020205020404" pitchFamily="49" charset="0"/>
              </a:rPr>
              <a:t>q01,a00,q00,a01,</a:t>
            </a:r>
            <a:r>
              <a:rPr lang="en-US" sz="2000" dirty="0">
                <a:sym typeface="Symbol" panose="05050102010706020507" pitchFamily="18" charset="2"/>
              </a:rPr>
              <a:t></a:t>
            </a:r>
            <a:r>
              <a:rPr lang="en-US" sz="2000" dirty="0" smtClean="0"/>
              <a:t>),  </a:t>
            </a:r>
            <a:r>
              <a:rPr lang="en-US" sz="2000" dirty="0"/>
              <a:t>(</a:t>
            </a:r>
            <a:r>
              <a:rPr lang="en-US" sz="2000" dirty="0">
                <a:latin typeface="Courier New" panose="02070309020205020404" pitchFamily="49" charset="0"/>
              </a:rPr>
              <a:t>q01,a01,q01,a10,</a:t>
            </a:r>
            <a:r>
              <a:rPr lang="en-US" sz="2000" dirty="0">
                <a:sym typeface="Symbol" panose="05050102010706020507" pitchFamily="18" charset="2"/>
              </a:rPr>
              <a:t></a:t>
            </a:r>
            <a:r>
              <a:rPr lang="en-US" sz="2000" dirty="0"/>
              <a:t>), </a:t>
            </a:r>
          </a:p>
          <a:p>
            <a:pPr eaLnBrk="1" hangingPunct="1"/>
            <a:r>
              <a:rPr lang="en-US" sz="2000" dirty="0"/>
              <a:t>           (</a:t>
            </a:r>
            <a:r>
              <a:rPr lang="en-US" sz="2000" dirty="0">
                <a:latin typeface="Courier New" panose="02070309020205020404" pitchFamily="49" charset="0"/>
              </a:rPr>
              <a:t>q01,a10,q01,a11,</a:t>
            </a:r>
            <a:r>
              <a:rPr lang="en-US" sz="2000" dirty="0">
                <a:sym typeface="Symbol" panose="05050102010706020507" pitchFamily="18" charset="2"/>
              </a:rPr>
              <a:t></a:t>
            </a:r>
            <a:r>
              <a:rPr lang="en-US" sz="2000" dirty="0"/>
              <a:t>), </a:t>
            </a:r>
            <a:r>
              <a:rPr lang="en-US" sz="2000" dirty="0" smtClean="0"/>
              <a:t> (</a:t>
            </a:r>
            <a:r>
              <a:rPr lang="en-US" sz="2000" dirty="0">
                <a:latin typeface="Courier New" panose="02070309020205020404" pitchFamily="49" charset="0"/>
              </a:rPr>
              <a:t>q01,a11,h10,a01,</a:t>
            </a:r>
            <a:r>
              <a:rPr lang="en-US" sz="2000" dirty="0">
                <a:sym typeface="Symbol" panose="05050102010706020507" pitchFamily="18" charset="2"/>
              </a:rPr>
              <a:t></a:t>
            </a:r>
            <a:r>
              <a:rPr lang="en-US" sz="2000" dirty="0"/>
              <a:t>)</a:t>
            </a:r>
          </a:p>
        </p:txBody>
      </p:sp>
      <p:graphicFrame>
        <p:nvGraphicFramePr>
          <p:cNvPr id="43565" name="Group 557"/>
          <p:cNvGraphicFramePr>
            <a:graphicFrameLocks noGrp="1"/>
          </p:cNvGraphicFramePr>
          <p:nvPr>
            <p:extLst/>
          </p:nvPr>
        </p:nvGraphicFramePr>
        <p:xfrm>
          <a:off x="1143000" y="1524000"/>
          <a:ext cx="2857500" cy="3128964"/>
        </p:xfrm>
        <a:graphic>
          <a:graphicData uri="http://schemas.openxmlformats.org/drawingml/2006/table">
            <a:tbl>
              <a:tblPr/>
              <a:tblGrid>
                <a:gridCol w="800100"/>
                <a:gridCol w="914400"/>
                <a:gridCol w="1143000"/>
              </a:tblGrid>
              <a:tr h="3048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state</a:t>
                      </a:r>
                      <a:endParaRPr kumimoji="0" lang="en-US" sz="1400" b="0" i="0" u="none" strike="noStrike" cap="none" normalizeH="0" baseline="0" dirty="0" smtClean="0">
                        <a:ln>
                          <a:noFill/>
                        </a:ln>
                        <a:solidFill>
                          <a:schemeClr val="tx1"/>
                        </a:solidFill>
                        <a:effectLst/>
                        <a:latin typeface="Arial" pitchFamily="34"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symbol</a:t>
                      </a:r>
                      <a:endParaRPr kumimoji="0" lang="en-US" sz="14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sym typeface="Symbol" pitchFamily="18" charset="2"/>
                        </a:rPr>
                        <a:t></a:t>
                      </a: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3524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smtClean="0">
                          <a:ln>
                            <a:noFill/>
                          </a:ln>
                          <a:solidFill>
                            <a:schemeClr val="tx1"/>
                          </a:solidFill>
                          <a:effectLst/>
                          <a:latin typeface="Times New Roman" pitchFamily="18" charset="0"/>
                          <a:cs typeface="Times New Roman" pitchFamily="18" charset="0"/>
                        </a:rPr>
                        <a:t>s</a:t>
                      </a:r>
                      <a:endParaRPr kumimoji="0" lang="en-US" sz="1400" b="0" i="0" u="none" strike="noStrike" cap="none" normalizeH="0" baseline="0" smtClean="0">
                        <a:ln>
                          <a:noFill/>
                        </a:ln>
                        <a:solidFill>
                          <a:schemeClr val="tx1"/>
                        </a:solidFill>
                        <a:effectLst/>
                        <a:latin typeface="Arial" pitchFamily="34"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Monotype Sorts" pitchFamily="2" charset="2"/>
                        </a:rPr>
                        <a:t>q</a:t>
                      </a:r>
                      <a:endParaRPr kumimoji="0" lang="el-GR" sz="1400" b="0" i="0" u="none" strike="noStrike" cap="none" normalizeH="0" baseline="0" smtClean="0">
                        <a:ln>
                          <a:noFill/>
                        </a:ln>
                        <a:solidFill>
                          <a:schemeClr val="tx1"/>
                        </a:solidFill>
                        <a:effectLst/>
                        <a:latin typeface="Monotype Sorts" pitchFamily="2"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a:t>
                      </a:r>
                      <a:r>
                        <a:rPr kumimoji="0" lang="en-US" sz="1400" b="0" i="1" u="none" strike="noStrike" cap="none" normalizeH="0" baseline="0" dirty="0" smtClean="0">
                          <a:ln>
                            <a:noFill/>
                          </a:ln>
                          <a:solidFill>
                            <a:schemeClr val="tx1"/>
                          </a:solidFill>
                          <a:effectLst/>
                          <a:latin typeface="Times New Roman" pitchFamily="18" charset="0"/>
                          <a:cs typeface="Times New Roman" pitchFamily="18" charset="0"/>
                        </a:rPr>
                        <a:t>q</a:t>
                      </a: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400" b="0" i="0" u="none" strike="noStrike" cap="none" normalizeH="0" baseline="0" dirty="0" smtClean="0">
                          <a:ln>
                            <a:noFill/>
                          </a:ln>
                          <a:solidFill>
                            <a:schemeClr val="tx1"/>
                          </a:solidFill>
                          <a:effectLst/>
                          <a:latin typeface="Monotype Sorts" pitchFamily="2" charset="2"/>
                          <a:cs typeface="Times New Roman" pitchFamily="18" charset="0"/>
                        </a:rPr>
                        <a:t>q</a:t>
                      </a: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sym typeface="Symbol" pitchFamily="18" charset="2"/>
                        </a:rPr>
                        <a:t></a:t>
                      </a: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sym typeface="Symbol" pitchFamily="18" charset="2"/>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401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smtClean="0">
                          <a:ln>
                            <a:noFill/>
                          </a:ln>
                          <a:solidFill>
                            <a:schemeClr val="tx1"/>
                          </a:solidFill>
                          <a:effectLst/>
                          <a:latin typeface="Times New Roman" pitchFamily="18" charset="0"/>
                          <a:cs typeface="Times New Roman" pitchFamily="18" charset="0"/>
                        </a:rPr>
                        <a:t>s</a:t>
                      </a:r>
                      <a:endParaRPr kumimoji="0" lang="en-US" sz="1400" b="0" i="0" u="none" strike="noStrike" cap="none" normalizeH="0" baseline="0" smtClean="0">
                        <a:ln>
                          <a:noFill/>
                        </a:ln>
                        <a:solidFill>
                          <a:schemeClr val="tx1"/>
                        </a:solidFill>
                        <a:effectLst/>
                        <a:latin typeface="Arial" pitchFamily="34"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ourier New" pitchFamily="49" charset="0"/>
                          <a:cs typeface="Times New Roman" pitchFamily="18" charset="0"/>
                        </a:rPr>
                        <a:t>a</a:t>
                      </a:r>
                      <a:endParaRPr kumimoji="0" lang="en-US" sz="14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a:t>
                      </a:r>
                      <a:r>
                        <a:rPr kumimoji="0" lang="en-US" sz="1400" b="0" i="1" u="none" strike="noStrike" cap="none" normalizeH="0" baseline="0" dirty="0" smtClean="0">
                          <a:ln>
                            <a:noFill/>
                          </a:ln>
                          <a:solidFill>
                            <a:schemeClr val="tx1"/>
                          </a:solidFill>
                          <a:effectLst/>
                          <a:latin typeface="Times New Roman" pitchFamily="18" charset="0"/>
                          <a:cs typeface="Times New Roman" pitchFamily="18" charset="0"/>
                        </a:rPr>
                        <a:t>s</a:t>
                      </a: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400" b="0" i="0" u="none" strike="noStrike" cap="none" normalizeH="0" baseline="0" dirty="0" smtClean="0">
                          <a:ln>
                            <a:noFill/>
                          </a:ln>
                          <a:solidFill>
                            <a:schemeClr val="tx1"/>
                          </a:solidFill>
                          <a:effectLst/>
                          <a:latin typeface="Courier New" pitchFamily="49" charset="0"/>
                          <a:cs typeface="Times New Roman" pitchFamily="18" charset="0"/>
                        </a:rPr>
                        <a:t>b</a:t>
                      </a: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sym typeface="Symbol" pitchFamily="18" charset="2"/>
                        </a:rPr>
                        <a:t></a:t>
                      </a: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sym typeface="Symbol" pitchFamily="18" charset="2"/>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24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smtClean="0">
                          <a:ln>
                            <a:noFill/>
                          </a:ln>
                          <a:solidFill>
                            <a:schemeClr val="tx1"/>
                          </a:solidFill>
                          <a:effectLst/>
                          <a:latin typeface="Times New Roman" pitchFamily="18" charset="0"/>
                          <a:cs typeface="Times New Roman" pitchFamily="18" charset="0"/>
                        </a:rPr>
                        <a:t>s</a:t>
                      </a:r>
                      <a:endParaRPr kumimoji="0" lang="en-US" sz="1400" b="0" i="0" u="none" strike="noStrike" cap="none" normalizeH="0" baseline="0" smtClean="0">
                        <a:ln>
                          <a:noFill/>
                        </a:ln>
                        <a:solidFill>
                          <a:schemeClr val="tx1"/>
                        </a:solidFill>
                        <a:effectLst/>
                        <a:latin typeface="Arial" pitchFamily="34"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ourier New" pitchFamily="49" charset="0"/>
                          <a:cs typeface="Times New Roman" pitchFamily="18" charset="0"/>
                        </a:rPr>
                        <a:t>b</a:t>
                      </a:r>
                      <a:endParaRPr kumimoji="0" lang="en-US" sz="14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a:t>
                      </a:r>
                      <a:r>
                        <a:rPr kumimoji="0" lang="en-US" sz="1400" b="0" i="1" u="none" strike="noStrike" cap="none" normalizeH="0" baseline="0" dirty="0" smtClean="0">
                          <a:ln>
                            <a:noFill/>
                          </a:ln>
                          <a:solidFill>
                            <a:schemeClr val="tx1"/>
                          </a:solidFill>
                          <a:effectLst/>
                          <a:latin typeface="Times New Roman" pitchFamily="18" charset="0"/>
                          <a:cs typeface="Times New Roman" pitchFamily="18" charset="0"/>
                        </a:rPr>
                        <a:t>q</a:t>
                      </a: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400" b="0" i="0" u="none" strike="noStrike" cap="none" normalizeH="0" baseline="0" dirty="0" smtClean="0">
                          <a:ln>
                            <a:noFill/>
                          </a:ln>
                          <a:solidFill>
                            <a:schemeClr val="tx1"/>
                          </a:solidFill>
                          <a:effectLst/>
                          <a:latin typeface="Courier New" pitchFamily="49" charset="0"/>
                          <a:cs typeface="Times New Roman" pitchFamily="18" charset="0"/>
                        </a:rPr>
                        <a:t>a</a:t>
                      </a: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sym typeface="Symbol" pitchFamily="18" charset="2"/>
                        </a:rPr>
                        <a:t></a:t>
                      </a: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sym typeface="Symbol" pitchFamily="18" charset="2"/>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24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smtClean="0">
                          <a:ln>
                            <a:noFill/>
                          </a:ln>
                          <a:solidFill>
                            <a:schemeClr val="tx1"/>
                          </a:solidFill>
                          <a:effectLst/>
                          <a:latin typeface="Times New Roman" pitchFamily="18" charset="0"/>
                          <a:cs typeface="Times New Roman" pitchFamily="18" charset="0"/>
                        </a:rPr>
                        <a:t>s</a:t>
                      </a:r>
                      <a:endParaRPr kumimoji="0" lang="en-US" sz="1400" b="0" i="0" u="none" strike="noStrike" cap="none" normalizeH="0" baseline="0" smtClean="0">
                        <a:ln>
                          <a:noFill/>
                        </a:ln>
                        <a:solidFill>
                          <a:schemeClr val="tx1"/>
                        </a:solidFill>
                        <a:effectLst/>
                        <a:latin typeface="Arial" pitchFamily="34"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ourier New" pitchFamily="49" charset="0"/>
                          <a:cs typeface="Times New Roman" pitchFamily="18" charset="0"/>
                        </a:rPr>
                        <a:t>c</a:t>
                      </a:r>
                      <a:endParaRPr kumimoji="0" lang="en-US" sz="14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a:t>
                      </a:r>
                      <a:r>
                        <a:rPr kumimoji="0" lang="en-US" sz="1400" b="0" i="1" u="none" strike="noStrike" cap="none" normalizeH="0" baseline="0" dirty="0" smtClean="0">
                          <a:ln>
                            <a:noFill/>
                          </a:ln>
                          <a:solidFill>
                            <a:schemeClr val="tx1"/>
                          </a:solidFill>
                          <a:effectLst/>
                          <a:latin typeface="Times New Roman" pitchFamily="18" charset="0"/>
                          <a:cs typeface="Times New Roman" pitchFamily="18" charset="0"/>
                        </a:rPr>
                        <a:t>q</a:t>
                      </a: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400" b="0" i="0" u="none" strike="noStrike" cap="none" normalizeH="0" baseline="0" dirty="0" smtClean="0">
                          <a:ln>
                            <a:noFill/>
                          </a:ln>
                          <a:solidFill>
                            <a:schemeClr val="tx1"/>
                          </a:solidFill>
                          <a:effectLst/>
                          <a:latin typeface="Courier New" pitchFamily="49" charset="0"/>
                          <a:cs typeface="Times New Roman" pitchFamily="18" charset="0"/>
                        </a:rPr>
                        <a:t>b</a:t>
                      </a: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sym typeface="Symbol" pitchFamily="18" charset="2"/>
                        </a:rPr>
                        <a:t></a:t>
                      </a: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sym typeface="Symbol" pitchFamily="18" charset="2"/>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401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smtClean="0">
                          <a:ln>
                            <a:noFill/>
                          </a:ln>
                          <a:solidFill>
                            <a:schemeClr val="tx1"/>
                          </a:solidFill>
                          <a:effectLst/>
                          <a:latin typeface="Times New Roman" pitchFamily="18" charset="0"/>
                          <a:cs typeface="Times New Roman" pitchFamily="18" charset="0"/>
                        </a:rPr>
                        <a:t>q</a:t>
                      </a:r>
                      <a:endParaRPr kumimoji="0" lang="en-US" sz="1400" b="0" i="0" u="none" strike="noStrike" cap="none" normalizeH="0" baseline="0" smtClean="0">
                        <a:ln>
                          <a:noFill/>
                        </a:ln>
                        <a:solidFill>
                          <a:schemeClr val="tx1"/>
                        </a:solidFill>
                        <a:effectLst/>
                        <a:latin typeface="Arial" pitchFamily="34"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Monotype Sorts" pitchFamily="2" charset="2"/>
                        </a:rPr>
                        <a:t>q</a:t>
                      </a:r>
                      <a:endParaRPr kumimoji="0" lang="el-GR" sz="1400" b="0" i="0" u="none" strike="noStrike" cap="none" normalizeH="0" baseline="0" smtClean="0">
                        <a:ln>
                          <a:noFill/>
                        </a:ln>
                        <a:solidFill>
                          <a:schemeClr val="tx1"/>
                        </a:solidFill>
                        <a:effectLst/>
                        <a:latin typeface="Monotype Sorts" pitchFamily="2"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a:t>
                      </a:r>
                      <a:r>
                        <a:rPr kumimoji="0" lang="en-US" sz="1400" b="0" i="1" u="none" strike="noStrike" cap="none" normalizeH="0" baseline="0" dirty="0" smtClean="0">
                          <a:ln>
                            <a:noFill/>
                          </a:ln>
                          <a:solidFill>
                            <a:schemeClr val="tx1"/>
                          </a:solidFill>
                          <a:effectLst/>
                          <a:latin typeface="Times New Roman" pitchFamily="18" charset="0"/>
                          <a:cs typeface="Times New Roman" pitchFamily="18" charset="0"/>
                        </a:rPr>
                        <a:t>s</a:t>
                      </a: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400" b="0" i="0" u="none" strike="noStrike" cap="none" normalizeH="0" baseline="0" dirty="0" smtClean="0">
                          <a:ln>
                            <a:noFill/>
                          </a:ln>
                          <a:solidFill>
                            <a:schemeClr val="tx1"/>
                          </a:solidFill>
                          <a:effectLst/>
                          <a:latin typeface="Courier New" pitchFamily="49" charset="0"/>
                          <a:cs typeface="Times New Roman" pitchFamily="18" charset="0"/>
                        </a:rPr>
                        <a:t>a</a:t>
                      </a: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a:t>
                      </a: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sym typeface="Symbol" pitchFamily="18" charset="2"/>
                        </a:rPr>
                        <a:t></a:t>
                      </a: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sym typeface="Symbol" pitchFamily="18" charset="2"/>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24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smtClean="0">
                          <a:ln>
                            <a:noFill/>
                          </a:ln>
                          <a:solidFill>
                            <a:schemeClr val="tx1"/>
                          </a:solidFill>
                          <a:effectLst/>
                          <a:latin typeface="Times New Roman" pitchFamily="18" charset="0"/>
                          <a:cs typeface="Times New Roman" pitchFamily="18" charset="0"/>
                        </a:rPr>
                        <a:t>q</a:t>
                      </a:r>
                      <a:endParaRPr kumimoji="0" lang="en-US" sz="1400" b="0" i="0" u="none" strike="noStrike" cap="none" normalizeH="0" baseline="0" smtClean="0">
                        <a:ln>
                          <a:noFill/>
                        </a:ln>
                        <a:solidFill>
                          <a:schemeClr val="tx1"/>
                        </a:solidFill>
                        <a:effectLst/>
                        <a:latin typeface="Arial" pitchFamily="34"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ourier New" pitchFamily="49" charset="0"/>
                          <a:cs typeface="Times New Roman" pitchFamily="18" charset="0"/>
                        </a:rPr>
                        <a:t>a</a:t>
                      </a:r>
                      <a:endParaRPr kumimoji="0" lang="en-US" sz="14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a:t>
                      </a:r>
                      <a:r>
                        <a:rPr kumimoji="0" lang="en-US" sz="1400" b="0" i="1" u="none" strike="noStrike" cap="none" normalizeH="0" baseline="0" dirty="0" smtClean="0">
                          <a:ln>
                            <a:noFill/>
                          </a:ln>
                          <a:solidFill>
                            <a:schemeClr val="tx1"/>
                          </a:solidFill>
                          <a:effectLst/>
                          <a:latin typeface="Times New Roman" pitchFamily="18" charset="0"/>
                          <a:cs typeface="Times New Roman" pitchFamily="18" charset="0"/>
                        </a:rPr>
                        <a:t>q</a:t>
                      </a: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400" b="0" i="0" u="none" strike="noStrike" cap="none" normalizeH="0" baseline="0" dirty="0" smtClean="0">
                          <a:ln>
                            <a:noFill/>
                          </a:ln>
                          <a:solidFill>
                            <a:schemeClr val="tx1"/>
                          </a:solidFill>
                          <a:effectLst/>
                          <a:latin typeface="Courier New" pitchFamily="49" charset="0"/>
                          <a:cs typeface="Times New Roman" pitchFamily="18" charset="0"/>
                        </a:rPr>
                        <a:t>b</a:t>
                      </a: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sym typeface="Symbol" pitchFamily="18" charset="2"/>
                        </a:rPr>
                        <a:t></a:t>
                      </a: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sym typeface="Symbol" pitchFamily="18" charset="2"/>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401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smtClean="0">
                          <a:ln>
                            <a:noFill/>
                          </a:ln>
                          <a:solidFill>
                            <a:schemeClr val="tx1"/>
                          </a:solidFill>
                          <a:effectLst/>
                          <a:latin typeface="Times New Roman" pitchFamily="18" charset="0"/>
                          <a:cs typeface="Times New Roman" pitchFamily="18" charset="0"/>
                        </a:rPr>
                        <a:t>q</a:t>
                      </a:r>
                      <a:endParaRPr kumimoji="0" lang="en-US" sz="1400" b="0" i="0" u="none" strike="noStrike" cap="none" normalizeH="0" baseline="0" smtClean="0">
                        <a:ln>
                          <a:noFill/>
                        </a:ln>
                        <a:solidFill>
                          <a:schemeClr val="tx1"/>
                        </a:solidFill>
                        <a:effectLst/>
                        <a:latin typeface="Arial" pitchFamily="34"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ourier New" pitchFamily="49" charset="0"/>
                          <a:cs typeface="Times New Roman" pitchFamily="18" charset="0"/>
                        </a:rPr>
                        <a:t>b</a:t>
                      </a:r>
                      <a:endParaRPr kumimoji="0" lang="en-US" sz="14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a:t>
                      </a:r>
                      <a:r>
                        <a:rPr kumimoji="0" lang="en-US" sz="1400" b="0" i="1" u="none" strike="noStrike" cap="none" normalizeH="0" baseline="0" dirty="0" smtClean="0">
                          <a:ln>
                            <a:noFill/>
                          </a:ln>
                          <a:solidFill>
                            <a:schemeClr val="tx1"/>
                          </a:solidFill>
                          <a:effectLst/>
                          <a:latin typeface="Times New Roman" pitchFamily="18" charset="0"/>
                          <a:cs typeface="Times New Roman" pitchFamily="18" charset="0"/>
                        </a:rPr>
                        <a:t>q</a:t>
                      </a: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400" b="0" i="0" u="none" strike="noStrike" cap="none" normalizeH="0" baseline="0" dirty="0" smtClean="0">
                          <a:ln>
                            <a:noFill/>
                          </a:ln>
                          <a:solidFill>
                            <a:schemeClr val="tx1"/>
                          </a:solidFill>
                          <a:effectLst/>
                          <a:latin typeface="Courier New" pitchFamily="49" charset="0"/>
                          <a:cs typeface="Times New Roman" pitchFamily="18" charset="0"/>
                        </a:rPr>
                        <a:t>b</a:t>
                      </a: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sym typeface="Symbol" pitchFamily="18" charset="2"/>
                        </a:rPr>
                        <a:t></a:t>
                      </a: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sym typeface="Symbol" pitchFamily="18" charset="2"/>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24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smtClean="0">
                          <a:ln>
                            <a:noFill/>
                          </a:ln>
                          <a:solidFill>
                            <a:schemeClr val="tx1"/>
                          </a:solidFill>
                          <a:effectLst/>
                          <a:latin typeface="Times New Roman" pitchFamily="18" charset="0"/>
                          <a:cs typeface="Times New Roman" pitchFamily="18" charset="0"/>
                        </a:rPr>
                        <a:t>q</a:t>
                      </a:r>
                      <a:endParaRPr kumimoji="0" lang="en-US" sz="1400" b="0" i="0" u="none" strike="noStrike" cap="none" normalizeH="0" baseline="0" smtClean="0">
                        <a:ln>
                          <a:noFill/>
                        </a:ln>
                        <a:solidFill>
                          <a:schemeClr val="tx1"/>
                        </a:solidFill>
                        <a:effectLst/>
                        <a:latin typeface="Arial" pitchFamily="34"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ourier New" pitchFamily="49" charset="0"/>
                          <a:cs typeface="Times New Roman" pitchFamily="18" charset="0"/>
                        </a:rPr>
                        <a:t>c</a:t>
                      </a:r>
                      <a:endParaRPr kumimoji="0" lang="en-US" sz="14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a:t>
                      </a:r>
                      <a:r>
                        <a:rPr kumimoji="0" lang="en-US" sz="1400" b="0" i="1" u="none" strike="noStrike" cap="none" normalizeH="0" baseline="0" dirty="0" smtClean="0">
                          <a:ln>
                            <a:noFill/>
                          </a:ln>
                          <a:solidFill>
                            <a:schemeClr val="tx1"/>
                          </a:solidFill>
                          <a:effectLst/>
                          <a:latin typeface="Times New Roman" pitchFamily="18" charset="0"/>
                          <a:cs typeface="Times New Roman" pitchFamily="18" charset="0"/>
                        </a:rPr>
                        <a:t>h</a:t>
                      </a: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400" b="0" i="0" u="none" strike="noStrike" cap="none" normalizeH="0" baseline="0" dirty="0" smtClean="0">
                          <a:ln>
                            <a:noFill/>
                          </a:ln>
                          <a:solidFill>
                            <a:schemeClr val="tx1"/>
                          </a:solidFill>
                          <a:effectLst/>
                          <a:latin typeface="Courier New" pitchFamily="49" charset="0"/>
                          <a:cs typeface="Times New Roman" pitchFamily="18" charset="0"/>
                        </a:rPr>
                        <a:t>a</a:t>
                      </a: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sym typeface="Symbol" pitchFamily="18" charset="2"/>
                        </a:rPr>
                        <a:t></a:t>
                      </a: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sym typeface="Symbol" pitchFamily="18" charset="2"/>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43564" name="Group 556"/>
          <p:cNvGraphicFramePr>
            <a:graphicFrameLocks noGrp="1"/>
          </p:cNvGraphicFramePr>
          <p:nvPr/>
        </p:nvGraphicFramePr>
        <p:xfrm>
          <a:off x="4419600" y="1524000"/>
          <a:ext cx="2667000" cy="2438400"/>
        </p:xfrm>
        <a:graphic>
          <a:graphicData uri="http://schemas.openxmlformats.org/drawingml/2006/table">
            <a:tbl>
              <a:tblPr/>
              <a:tblGrid>
                <a:gridCol w="1265238"/>
                <a:gridCol w="1401762"/>
              </a:tblGrid>
              <a:tr h="2936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state/symbol</a:t>
                      </a:r>
                      <a:endParaRPr kumimoji="0" lang="en-US" sz="1400" b="0" i="0" u="none" strike="noStrike" cap="none" normalizeH="0" baseline="0" smtClean="0">
                        <a:ln>
                          <a:noFill/>
                        </a:ln>
                        <a:solidFill>
                          <a:schemeClr val="tx1"/>
                        </a:solidFill>
                        <a:effectLst/>
                        <a:latin typeface="Arial" pitchFamily="34"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representation</a:t>
                      </a:r>
                      <a:endParaRPr kumimoji="0" lang="en-US" sz="14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2936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smtClean="0">
                          <a:ln>
                            <a:noFill/>
                          </a:ln>
                          <a:solidFill>
                            <a:schemeClr val="tx1"/>
                          </a:solidFill>
                          <a:effectLst/>
                          <a:latin typeface="Times New Roman" pitchFamily="18" charset="0"/>
                          <a:cs typeface="Times New Roman" pitchFamily="18" charset="0"/>
                        </a:rPr>
                        <a:t>s</a:t>
                      </a:r>
                      <a:endParaRPr kumimoji="0" lang="en-US" sz="1400" b="0" i="0" u="none" strike="noStrike" cap="none" normalizeH="0" baseline="0" smtClean="0">
                        <a:ln>
                          <a:noFill/>
                        </a:ln>
                        <a:solidFill>
                          <a:schemeClr val="tx1"/>
                        </a:solidFill>
                        <a:effectLst/>
                        <a:latin typeface="Arial" pitchFamily="34"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ourier New" pitchFamily="49" charset="0"/>
                          <a:cs typeface="Times New Roman" pitchFamily="18" charset="0"/>
                        </a:rPr>
                        <a:t>q00</a:t>
                      </a:r>
                      <a:endParaRPr kumimoji="0" lang="en-US" sz="14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36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smtClean="0">
                          <a:ln>
                            <a:noFill/>
                          </a:ln>
                          <a:solidFill>
                            <a:schemeClr val="tx1"/>
                          </a:solidFill>
                          <a:effectLst/>
                          <a:latin typeface="Times New Roman" pitchFamily="18" charset="0"/>
                          <a:cs typeface="Times New Roman" pitchFamily="18" charset="0"/>
                        </a:rPr>
                        <a:t>q</a:t>
                      </a:r>
                      <a:endParaRPr kumimoji="0" lang="en-US" sz="1400" b="0" i="0" u="none" strike="noStrike" cap="none" normalizeH="0" baseline="0" smtClean="0">
                        <a:ln>
                          <a:noFill/>
                        </a:ln>
                        <a:solidFill>
                          <a:schemeClr val="tx1"/>
                        </a:solidFill>
                        <a:effectLst/>
                        <a:latin typeface="Arial" pitchFamily="34"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ourier New" pitchFamily="49" charset="0"/>
                          <a:cs typeface="Times New Roman" pitchFamily="18" charset="0"/>
                        </a:rPr>
                        <a:t>q01</a:t>
                      </a:r>
                      <a:endParaRPr kumimoji="0" lang="en-US" sz="14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36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smtClean="0">
                          <a:ln>
                            <a:noFill/>
                          </a:ln>
                          <a:solidFill>
                            <a:schemeClr val="tx1"/>
                          </a:solidFill>
                          <a:effectLst/>
                          <a:latin typeface="Times New Roman" pitchFamily="18" charset="0"/>
                          <a:cs typeface="Times New Roman" pitchFamily="18" charset="0"/>
                        </a:rPr>
                        <a:t>h</a:t>
                      </a:r>
                      <a:endParaRPr kumimoji="0" lang="en-US" sz="1400" b="0" i="0" u="none" strike="noStrike" cap="none" normalizeH="0" baseline="0" smtClean="0">
                        <a:ln>
                          <a:noFill/>
                        </a:ln>
                        <a:solidFill>
                          <a:schemeClr val="tx1"/>
                        </a:solidFill>
                        <a:effectLst/>
                        <a:latin typeface="Arial" pitchFamily="34"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ourier New" pitchFamily="49" charset="0"/>
                          <a:cs typeface="Times New Roman" pitchFamily="18" charset="0"/>
                        </a:rPr>
                        <a:t>h10</a:t>
                      </a:r>
                      <a:endParaRPr kumimoji="0" lang="en-US" sz="14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36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Monotype Sorts" pitchFamily="2" charset="2"/>
                          <a:cs typeface="Times New Roman" pitchFamily="18" charset="0"/>
                        </a:rPr>
                        <a:t>q</a:t>
                      </a:r>
                      <a:endParaRPr kumimoji="0" lang="en-US" sz="1400" b="0" i="0" u="none" strike="noStrike" cap="none" normalizeH="0" baseline="0" smtClean="0">
                        <a:ln>
                          <a:noFill/>
                        </a:ln>
                        <a:solidFill>
                          <a:schemeClr val="tx1"/>
                        </a:solidFill>
                        <a:effectLst/>
                        <a:latin typeface="Arial" pitchFamily="34"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ourier New" pitchFamily="49" charset="0"/>
                          <a:cs typeface="Times New Roman" pitchFamily="18" charset="0"/>
                        </a:rPr>
                        <a:t>a00</a:t>
                      </a:r>
                      <a:endParaRPr kumimoji="0" lang="en-US" sz="14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36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ourier New" pitchFamily="49" charset="0"/>
                          <a:cs typeface="Times New Roman" pitchFamily="18" charset="0"/>
                        </a:rPr>
                        <a:t>a</a:t>
                      </a:r>
                      <a:endParaRPr kumimoji="0" lang="en-US" sz="1400" b="0" i="0" u="none" strike="noStrike" cap="none" normalizeH="0" baseline="0" smtClean="0">
                        <a:ln>
                          <a:noFill/>
                        </a:ln>
                        <a:solidFill>
                          <a:schemeClr val="tx1"/>
                        </a:solidFill>
                        <a:effectLst/>
                        <a:latin typeface="Arial" pitchFamily="34"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ourier New" pitchFamily="49" charset="0"/>
                          <a:cs typeface="Times New Roman" pitchFamily="18" charset="0"/>
                        </a:rPr>
                        <a:t>a01</a:t>
                      </a:r>
                      <a:endParaRPr kumimoji="0" lang="en-US" sz="14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36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ourier New" pitchFamily="49" charset="0"/>
                          <a:cs typeface="Times New Roman" pitchFamily="18" charset="0"/>
                        </a:rPr>
                        <a:t>b</a:t>
                      </a:r>
                      <a:endParaRPr kumimoji="0" lang="en-US" sz="1400" b="0" i="0" u="none" strike="noStrike" cap="none" normalizeH="0" baseline="0" smtClean="0">
                        <a:ln>
                          <a:noFill/>
                        </a:ln>
                        <a:solidFill>
                          <a:schemeClr val="tx1"/>
                        </a:solidFill>
                        <a:effectLst/>
                        <a:latin typeface="Arial" pitchFamily="34"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ourier New" pitchFamily="49" charset="0"/>
                          <a:cs typeface="Times New Roman" pitchFamily="18" charset="0"/>
                        </a:rPr>
                        <a:t>a10</a:t>
                      </a:r>
                      <a:endParaRPr kumimoji="0" lang="en-US" sz="14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36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ourier New" pitchFamily="49" charset="0"/>
                          <a:cs typeface="Times New Roman" pitchFamily="18" charset="0"/>
                        </a:rPr>
                        <a:t>c</a:t>
                      </a:r>
                      <a:endParaRPr kumimoji="0" lang="en-US" sz="1400" b="0" i="0" u="none" strike="noStrike" cap="none" normalizeH="0" baseline="0" smtClean="0">
                        <a:ln>
                          <a:noFill/>
                        </a:ln>
                        <a:solidFill>
                          <a:schemeClr val="tx1"/>
                        </a:solidFill>
                        <a:effectLst/>
                        <a:latin typeface="Arial" pitchFamily="34"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ourier New" pitchFamily="49" charset="0"/>
                          <a:cs typeface="Times New Roman" pitchFamily="18" charset="0"/>
                        </a:rPr>
                        <a:t>a11</a:t>
                      </a:r>
                      <a:endParaRPr kumimoji="0" lang="en-US" sz="14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 name="TextBox 1"/>
          <p:cNvSpPr txBox="1"/>
          <p:nvPr/>
        </p:nvSpPr>
        <p:spPr>
          <a:xfrm>
            <a:off x="7391400" y="2057400"/>
            <a:ext cx="1600200" cy="2862322"/>
          </a:xfrm>
          <a:prstGeom prst="rect">
            <a:avLst/>
          </a:prstGeom>
          <a:solidFill>
            <a:schemeClr val="accent5"/>
          </a:solidFill>
        </p:spPr>
        <p:txBody>
          <a:bodyPr wrap="square" rtlCol="0">
            <a:spAutoFit/>
          </a:bodyPr>
          <a:lstStyle/>
          <a:p>
            <a:r>
              <a:rPr lang="en-US" dirty="0" smtClean="0"/>
              <a:t>Decision problem:  Given a string w, is there a TM M such that w=&lt;M&gt; ? </a:t>
            </a:r>
          </a:p>
          <a:p>
            <a:endParaRPr lang="en-US" dirty="0"/>
          </a:p>
          <a:p>
            <a:r>
              <a:rPr lang="en-US" dirty="0" smtClean="0"/>
              <a:t>Is this problem decidable?</a:t>
            </a:r>
            <a:endParaRPr lang="en-US" dirty="0"/>
          </a:p>
        </p:txBody>
      </p:sp>
    </p:spTree>
    <p:extLst>
      <p:ext uri="{BB962C8B-B14F-4D97-AF65-F5344CB8AC3E}">
        <p14:creationId xmlns:p14="http://schemas.microsoft.com/office/powerpoint/2010/main" val="37061217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Background for The </a:t>
            </a:r>
            <a:r>
              <a:rPr lang="en-US" dirty="0" smtClean="0"/>
              <a:t>Halting Problem</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0419178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Key ideas so far </a:t>
            </a:r>
            <a:endParaRPr lang="en-US" dirty="0"/>
          </a:p>
        </p:txBody>
      </p:sp>
      <p:sp>
        <p:nvSpPr>
          <p:cNvPr id="3" name="Content Placeholder 2"/>
          <p:cNvSpPr>
            <a:spLocks noGrp="1"/>
          </p:cNvSpPr>
          <p:nvPr>
            <p:ph idx="1"/>
          </p:nvPr>
        </p:nvSpPr>
        <p:spPr>
          <a:xfrm>
            <a:off x="685800" y="762000"/>
            <a:ext cx="8382000" cy="4525963"/>
          </a:xfrm>
        </p:spPr>
        <p:txBody>
          <a:bodyPr/>
          <a:lstStyle/>
          <a:p>
            <a:r>
              <a:rPr lang="en-US" dirty="0" smtClean="0">
                <a:sym typeface="Symbol" pitchFamily="18" charset="2"/>
              </a:rPr>
              <a:t>Let </a:t>
            </a:r>
            <a:r>
              <a:rPr lang="en-US" baseline="-25000" dirty="0" smtClean="0">
                <a:sym typeface="Symbol" pitchFamily="18" charset="2"/>
              </a:rPr>
              <a:t>U</a:t>
            </a:r>
            <a:r>
              <a:rPr lang="en-US" dirty="0" smtClean="0"/>
              <a:t> be </a:t>
            </a:r>
            <a:br>
              <a:rPr lang="en-US" dirty="0" smtClean="0"/>
            </a:br>
            <a:r>
              <a:rPr lang="en-US" dirty="0" smtClean="0"/>
              <a:t>     {</a:t>
            </a:r>
            <a:r>
              <a:rPr lang="en-US" dirty="0" smtClean="0">
                <a:latin typeface="Courier New" pitchFamily="49" charset="0"/>
              </a:rPr>
              <a:t>(</a:t>
            </a:r>
            <a:r>
              <a:rPr lang="en-US" dirty="0" smtClean="0"/>
              <a:t>,</a:t>
            </a:r>
            <a:r>
              <a:rPr lang="en-US" i="1" dirty="0" smtClean="0"/>
              <a:t> </a:t>
            </a:r>
            <a:r>
              <a:rPr lang="en-US" dirty="0" smtClean="0">
                <a:latin typeface="Courier New" pitchFamily="49" charset="0"/>
              </a:rPr>
              <a:t>)</a:t>
            </a:r>
            <a:r>
              <a:rPr lang="en-US" i="1" dirty="0" smtClean="0"/>
              <a:t>, </a:t>
            </a:r>
            <a:r>
              <a:rPr lang="en-US" dirty="0" smtClean="0">
                <a:latin typeface="Courier New" pitchFamily="49" charset="0"/>
              </a:rPr>
              <a:t>a</a:t>
            </a:r>
            <a:r>
              <a:rPr lang="en-US" i="1" dirty="0" smtClean="0"/>
              <a:t>, </a:t>
            </a:r>
            <a:r>
              <a:rPr lang="en-US" dirty="0" smtClean="0">
                <a:latin typeface="Courier New" pitchFamily="49" charset="0"/>
              </a:rPr>
              <a:t>q</a:t>
            </a:r>
            <a:r>
              <a:rPr lang="en-US" i="1" dirty="0" smtClean="0"/>
              <a:t>, </a:t>
            </a:r>
            <a:r>
              <a:rPr lang="en-US" dirty="0" smtClean="0">
                <a:latin typeface="Courier New" pitchFamily="49" charset="0"/>
              </a:rPr>
              <a:t>y</a:t>
            </a:r>
            <a:r>
              <a:rPr lang="en-US" i="1" dirty="0" smtClean="0"/>
              <a:t>, </a:t>
            </a:r>
            <a:r>
              <a:rPr lang="en-US" dirty="0" smtClean="0">
                <a:latin typeface="Courier New" pitchFamily="49" charset="0"/>
              </a:rPr>
              <a:t>n</a:t>
            </a:r>
            <a:r>
              <a:rPr lang="en-US" i="1" dirty="0" smtClean="0"/>
              <a:t>, </a:t>
            </a:r>
            <a:r>
              <a:rPr lang="en-US" dirty="0">
                <a:latin typeface="Courier New" pitchFamily="49" charset="0"/>
              </a:rPr>
              <a:t>h</a:t>
            </a:r>
            <a:r>
              <a:rPr lang="en-US" i="1" dirty="0" smtClean="0"/>
              <a:t>,  </a:t>
            </a:r>
            <a:r>
              <a:rPr lang="en-US" dirty="0" smtClean="0">
                <a:latin typeface="Courier New" pitchFamily="49" charset="0"/>
              </a:rPr>
              <a:t>0</a:t>
            </a:r>
            <a:r>
              <a:rPr lang="en-US" i="1" dirty="0" smtClean="0"/>
              <a:t>, </a:t>
            </a:r>
            <a:r>
              <a:rPr lang="en-US" dirty="0" smtClean="0">
                <a:latin typeface="Courier New" pitchFamily="49" charset="0"/>
              </a:rPr>
              <a:t>1</a:t>
            </a:r>
            <a:r>
              <a:rPr lang="en-US" i="1" dirty="0" smtClean="0"/>
              <a:t>,</a:t>
            </a:r>
            <a:r>
              <a:rPr lang="en-US" dirty="0" smtClean="0"/>
              <a:t> </a:t>
            </a:r>
            <a:r>
              <a:rPr lang="en-US" dirty="0">
                <a:latin typeface="Courier New" pitchFamily="49" charset="0"/>
              </a:rPr>
              <a:t>comma</a:t>
            </a:r>
            <a:r>
              <a:rPr lang="en-US" dirty="0" smtClean="0"/>
              <a:t>, </a:t>
            </a:r>
            <a:r>
              <a:rPr lang="en-US" dirty="0" smtClean="0">
                <a:sym typeface="Symbol" pitchFamily="18" charset="2"/>
              </a:rPr>
              <a:t></a:t>
            </a:r>
            <a:r>
              <a:rPr lang="en-US" dirty="0" smtClean="0"/>
              <a:t>, </a:t>
            </a:r>
            <a:r>
              <a:rPr lang="en-US" dirty="0" smtClean="0">
                <a:sym typeface="Symbol" pitchFamily="18" charset="2"/>
              </a:rPr>
              <a:t></a:t>
            </a:r>
            <a:r>
              <a:rPr lang="en-US" dirty="0" smtClean="0"/>
              <a:t>}, ordered as listed</a:t>
            </a:r>
          </a:p>
          <a:p>
            <a:r>
              <a:rPr lang="en-US" dirty="0" smtClean="0"/>
              <a:t>Any TM </a:t>
            </a:r>
            <a:r>
              <a:rPr lang="en-US" i="1" dirty="0" smtClean="0"/>
              <a:t>M</a:t>
            </a:r>
            <a:r>
              <a:rPr lang="en-US" dirty="0" smtClean="0"/>
              <a:t> may be encoded as a string &lt;</a:t>
            </a:r>
            <a:r>
              <a:rPr lang="en-US" i="1" dirty="0" smtClean="0"/>
              <a:t>M</a:t>
            </a:r>
            <a:r>
              <a:rPr lang="en-US" dirty="0" smtClean="0"/>
              <a:t>&gt; over alphabet </a:t>
            </a:r>
            <a:r>
              <a:rPr lang="en-US" dirty="0" smtClean="0">
                <a:sym typeface="Symbol" pitchFamily="18" charset="2"/>
              </a:rPr>
              <a:t></a:t>
            </a:r>
            <a:r>
              <a:rPr lang="en-US" baseline="-25000" dirty="0" smtClean="0">
                <a:sym typeface="Symbol" pitchFamily="18" charset="2"/>
              </a:rPr>
              <a:t>U</a:t>
            </a:r>
          </a:p>
          <a:p>
            <a:r>
              <a:rPr lang="en-US" dirty="0" smtClean="0"/>
              <a:t>We can design a TM </a:t>
            </a:r>
            <a:r>
              <a:rPr lang="en-US" i="1" dirty="0" smtClean="0"/>
              <a:t>T</a:t>
            </a:r>
            <a:r>
              <a:rPr lang="en-US" dirty="0" smtClean="0"/>
              <a:t> to take as input &lt;</a:t>
            </a:r>
            <a:r>
              <a:rPr lang="en-US" i="1" dirty="0" smtClean="0"/>
              <a:t>M</a:t>
            </a:r>
            <a:r>
              <a:rPr lang="en-US" baseline="-25000" dirty="0" smtClean="0"/>
              <a:t>1</a:t>
            </a:r>
            <a:r>
              <a:rPr lang="en-US" dirty="0" smtClean="0"/>
              <a:t>&gt;, an encoding of TM </a:t>
            </a:r>
            <a:r>
              <a:rPr lang="en-US" i="1" dirty="0" smtClean="0"/>
              <a:t>M</a:t>
            </a:r>
            <a:r>
              <a:rPr lang="en-US" baseline="-25000" dirty="0" smtClean="0"/>
              <a:t>1</a:t>
            </a:r>
            <a:r>
              <a:rPr lang="en-US" dirty="0" smtClean="0"/>
              <a:t>, and produce as output &lt;</a:t>
            </a:r>
            <a:r>
              <a:rPr lang="en-US" i="1" dirty="0" smtClean="0"/>
              <a:t>M</a:t>
            </a:r>
            <a:r>
              <a:rPr lang="en-US" baseline="-25000" dirty="0" smtClean="0"/>
              <a:t>2</a:t>
            </a:r>
            <a:r>
              <a:rPr lang="en-US" dirty="0" smtClean="0"/>
              <a:t>&gt;, an encoding of TM </a:t>
            </a:r>
            <a:r>
              <a:rPr lang="en-US" i="1" dirty="0" smtClean="0"/>
              <a:t>M</a:t>
            </a:r>
            <a:r>
              <a:rPr lang="en-US" baseline="-25000" dirty="0" smtClean="0"/>
              <a:t>2</a:t>
            </a:r>
            <a:endParaRPr lang="en-US" dirty="0"/>
          </a:p>
        </p:txBody>
      </p:sp>
      <p:pic>
        <p:nvPicPr>
          <p:cNvPr id="614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4974718"/>
            <a:ext cx="5176837" cy="1883282"/>
          </a:xfrm>
          <a:prstGeom prst="rect">
            <a:avLst/>
          </a:prstGeom>
          <a:noFill/>
          <a:ln>
            <a:noFill/>
          </a:ln>
          <a:effectLst/>
        </p:spPr>
      </p:pic>
    </p:spTree>
    <p:extLst>
      <p:ext uri="{BB962C8B-B14F-4D97-AF65-F5344CB8AC3E}">
        <p14:creationId xmlns:p14="http://schemas.microsoft.com/office/powerpoint/2010/main" val="8139635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Key ideas so far </a:t>
            </a:r>
            <a:r>
              <a:rPr lang="en-US" dirty="0"/>
              <a:t>2</a:t>
            </a:r>
          </a:p>
        </p:txBody>
      </p:sp>
      <p:sp>
        <p:nvSpPr>
          <p:cNvPr id="3" name="Content Placeholder 2"/>
          <p:cNvSpPr>
            <a:spLocks noGrp="1"/>
          </p:cNvSpPr>
          <p:nvPr>
            <p:ph idx="1"/>
          </p:nvPr>
        </p:nvSpPr>
        <p:spPr>
          <a:xfrm>
            <a:off x="685800" y="762000"/>
            <a:ext cx="8382000" cy="4525963"/>
          </a:xfrm>
        </p:spPr>
        <p:txBody>
          <a:bodyPr/>
          <a:lstStyle/>
          <a:p>
            <a:r>
              <a:rPr lang="en-US" dirty="0" smtClean="0">
                <a:sym typeface="Symbol" pitchFamily="18" charset="2"/>
              </a:rPr>
              <a:t>We can lexicographically enumerate:</a:t>
            </a:r>
          </a:p>
          <a:p>
            <a:pPr lvl="1"/>
            <a:r>
              <a:rPr lang="en-US" dirty="0" smtClean="0">
                <a:sym typeface="Symbol" pitchFamily="18" charset="2"/>
              </a:rPr>
              <a:t>All TM encodings</a:t>
            </a:r>
          </a:p>
          <a:p>
            <a:pPr lvl="1"/>
            <a:r>
              <a:rPr lang="en-US" dirty="0" smtClean="0">
                <a:sym typeface="Symbol" pitchFamily="18" charset="2"/>
              </a:rPr>
              <a:t>All TM encodings with a given input alphabet</a:t>
            </a:r>
          </a:p>
          <a:p>
            <a:pPr lvl="1"/>
            <a:r>
              <a:rPr lang="en-US" dirty="0" smtClean="0">
                <a:sym typeface="Symbol" pitchFamily="18" charset="2"/>
              </a:rPr>
              <a:t>All TM encodings with a given input alphabet and a given tape alphabet</a:t>
            </a:r>
          </a:p>
          <a:p>
            <a:r>
              <a:rPr lang="en-US" dirty="0" smtClean="0"/>
              <a:t>For any TM </a:t>
            </a:r>
            <a:r>
              <a:rPr lang="en-US" i="1" dirty="0" smtClean="0"/>
              <a:t>M</a:t>
            </a:r>
            <a:r>
              <a:rPr lang="en-US" dirty="0" smtClean="0"/>
              <a:t> and any string w over </a:t>
            </a:r>
            <a:r>
              <a:rPr lang="en-US" i="1" dirty="0" smtClean="0"/>
              <a:t>M</a:t>
            </a:r>
            <a:r>
              <a:rPr lang="en-US" dirty="0" smtClean="0"/>
              <a:t>'s input alphabet, we can encode the pair </a:t>
            </a:r>
            <a:br>
              <a:rPr lang="en-US" dirty="0" smtClean="0"/>
            </a:br>
            <a:r>
              <a:rPr lang="en-US" i="1" dirty="0" smtClean="0"/>
              <a:t>M</a:t>
            </a:r>
            <a:r>
              <a:rPr lang="en-US" dirty="0" smtClean="0"/>
              <a:t>, </a:t>
            </a:r>
            <a:r>
              <a:rPr lang="en-US" i="1" dirty="0" smtClean="0"/>
              <a:t>w</a:t>
            </a:r>
            <a:r>
              <a:rPr lang="en-US" dirty="0" smtClean="0"/>
              <a:t> as a single string &lt;</a:t>
            </a:r>
            <a:r>
              <a:rPr lang="en-US" i="1" dirty="0" smtClean="0"/>
              <a:t>M</a:t>
            </a:r>
            <a:r>
              <a:rPr lang="en-US" dirty="0" smtClean="0"/>
              <a:t>, </a:t>
            </a:r>
            <a:r>
              <a:rPr lang="en-US" i="1" dirty="0" smtClean="0"/>
              <a:t>w</a:t>
            </a:r>
            <a:r>
              <a:rPr lang="en-US" dirty="0" smtClean="0"/>
              <a:t>&gt;</a:t>
            </a:r>
          </a:p>
          <a:p>
            <a:pPr lvl="1"/>
            <a:endParaRPr lang="en-US" dirty="0"/>
          </a:p>
        </p:txBody>
      </p:sp>
    </p:spTree>
    <p:extLst>
      <p:ext uri="{BB962C8B-B14F-4D97-AF65-F5344CB8AC3E}">
        <p14:creationId xmlns:p14="http://schemas.microsoft.com/office/powerpoint/2010/main" val="3592474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Key ideas so far 3</a:t>
            </a:r>
            <a:endParaRPr lang="en-US" dirty="0"/>
          </a:p>
        </p:txBody>
      </p:sp>
      <p:sp>
        <p:nvSpPr>
          <p:cNvPr id="3" name="Content Placeholder 2"/>
          <p:cNvSpPr>
            <a:spLocks noGrp="1"/>
          </p:cNvSpPr>
          <p:nvPr>
            <p:ph idx="1"/>
          </p:nvPr>
        </p:nvSpPr>
        <p:spPr>
          <a:xfrm>
            <a:off x="771939" y="762000"/>
            <a:ext cx="8382000" cy="4876800"/>
          </a:xfrm>
        </p:spPr>
        <p:txBody>
          <a:bodyPr/>
          <a:lstStyle/>
          <a:p>
            <a:r>
              <a:rPr lang="en-US" sz="3000" dirty="0" smtClean="0"/>
              <a:t>There is a </a:t>
            </a:r>
            <a:r>
              <a:rPr lang="en-US" sz="3000" b="1" dirty="0" smtClean="0"/>
              <a:t>universal TM </a:t>
            </a:r>
            <a:r>
              <a:rPr lang="en-US" sz="3000" i="1" dirty="0" smtClean="0"/>
              <a:t>U</a:t>
            </a:r>
            <a:r>
              <a:rPr lang="en-US" sz="3000" dirty="0" smtClean="0"/>
              <a:t> whose input alphabet is </a:t>
            </a:r>
            <a:r>
              <a:rPr lang="en-US" sz="3000" dirty="0" smtClean="0">
                <a:sym typeface="Symbol" pitchFamily="18" charset="2"/>
              </a:rPr>
              <a:t></a:t>
            </a:r>
            <a:r>
              <a:rPr lang="en-US" sz="3000" baseline="-25000" dirty="0" smtClean="0">
                <a:sym typeface="Symbol" pitchFamily="18" charset="2"/>
              </a:rPr>
              <a:t>U.</a:t>
            </a:r>
          </a:p>
          <a:p>
            <a:r>
              <a:rPr lang="en-US" sz="3000" dirty="0" smtClean="0">
                <a:sym typeface="Symbol" pitchFamily="18" charset="2"/>
              </a:rPr>
              <a:t>If </a:t>
            </a:r>
            <a:r>
              <a:rPr lang="en-US" sz="3000" i="1" dirty="0" smtClean="0">
                <a:sym typeface="Symbol" pitchFamily="18" charset="2"/>
              </a:rPr>
              <a:t>U</a:t>
            </a:r>
            <a:r>
              <a:rPr lang="en-US" sz="3000" dirty="0" smtClean="0">
                <a:sym typeface="Symbol" pitchFamily="18" charset="2"/>
              </a:rPr>
              <a:t> is started with input &lt;</a:t>
            </a:r>
            <a:r>
              <a:rPr lang="en-US" sz="3000" i="1" dirty="0" err="1" smtClean="0">
                <a:sym typeface="Symbol" pitchFamily="18" charset="2"/>
              </a:rPr>
              <a:t>M</a:t>
            </a:r>
            <a:r>
              <a:rPr lang="en-US" sz="3000" dirty="0" err="1" smtClean="0">
                <a:sym typeface="Symbol" pitchFamily="18" charset="2"/>
              </a:rPr>
              <a:t>,</a:t>
            </a:r>
            <a:r>
              <a:rPr lang="en-US" sz="3000" i="1" dirty="0" err="1" smtClean="0">
                <a:sym typeface="Symbol" pitchFamily="18" charset="2"/>
              </a:rPr>
              <a:t>w</a:t>
            </a:r>
            <a:r>
              <a:rPr lang="en-US" sz="3000" dirty="0" smtClean="0">
                <a:sym typeface="Symbol" pitchFamily="18" charset="2"/>
              </a:rPr>
              <a:t>&gt;, it simulates the behavior of </a:t>
            </a:r>
            <a:r>
              <a:rPr lang="en-US" sz="3000" i="1" dirty="0" smtClean="0">
                <a:sym typeface="Symbol" pitchFamily="18" charset="2"/>
              </a:rPr>
              <a:t>M</a:t>
            </a:r>
            <a:r>
              <a:rPr lang="en-US" sz="3000" dirty="0" smtClean="0">
                <a:sym typeface="Symbol" pitchFamily="18" charset="2"/>
              </a:rPr>
              <a:t>, started with input </a:t>
            </a:r>
            <a:r>
              <a:rPr lang="en-US" sz="3000" i="1" dirty="0" smtClean="0">
                <a:sym typeface="Symbol" pitchFamily="18" charset="2"/>
              </a:rPr>
              <a:t>w</a:t>
            </a:r>
            <a:r>
              <a:rPr lang="en-US" sz="3000" dirty="0" smtClean="0">
                <a:sym typeface="Symbol" pitchFamily="18" charset="2"/>
              </a:rPr>
              <a:t>:</a:t>
            </a:r>
          </a:p>
          <a:p>
            <a:pPr lvl="1"/>
            <a:r>
              <a:rPr lang="en-US" sz="2600" dirty="0" smtClean="0">
                <a:sym typeface="Symbol" pitchFamily="18" charset="2"/>
              </a:rPr>
              <a:t>If </a:t>
            </a:r>
            <a:r>
              <a:rPr lang="en-US" sz="2600" i="1" dirty="0" smtClean="0">
                <a:sym typeface="Symbol" pitchFamily="18" charset="2"/>
              </a:rPr>
              <a:t>M</a:t>
            </a:r>
            <a:r>
              <a:rPr lang="en-US" sz="2600" dirty="0" smtClean="0">
                <a:sym typeface="Symbol" pitchFamily="18" charset="2"/>
              </a:rPr>
              <a:t> does not halt, </a:t>
            </a:r>
            <a:r>
              <a:rPr lang="en-US" sz="2600" i="1" dirty="0" smtClean="0">
                <a:sym typeface="Symbol" pitchFamily="18" charset="2"/>
              </a:rPr>
              <a:t>U</a:t>
            </a:r>
            <a:r>
              <a:rPr lang="en-US" sz="2600" dirty="0" smtClean="0">
                <a:sym typeface="Symbol" pitchFamily="18" charset="2"/>
              </a:rPr>
              <a:t> does not halt</a:t>
            </a:r>
          </a:p>
          <a:p>
            <a:pPr lvl="1"/>
            <a:r>
              <a:rPr lang="en-US" sz="2600" dirty="0" smtClean="0">
                <a:sym typeface="Symbol" pitchFamily="18" charset="2"/>
              </a:rPr>
              <a:t>If </a:t>
            </a:r>
            <a:r>
              <a:rPr lang="en-US" sz="2600" i="1" dirty="0" smtClean="0">
                <a:sym typeface="Symbol" pitchFamily="18" charset="2"/>
              </a:rPr>
              <a:t>M</a:t>
            </a:r>
            <a:r>
              <a:rPr lang="en-US" sz="2600" dirty="0" smtClean="0">
                <a:sym typeface="Symbol" pitchFamily="18" charset="2"/>
              </a:rPr>
              <a:t> halts and accepts, so does </a:t>
            </a:r>
            <a:r>
              <a:rPr lang="en-US" sz="2600" i="1" dirty="0" smtClean="0">
                <a:sym typeface="Symbol" pitchFamily="18" charset="2"/>
              </a:rPr>
              <a:t>U</a:t>
            </a:r>
          </a:p>
          <a:p>
            <a:pPr lvl="1"/>
            <a:r>
              <a:rPr lang="en-US" sz="2600" dirty="0" smtClean="0">
                <a:sym typeface="Symbol" pitchFamily="18" charset="2"/>
              </a:rPr>
              <a:t>If </a:t>
            </a:r>
            <a:r>
              <a:rPr lang="en-US" sz="2600" i="1" dirty="0" smtClean="0">
                <a:sym typeface="Symbol" pitchFamily="18" charset="2"/>
              </a:rPr>
              <a:t>M</a:t>
            </a:r>
            <a:r>
              <a:rPr lang="en-US" sz="2600" dirty="0" smtClean="0">
                <a:sym typeface="Symbol" pitchFamily="18" charset="2"/>
              </a:rPr>
              <a:t> halts and rejects, so does </a:t>
            </a:r>
            <a:r>
              <a:rPr lang="en-US" sz="2600" i="1" dirty="0" smtClean="0">
                <a:sym typeface="Symbol" pitchFamily="18" charset="2"/>
              </a:rPr>
              <a:t>U</a:t>
            </a:r>
          </a:p>
          <a:p>
            <a:pPr lvl="1"/>
            <a:r>
              <a:rPr lang="en-US" sz="2600" dirty="0" smtClean="0">
                <a:sym typeface="Symbol" pitchFamily="18" charset="2"/>
              </a:rPr>
              <a:t>If </a:t>
            </a:r>
            <a:r>
              <a:rPr lang="en-US" sz="2600" i="1" dirty="0" smtClean="0">
                <a:sym typeface="Symbol" pitchFamily="18" charset="2"/>
              </a:rPr>
              <a:t>M</a:t>
            </a:r>
            <a:r>
              <a:rPr lang="en-US" sz="2600" dirty="0" smtClean="0">
                <a:sym typeface="Symbol" pitchFamily="18" charset="2"/>
              </a:rPr>
              <a:t> is a "function computing" TM, then</a:t>
            </a:r>
            <a:br>
              <a:rPr lang="en-US" sz="2600" dirty="0" smtClean="0">
                <a:sym typeface="Symbol" pitchFamily="18" charset="2"/>
              </a:rPr>
            </a:br>
            <a:r>
              <a:rPr lang="en-US" sz="2600" i="1" dirty="0" smtClean="0">
                <a:sym typeface="Symbol" pitchFamily="18" charset="2"/>
              </a:rPr>
              <a:t>U</a:t>
            </a:r>
            <a:r>
              <a:rPr lang="en-US" sz="2600" dirty="0" smtClean="0">
                <a:sym typeface="Symbol" pitchFamily="18" charset="2"/>
              </a:rPr>
              <a:t> leaves the same string on the tape that </a:t>
            </a:r>
            <a:r>
              <a:rPr lang="en-US" sz="2600" i="1" dirty="0" smtClean="0">
                <a:sym typeface="Symbol" pitchFamily="18" charset="2"/>
              </a:rPr>
              <a:t>M</a:t>
            </a:r>
            <a:r>
              <a:rPr lang="en-US" sz="2600" dirty="0" smtClean="0">
                <a:sym typeface="Symbol" pitchFamily="18" charset="2"/>
              </a:rPr>
              <a:t> would leave, so that </a:t>
            </a:r>
            <a:r>
              <a:rPr lang="en-US" sz="2600" i="1" dirty="0" smtClean="0">
                <a:sym typeface="Symbol" pitchFamily="18" charset="2"/>
              </a:rPr>
              <a:t>U</a:t>
            </a:r>
            <a:r>
              <a:rPr lang="en-US" sz="2600" dirty="0" smtClean="0">
                <a:sym typeface="Symbol" pitchFamily="18" charset="2"/>
              </a:rPr>
              <a:t>(&lt;</a:t>
            </a:r>
            <a:r>
              <a:rPr lang="en-US" sz="2600" i="1" dirty="0" smtClean="0">
                <a:sym typeface="Symbol" pitchFamily="18" charset="2"/>
              </a:rPr>
              <a:t>M</a:t>
            </a:r>
            <a:r>
              <a:rPr lang="en-US" sz="2600" dirty="0" smtClean="0">
                <a:sym typeface="Symbol" pitchFamily="18" charset="2"/>
              </a:rPr>
              <a:t>, </a:t>
            </a:r>
            <a:r>
              <a:rPr lang="en-US" sz="2600" i="1" dirty="0" smtClean="0">
                <a:sym typeface="Symbol" pitchFamily="18" charset="2"/>
              </a:rPr>
              <a:t>w</a:t>
            </a:r>
            <a:r>
              <a:rPr lang="en-US" sz="2600" dirty="0" smtClean="0">
                <a:sym typeface="Symbol" pitchFamily="18" charset="2"/>
              </a:rPr>
              <a:t>&gt;) = </a:t>
            </a:r>
            <a:r>
              <a:rPr lang="en-US" sz="2600" i="1" dirty="0" smtClean="0">
                <a:sym typeface="Symbol" pitchFamily="18" charset="2"/>
              </a:rPr>
              <a:t>M</a:t>
            </a:r>
            <a:r>
              <a:rPr lang="en-US" sz="2600" dirty="0" smtClean="0">
                <a:sym typeface="Symbol" pitchFamily="18" charset="2"/>
              </a:rPr>
              <a:t>(</a:t>
            </a:r>
            <a:r>
              <a:rPr lang="en-US" sz="2600" i="1" dirty="0" smtClean="0">
                <a:sym typeface="Symbol" pitchFamily="18" charset="2"/>
              </a:rPr>
              <a:t>w</a:t>
            </a:r>
            <a:r>
              <a:rPr lang="en-US" sz="2600" dirty="0" smtClean="0">
                <a:sym typeface="Symbol" pitchFamily="18" charset="2"/>
              </a:rPr>
              <a:t>)</a:t>
            </a:r>
            <a:endParaRPr lang="en-US" sz="2600" dirty="0" smtClean="0"/>
          </a:p>
          <a:p>
            <a:r>
              <a:rPr lang="en-US" sz="3000" b="1" dirty="0" smtClean="0"/>
              <a:t>Church-Turing Thesis (brief version):</a:t>
            </a:r>
            <a:br>
              <a:rPr lang="en-US" sz="3000" b="1" dirty="0" smtClean="0"/>
            </a:br>
            <a:r>
              <a:rPr lang="en-US" sz="2600" dirty="0" smtClean="0">
                <a:sym typeface="Symbol" pitchFamily="18" charset="2"/>
              </a:rPr>
              <a:t>"Computable" is equivalent to "computable by a Turing machine"</a:t>
            </a:r>
            <a:endParaRPr lang="en-US" sz="2600" dirty="0" smtClean="0"/>
          </a:p>
          <a:p>
            <a:endParaRPr lang="en-US" sz="2600" dirty="0"/>
          </a:p>
        </p:txBody>
      </p:sp>
    </p:spTree>
    <p:extLst>
      <p:ext uri="{BB962C8B-B14F-4D97-AF65-F5344CB8AC3E}">
        <p14:creationId xmlns:p14="http://schemas.microsoft.com/office/powerpoint/2010/main" val="8864766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8"/>
          <p:cNvSpPr>
            <a:spLocks noChangeArrowheads="1"/>
          </p:cNvSpPr>
          <p:nvPr/>
        </p:nvSpPr>
        <p:spPr bwMode="auto">
          <a:xfrm>
            <a:off x="457200" y="76200"/>
            <a:ext cx="8763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3600" b="1">
                <a:solidFill>
                  <a:schemeClr val="tx2"/>
                </a:solidFill>
              </a:rPr>
              <a:t>Recap: D and SD</a:t>
            </a:r>
            <a:r>
              <a:rPr lang="en-US" sz="3600">
                <a:solidFill>
                  <a:schemeClr val="tx2"/>
                </a:solidFill>
              </a:rPr>
              <a:t> </a:t>
            </a:r>
          </a:p>
        </p:txBody>
      </p:sp>
      <p:sp>
        <p:nvSpPr>
          <p:cNvPr id="4099" name="Text Box 9"/>
          <p:cNvSpPr txBox="1">
            <a:spLocks noChangeArrowheads="1"/>
          </p:cNvSpPr>
          <p:nvPr/>
        </p:nvSpPr>
        <p:spPr bwMode="auto">
          <a:xfrm>
            <a:off x="304800" y="990600"/>
            <a:ext cx="86868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800100" indent="-342900" eaLnBrk="0" hangingPunct="0">
              <a:defRPr>
                <a:solidFill>
                  <a:schemeClr val="tx1"/>
                </a:solidFill>
                <a:latin typeface="Arial" charset="0"/>
              </a:defRPr>
            </a:lvl2pPr>
            <a:lvl3pPr marL="1257300" indent="-3429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r>
              <a:rPr lang="en-US" dirty="0"/>
              <a:t>● </a:t>
            </a:r>
            <a:r>
              <a:rPr lang="en-US" sz="2200" dirty="0"/>
              <a:t>A TM </a:t>
            </a:r>
            <a:r>
              <a:rPr lang="en-US" sz="2200" i="1" dirty="0"/>
              <a:t>M</a:t>
            </a:r>
            <a:r>
              <a:rPr lang="en-US" sz="2200" dirty="0"/>
              <a:t> with input alphabet </a:t>
            </a:r>
            <a:r>
              <a:rPr lang="en-US" sz="2200" dirty="0">
                <a:sym typeface="Symbol" pitchFamily="18" charset="2"/>
              </a:rPr>
              <a:t></a:t>
            </a:r>
            <a:r>
              <a:rPr lang="en-US" sz="2200" i="1" dirty="0"/>
              <a:t> </a:t>
            </a:r>
            <a:r>
              <a:rPr lang="en-US" sz="2200" b="1" i="1" dirty="0">
                <a:solidFill>
                  <a:schemeClr val="accent5">
                    <a:lumMod val="50000"/>
                  </a:schemeClr>
                </a:solidFill>
              </a:rPr>
              <a:t>decides</a:t>
            </a:r>
            <a:r>
              <a:rPr lang="en-US" sz="2200" dirty="0"/>
              <a:t> a language </a:t>
            </a:r>
            <a:r>
              <a:rPr lang="en-US" sz="2200" i="1" dirty="0"/>
              <a:t>L</a:t>
            </a:r>
            <a:r>
              <a:rPr lang="en-US" sz="2200" dirty="0"/>
              <a:t> </a:t>
            </a:r>
            <a:r>
              <a:rPr lang="en-US" sz="2200" dirty="0">
                <a:sym typeface="Symbol" pitchFamily="18" charset="2"/>
              </a:rPr>
              <a:t></a:t>
            </a:r>
            <a:r>
              <a:rPr lang="en-US" sz="2200" dirty="0"/>
              <a:t> </a:t>
            </a:r>
            <a:r>
              <a:rPr lang="en-US" sz="2200" dirty="0">
                <a:sym typeface="Symbol" pitchFamily="18" charset="2"/>
              </a:rPr>
              <a:t></a:t>
            </a:r>
            <a:r>
              <a:rPr lang="en-US" sz="2200" dirty="0"/>
              <a:t>* </a:t>
            </a:r>
            <a:r>
              <a:rPr lang="en-US" sz="2200" dirty="0" err="1"/>
              <a:t>iff</a:t>
            </a:r>
            <a:r>
              <a:rPr lang="en-US" sz="2200" dirty="0"/>
              <a:t>, </a:t>
            </a:r>
          </a:p>
          <a:p>
            <a:pPr lvl="1" eaLnBrk="1" hangingPunct="1"/>
            <a:r>
              <a:rPr lang="en-US" sz="2200" dirty="0"/>
              <a:t>   for any string </a:t>
            </a:r>
            <a:r>
              <a:rPr lang="en-US" sz="2200" i="1" dirty="0"/>
              <a:t>w</a:t>
            </a:r>
            <a:r>
              <a:rPr lang="en-US" sz="2200" dirty="0"/>
              <a:t> </a:t>
            </a:r>
            <a:r>
              <a:rPr lang="en-US" sz="2200" dirty="0">
                <a:sym typeface="Symbol" pitchFamily="18" charset="2"/>
              </a:rPr>
              <a:t></a:t>
            </a:r>
            <a:r>
              <a:rPr lang="en-US" sz="2200" dirty="0"/>
              <a:t> </a:t>
            </a:r>
            <a:r>
              <a:rPr lang="en-US" sz="2200" dirty="0">
                <a:sym typeface="Symbol" pitchFamily="18" charset="2"/>
              </a:rPr>
              <a:t></a:t>
            </a:r>
            <a:r>
              <a:rPr lang="en-US" sz="2200" dirty="0"/>
              <a:t>*,</a:t>
            </a:r>
          </a:p>
          <a:p>
            <a:pPr lvl="2" eaLnBrk="1" hangingPunct="1"/>
            <a:r>
              <a:rPr lang="en-US" sz="2200" dirty="0"/>
              <a:t>    ● if </a:t>
            </a:r>
            <a:r>
              <a:rPr lang="en-US" sz="2200" i="1" dirty="0"/>
              <a:t>w</a:t>
            </a:r>
            <a:r>
              <a:rPr lang="en-US" sz="2200" dirty="0"/>
              <a:t> </a:t>
            </a:r>
            <a:r>
              <a:rPr lang="en-US" sz="2200" dirty="0">
                <a:sym typeface="Symbol" pitchFamily="18" charset="2"/>
              </a:rPr>
              <a:t></a:t>
            </a:r>
            <a:r>
              <a:rPr lang="en-US" sz="2200" dirty="0"/>
              <a:t> </a:t>
            </a:r>
            <a:r>
              <a:rPr lang="en-US" sz="2200" i="1" dirty="0"/>
              <a:t>L</a:t>
            </a:r>
            <a:r>
              <a:rPr lang="en-US" sz="2200" dirty="0"/>
              <a:t> then </a:t>
            </a:r>
            <a:r>
              <a:rPr lang="en-US" sz="2200" i="1" dirty="0"/>
              <a:t>M</a:t>
            </a:r>
            <a:r>
              <a:rPr lang="en-US" sz="2200" dirty="0"/>
              <a:t> accepts </a:t>
            </a:r>
            <a:r>
              <a:rPr lang="en-US" sz="2200" i="1" dirty="0"/>
              <a:t>w</a:t>
            </a:r>
            <a:r>
              <a:rPr lang="en-US" sz="2200" dirty="0"/>
              <a:t>, and</a:t>
            </a:r>
          </a:p>
          <a:p>
            <a:pPr lvl="2" eaLnBrk="1" hangingPunct="1"/>
            <a:r>
              <a:rPr lang="en-US" sz="2200" dirty="0"/>
              <a:t>    ● if </a:t>
            </a:r>
            <a:r>
              <a:rPr lang="en-US" sz="2200" i="1" dirty="0"/>
              <a:t>w</a:t>
            </a:r>
            <a:r>
              <a:rPr lang="en-US" sz="2200" dirty="0"/>
              <a:t> </a:t>
            </a:r>
            <a:r>
              <a:rPr lang="en-US" sz="2200" dirty="0">
                <a:sym typeface="Symbol" pitchFamily="18" charset="2"/>
              </a:rPr>
              <a:t></a:t>
            </a:r>
            <a:r>
              <a:rPr lang="en-US" sz="2200" dirty="0"/>
              <a:t> </a:t>
            </a:r>
            <a:r>
              <a:rPr lang="en-US" sz="2200" i="1" dirty="0"/>
              <a:t>L</a:t>
            </a:r>
            <a:r>
              <a:rPr lang="en-US" sz="2200" dirty="0"/>
              <a:t> then </a:t>
            </a:r>
            <a:r>
              <a:rPr lang="en-US" sz="2200" i="1" dirty="0"/>
              <a:t>M</a:t>
            </a:r>
            <a:r>
              <a:rPr lang="en-US" sz="2200" dirty="0"/>
              <a:t> rejects </a:t>
            </a:r>
            <a:r>
              <a:rPr lang="en-US" sz="2200" i="1" dirty="0"/>
              <a:t>w</a:t>
            </a:r>
            <a:r>
              <a:rPr lang="en-US" sz="2200" dirty="0"/>
              <a:t>.</a:t>
            </a:r>
          </a:p>
          <a:p>
            <a:pPr lvl="1" eaLnBrk="1" hangingPunct="1"/>
            <a:endParaRPr lang="en-US" sz="2200" dirty="0"/>
          </a:p>
          <a:p>
            <a:pPr lvl="1" eaLnBrk="1" hangingPunct="1"/>
            <a:r>
              <a:rPr lang="en-US" sz="2200" dirty="0"/>
              <a:t>    A language </a:t>
            </a:r>
            <a:r>
              <a:rPr lang="en-US" sz="2200" i="1" dirty="0"/>
              <a:t>L</a:t>
            </a:r>
            <a:r>
              <a:rPr lang="en-US" sz="2200" dirty="0"/>
              <a:t> is </a:t>
            </a:r>
            <a:r>
              <a:rPr lang="en-US" sz="2200" b="1" i="1" dirty="0">
                <a:solidFill>
                  <a:schemeClr val="accent5">
                    <a:lumMod val="50000"/>
                  </a:schemeClr>
                </a:solidFill>
              </a:rPr>
              <a:t>decidable</a:t>
            </a:r>
            <a:r>
              <a:rPr lang="en-US" sz="2200" b="1" dirty="0"/>
              <a:t> </a:t>
            </a:r>
            <a:r>
              <a:rPr lang="en-US" sz="2200" dirty="0" smtClean="0"/>
              <a:t>(an element of </a:t>
            </a:r>
            <a:r>
              <a:rPr lang="en-US" sz="2200" b="1" dirty="0">
                <a:solidFill>
                  <a:schemeClr val="accent5">
                    <a:lumMod val="50000"/>
                  </a:schemeClr>
                </a:solidFill>
              </a:rPr>
              <a:t>D</a:t>
            </a:r>
            <a:r>
              <a:rPr lang="en-US" sz="2200" dirty="0"/>
              <a:t>) </a:t>
            </a:r>
            <a:r>
              <a:rPr lang="en-US" sz="2200" dirty="0" err="1"/>
              <a:t>iff</a:t>
            </a:r>
            <a:r>
              <a:rPr lang="en-US" sz="2200" dirty="0"/>
              <a:t> there is a Turing </a:t>
            </a:r>
            <a:r>
              <a:rPr lang="en-US" sz="2200" dirty="0" smtClean="0"/>
              <a:t>machine </a:t>
            </a:r>
            <a:r>
              <a:rPr lang="en-US" sz="2200" i="1" dirty="0"/>
              <a:t>M</a:t>
            </a:r>
            <a:r>
              <a:rPr lang="en-US" sz="2200" dirty="0"/>
              <a:t> that decides it.  </a:t>
            </a:r>
          </a:p>
          <a:p>
            <a:pPr lvl="1" eaLnBrk="1" hangingPunct="1"/>
            <a:endParaRPr lang="en-US" sz="2200" dirty="0"/>
          </a:p>
          <a:p>
            <a:pPr lvl="1" eaLnBrk="1" hangingPunct="1"/>
            <a:r>
              <a:rPr lang="en-US" sz="2200" dirty="0"/>
              <a:t>● A TM </a:t>
            </a:r>
            <a:r>
              <a:rPr lang="en-US" sz="2200" i="1" dirty="0"/>
              <a:t>M</a:t>
            </a:r>
            <a:r>
              <a:rPr lang="en-US" sz="2200" dirty="0"/>
              <a:t> with input alphabet </a:t>
            </a:r>
            <a:r>
              <a:rPr lang="en-US" sz="2200" dirty="0">
                <a:sym typeface="Symbol" pitchFamily="18" charset="2"/>
              </a:rPr>
              <a:t></a:t>
            </a:r>
            <a:r>
              <a:rPr lang="en-US" sz="2200" i="1" dirty="0"/>
              <a:t> </a:t>
            </a:r>
            <a:r>
              <a:rPr lang="en-US" sz="2200" b="1" i="1" dirty="0" err="1">
                <a:solidFill>
                  <a:schemeClr val="accent5">
                    <a:lumMod val="50000"/>
                  </a:schemeClr>
                </a:solidFill>
              </a:rPr>
              <a:t>semidecides</a:t>
            </a:r>
            <a:r>
              <a:rPr lang="en-US" sz="2200" dirty="0"/>
              <a:t> </a:t>
            </a:r>
            <a:r>
              <a:rPr lang="en-US" sz="2200" i="1" dirty="0"/>
              <a:t>L</a:t>
            </a:r>
            <a:r>
              <a:rPr lang="en-US" sz="2200" dirty="0"/>
              <a:t> </a:t>
            </a:r>
            <a:r>
              <a:rPr lang="en-US" sz="2200" dirty="0" err="1"/>
              <a:t>iff</a:t>
            </a:r>
            <a:r>
              <a:rPr lang="en-US" sz="2200" dirty="0"/>
              <a:t> for any string </a:t>
            </a:r>
          </a:p>
          <a:p>
            <a:pPr lvl="1" eaLnBrk="1" hangingPunct="1"/>
            <a:r>
              <a:rPr lang="en-US" sz="2200" dirty="0"/>
              <a:t>   </a:t>
            </a:r>
            <a:r>
              <a:rPr lang="en-US" sz="2200" i="1" dirty="0"/>
              <a:t>w</a:t>
            </a:r>
            <a:r>
              <a:rPr lang="en-US" sz="2200" dirty="0"/>
              <a:t> </a:t>
            </a:r>
            <a:r>
              <a:rPr lang="en-US" sz="2200" dirty="0">
                <a:sym typeface="Symbol" pitchFamily="18" charset="2"/>
              </a:rPr>
              <a:t></a:t>
            </a:r>
            <a:r>
              <a:rPr lang="en-US" sz="2200" dirty="0"/>
              <a:t> </a:t>
            </a:r>
            <a:r>
              <a:rPr lang="en-US" sz="2200" dirty="0">
                <a:sym typeface="Symbol" pitchFamily="18" charset="2"/>
              </a:rPr>
              <a:t></a:t>
            </a:r>
            <a:r>
              <a:rPr lang="en-US" sz="2200" dirty="0"/>
              <a:t>*,</a:t>
            </a:r>
          </a:p>
          <a:p>
            <a:pPr lvl="2" eaLnBrk="1" hangingPunct="1"/>
            <a:r>
              <a:rPr lang="en-US" sz="2200" dirty="0"/>
              <a:t>    ● if </a:t>
            </a:r>
            <a:r>
              <a:rPr lang="en-US" sz="2200" i="1" dirty="0"/>
              <a:t>w</a:t>
            </a:r>
            <a:r>
              <a:rPr lang="en-US" sz="2200" dirty="0"/>
              <a:t> </a:t>
            </a:r>
            <a:r>
              <a:rPr lang="en-US" sz="2200" dirty="0">
                <a:sym typeface="Symbol" pitchFamily="18" charset="2"/>
              </a:rPr>
              <a:t></a:t>
            </a:r>
            <a:r>
              <a:rPr lang="en-US" sz="2200" dirty="0"/>
              <a:t> </a:t>
            </a:r>
            <a:r>
              <a:rPr lang="en-US" sz="2200" i="1" dirty="0"/>
              <a:t>L</a:t>
            </a:r>
            <a:r>
              <a:rPr lang="en-US" sz="2200" dirty="0"/>
              <a:t> then </a:t>
            </a:r>
            <a:r>
              <a:rPr lang="en-US" sz="2200" i="1" dirty="0"/>
              <a:t>M</a:t>
            </a:r>
            <a:r>
              <a:rPr lang="en-US" sz="2200" dirty="0"/>
              <a:t> accepts </a:t>
            </a:r>
            <a:r>
              <a:rPr lang="en-US" sz="2200" i="1" dirty="0"/>
              <a:t>w</a:t>
            </a:r>
            <a:endParaRPr lang="en-US" sz="2200" dirty="0"/>
          </a:p>
          <a:p>
            <a:pPr lvl="2" eaLnBrk="1" hangingPunct="1"/>
            <a:r>
              <a:rPr lang="en-US" sz="2200" dirty="0"/>
              <a:t>    ● if </a:t>
            </a:r>
            <a:r>
              <a:rPr lang="en-US" sz="2200" i="1" dirty="0"/>
              <a:t>w</a:t>
            </a:r>
            <a:r>
              <a:rPr lang="en-US" sz="2200" dirty="0"/>
              <a:t> </a:t>
            </a:r>
            <a:r>
              <a:rPr lang="en-US" sz="2200" dirty="0">
                <a:sym typeface="Symbol" pitchFamily="18" charset="2"/>
              </a:rPr>
              <a:t></a:t>
            </a:r>
            <a:r>
              <a:rPr lang="en-US" sz="2200" dirty="0"/>
              <a:t> </a:t>
            </a:r>
            <a:r>
              <a:rPr lang="en-US" sz="2200" i="1" dirty="0"/>
              <a:t>L</a:t>
            </a:r>
            <a:r>
              <a:rPr lang="en-US" sz="2200" dirty="0"/>
              <a:t> then </a:t>
            </a:r>
            <a:r>
              <a:rPr lang="en-US" sz="2200" i="1" dirty="0"/>
              <a:t>M</a:t>
            </a:r>
            <a:r>
              <a:rPr lang="en-US" sz="2200" dirty="0"/>
              <a:t> does not accept </a:t>
            </a:r>
            <a:r>
              <a:rPr lang="en-US" sz="2200" i="1" dirty="0"/>
              <a:t>w</a:t>
            </a:r>
            <a:r>
              <a:rPr lang="en-US" sz="2200" dirty="0"/>
              <a:t>.  </a:t>
            </a:r>
            <a:r>
              <a:rPr lang="en-US" sz="2200" dirty="0" smtClean="0"/>
              <a:t/>
            </a:r>
            <a:br>
              <a:rPr lang="en-US" sz="2200" dirty="0" smtClean="0"/>
            </a:br>
            <a:r>
              <a:rPr lang="en-US" sz="2200" dirty="0" smtClean="0"/>
              <a:t>   </a:t>
            </a:r>
            <a:r>
              <a:rPr lang="en-US" sz="2200" i="1" dirty="0" smtClean="0"/>
              <a:t>M</a:t>
            </a:r>
            <a:r>
              <a:rPr lang="en-US" sz="2200" dirty="0" smtClean="0"/>
              <a:t> </a:t>
            </a:r>
            <a:r>
              <a:rPr lang="en-US" sz="2200" dirty="0"/>
              <a:t>may reject or loop.</a:t>
            </a:r>
          </a:p>
          <a:p>
            <a:pPr lvl="2" eaLnBrk="1" hangingPunct="1"/>
            <a:endParaRPr lang="en-US" sz="2200" dirty="0"/>
          </a:p>
          <a:p>
            <a:pPr lvl="1" eaLnBrk="1" hangingPunct="1"/>
            <a:r>
              <a:rPr lang="en-US" sz="2200" dirty="0"/>
              <a:t>A language </a:t>
            </a:r>
            <a:r>
              <a:rPr lang="en-US" sz="2200" i="1" dirty="0"/>
              <a:t>L</a:t>
            </a:r>
            <a:r>
              <a:rPr lang="en-US" sz="2200" dirty="0"/>
              <a:t> is </a:t>
            </a:r>
            <a:r>
              <a:rPr lang="en-US" sz="2200" b="1" i="1" dirty="0" err="1">
                <a:solidFill>
                  <a:schemeClr val="accent5">
                    <a:lumMod val="50000"/>
                  </a:schemeClr>
                </a:solidFill>
              </a:rPr>
              <a:t>semidecidable</a:t>
            </a:r>
            <a:r>
              <a:rPr lang="en-US" sz="2200" dirty="0"/>
              <a:t> </a:t>
            </a:r>
            <a:r>
              <a:rPr lang="en-US" sz="2200" dirty="0" smtClean="0"/>
              <a:t>(an element of </a:t>
            </a:r>
            <a:r>
              <a:rPr lang="en-US" sz="2200" b="1" dirty="0" smtClean="0">
                <a:solidFill>
                  <a:schemeClr val="accent5">
                    <a:lumMod val="50000"/>
                  </a:schemeClr>
                </a:solidFill>
              </a:rPr>
              <a:t>SD</a:t>
            </a:r>
            <a:r>
              <a:rPr lang="en-US" sz="2200" dirty="0"/>
              <a:t>) iff there is a </a:t>
            </a:r>
            <a:r>
              <a:rPr lang="en-US" sz="2200" dirty="0" smtClean="0"/>
              <a:t>Turing machine </a:t>
            </a:r>
            <a:r>
              <a:rPr lang="en-US" sz="2200" dirty="0"/>
              <a:t>that semidecides it. </a:t>
            </a:r>
          </a:p>
        </p:txBody>
      </p:sp>
    </p:spTree>
    <p:extLst>
      <p:ext uri="{BB962C8B-B14F-4D97-AF65-F5344CB8AC3E}">
        <p14:creationId xmlns:p14="http://schemas.microsoft.com/office/powerpoint/2010/main" val="553124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p:cNvSpPr>
            <a:spLocks noChangeArrowheads="1"/>
          </p:cNvSpPr>
          <p:nvPr/>
        </p:nvSpPr>
        <p:spPr bwMode="auto">
          <a:xfrm>
            <a:off x="685800" y="152400"/>
            <a:ext cx="8458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3600" b="1">
                <a:solidFill>
                  <a:schemeClr val="tx2"/>
                </a:solidFill>
              </a:rPr>
              <a:t>Defining the Universe</a:t>
            </a:r>
            <a:r>
              <a:rPr lang="en-US" sz="3600">
                <a:solidFill>
                  <a:schemeClr val="tx2"/>
                </a:solidFill>
              </a:rPr>
              <a:t> </a:t>
            </a:r>
          </a:p>
        </p:txBody>
      </p:sp>
      <p:sp>
        <p:nvSpPr>
          <p:cNvPr id="5123" name="Text Box 14"/>
          <p:cNvSpPr txBox="1">
            <a:spLocks noChangeArrowheads="1"/>
          </p:cNvSpPr>
          <p:nvPr/>
        </p:nvSpPr>
        <p:spPr bwMode="auto">
          <a:xfrm>
            <a:off x="914400" y="1167348"/>
            <a:ext cx="7848600" cy="5601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dirty="0"/>
              <a:t>What is the complement of:</a:t>
            </a:r>
          </a:p>
          <a:p>
            <a:pPr eaLnBrk="1" hangingPunct="1"/>
            <a:endParaRPr lang="en-US" sz="2400" dirty="0"/>
          </a:p>
          <a:p>
            <a:pPr eaLnBrk="1" hangingPunct="1">
              <a:buFontTx/>
              <a:buChar char="•"/>
            </a:pPr>
            <a:r>
              <a:rPr lang="en-US" sz="2400" dirty="0" err="1"/>
              <a:t>A</a:t>
            </a:r>
            <a:r>
              <a:rPr lang="en-US" sz="2400" baseline="30000" dirty="0" err="1"/>
              <a:t>n</a:t>
            </a:r>
            <a:r>
              <a:rPr lang="en-US" sz="2400" dirty="0" err="1"/>
              <a:t>B</a:t>
            </a:r>
            <a:r>
              <a:rPr lang="en-US" sz="2400" baseline="30000" dirty="0" err="1"/>
              <a:t>n</a:t>
            </a:r>
            <a:r>
              <a:rPr lang="en-US" sz="2400" dirty="0"/>
              <a:t> = {</a:t>
            </a:r>
            <a:r>
              <a:rPr lang="en-US" sz="2400" dirty="0" err="1">
                <a:latin typeface="Courier New" pitchFamily="49" charset="0"/>
              </a:rPr>
              <a:t>a</a:t>
            </a:r>
            <a:r>
              <a:rPr lang="en-US" sz="2400" i="1" baseline="30000" dirty="0" err="1"/>
              <a:t>n</a:t>
            </a:r>
            <a:r>
              <a:rPr lang="en-US" sz="2400" dirty="0" err="1">
                <a:latin typeface="Courier New" pitchFamily="49" charset="0"/>
              </a:rPr>
              <a:t>b</a:t>
            </a:r>
            <a:r>
              <a:rPr lang="en-US" sz="2400" i="1" baseline="30000" dirty="0" err="1"/>
              <a:t>n</a:t>
            </a:r>
            <a:r>
              <a:rPr lang="en-US" sz="2400" dirty="0"/>
              <a:t> : </a:t>
            </a:r>
            <a:r>
              <a:rPr lang="en-US" sz="2400" i="1" dirty="0"/>
              <a:t>n</a:t>
            </a:r>
            <a:r>
              <a:rPr lang="en-US" sz="2400" dirty="0"/>
              <a:t> </a:t>
            </a:r>
            <a:r>
              <a:rPr lang="en-US" sz="2400" dirty="0">
                <a:sym typeface="Symbol" pitchFamily="18" charset="2"/>
              </a:rPr>
              <a:t> 0</a:t>
            </a:r>
            <a:r>
              <a:rPr lang="en-US" sz="2400" dirty="0" smtClean="0">
                <a:sym typeface="Symbol" pitchFamily="18" charset="2"/>
              </a:rPr>
              <a:t>}   ?</a:t>
            </a:r>
            <a:endParaRPr lang="en-US" sz="2400" dirty="0">
              <a:sym typeface="Symbol" pitchFamily="18" charset="2"/>
            </a:endParaRPr>
          </a:p>
          <a:p>
            <a:pPr eaLnBrk="1" hangingPunct="1"/>
            <a:endParaRPr lang="en-US" sz="2400" dirty="0" smtClean="0">
              <a:sym typeface="Symbol" pitchFamily="18" charset="2"/>
            </a:endParaRPr>
          </a:p>
          <a:p>
            <a:pPr eaLnBrk="1" hangingPunct="1"/>
            <a:r>
              <a:rPr lang="en-US" sz="2400" dirty="0" smtClean="0">
                <a:sym typeface="Symbol" pitchFamily="18" charset="2"/>
              </a:rPr>
              <a:t>Depends on the universe: </a:t>
            </a:r>
          </a:p>
          <a:p>
            <a:pPr eaLnBrk="1" hangingPunct="1"/>
            <a:r>
              <a:rPr lang="en-US" sz="2400" dirty="0" smtClean="0">
                <a:sym typeface="Symbol" pitchFamily="18" charset="2"/>
              </a:rPr>
              <a:t>That universe may be </a:t>
            </a:r>
            <a:r>
              <a:rPr lang="en-US" sz="2400" dirty="0" smtClean="0"/>
              <a:t>{a, b}*, or even {a, b,</a:t>
            </a:r>
            <a:r>
              <a:rPr lang="en-US" sz="2400" baseline="0" dirty="0" smtClean="0"/>
              <a:t> c, d}*, </a:t>
            </a:r>
            <a:r>
              <a:rPr lang="en-US" sz="2400" dirty="0" smtClean="0"/>
              <a:t> or could be {</a:t>
            </a:r>
            <a:r>
              <a:rPr lang="en-US" sz="2400" dirty="0" err="1" smtClean="0"/>
              <a:t>a</a:t>
            </a:r>
            <a:r>
              <a:rPr lang="en-US" sz="2400" baseline="30000" dirty="0" err="1" smtClean="0"/>
              <a:t>k</a:t>
            </a:r>
            <a:r>
              <a:rPr lang="en-US" sz="2400" dirty="0" err="1" smtClean="0"/>
              <a:t>b</a:t>
            </a:r>
            <a:r>
              <a:rPr lang="en-US" sz="2400" baseline="30000" dirty="0" err="1" smtClean="0"/>
              <a:t>m</a:t>
            </a:r>
            <a:r>
              <a:rPr lang="en-US" sz="2400" dirty="0" smtClean="0"/>
              <a:t>}</a:t>
            </a:r>
          </a:p>
          <a:p>
            <a:pPr eaLnBrk="1" hangingPunct="1"/>
            <a:endParaRPr lang="en-US" sz="2400" dirty="0">
              <a:sym typeface="Symbol" pitchFamily="18" charset="2"/>
            </a:endParaRPr>
          </a:p>
          <a:p>
            <a:pPr eaLnBrk="1" hangingPunct="1">
              <a:buFontTx/>
              <a:buChar char="•"/>
            </a:pPr>
            <a:r>
              <a:rPr lang="en-US" sz="2400" dirty="0"/>
              <a:t>{&lt;</a:t>
            </a:r>
            <a:r>
              <a:rPr lang="en-US" sz="2400" i="1" dirty="0"/>
              <a:t>M</a:t>
            </a:r>
            <a:r>
              <a:rPr lang="en-US" sz="2400" dirty="0"/>
              <a:t>, </a:t>
            </a:r>
            <a:r>
              <a:rPr lang="en-US" sz="2400" i="1" dirty="0"/>
              <a:t>w</a:t>
            </a:r>
            <a:r>
              <a:rPr lang="en-US" sz="2400" dirty="0"/>
              <a:t>&gt; : TM </a:t>
            </a:r>
            <a:r>
              <a:rPr lang="en-US" sz="2400" i="1" dirty="0"/>
              <a:t>M</a:t>
            </a:r>
            <a:r>
              <a:rPr lang="en-US" sz="2400" dirty="0"/>
              <a:t> halts on input string </a:t>
            </a:r>
            <a:r>
              <a:rPr lang="en-US" sz="2400" i="1" dirty="0"/>
              <a:t>w</a:t>
            </a:r>
            <a:r>
              <a:rPr lang="en-US" sz="2400" dirty="0" smtClean="0"/>
              <a:t>}</a:t>
            </a:r>
          </a:p>
          <a:p>
            <a:pPr eaLnBrk="1" hangingPunct="1">
              <a:buFontTx/>
              <a:buChar char="•"/>
            </a:pPr>
            <a:endParaRPr lang="en-US" sz="2400" i="1" dirty="0"/>
          </a:p>
          <a:p>
            <a:pPr eaLnBrk="1" hangingPunct="1"/>
            <a:r>
              <a:rPr lang="en-US" sz="2400" dirty="0"/>
              <a:t>Universe may be </a:t>
            </a:r>
            <a:r>
              <a:rPr lang="en-US" sz="2400" dirty="0" smtClean="0">
                <a:sym typeface="Symbol"/>
              </a:rPr>
              <a:t></a:t>
            </a:r>
            <a:r>
              <a:rPr lang="en-US" sz="2400" baseline="-25000" dirty="0" smtClean="0">
                <a:sym typeface="Symbol"/>
              </a:rPr>
              <a:t>U</a:t>
            </a:r>
            <a:r>
              <a:rPr lang="en-US" sz="2400" dirty="0" smtClean="0">
                <a:sym typeface="Symbol"/>
              </a:rPr>
              <a:t>*, or could be </a:t>
            </a:r>
            <a:br>
              <a:rPr lang="en-US" sz="2400" dirty="0" smtClean="0">
                <a:sym typeface="Symbol"/>
              </a:rPr>
            </a:br>
            <a:r>
              <a:rPr lang="en-US" sz="2400" dirty="0" smtClean="0">
                <a:sym typeface="Symbol"/>
              </a:rPr>
              <a:t/>
            </a:r>
            <a:br>
              <a:rPr lang="en-US" sz="2400" dirty="0" smtClean="0">
                <a:sym typeface="Symbol"/>
              </a:rPr>
            </a:br>
            <a:r>
              <a:rPr lang="en-US" sz="2200" dirty="0" smtClean="0"/>
              <a:t>{&lt;</a:t>
            </a:r>
            <a:r>
              <a:rPr lang="en-US" sz="2200" i="1" dirty="0" smtClean="0"/>
              <a:t>M</a:t>
            </a:r>
            <a:r>
              <a:rPr lang="en-US" sz="2200" dirty="0" smtClean="0"/>
              <a:t>, </a:t>
            </a:r>
            <a:r>
              <a:rPr lang="en-US" sz="2200" i="1" dirty="0" smtClean="0"/>
              <a:t>w</a:t>
            </a:r>
            <a:r>
              <a:rPr lang="en-US" sz="2200" dirty="0" smtClean="0"/>
              <a:t>&gt; : M is a TM and w is a string over M's input alphabet}</a:t>
            </a:r>
          </a:p>
          <a:p>
            <a:pPr eaLnBrk="1" hangingPunct="1"/>
            <a:endParaRPr lang="en-US" sz="2400" dirty="0"/>
          </a:p>
          <a:p>
            <a:pPr eaLnBrk="1" hangingPunct="1"/>
            <a:endParaRPr lang="en-US" sz="2400" dirty="0">
              <a:sym typeface="Symbol" pitchFamily="18" charset="2"/>
            </a:endParaRPr>
          </a:p>
        </p:txBody>
      </p:sp>
    </p:spTree>
    <p:extLst>
      <p:ext uri="{BB962C8B-B14F-4D97-AF65-F5344CB8AC3E}">
        <p14:creationId xmlns:p14="http://schemas.microsoft.com/office/powerpoint/2010/main" val="690471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685800" y="152400"/>
            <a:ext cx="8458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3600" b="1">
                <a:solidFill>
                  <a:schemeClr val="tx2"/>
                </a:solidFill>
              </a:rPr>
              <a:t>Defining the Universe</a:t>
            </a:r>
            <a:r>
              <a:rPr lang="en-US" sz="3600">
                <a:solidFill>
                  <a:schemeClr val="tx2"/>
                </a:solidFill>
              </a:rPr>
              <a:t> </a:t>
            </a:r>
          </a:p>
        </p:txBody>
      </p:sp>
      <p:sp>
        <p:nvSpPr>
          <p:cNvPr id="6147" name="Text Box 3"/>
          <p:cNvSpPr txBox="1">
            <a:spLocks noChangeArrowheads="1"/>
          </p:cNvSpPr>
          <p:nvPr/>
        </p:nvSpPr>
        <p:spPr bwMode="auto">
          <a:xfrm>
            <a:off x="914400" y="873125"/>
            <a:ext cx="7848600"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200" i="1" dirty="0"/>
              <a:t>L</a:t>
            </a:r>
            <a:r>
              <a:rPr lang="en-US" sz="2200" baseline="-25000" dirty="0"/>
              <a:t>1</a:t>
            </a:r>
            <a:r>
              <a:rPr lang="en-US" sz="2200" dirty="0"/>
              <a:t> = {&lt;</a:t>
            </a:r>
            <a:r>
              <a:rPr lang="en-US" sz="2200" i="1" dirty="0"/>
              <a:t>M</a:t>
            </a:r>
            <a:r>
              <a:rPr lang="en-US" sz="2200" dirty="0"/>
              <a:t>, </a:t>
            </a:r>
            <a:r>
              <a:rPr lang="en-US" sz="2200" i="1" dirty="0"/>
              <a:t>w</a:t>
            </a:r>
            <a:r>
              <a:rPr lang="en-US" sz="2200" dirty="0"/>
              <a:t>&gt; : TM </a:t>
            </a:r>
            <a:r>
              <a:rPr lang="en-US" sz="2200" i="1" dirty="0"/>
              <a:t>M</a:t>
            </a:r>
            <a:r>
              <a:rPr lang="en-US" sz="2200" dirty="0"/>
              <a:t> halts on input string </a:t>
            </a:r>
            <a:r>
              <a:rPr lang="en-US" sz="2200" i="1" dirty="0"/>
              <a:t>w</a:t>
            </a:r>
            <a:r>
              <a:rPr lang="en-US" sz="2200" dirty="0"/>
              <a:t>}.</a:t>
            </a:r>
            <a:endParaRPr lang="en-US" sz="2200" i="1" dirty="0"/>
          </a:p>
          <a:p>
            <a:pPr eaLnBrk="1" hangingPunct="1"/>
            <a:r>
              <a:rPr lang="en-US" sz="2200" i="1" dirty="0"/>
              <a:t>L</a:t>
            </a:r>
            <a:r>
              <a:rPr lang="en-US" sz="2200" baseline="-25000" dirty="0"/>
              <a:t>2</a:t>
            </a:r>
            <a:r>
              <a:rPr lang="en-US" sz="2200" dirty="0"/>
              <a:t> = {&lt;</a:t>
            </a:r>
            <a:r>
              <a:rPr lang="en-US" sz="2200" i="1" dirty="0"/>
              <a:t>M</a:t>
            </a:r>
            <a:r>
              <a:rPr lang="en-US" sz="2200" dirty="0"/>
              <a:t>&gt; : </a:t>
            </a:r>
            <a:r>
              <a:rPr lang="en-US" sz="2200" i="1" dirty="0"/>
              <a:t>M</a:t>
            </a:r>
            <a:r>
              <a:rPr lang="en-US" sz="2200" dirty="0"/>
              <a:t> </a:t>
            </a:r>
            <a:r>
              <a:rPr lang="en-US" sz="2200" dirty="0" smtClean="0"/>
              <a:t>doesn't halt on any input string}.</a:t>
            </a:r>
            <a:endParaRPr lang="en-US" sz="2200" i="1" dirty="0"/>
          </a:p>
          <a:p>
            <a:pPr eaLnBrk="1" hangingPunct="1"/>
            <a:r>
              <a:rPr lang="en-US" sz="2200" i="1" dirty="0"/>
              <a:t>L</a:t>
            </a:r>
            <a:r>
              <a:rPr lang="en-US" sz="2200" baseline="-25000" dirty="0"/>
              <a:t>3</a:t>
            </a:r>
            <a:r>
              <a:rPr lang="en-US" sz="2200" dirty="0"/>
              <a:t> = {&lt;</a:t>
            </a:r>
            <a:r>
              <a:rPr lang="en-US" sz="2200" i="1" dirty="0"/>
              <a:t>M</a:t>
            </a:r>
            <a:r>
              <a:rPr lang="en-US" sz="2200" baseline="-25000" dirty="0"/>
              <a:t>a</a:t>
            </a:r>
            <a:r>
              <a:rPr lang="en-US" sz="2200" dirty="0"/>
              <a:t>, </a:t>
            </a:r>
            <a:r>
              <a:rPr lang="en-US" sz="2200" i="1" dirty="0"/>
              <a:t>M</a:t>
            </a:r>
            <a:r>
              <a:rPr lang="en-US" sz="2200" baseline="-25000" dirty="0"/>
              <a:t>b</a:t>
            </a:r>
            <a:r>
              <a:rPr lang="en-US" sz="2200" dirty="0"/>
              <a:t>&gt; : </a:t>
            </a:r>
            <a:r>
              <a:rPr lang="en-US" sz="2200" i="1" dirty="0"/>
              <a:t>M</a:t>
            </a:r>
            <a:r>
              <a:rPr lang="en-US" sz="2200" baseline="-25000" dirty="0"/>
              <a:t>a</a:t>
            </a:r>
            <a:r>
              <a:rPr lang="en-US" sz="2200" dirty="0"/>
              <a:t> and </a:t>
            </a:r>
            <a:r>
              <a:rPr lang="en-US" sz="2200" i="1" dirty="0"/>
              <a:t>M</a:t>
            </a:r>
            <a:r>
              <a:rPr lang="en-US" sz="2200" baseline="-25000" dirty="0"/>
              <a:t>b</a:t>
            </a:r>
            <a:r>
              <a:rPr lang="en-US" sz="2200" dirty="0"/>
              <a:t> halt on the same strings}.</a:t>
            </a:r>
            <a:br>
              <a:rPr lang="en-US" sz="2200" dirty="0"/>
            </a:br>
            <a:endParaRPr lang="en-US" sz="2200" dirty="0"/>
          </a:p>
          <a:p>
            <a:pPr eaLnBrk="1" hangingPunct="1"/>
            <a:r>
              <a:rPr lang="en-US" sz="2200" dirty="0"/>
              <a:t>For a string </a:t>
            </a:r>
            <a:r>
              <a:rPr lang="en-US" sz="2200" i="1" dirty="0"/>
              <a:t>w</a:t>
            </a:r>
            <a:r>
              <a:rPr lang="en-US" sz="2200" dirty="0"/>
              <a:t> to be in </a:t>
            </a:r>
            <a:r>
              <a:rPr lang="en-US" sz="2200" i="1" dirty="0"/>
              <a:t>L</a:t>
            </a:r>
            <a:r>
              <a:rPr lang="en-US" sz="2200" baseline="-25000" dirty="0"/>
              <a:t>1</a:t>
            </a:r>
            <a:r>
              <a:rPr lang="en-US" sz="2200" dirty="0"/>
              <a:t>, it must:</a:t>
            </a:r>
          </a:p>
          <a:p>
            <a:pPr eaLnBrk="1" hangingPunct="1"/>
            <a:r>
              <a:rPr lang="en-US" sz="2200" dirty="0"/>
              <a:t>    ● be syntactically well-formed.</a:t>
            </a:r>
          </a:p>
          <a:p>
            <a:pPr eaLnBrk="1" hangingPunct="1"/>
            <a:r>
              <a:rPr lang="en-US" sz="2200" dirty="0"/>
              <a:t>    ● encode a machine </a:t>
            </a:r>
            <a:r>
              <a:rPr lang="en-US" sz="2200" i="1" dirty="0"/>
              <a:t>M</a:t>
            </a:r>
            <a:r>
              <a:rPr lang="en-US" sz="2200" dirty="0"/>
              <a:t> and a string </a:t>
            </a:r>
            <a:r>
              <a:rPr lang="en-US" sz="2200" i="1" dirty="0"/>
              <a:t>w</a:t>
            </a:r>
            <a:r>
              <a:rPr lang="en-US" sz="2200" dirty="0"/>
              <a:t> such that </a:t>
            </a:r>
            <a:r>
              <a:rPr lang="en-US" sz="2200" i="1" dirty="0"/>
              <a:t>M</a:t>
            </a:r>
            <a:r>
              <a:rPr lang="en-US" sz="2200" dirty="0"/>
              <a:t> halts </a:t>
            </a:r>
          </a:p>
          <a:p>
            <a:pPr eaLnBrk="1" hangingPunct="1"/>
            <a:r>
              <a:rPr lang="en-US" sz="2200" dirty="0"/>
              <a:t>       when started on </a:t>
            </a:r>
            <a:r>
              <a:rPr lang="en-US" sz="2200" i="1" dirty="0"/>
              <a:t>w</a:t>
            </a:r>
            <a:r>
              <a:rPr lang="en-US" sz="2200" dirty="0"/>
              <a:t>.</a:t>
            </a:r>
          </a:p>
          <a:p>
            <a:pPr eaLnBrk="1" hangingPunct="1"/>
            <a:endParaRPr lang="en-US" sz="2200" dirty="0"/>
          </a:p>
          <a:p>
            <a:pPr eaLnBrk="1" hangingPunct="1"/>
            <a:r>
              <a:rPr lang="en-US" sz="2200" dirty="0"/>
              <a:t>Define the universe from which we are drawing strings to contain only those strings that meet the syntactic requirements of the language definition. </a:t>
            </a:r>
          </a:p>
          <a:p>
            <a:pPr eaLnBrk="1" hangingPunct="1"/>
            <a:endParaRPr lang="en-US" sz="2200" dirty="0"/>
          </a:p>
          <a:p>
            <a:pPr eaLnBrk="1" hangingPunct="1"/>
            <a:r>
              <a:rPr lang="en-US" sz="2200" dirty="0"/>
              <a:t>This convention has no impact on the decidability of any of these languages since the set of </a:t>
            </a:r>
            <a:r>
              <a:rPr lang="en-US" sz="2200" dirty="0" smtClean="0"/>
              <a:t>all syntactically valid </a:t>
            </a:r>
            <a:r>
              <a:rPr lang="en-US" sz="2200" dirty="0"/>
              <a:t>strings is clearly in D.</a:t>
            </a:r>
          </a:p>
        </p:txBody>
      </p:sp>
    </p:spTree>
    <p:extLst>
      <p:ext uri="{BB962C8B-B14F-4D97-AF65-F5344CB8AC3E}">
        <p14:creationId xmlns:p14="http://schemas.microsoft.com/office/powerpoint/2010/main" val="16464336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1"/>
          <p:cNvSpPr txBox="1">
            <a:spLocks noChangeArrowheads="1"/>
          </p:cNvSpPr>
          <p:nvPr/>
        </p:nvSpPr>
        <p:spPr bwMode="auto">
          <a:xfrm>
            <a:off x="838200" y="1143000"/>
            <a:ext cx="8305800"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200" dirty="0"/>
              <a:t>Our earlier definition:</a:t>
            </a:r>
          </a:p>
          <a:p>
            <a:pPr eaLnBrk="1" hangingPunct="1"/>
            <a:endParaRPr lang="en-US" sz="2200" dirty="0">
              <a:sym typeface="Symbol" pitchFamily="18" charset="2"/>
            </a:endParaRPr>
          </a:p>
          <a:p>
            <a:pPr eaLnBrk="1" hangingPunct="1"/>
            <a:r>
              <a:rPr lang="en-US" sz="2200" dirty="0">
                <a:sym typeface="Symbol" pitchFamily="18" charset="2"/>
              </a:rPr>
              <a:t>  </a:t>
            </a:r>
            <a:r>
              <a:rPr lang="en-US" sz="2200" i="1" dirty="0"/>
              <a:t>L</a:t>
            </a:r>
            <a:r>
              <a:rPr lang="en-US" sz="2200" baseline="-25000" dirty="0"/>
              <a:t>1</a:t>
            </a:r>
            <a:r>
              <a:rPr lang="en-US" sz="2200" dirty="0"/>
              <a:t> =  {</a:t>
            </a:r>
            <a:r>
              <a:rPr lang="en-US" sz="2200" i="1" dirty="0"/>
              <a:t>x</a:t>
            </a:r>
            <a:r>
              <a:rPr lang="en-US" sz="2200" dirty="0"/>
              <a:t>: </a:t>
            </a:r>
            <a:r>
              <a:rPr lang="en-US" sz="2200" i="1" dirty="0"/>
              <a:t>x</a:t>
            </a:r>
            <a:r>
              <a:rPr lang="en-US" sz="2200" dirty="0"/>
              <a:t> is not a syntactically well formed &lt;</a:t>
            </a:r>
            <a:r>
              <a:rPr lang="en-US" sz="2200" i="1" dirty="0"/>
              <a:t>M</a:t>
            </a:r>
            <a:r>
              <a:rPr lang="en-US" sz="2200" dirty="0"/>
              <a:t>, </a:t>
            </a:r>
            <a:r>
              <a:rPr lang="en-US" sz="2200" i="1" dirty="0"/>
              <a:t>w</a:t>
            </a:r>
            <a:r>
              <a:rPr lang="en-US" sz="2200" dirty="0"/>
              <a:t>&gt; pair}</a:t>
            </a:r>
          </a:p>
          <a:p>
            <a:pPr eaLnBrk="1" hangingPunct="1"/>
            <a:r>
              <a:rPr lang="en-US" sz="2200" dirty="0"/>
              <a:t>	 		</a:t>
            </a:r>
            <a:r>
              <a:rPr lang="en-US" sz="2200" dirty="0">
                <a:sym typeface="Symbol" pitchFamily="18" charset="2"/>
              </a:rPr>
              <a:t></a:t>
            </a:r>
            <a:r>
              <a:rPr lang="en-US" sz="2200" dirty="0"/>
              <a:t> </a:t>
            </a:r>
          </a:p>
          <a:p>
            <a:pPr eaLnBrk="1" hangingPunct="1"/>
            <a:r>
              <a:rPr lang="en-US" sz="2200" dirty="0"/>
              <a:t>		{&lt;</a:t>
            </a:r>
            <a:r>
              <a:rPr lang="en-US" sz="2200" i="1" dirty="0"/>
              <a:t>M</a:t>
            </a:r>
            <a:r>
              <a:rPr lang="en-US" sz="2200" dirty="0"/>
              <a:t>, </a:t>
            </a:r>
            <a:r>
              <a:rPr lang="en-US" sz="2200" i="1" dirty="0"/>
              <a:t>w</a:t>
            </a:r>
            <a:r>
              <a:rPr lang="en-US" sz="2200" dirty="0"/>
              <a:t>&gt; : TM </a:t>
            </a:r>
            <a:r>
              <a:rPr lang="en-US" sz="2200" i="1" dirty="0"/>
              <a:t>M</a:t>
            </a:r>
            <a:r>
              <a:rPr lang="en-US" sz="2200" dirty="0"/>
              <a:t> does not halt on input string </a:t>
            </a:r>
            <a:r>
              <a:rPr lang="en-US" sz="2200" i="1" dirty="0"/>
              <a:t>w</a:t>
            </a:r>
            <a:r>
              <a:rPr lang="en-US" sz="2200" dirty="0"/>
              <a:t>}.</a:t>
            </a:r>
          </a:p>
          <a:p>
            <a:pPr eaLnBrk="1" hangingPunct="1"/>
            <a:endParaRPr lang="en-US" sz="2200" dirty="0"/>
          </a:p>
          <a:p>
            <a:pPr eaLnBrk="1" hangingPunct="1"/>
            <a:r>
              <a:rPr lang="en-US" sz="2200" dirty="0"/>
              <a:t>We will use a different definition:</a:t>
            </a:r>
          </a:p>
          <a:p>
            <a:pPr eaLnBrk="1" hangingPunct="1"/>
            <a:endParaRPr lang="en-US" sz="2200" dirty="0"/>
          </a:p>
          <a:p>
            <a:pPr eaLnBrk="1" hangingPunct="1"/>
            <a:r>
              <a:rPr lang="en-US" sz="2200" dirty="0"/>
              <a:t>Define the </a:t>
            </a:r>
            <a:r>
              <a:rPr lang="en-US" sz="2200" b="1" i="1" dirty="0"/>
              <a:t>complement</a:t>
            </a:r>
            <a:r>
              <a:rPr lang="en-US" sz="2200" dirty="0"/>
              <a:t> of any language </a:t>
            </a:r>
            <a:r>
              <a:rPr lang="en-US" sz="2200" i="1" dirty="0"/>
              <a:t>L</a:t>
            </a:r>
            <a:r>
              <a:rPr lang="en-US" sz="2200" dirty="0"/>
              <a:t> whose member strings include at least one Turing machine description to be with respect to a universe of strings that are of the same syntactic form as </a:t>
            </a:r>
            <a:r>
              <a:rPr lang="en-US" sz="2200" i="1" dirty="0"/>
              <a:t>L</a:t>
            </a:r>
            <a:r>
              <a:rPr lang="en-US" sz="2200" dirty="0"/>
              <a:t>.  </a:t>
            </a:r>
          </a:p>
          <a:p>
            <a:pPr eaLnBrk="1" hangingPunct="1"/>
            <a:endParaRPr lang="en-US" sz="2200" dirty="0"/>
          </a:p>
          <a:p>
            <a:pPr eaLnBrk="1" hangingPunct="1"/>
            <a:r>
              <a:rPr lang="en-US" sz="2200" dirty="0"/>
              <a:t>Now we have:</a:t>
            </a:r>
          </a:p>
          <a:p>
            <a:pPr eaLnBrk="1" hangingPunct="1"/>
            <a:endParaRPr lang="en-US" sz="2200" dirty="0">
              <a:sym typeface="Symbol" pitchFamily="18" charset="2"/>
            </a:endParaRPr>
          </a:p>
          <a:p>
            <a:pPr eaLnBrk="1" hangingPunct="1"/>
            <a:r>
              <a:rPr lang="en-US" sz="2200" dirty="0">
                <a:sym typeface="Symbol" pitchFamily="18" charset="2"/>
              </a:rPr>
              <a:t>  </a:t>
            </a:r>
            <a:r>
              <a:rPr lang="en-US" sz="2200" i="1" dirty="0"/>
              <a:t>L</a:t>
            </a:r>
            <a:r>
              <a:rPr lang="en-US" sz="2200" baseline="-25000" dirty="0"/>
              <a:t>1</a:t>
            </a:r>
            <a:r>
              <a:rPr lang="en-US" sz="2200" dirty="0"/>
              <a:t> = {&lt;</a:t>
            </a:r>
            <a:r>
              <a:rPr lang="en-US" sz="2200" i="1" dirty="0"/>
              <a:t>M</a:t>
            </a:r>
            <a:r>
              <a:rPr lang="en-US" sz="2200" dirty="0"/>
              <a:t>, </a:t>
            </a:r>
            <a:r>
              <a:rPr lang="en-US" sz="2200" i="1" dirty="0"/>
              <a:t>w</a:t>
            </a:r>
            <a:r>
              <a:rPr lang="en-US" sz="2200" dirty="0"/>
              <a:t>&gt; : TM </a:t>
            </a:r>
            <a:r>
              <a:rPr lang="en-US" sz="2200" i="1" dirty="0"/>
              <a:t>M</a:t>
            </a:r>
            <a:r>
              <a:rPr lang="en-US" sz="2200" dirty="0"/>
              <a:t> does not halt on input string </a:t>
            </a:r>
            <a:r>
              <a:rPr lang="en-US" sz="2200" i="1" dirty="0"/>
              <a:t>w</a:t>
            </a:r>
            <a:r>
              <a:rPr lang="en-US" sz="2200" dirty="0"/>
              <a:t>}.</a:t>
            </a:r>
          </a:p>
        </p:txBody>
      </p:sp>
      <p:sp>
        <p:nvSpPr>
          <p:cNvPr id="7171" name="Rectangle 12"/>
          <p:cNvSpPr>
            <a:spLocks noChangeArrowheads="1"/>
          </p:cNvSpPr>
          <p:nvPr/>
        </p:nvSpPr>
        <p:spPr bwMode="auto">
          <a:xfrm>
            <a:off x="685800" y="1524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3600" b="1">
                <a:solidFill>
                  <a:schemeClr val="tx2"/>
                </a:solidFill>
              </a:rPr>
              <a:t>A Different Definition of Complement</a:t>
            </a:r>
            <a:r>
              <a:rPr lang="en-US" sz="3600">
                <a:solidFill>
                  <a:schemeClr val="tx2"/>
                </a:solidFill>
              </a:rPr>
              <a:t> </a:t>
            </a:r>
          </a:p>
        </p:txBody>
      </p:sp>
    </p:spTree>
    <p:extLst>
      <p:ext uri="{BB962C8B-B14F-4D97-AF65-F5344CB8AC3E}">
        <p14:creationId xmlns:p14="http://schemas.microsoft.com/office/powerpoint/2010/main" val="15182909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533400" y="76200"/>
            <a:ext cx="8610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3600" b="1">
                <a:solidFill>
                  <a:schemeClr val="tx2"/>
                </a:solidFill>
              </a:rPr>
              <a:t>Does This Program Always Halt?</a:t>
            </a:r>
            <a:r>
              <a:rPr lang="en-US" sz="3600">
                <a:solidFill>
                  <a:schemeClr val="tx2"/>
                </a:solidFill>
              </a:rPr>
              <a:t> </a:t>
            </a:r>
          </a:p>
        </p:txBody>
      </p:sp>
      <p:sp>
        <p:nvSpPr>
          <p:cNvPr id="9219" name="Text Box 3"/>
          <p:cNvSpPr txBox="1">
            <a:spLocks noChangeArrowheads="1"/>
          </p:cNvSpPr>
          <p:nvPr/>
        </p:nvSpPr>
        <p:spPr bwMode="auto">
          <a:xfrm>
            <a:off x="838200" y="914400"/>
            <a:ext cx="80772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i="1" dirty="0"/>
              <a:t>times3</a:t>
            </a:r>
            <a:r>
              <a:rPr lang="en-US" sz="2400" dirty="0"/>
              <a:t>(</a:t>
            </a:r>
            <a:r>
              <a:rPr lang="en-US" sz="2400" i="1" dirty="0"/>
              <a:t>x</a:t>
            </a:r>
            <a:r>
              <a:rPr lang="en-US" sz="2400" dirty="0"/>
              <a:t>: positive integer) = </a:t>
            </a:r>
          </a:p>
          <a:p>
            <a:pPr eaLnBrk="1" hangingPunct="1"/>
            <a:r>
              <a:rPr lang="en-US" sz="2400" dirty="0"/>
              <a:t>    while </a:t>
            </a:r>
            <a:r>
              <a:rPr lang="en-US" sz="2400" i="1" dirty="0"/>
              <a:t>x</a:t>
            </a:r>
            <a:r>
              <a:rPr lang="en-US" sz="2400" dirty="0"/>
              <a:t> </a:t>
            </a:r>
            <a:r>
              <a:rPr lang="en-US" sz="2400" dirty="0">
                <a:sym typeface="Symbol" pitchFamily="18" charset="2"/>
              </a:rPr>
              <a:t></a:t>
            </a:r>
            <a:r>
              <a:rPr lang="en-US" sz="2400" dirty="0"/>
              <a:t> 1 do:</a:t>
            </a:r>
          </a:p>
          <a:p>
            <a:pPr eaLnBrk="1" hangingPunct="1"/>
            <a:r>
              <a:rPr lang="en-US" sz="2400" dirty="0"/>
              <a:t>        if </a:t>
            </a:r>
            <a:r>
              <a:rPr lang="en-US" sz="2400" i="1" dirty="0"/>
              <a:t>x</a:t>
            </a:r>
            <a:r>
              <a:rPr lang="en-US" sz="2400" dirty="0"/>
              <a:t> is even then </a:t>
            </a:r>
            <a:r>
              <a:rPr lang="en-US" sz="2400" i="1" dirty="0"/>
              <a:t>x</a:t>
            </a:r>
            <a:r>
              <a:rPr lang="en-US" sz="2400" dirty="0"/>
              <a:t> = </a:t>
            </a:r>
            <a:r>
              <a:rPr lang="en-US" sz="2400" i="1" dirty="0"/>
              <a:t>x</a:t>
            </a:r>
            <a:r>
              <a:rPr lang="en-US" sz="2400" dirty="0"/>
              <a:t>/2.</a:t>
            </a:r>
          </a:p>
          <a:p>
            <a:pPr eaLnBrk="1" hangingPunct="1"/>
            <a:r>
              <a:rPr lang="en-US" sz="2400" dirty="0"/>
              <a:t>        else </a:t>
            </a:r>
            <a:r>
              <a:rPr lang="en-US" sz="2400" i="1" dirty="0"/>
              <a:t>x</a:t>
            </a:r>
            <a:r>
              <a:rPr lang="en-US" sz="2400" dirty="0"/>
              <a:t> = 3</a:t>
            </a:r>
            <a:r>
              <a:rPr lang="en-US" sz="2400" i="1" dirty="0"/>
              <a:t>x</a:t>
            </a:r>
            <a:r>
              <a:rPr lang="en-US" sz="2400" dirty="0"/>
              <a:t> + 1	 </a:t>
            </a:r>
          </a:p>
        </p:txBody>
      </p:sp>
      <p:sp>
        <p:nvSpPr>
          <p:cNvPr id="9220" name="Text Box 4"/>
          <p:cNvSpPr txBox="1">
            <a:spLocks noChangeArrowheads="1"/>
          </p:cNvSpPr>
          <p:nvPr/>
        </p:nvSpPr>
        <p:spPr bwMode="auto">
          <a:xfrm>
            <a:off x="990600" y="2586038"/>
            <a:ext cx="2438400" cy="461962"/>
          </a:xfrm>
          <a:prstGeom prst="rect">
            <a:avLst/>
          </a:prstGeom>
          <a:noFill/>
          <a:ln w="28575">
            <a:solidFill>
              <a:schemeClr val="accent5">
                <a:lumMod val="50000"/>
              </a:schemeClr>
            </a:solidFill>
            <a:miter lim="800000"/>
            <a:headEnd/>
            <a:tailEnd/>
          </a:ln>
        </p:spPr>
        <p:txBody>
          <a:bodyPr>
            <a:spAutoFit/>
          </a:bodyPr>
          <a:lstStyle/>
          <a:p>
            <a:pPr>
              <a:spcBef>
                <a:spcPct val="10000"/>
              </a:spcBef>
              <a:defRPr/>
            </a:pPr>
            <a:r>
              <a:rPr lang="en-US" sz="2400" dirty="0"/>
              <a:t>times3(25) …</a:t>
            </a:r>
          </a:p>
        </p:txBody>
      </p:sp>
      <p:sp>
        <p:nvSpPr>
          <p:cNvPr id="5" name="TextBox 4"/>
          <p:cNvSpPr txBox="1"/>
          <p:nvPr/>
        </p:nvSpPr>
        <p:spPr>
          <a:xfrm>
            <a:off x="5181600" y="1046163"/>
            <a:ext cx="3733800" cy="5354637"/>
          </a:xfrm>
          <a:prstGeom prst="rect">
            <a:avLst/>
          </a:prstGeom>
          <a:noFill/>
          <a:ln w="31750">
            <a:solidFill>
              <a:schemeClr val="accent5">
                <a:lumMod val="50000"/>
              </a:schemeClr>
            </a:solidFill>
          </a:ln>
        </p:spPr>
        <p:txBody>
          <a:bodyPr>
            <a:spAutoFit/>
          </a:bodyPr>
          <a:lstStyle/>
          <a:p>
            <a:pPr>
              <a:defRPr/>
            </a:pPr>
            <a:r>
              <a:rPr lang="en-US" sz="1900" dirty="0"/>
              <a:t>max = 100000</a:t>
            </a:r>
          </a:p>
          <a:p>
            <a:pPr>
              <a:defRPr/>
            </a:pPr>
            <a:r>
              <a:rPr lang="en-US" sz="1900" dirty="0" err="1"/>
              <a:t>maxCount</a:t>
            </a:r>
            <a:r>
              <a:rPr lang="en-US" sz="1900" dirty="0"/>
              <a:t> = 0</a:t>
            </a:r>
          </a:p>
          <a:p>
            <a:pPr>
              <a:defRPr/>
            </a:pPr>
            <a:r>
              <a:rPr lang="en-US" sz="1900" dirty="0"/>
              <a:t>for </a:t>
            </a:r>
            <a:r>
              <a:rPr lang="en-US" sz="1900" dirty="0" err="1"/>
              <a:t>i</a:t>
            </a:r>
            <a:r>
              <a:rPr lang="en-US" sz="1900" dirty="0"/>
              <a:t> in range(1, max+1):</a:t>
            </a:r>
          </a:p>
          <a:p>
            <a:pPr>
              <a:defRPr/>
            </a:pPr>
            <a:r>
              <a:rPr lang="en-US" sz="1900" dirty="0"/>
              <a:t>    current = </a:t>
            </a:r>
            <a:r>
              <a:rPr lang="en-US" sz="1900" dirty="0" err="1"/>
              <a:t>i</a:t>
            </a:r>
            <a:endParaRPr lang="en-US" sz="1900" dirty="0"/>
          </a:p>
          <a:p>
            <a:pPr>
              <a:defRPr/>
            </a:pPr>
            <a:r>
              <a:rPr lang="en-US" sz="1900" dirty="0"/>
              <a:t>    count = 0</a:t>
            </a:r>
          </a:p>
          <a:p>
            <a:pPr>
              <a:defRPr/>
            </a:pPr>
            <a:endParaRPr lang="en-US" sz="1900" dirty="0"/>
          </a:p>
          <a:p>
            <a:pPr>
              <a:defRPr/>
            </a:pPr>
            <a:r>
              <a:rPr lang="en-US" sz="1900" dirty="0"/>
              <a:t>    while current != 1:</a:t>
            </a:r>
          </a:p>
          <a:p>
            <a:pPr>
              <a:defRPr/>
            </a:pPr>
            <a:r>
              <a:rPr lang="en-US" sz="1900" dirty="0"/>
              <a:t>        count += 1</a:t>
            </a:r>
          </a:p>
          <a:p>
            <a:pPr>
              <a:defRPr/>
            </a:pPr>
            <a:r>
              <a:rPr lang="en-US" sz="1900" dirty="0"/>
              <a:t>        if current % 2 == 0:</a:t>
            </a:r>
          </a:p>
          <a:p>
            <a:pPr>
              <a:defRPr/>
            </a:pPr>
            <a:r>
              <a:rPr lang="en-US" sz="1900" dirty="0"/>
              <a:t>            current /= 2</a:t>
            </a:r>
          </a:p>
          <a:p>
            <a:pPr>
              <a:defRPr/>
            </a:pPr>
            <a:r>
              <a:rPr lang="en-US" sz="1900" dirty="0"/>
              <a:t>        else:</a:t>
            </a:r>
          </a:p>
          <a:p>
            <a:pPr>
              <a:defRPr/>
            </a:pPr>
            <a:r>
              <a:rPr lang="en-US" sz="1900" dirty="0"/>
              <a:t>            current = 3 * current + 1</a:t>
            </a:r>
          </a:p>
          <a:p>
            <a:pPr>
              <a:defRPr/>
            </a:pPr>
            <a:endParaRPr lang="en-US" sz="1900" dirty="0"/>
          </a:p>
          <a:p>
            <a:pPr>
              <a:defRPr/>
            </a:pPr>
            <a:r>
              <a:rPr lang="en-US" sz="1900" dirty="0"/>
              <a:t>    print "%7d %7d" % (</a:t>
            </a:r>
            <a:r>
              <a:rPr lang="en-US" sz="1900" dirty="0" err="1"/>
              <a:t>i</a:t>
            </a:r>
            <a:r>
              <a:rPr lang="en-US" sz="1900" dirty="0"/>
              <a:t>, count)</a:t>
            </a:r>
          </a:p>
          <a:p>
            <a:pPr>
              <a:defRPr/>
            </a:pPr>
            <a:r>
              <a:rPr lang="en-US" sz="1900" dirty="0"/>
              <a:t>    if count &gt; </a:t>
            </a:r>
            <a:r>
              <a:rPr lang="en-US" sz="1900" dirty="0" err="1"/>
              <a:t>maxCount</a:t>
            </a:r>
            <a:r>
              <a:rPr lang="en-US" sz="1900" dirty="0"/>
              <a:t>:</a:t>
            </a:r>
          </a:p>
          <a:p>
            <a:pPr>
              <a:defRPr/>
            </a:pPr>
            <a:r>
              <a:rPr lang="en-US" sz="1900" dirty="0"/>
              <a:t>        </a:t>
            </a:r>
            <a:r>
              <a:rPr lang="en-US" sz="1900" dirty="0" err="1"/>
              <a:t>maxCount</a:t>
            </a:r>
            <a:r>
              <a:rPr lang="en-US" sz="1900" dirty="0"/>
              <a:t> = count</a:t>
            </a:r>
          </a:p>
          <a:p>
            <a:pPr>
              <a:defRPr/>
            </a:pPr>
            <a:endParaRPr lang="en-US" sz="1900" dirty="0"/>
          </a:p>
          <a:p>
            <a:pPr>
              <a:defRPr/>
            </a:pPr>
            <a:r>
              <a:rPr lang="en-US" sz="1900" dirty="0"/>
              <a:t>print "</a:t>
            </a:r>
            <a:r>
              <a:rPr lang="en-US" sz="1900" dirty="0" err="1"/>
              <a:t>maxCount</a:t>
            </a:r>
            <a:r>
              <a:rPr lang="en-US" sz="1900" dirty="0"/>
              <a:t> = ", </a:t>
            </a:r>
            <a:r>
              <a:rPr lang="en-US" sz="1900" dirty="0" err="1"/>
              <a:t>maxCount</a:t>
            </a:r>
            <a:endParaRPr lang="en-US" sz="1900" dirty="0"/>
          </a:p>
        </p:txBody>
      </p:sp>
      <p:sp>
        <p:nvSpPr>
          <p:cNvPr id="6" name="TextBox 5"/>
          <p:cNvSpPr txBox="1"/>
          <p:nvPr/>
        </p:nvSpPr>
        <p:spPr>
          <a:xfrm>
            <a:off x="838200" y="3276600"/>
            <a:ext cx="4038600" cy="3354388"/>
          </a:xfrm>
          <a:prstGeom prst="rect">
            <a:avLst/>
          </a:prstGeom>
          <a:noFill/>
          <a:ln w="28575">
            <a:solidFill>
              <a:schemeClr val="accent5">
                <a:lumMod val="50000"/>
              </a:schemeClr>
            </a:solidFill>
          </a:ln>
        </p:spPr>
        <p:txBody>
          <a:bodyPr>
            <a:spAutoFit/>
          </a:bodyPr>
          <a:lstStyle/>
          <a:p>
            <a:pPr>
              <a:defRPr/>
            </a:pPr>
            <a:r>
              <a:rPr lang="en-US" sz="2000" dirty="0" err="1"/>
              <a:t>Lothar</a:t>
            </a:r>
            <a:r>
              <a:rPr lang="en-US" sz="2000" dirty="0"/>
              <a:t> </a:t>
            </a:r>
            <a:r>
              <a:rPr lang="en-US" sz="2000" dirty="0" err="1"/>
              <a:t>Collatz</a:t>
            </a:r>
            <a:r>
              <a:rPr lang="en-US" sz="2000" dirty="0"/>
              <a:t>, 1937, conjectured that times3 halts for all positive integers n.  Still an open problem.</a:t>
            </a:r>
            <a:br>
              <a:rPr lang="en-US" sz="2000" dirty="0"/>
            </a:br>
            <a:r>
              <a:rPr lang="en-US" sz="2000" dirty="0"/>
              <a:t/>
            </a:r>
            <a:br>
              <a:rPr lang="en-US" sz="2000" dirty="0"/>
            </a:br>
            <a:r>
              <a:rPr lang="hu-HU" sz="2000" dirty="0"/>
              <a:t>Paul Erdős</a:t>
            </a:r>
            <a:r>
              <a:rPr lang="en-US" sz="2000" dirty="0"/>
              <a:t>: </a:t>
            </a:r>
            <a:r>
              <a:rPr lang="hu-HU" sz="2000" dirty="0"/>
              <a:t> </a:t>
            </a:r>
            <a:r>
              <a:rPr lang="en-US" sz="2000" dirty="0"/>
              <a:t>"Mathematics is not yet ready for such confusing, troubling, and hard problems." </a:t>
            </a:r>
          </a:p>
          <a:p>
            <a:pPr>
              <a:defRPr/>
            </a:pPr>
            <a:endParaRPr lang="en-US" dirty="0"/>
          </a:p>
          <a:p>
            <a:pPr>
              <a:defRPr/>
            </a:pPr>
            <a:r>
              <a:rPr lang="en-US" dirty="0">
                <a:hlinkClick r:id="rId3"/>
              </a:rPr>
              <a:t>http://mathworld.wolfram.com/CollatzProblem.html</a:t>
            </a:r>
            <a:r>
              <a:rPr lang="en-US" dirty="0"/>
              <a:t> </a:t>
            </a:r>
          </a:p>
          <a:p>
            <a:pPr>
              <a:defRPr/>
            </a:pPr>
            <a:endParaRPr lang="en-US" dirty="0"/>
          </a:p>
        </p:txBody>
      </p:sp>
    </p:spTree>
    <p:extLst>
      <p:ext uri="{BB962C8B-B14F-4D97-AF65-F5344CB8AC3E}">
        <p14:creationId xmlns:p14="http://schemas.microsoft.com/office/powerpoint/2010/main" val="21781074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2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animBg="1"/>
      <p:bldP spid="5" grpId="0" animBg="1"/>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533400" y="76200"/>
            <a:ext cx="8610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3600" b="1" dirty="0" err="1" smtClean="0">
                <a:solidFill>
                  <a:schemeClr val="tx2"/>
                </a:solidFill>
              </a:rPr>
              <a:t>Collatz</a:t>
            </a:r>
            <a:r>
              <a:rPr lang="en-US" sz="3600" b="1" dirty="0" smtClean="0">
                <a:solidFill>
                  <a:schemeClr val="tx2"/>
                </a:solidFill>
              </a:rPr>
              <a:t> function example</a:t>
            </a:r>
            <a:r>
              <a:rPr lang="en-US" sz="3600" dirty="0" smtClean="0">
                <a:solidFill>
                  <a:schemeClr val="tx2"/>
                </a:solidFill>
              </a:rPr>
              <a:t> </a:t>
            </a:r>
            <a:endParaRPr lang="en-US" sz="3600" dirty="0">
              <a:solidFill>
                <a:schemeClr val="tx2"/>
              </a:solidFill>
            </a:endParaRPr>
          </a:p>
        </p:txBody>
      </p:sp>
      <p:sp>
        <p:nvSpPr>
          <p:cNvPr id="9219" name="Text Box 3"/>
          <p:cNvSpPr txBox="1">
            <a:spLocks noChangeArrowheads="1"/>
          </p:cNvSpPr>
          <p:nvPr/>
        </p:nvSpPr>
        <p:spPr bwMode="auto">
          <a:xfrm>
            <a:off x="838200" y="914400"/>
            <a:ext cx="80772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indent="0" eaLnBrk="1" hangingPunct="1"/>
            <a:r>
              <a:rPr lang="en-US" sz="2400" dirty="0"/>
              <a:t>27, 82, 41, 124, 62, 31, 94, 47, 142, 71, 214, 107, 322, 161, 484, 242, 121, 364, 182, 91, 274, 137, 412, 206, 103, 310, 155, 466, 233, 700, 350, 175, 526, 263, 790, 395, 1186, 593, 1780, 890, 445, 1336, 668, 334, 167, 502, 251, 754, 377, 1132, 566, 283, 850, 425, 1276, 638, 319, 958, 479, 1438, 719, 2158, 1079, 3238, 1619, 4858, 2429, 7288, 3644, 1822, 911, 2734, 1367, 4102, 2051, 6154, 3077, </a:t>
            </a:r>
            <a:r>
              <a:rPr lang="en-US" sz="2400" b="1" i="1" dirty="0"/>
              <a:t>9232</a:t>
            </a:r>
            <a:r>
              <a:rPr lang="en-US" sz="2400" dirty="0"/>
              <a:t>, 4616, 2308, 1154, 577, 1732, 866, 433, 1300, 650, 325, 976, 488, 244, 122, 61, 184, 92, 46, 23, 70, 35, 106, 53, 160, 80, 40, 20, 10, 5, 16, 8, 4, 2, 1</a:t>
            </a:r>
          </a:p>
        </p:txBody>
      </p:sp>
    </p:spTree>
    <p:extLst>
      <p:ext uri="{BB962C8B-B14F-4D97-AF65-F5344CB8AC3E}">
        <p14:creationId xmlns:p14="http://schemas.microsoft.com/office/powerpoint/2010/main" val="593233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ChangeArrowheads="1"/>
          </p:cNvSpPr>
          <p:nvPr/>
        </p:nvSpPr>
        <p:spPr bwMode="auto">
          <a:xfrm>
            <a:off x="685800" y="76200"/>
            <a:ext cx="8458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n-US" altLang="en-US" sz="3600" b="1"/>
              <a:t>Encoding Multiple Inputs</a:t>
            </a:r>
            <a:r>
              <a:rPr lang="en-US" altLang="en-US" sz="3600"/>
              <a:t> </a:t>
            </a:r>
          </a:p>
        </p:txBody>
      </p:sp>
      <p:sp>
        <p:nvSpPr>
          <p:cNvPr id="144387" name="Text Box 3"/>
          <p:cNvSpPr txBox="1">
            <a:spLocks noChangeArrowheads="1"/>
          </p:cNvSpPr>
          <p:nvPr/>
        </p:nvSpPr>
        <p:spPr bwMode="auto">
          <a:xfrm>
            <a:off x="914400" y="1143000"/>
            <a:ext cx="807720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r>
              <a:rPr lang="en-US" altLang="en-US" sz="2400" dirty="0"/>
              <a:t>Let: </a:t>
            </a:r>
          </a:p>
          <a:p>
            <a:endParaRPr lang="en-US" altLang="en-US" sz="2400" dirty="0"/>
          </a:p>
          <a:p>
            <a:r>
              <a:rPr lang="en-US" altLang="en-US" sz="2400" dirty="0"/>
              <a:t>		&lt;</a:t>
            </a:r>
            <a:r>
              <a:rPr lang="en-US" altLang="en-US" sz="2400" i="1" dirty="0"/>
              <a:t>x</a:t>
            </a:r>
            <a:r>
              <a:rPr lang="en-US" altLang="en-US" sz="2400" baseline="-25000" dirty="0"/>
              <a:t>1</a:t>
            </a:r>
            <a:r>
              <a:rPr lang="en-US" altLang="en-US" sz="2400" dirty="0"/>
              <a:t>, </a:t>
            </a:r>
            <a:r>
              <a:rPr lang="en-US" altLang="en-US" sz="2400" i="1" dirty="0"/>
              <a:t>x</a:t>
            </a:r>
            <a:r>
              <a:rPr lang="en-US" altLang="en-US" sz="2400" baseline="-25000" dirty="0"/>
              <a:t>2</a:t>
            </a:r>
            <a:r>
              <a:rPr lang="en-US" altLang="en-US" sz="2400" dirty="0"/>
              <a:t>, …</a:t>
            </a:r>
            <a:r>
              <a:rPr lang="en-US" altLang="en-US" sz="2400" i="1" dirty="0" err="1"/>
              <a:t>x</a:t>
            </a:r>
            <a:r>
              <a:rPr lang="en-US" altLang="en-US" sz="2400" i="1" baseline="-25000" dirty="0" err="1"/>
              <a:t>n</a:t>
            </a:r>
            <a:r>
              <a:rPr lang="en-US" altLang="en-US" sz="2400" dirty="0"/>
              <a:t>&gt; </a:t>
            </a:r>
          </a:p>
          <a:p>
            <a:endParaRPr lang="en-US" altLang="en-US" sz="2400" dirty="0"/>
          </a:p>
          <a:p>
            <a:r>
              <a:rPr lang="en-US" altLang="en-US" sz="2400" dirty="0" smtClean="0"/>
              <a:t>represent </a:t>
            </a:r>
            <a:r>
              <a:rPr lang="en-US" altLang="en-US" sz="2400" dirty="0"/>
              <a:t>a single string that encodes the sequence of individual values:</a:t>
            </a:r>
          </a:p>
          <a:p>
            <a:endParaRPr lang="en-US" altLang="en-US" sz="2400" dirty="0"/>
          </a:p>
          <a:p>
            <a:r>
              <a:rPr lang="en-US" altLang="en-US" sz="2400" i="1" dirty="0"/>
              <a:t>		x</a:t>
            </a:r>
            <a:r>
              <a:rPr lang="en-US" altLang="en-US" sz="2400" baseline="-25000" dirty="0"/>
              <a:t>1</a:t>
            </a:r>
            <a:r>
              <a:rPr lang="en-US" altLang="en-US" sz="2400" dirty="0"/>
              <a:t>, </a:t>
            </a:r>
            <a:r>
              <a:rPr lang="en-US" altLang="en-US" sz="2400" i="1" dirty="0"/>
              <a:t>x</a:t>
            </a:r>
            <a:r>
              <a:rPr lang="en-US" altLang="en-US" sz="2400" baseline="-25000" dirty="0"/>
              <a:t>2</a:t>
            </a:r>
            <a:r>
              <a:rPr lang="en-US" altLang="en-US" sz="2400" dirty="0"/>
              <a:t>, …</a:t>
            </a:r>
            <a:r>
              <a:rPr lang="en-US" altLang="en-US" sz="2400" i="1" dirty="0" err="1"/>
              <a:t>x</a:t>
            </a:r>
            <a:r>
              <a:rPr lang="en-US" altLang="en-US" sz="2400" i="1" baseline="-25000" dirty="0" err="1"/>
              <a:t>n</a:t>
            </a:r>
            <a:r>
              <a:rPr lang="en-US" altLang="en-US" sz="2400" dirty="0"/>
              <a:t>.</a:t>
            </a:r>
          </a:p>
        </p:txBody>
      </p:sp>
    </p:spTree>
    <p:extLst>
      <p:ext uri="{BB962C8B-B14F-4D97-AF65-F5344CB8AC3E}">
        <p14:creationId xmlns:p14="http://schemas.microsoft.com/office/powerpoint/2010/main" val="26156513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8382000" cy="1470025"/>
          </a:xfrm>
        </p:spPr>
        <p:txBody>
          <a:bodyPr/>
          <a:lstStyle/>
          <a:p>
            <a:r>
              <a:rPr lang="en-US" dirty="0" smtClean="0"/>
              <a:t>The </a:t>
            </a:r>
            <a:r>
              <a:rPr lang="en-US" dirty="0" smtClean="0"/>
              <a:t>Halting </a:t>
            </a:r>
            <a:r>
              <a:rPr lang="en-US" dirty="0" smtClean="0"/>
              <a:t>Problem</a:t>
            </a:r>
            <a:br>
              <a:rPr lang="en-US" dirty="0" smtClean="0"/>
            </a:br>
            <a:endParaRPr lang="en-US" sz="3600" dirty="0"/>
          </a:p>
        </p:txBody>
      </p:sp>
      <p:sp>
        <p:nvSpPr>
          <p:cNvPr id="3" name="Subtitle 2"/>
          <p:cNvSpPr>
            <a:spLocks noGrp="1"/>
          </p:cNvSpPr>
          <p:nvPr>
            <p:ph type="subTitle" idx="1"/>
          </p:nvPr>
        </p:nvSpPr>
        <p:spPr>
          <a:xfrm>
            <a:off x="1143000" y="3810000"/>
            <a:ext cx="7391400" cy="1752600"/>
          </a:xfrm>
        </p:spPr>
        <p:txBody>
          <a:bodyPr/>
          <a:lstStyle/>
          <a:p>
            <a:r>
              <a:rPr lang="en-US" dirty="0"/>
              <a:t>(Expressed as The Halting Language)</a:t>
            </a:r>
            <a:endParaRPr lang="en-US" dirty="0"/>
          </a:p>
        </p:txBody>
      </p:sp>
    </p:spTree>
    <p:extLst>
      <p:ext uri="{BB962C8B-B14F-4D97-AF65-F5344CB8AC3E}">
        <p14:creationId xmlns:p14="http://schemas.microsoft.com/office/powerpoint/2010/main" val="223148071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8"/>
          <p:cNvSpPr>
            <a:spLocks noChangeArrowheads="1"/>
          </p:cNvSpPr>
          <p:nvPr/>
        </p:nvSpPr>
        <p:spPr bwMode="auto">
          <a:xfrm>
            <a:off x="685800" y="762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3600" b="1">
                <a:solidFill>
                  <a:schemeClr val="tx2"/>
                </a:solidFill>
              </a:rPr>
              <a:t>The Language H</a:t>
            </a:r>
            <a:r>
              <a:rPr lang="en-US" sz="3600">
                <a:solidFill>
                  <a:schemeClr val="tx2"/>
                </a:solidFill>
              </a:rPr>
              <a:t> </a:t>
            </a:r>
          </a:p>
        </p:txBody>
      </p:sp>
      <p:sp>
        <p:nvSpPr>
          <p:cNvPr id="8195" name="Text Box 10"/>
          <p:cNvSpPr txBox="1">
            <a:spLocks noChangeArrowheads="1"/>
          </p:cNvSpPr>
          <p:nvPr/>
        </p:nvSpPr>
        <p:spPr bwMode="auto">
          <a:xfrm>
            <a:off x="838200" y="990600"/>
            <a:ext cx="800100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2400" b="1" i="1" dirty="0"/>
          </a:p>
          <a:p>
            <a:pPr eaLnBrk="1" hangingPunct="1"/>
            <a:r>
              <a:rPr lang="en-US" sz="2400" b="1" i="1" dirty="0"/>
              <a:t>Theorem:  </a:t>
            </a:r>
            <a:r>
              <a:rPr lang="en-US" sz="2400" dirty="0"/>
              <a:t>The language: </a:t>
            </a:r>
          </a:p>
          <a:p>
            <a:pPr eaLnBrk="1" hangingPunct="1"/>
            <a:endParaRPr lang="en-US" sz="2400" dirty="0"/>
          </a:p>
          <a:p>
            <a:pPr eaLnBrk="1" hangingPunct="1"/>
            <a:r>
              <a:rPr lang="en-US" sz="2400" dirty="0"/>
              <a:t>       H = {&lt;</a:t>
            </a:r>
            <a:r>
              <a:rPr lang="en-US" sz="2400" i="1" dirty="0"/>
              <a:t>M</a:t>
            </a:r>
            <a:r>
              <a:rPr lang="en-US" sz="2400" dirty="0"/>
              <a:t>, </a:t>
            </a:r>
            <a:r>
              <a:rPr lang="en-US" sz="2400" i="1" dirty="0"/>
              <a:t>w</a:t>
            </a:r>
            <a:r>
              <a:rPr lang="en-US" sz="2400" dirty="0"/>
              <a:t>&gt; : TM </a:t>
            </a:r>
            <a:r>
              <a:rPr lang="en-US" sz="2400" i="1" dirty="0"/>
              <a:t>M</a:t>
            </a:r>
            <a:r>
              <a:rPr lang="en-US" sz="2400" dirty="0"/>
              <a:t> halts on input string </a:t>
            </a:r>
            <a:r>
              <a:rPr lang="en-US" sz="2400" i="1" dirty="0"/>
              <a:t>w</a:t>
            </a:r>
            <a:r>
              <a:rPr lang="en-US" sz="2400" dirty="0"/>
              <a:t>} </a:t>
            </a:r>
          </a:p>
          <a:p>
            <a:pPr eaLnBrk="1" hangingPunct="1"/>
            <a:endParaRPr lang="en-US" sz="2400" dirty="0"/>
          </a:p>
          <a:p>
            <a:pPr eaLnBrk="1" hangingPunct="1"/>
            <a:r>
              <a:rPr lang="en-US" dirty="0"/>
              <a:t>    ● </a:t>
            </a:r>
            <a:r>
              <a:rPr lang="en-US" sz="2400" dirty="0"/>
              <a:t>is </a:t>
            </a:r>
            <a:r>
              <a:rPr lang="en-US" sz="2400" dirty="0" err="1"/>
              <a:t>semidecidable</a:t>
            </a:r>
            <a:r>
              <a:rPr lang="en-US" sz="2400" dirty="0"/>
              <a:t>, but</a:t>
            </a:r>
          </a:p>
          <a:p>
            <a:pPr eaLnBrk="1" hangingPunct="1"/>
            <a:r>
              <a:rPr lang="en-US" dirty="0"/>
              <a:t>    ● </a:t>
            </a:r>
            <a:r>
              <a:rPr lang="en-US" sz="2400" dirty="0"/>
              <a:t>is not decidable</a:t>
            </a:r>
            <a:r>
              <a:rPr lang="en-US" sz="2400" dirty="0" smtClean="0"/>
              <a:t>.</a:t>
            </a:r>
          </a:p>
          <a:p>
            <a:pPr eaLnBrk="1" hangingPunct="1"/>
            <a:endParaRPr lang="en-US" sz="2400" dirty="0"/>
          </a:p>
          <a:p>
            <a:pPr eaLnBrk="1" hangingPunct="1"/>
            <a:endParaRPr lang="en-US" sz="2400" dirty="0" smtClean="0"/>
          </a:p>
          <a:p>
            <a:pPr eaLnBrk="1" hangingPunct="1"/>
            <a:r>
              <a:rPr lang="en-US" sz="2400" dirty="0" smtClean="0"/>
              <a:t>Proof soon!  </a:t>
            </a:r>
            <a:r>
              <a:rPr lang="en-US" sz="2400" i="1" dirty="0" smtClean="0"/>
              <a:t>via</a:t>
            </a:r>
            <a:r>
              <a:rPr lang="en-US" sz="2400" dirty="0" smtClean="0"/>
              <a:t> two lemmas ..</a:t>
            </a:r>
          </a:p>
          <a:p>
            <a:pPr eaLnBrk="1" hangingPunct="1"/>
            <a:endParaRPr lang="en-US" sz="2400" dirty="0"/>
          </a:p>
          <a:p>
            <a:pPr eaLnBrk="1" hangingPunct="1"/>
            <a:r>
              <a:rPr lang="en-US" sz="2400" dirty="0" smtClean="0"/>
              <a:t>We know that we can decide the halting question for </a:t>
            </a:r>
            <a:r>
              <a:rPr lang="en-US" sz="2400" i="1" dirty="0" smtClean="0"/>
              <a:t>specific</a:t>
            </a:r>
            <a:r>
              <a:rPr lang="en-US" sz="2400" dirty="0" smtClean="0"/>
              <a:t> simple TMs.</a:t>
            </a:r>
          </a:p>
          <a:p>
            <a:pPr eaLnBrk="1" hangingPunct="1"/>
            <a:r>
              <a:rPr lang="en-US" sz="2400" b="1" dirty="0" smtClean="0">
                <a:solidFill>
                  <a:schemeClr val="accent5">
                    <a:lumMod val="50000"/>
                  </a:schemeClr>
                </a:solidFill>
              </a:rPr>
              <a:t>Or can we … ?</a:t>
            </a:r>
            <a:endParaRPr lang="en-US" sz="2400" b="1" dirty="0">
              <a:solidFill>
                <a:schemeClr val="accent5">
                  <a:lumMod val="50000"/>
                </a:schemeClr>
              </a:solidFill>
            </a:endParaRPr>
          </a:p>
        </p:txBody>
      </p:sp>
    </p:spTree>
    <p:extLst>
      <p:ext uri="{BB962C8B-B14F-4D97-AF65-F5344CB8AC3E}">
        <p14:creationId xmlns:p14="http://schemas.microsoft.com/office/powerpoint/2010/main" val="3106486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533400" y="76200"/>
            <a:ext cx="8610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3600" b="1">
                <a:solidFill>
                  <a:schemeClr val="tx2"/>
                </a:solidFill>
              </a:rPr>
              <a:t>H is Semidecidable</a:t>
            </a:r>
            <a:r>
              <a:rPr lang="en-US" sz="3600">
                <a:solidFill>
                  <a:schemeClr val="tx2"/>
                </a:solidFill>
              </a:rPr>
              <a:t> </a:t>
            </a:r>
          </a:p>
        </p:txBody>
      </p:sp>
      <p:sp>
        <p:nvSpPr>
          <p:cNvPr id="10243" name="Text Box 3"/>
          <p:cNvSpPr txBox="1">
            <a:spLocks noChangeArrowheads="1"/>
          </p:cNvSpPr>
          <p:nvPr/>
        </p:nvSpPr>
        <p:spPr bwMode="auto">
          <a:xfrm>
            <a:off x="838200" y="990600"/>
            <a:ext cx="807720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i="1" dirty="0"/>
              <a:t>Lemma:</a:t>
            </a:r>
            <a:r>
              <a:rPr lang="en-US" sz="2400" dirty="0"/>
              <a:t> The language:</a:t>
            </a:r>
          </a:p>
          <a:p>
            <a:pPr eaLnBrk="1" hangingPunct="1"/>
            <a:endParaRPr lang="en-US" sz="2400" dirty="0"/>
          </a:p>
          <a:p>
            <a:pPr eaLnBrk="1" hangingPunct="1"/>
            <a:r>
              <a:rPr lang="en-US" sz="2400" dirty="0"/>
              <a:t>    H = {&lt;</a:t>
            </a:r>
            <a:r>
              <a:rPr lang="en-US" sz="2400" i="1" dirty="0"/>
              <a:t>M</a:t>
            </a:r>
            <a:r>
              <a:rPr lang="en-US" sz="2400" dirty="0"/>
              <a:t>, w&gt; : TM </a:t>
            </a:r>
            <a:r>
              <a:rPr lang="en-US" sz="2400" i="1" dirty="0"/>
              <a:t>M</a:t>
            </a:r>
            <a:r>
              <a:rPr lang="en-US" sz="2400" dirty="0"/>
              <a:t> halts on input string </a:t>
            </a:r>
            <a:r>
              <a:rPr lang="en-US" sz="2400" i="1" dirty="0"/>
              <a:t>w</a:t>
            </a:r>
            <a:r>
              <a:rPr lang="en-US" sz="2400" dirty="0"/>
              <a:t>}</a:t>
            </a:r>
          </a:p>
          <a:p>
            <a:pPr eaLnBrk="1" hangingPunct="1"/>
            <a:endParaRPr lang="en-US" sz="2400" dirty="0"/>
          </a:p>
          <a:p>
            <a:pPr eaLnBrk="1" hangingPunct="1"/>
            <a:r>
              <a:rPr lang="en-US" sz="2400" dirty="0"/>
              <a:t>is </a:t>
            </a:r>
            <a:r>
              <a:rPr lang="en-US" sz="2400" dirty="0" err="1"/>
              <a:t>semidecidable</a:t>
            </a:r>
            <a:r>
              <a:rPr lang="en-US" sz="2400" dirty="0"/>
              <a:t>.  </a:t>
            </a:r>
          </a:p>
          <a:p>
            <a:pPr eaLnBrk="1" hangingPunct="1"/>
            <a:endParaRPr lang="en-US" sz="2400" b="1" i="1" dirty="0"/>
          </a:p>
          <a:p>
            <a:pPr eaLnBrk="1" hangingPunct="1"/>
            <a:r>
              <a:rPr lang="en-US" sz="2400" b="1" i="1" dirty="0"/>
              <a:t>Proof:</a:t>
            </a:r>
            <a:r>
              <a:rPr lang="en-US" sz="2400" dirty="0"/>
              <a:t> The TM </a:t>
            </a:r>
            <a:r>
              <a:rPr lang="en-US" sz="2400" i="1" dirty="0" smtClean="0"/>
              <a:t>M'</a:t>
            </a:r>
            <a:r>
              <a:rPr lang="en-US" sz="2400" i="1" baseline="-25000" dirty="0" smtClean="0"/>
              <a:t>H</a:t>
            </a:r>
            <a:r>
              <a:rPr lang="en-US" sz="2400" dirty="0" smtClean="0"/>
              <a:t> </a:t>
            </a:r>
            <a:r>
              <a:rPr lang="en-US" sz="2400" dirty="0"/>
              <a:t>semidecides H:</a:t>
            </a:r>
          </a:p>
          <a:p>
            <a:pPr eaLnBrk="1" hangingPunct="1"/>
            <a:endParaRPr lang="en-US" sz="2400" i="1" dirty="0"/>
          </a:p>
          <a:p>
            <a:pPr eaLnBrk="1" hangingPunct="1"/>
            <a:r>
              <a:rPr lang="en-US" sz="2400" i="1" dirty="0"/>
              <a:t>    </a:t>
            </a:r>
            <a:r>
              <a:rPr lang="en-US" sz="2400" i="1" dirty="0" smtClean="0"/>
              <a:t>M'</a:t>
            </a:r>
            <a:r>
              <a:rPr lang="en-US" sz="2400" i="1" baseline="-25000" dirty="0" smtClean="0"/>
              <a:t>H</a:t>
            </a:r>
            <a:r>
              <a:rPr lang="en-US" sz="2400" dirty="0"/>
              <a:t>(&lt;</a:t>
            </a:r>
            <a:r>
              <a:rPr lang="en-US" sz="2400" i="1" dirty="0"/>
              <a:t>M</a:t>
            </a:r>
            <a:r>
              <a:rPr lang="en-US" sz="2400" dirty="0"/>
              <a:t>, </a:t>
            </a:r>
            <a:r>
              <a:rPr lang="en-US" sz="2400" i="1" dirty="0"/>
              <a:t>w</a:t>
            </a:r>
            <a:r>
              <a:rPr lang="en-US" sz="2400" dirty="0"/>
              <a:t>&gt;) = </a:t>
            </a:r>
          </a:p>
          <a:p>
            <a:pPr eaLnBrk="1" hangingPunct="1"/>
            <a:r>
              <a:rPr lang="en-US" sz="2400" dirty="0"/>
              <a:t>        1. </a:t>
            </a:r>
            <a:r>
              <a:rPr lang="en-US" sz="2400" dirty="0" smtClean="0"/>
              <a:t>Use U to run </a:t>
            </a:r>
            <a:r>
              <a:rPr lang="en-US" sz="2400" i="1" dirty="0"/>
              <a:t>M</a:t>
            </a:r>
            <a:r>
              <a:rPr lang="en-US" sz="2400" dirty="0"/>
              <a:t> on </a:t>
            </a:r>
            <a:r>
              <a:rPr lang="en-US" sz="2400" i="1" dirty="0" smtClean="0"/>
              <a:t>w </a:t>
            </a:r>
          </a:p>
          <a:p>
            <a:pPr eaLnBrk="1" hangingPunct="1"/>
            <a:r>
              <a:rPr lang="en-US" sz="2400" i="1" dirty="0"/>
              <a:t>	 </a:t>
            </a:r>
            <a:r>
              <a:rPr lang="en-US" sz="2400" i="1" dirty="0" smtClean="0"/>
              <a:t>   </a:t>
            </a:r>
            <a:r>
              <a:rPr lang="en-US" sz="2400" dirty="0" smtClean="0"/>
              <a:t>2. Accept.</a:t>
            </a:r>
            <a:endParaRPr lang="en-US" sz="2400" dirty="0"/>
          </a:p>
          <a:p>
            <a:pPr eaLnBrk="1" hangingPunct="1"/>
            <a:endParaRPr lang="en-US" sz="2400" i="1" dirty="0"/>
          </a:p>
          <a:p>
            <a:pPr eaLnBrk="1" hangingPunct="1"/>
            <a:r>
              <a:rPr lang="en-US" sz="2400" i="1" dirty="0" smtClean="0"/>
              <a:t>M'</a:t>
            </a:r>
            <a:r>
              <a:rPr lang="en-US" sz="2400" i="1" baseline="-25000" dirty="0" smtClean="0"/>
              <a:t>H</a:t>
            </a:r>
            <a:r>
              <a:rPr lang="en-US" sz="2400" dirty="0" smtClean="0"/>
              <a:t> accepts </a:t>
            </a:r>
            <a:r>
              <a:rPr lang="en-US" sz="2400" dirty="0"/>
              <a:t>&lt;</a:t>
            </a:r>
            <a:r>
              <a:rPr lang="en-US" sz="2400" i="1" dirty="0"/>
              <a:t>M</a:t>
            </a:r>
            <a:r>
              <a:rPr lang="en-US" sz="2400" dirty="0"/>
              <a:t>, </a:t>
            </a:r>
            <a:r>
              <a:rPr lang="en-US" sz="2400" i="1" dirty="0" smtClean="0"/>
              <a:t>w</a:t>
            </a:r>
            <a:r>
              <a:rPr lang="en-US" sz="2400" dirty="0" smtClean="0"/>
              <a:t>&gt; iff </a:t>
            </a:r>
            <a:r>
              <a:rPr lang="en-US" sz="2400" i="1" dirty="0"/>
              <a:t>M</a:t>
            </a:r>
            <a:r>
              <a:rPr lang="en-US" sz="2400" dirty="0"/>
              <a:t> halts on </a:t>
            </a:r>
            <a:r>
              <a:rPr lang="en-US" sz="2400" i="1" dirty="0"/>
              <a:t>w</a:t>
            </a:r>
            <a:r>
              <a:rPr lang="en-US" sz="2400" dirty="0"/>
              <a:t>.  </a:t>
            </a:r>
            <a:r>
              <a:rPr lang="en-US" sz="2400" dirty="0" smtClean="0"/>
              <a:t/>
            </a:r>
            <a:br>
              <a:rPr lang="en-US" sz="2400" dirty="0" smtClean="0"/>
            </a:br>
            <a:r>
              <a:rPr lang="en-US" sz="2400" dirty="0" smtClean="0"/>
              <a:t>Thus </a:t>
            </a:r>
            <a:r>
              <a:rPr lang="en-US" sz="2400" i="1" dirty="0" smtClean="0"/>
              <a:t>M'</a:t>
            </a:r>
            <a:r>
              <a:rPr lang="en-US" sz="2400" i="1" baseline="-25000" dirty="0" smtClean="0"/>
              <a:t>H</a:t>
            </a:r>
            <a:r>
              <a:rPr lang="en-US" sz="2400" dirty="0" smtClean="0"/>
              <a:t> </a:t>
            </a:r>
            <a:r>
              <a:rPr lang="en-US" sz="2400" dirty="0"/>
              <a:t>semidecides H. </a:t>
            </a:r>
          </a:p>
        </p:txBody>
      </p:sp>
    </p:spTree>
    <p:extLst>
      <p:ext uri="{BB962C8B-B14F-4D97-AF65-F5344CB8AC3E}">
        <p14:creationId xmlns:p14="http://schemas.microsoft.com/office/powerpoint/2010/main" val="398228908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8"/>
          <p:cNvSpPr>
            <a:spLocks noChangeArrowheads="1"/>
          </p:cNvSpPr>
          <p:nvPr/>
        </p:nvSpPr>
        <p:spPr bwMode="auto">
          <a:xfrm>
            <a:off x="533400" y="76200"/>
            <a:ext cx="8610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3300" b="1" dirty="0" smtClean="0">
                <a:solidFill>
                  <a:schemeClr val="tx2"/>
                </a:solidFill>
              </a:rPr>
              <a:t>H is Not </a:t>
            </a:r>
            <a:r>
              <a:rPr lang="en-US" sz="3300" b="1" dirty="0" smtClean="0">
                <a:solidFill>
                  <a:schemeClr val="tx2"/>
                </a:solidFill>
              </a:rPr>
              <a:t>Decidable</a:t>
            </a:r>
            <a:endParaRPr lang="en-US" sz="3300" b="1" dirty="0">
              <a:solidFill>
                <a:schemeClr val="tx2"/>
              </a:solidFill>
            </a:endParaRPr>
          </a:p>
        </p:txBody>
      </p:sp>
      <p:sp>
        <p:nvSpPr>
          <p:cNvPr id="11267" name="Text Box 10"/>
          <p:cNvSpPr txBox="1">
            <a:spLocks noChangeArrowheads="1"/>
          </p:cNvSpPr>
          <p:nvPr/>
        </p:nvSpPr>
        <p:spPr bwMode="auto">
          <a:xfrm>
            <a:off x="762000" y="990600"/>
            <a:ext cx="82296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i="1" dirty="0" smtClean="0"/>
              <a:t>Lemma:</a:t>
            </a:r>
            <a:r>
              <a:rPr lang="en-US" sz="2400" dirty="0" smtClean="0"/>
              <a:t> </a:t>
            </a:r>
            <a:r>
              <a:rPr lang="en-US" sz="2400" dirty="0"/>
              <a:t>The language:</a:t>
            </a:r>
          </a:p>
          <a:p>
            <a:pPr eaLnBrk="1" hangingPunct="1"/>
            <a:endParaRPr lang="en-US" sz="2400" dirty="0"/>
          </a:p>
          <a:p>
            <a:pPr eaLnBrk="1" hangingPunct="1"/>
            <a:r>
              <a:rPr lang="en-US" sz="2400" dirty="0"/>
              <a:t>    H = {&lt;</a:t>
            </a:r>
            <a:r>
              <a:rPr lang="en-US" sz="2400" i="1" dirty="0"/>
              <a:t>M</a:t>
            </a:r>
            <a:r>
              <a:rPr lang="en-US" sz="2400" dirty="0"/>
              <a:t>, </a:t>
            </a:r>
            <a:r>
              <a:rPr lang="en-US" sz="2400" i="1" dirty="0"/>
              <a:t>w</a:t>
            </a:r>
            <a:r>
              <a:rPr lang="en-US" sz="2400" dirty="0"/>
              <a:t>&gt; : TM </a:t>
            </a:r>
            <a:r>
              <a:rPr lang="en-US" sz="2400" i="1" dirty="0"/>
              <a:t>M</a:t>
            </a:r>
            <a:r>
              <a:rPr lang="en-US" sz="2400" dirty="0"/>
              <a:t> halts on input string </a:t>
            </a:r>
            <a:r>
              <a:rPr lang="en-US" sz="2400" i="1" dirty="0"/>
              <a:t>w</a:t>
            </a:r>
            <a:r>
              <a:rPr lang="en-US" sz="2400" dirty="0"/>
              <a:t>} </a:t>
            </a:r>
          </a:p>
          <a:p>
            <a:pPr eaLnBrk="1" hangingPunct="1"/>
            <a:endParaRPr lang="en-US" sz="2400" dirty="0"/>
          </a:p>
          <a:p>
            <a:pPr eaLnBrk="1" hangingPunct="1"/>
            <a:r>
              <a:rPr lang="en-US" sz="2400" dirty="0"/>
              <a:t>is not decidable</a:t>
            </a:r>
            <a:r>
              <a:rPr lang="en-US" sz="2400" dirty="0" smtClean="0"/>
              <a:t>.</a:t>
            </a:r>
          </a:p>
          <a:p>
            <a:pPr eaLnBrk="1" hangingPunct="1"/>
            <a:endParaRPr lang="en-US" sz="2400" dirty="0"/>
          </a:p>
          <a:p>
            <a:pPr eaLnBrk="1" hangingPunct="1"/>
            <a:r>
              <a:rPr lang="en-US" sz="2400" dirty="0" smtClean="0"/>
              <a:t>Contradiction</a:t>
            </a:r>
          </a:p>
          <a:p>
            <a:pPr eaLnBrk="1" hangingPunct="1"/>
            <a:r>
              <a:rPr lang="en-US" sz="2400" dirty="0" smtClean="0"/>
              <a:t>Specification of </a:t>
            </a:r>
            <a:r>
              <a:rPr lang="en-US" sz="2400" i="1" dirty="0" smtClean="0"/>
              <a:t>halts</a:t>
            </a:r>
          </a:p>
          <a:p>
            <a:pPr eaLnBrk="1" hangingPunct="1"/>
            <a:r>
              <a:rPr lang="en-US" sz="2400" b="1" i="1" dirty="0">
                <a:solidFill>
                  <a:schemeClr val="tx2"/>
                </a:solidFill>
              </a:rPr>
              <a:t>Trouble </a:t>
            </a:r>
            <a:r>
              <a:rPr lang="en-US" sz="2400" b="1" i="1" dirty="0">
                <a:solidFill>
                  <a:schemeClr val="accent5">
                    <a:lumMod val="50000"/>
                  </a:schemeClr>
                </a:solidFill>
              </a:rPr>
              <a:t>[in (Wabash) River City)]</a:t>
            </a:r>
            <a:r>
              <a:rPr lang="en-US" sz="2400" dirty="0">
                <a:solidFill>
                  <a:schemeClr val="accent5">
                    <a:lumMod val="50000"/>
                  </a:schemeClr>
                </a:solidFill>
              </a:rPr>
              <a:t> </a:t>
            </a:r>
            <a:endParaRPr lang="en-US" sz="2400" dirty="0" smtClean="0">
              <a:solidFill>
                <a:schemeClr val="accent5">
                  <a:lumMod val="50000"/>
                </a:schemeClr>
              </a:solidFill>
            </a:endParaRPr>
          </a:p>
          <a:p>
            <a:pPr eaLnBrk="1" hangingPunct="1"/>
            <a:r>
              <a:rPr lang="en-US" sz="2400" i="1" dirty="0"/>
              <a:t>halts</a:t>
            </a:r>
            <a:r>
              <a:rPr lang="en-US" sz="2400" dirty="0"/>
              <a:t>(&lt;</a:t>
            </a:r>
            <a:r>
              <a:rPr lang="en-US" sz="2400" i="1" dirty="0"/>
              <a:t>Trouble</a:t>
            </a:r>
            <a:r>
              <a:rPr lang="en-US" sz="2400" dirty="0"/>
              <a:t>, </a:t>
            </a:r>
            <a:r>
              <a:rPr lang="en-US" sz="2400" i="1" dirty="0"/>
              <a:t>Trouble</a:t>
            </a:r>
            <a:r>
              <a:rPr lang="en-US" sz="2400" dirty="0" smtClean="0"/>
              <a:t>&gt;)  - what happens?</a:t>
            </a:r>
            <a:endParaRPr lang="en-US" sz="2400" dirty="0">
              <a:solidFill>
                <a:schemeClr val="accent5">
                  <a:lumMod val="50000"/>
                </a:schemeClr>
              </a:solidFill>
            </a:endParaRPr>
          </a:p>
          <a:p>
            <a:pPr eaLnBrk="1" hangingPunct="1"/>
            <a:endParaRPr lang="en-US" sz="2400" dirty="0"/>
          </a:p>
          <a:p>
            <a:pPr eaLnBrk="1" hangingPunct="1"/>
            <a:endParaRPr lang="en-US" sz="2400" b="1" i="1" dirty="0"/>
          </a:p>
        </p:txBody>
      </p:sp>
    </p:spTree>
    <p:extLst>
      <p:ext uri="{BB962C8B-B14F-4D97-AF65-F5344CB8AC3E}">
        <p14:creationId xmlns:p14="http://schemas.microsoft.com/office/powerpoint/2010/main" val="27509418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Text Box 3"/>
          <p:cNvSpPr txBox="1">
            <a:spLocks noChangeArrowheads="1"/>
          </p:cNvSpPr>
          <p:nvPr/>
        </p:nvSpPr>
        <p:spPr bwMode="auto">
          <a:xfrm>
            <a:off x="838200" y="990600"/>
            <a:ext cx="8077200" cy="344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r>
              <a:rPr lang="en-US" altLang="en-US" sz="2200"/>
              <a:t>On input &lt;</a:t>
            </a:r>
            <a:r>
              <a:rPr lang="en-US" altLang="en-US" sz="2200" i="1"/>
              <a:t>M</a:t>
            </a:r>
            <a:r>
              <a:rPr lang="en-US" altLang="en-US" sz="2200"/>
              <a:t>, </a:t>
            </a:r>
            <a:r>
              <a:rPr lang="en-US" altLang="en-US" sz="2200" i="1"/>
              <a:t>w</a:t>
            </a:r>
            <a:r>
              <a:rPr lang="en-US" altLang="en-US" sz="2200"/>
              <a:t>&gt;, </a:t>
            </a:r>
            <a:r>
              <a:rPr lang="en-US" altLang="en-US" sz="2200" i="1"/>
              <a:t>U</a:t>
            </a:r>
            <a:r>
              <a:rPr lang="en-US" altLang="en-US" sz="2200"/>
              <a:t> must:</a:t>
            </a:r>
          </a:p>
          <a:p>
            <a:endParaRPr lang="en-US" altLang="en-US" sz="2200"/>
          </a:p>
          <a:p>
            <a:r>
              <a:rPr lang="en-US" altLang="en-US"/>
              <a:t>    ● </a:t>
            </a:r>
            <a:r>
              <a:rPr lang="en-US" altLang="en-US" sz="2200"/>
              <a:t>Halt iff </a:t>
            </a:r>
            <a:r>
              <a:rPr lang="en-US" altLang="en-US" sz="2200" i="1"/>
              <a:t>M</a:t>
            </a:r>
            <a:r>
              <a:rPr lang="en-US" altLang="en-US" sz="2200"/>
              <a:t> halts on </a:t>
            </a:r>
            <a:r>
              <a:rPr lang="en-US" altLang="en-US" sz="2200" i="1"/>
              <a:t>w</a:t>
            </a:r>
            <a:r>
              <a:rPr lang="en-US" altLang="en-US" sz="2200"/>
              <a:t>.</a:t>
            </a:r>
          </a:p>
          <a:p>
            <a:endParaRPr lang="en-US" altLang="en-US" sz="2200"/>
          </a:p>
          <a:p>
            <a:r>
              <a:rPr lang="en-US" altLang="en-US"/>
              <a:t>    ● </a:t>
            </a:r>
            <a:r>
              <a:rPr lang="en-US" altLang="en-US" sz="2200"/>
              <a:t>If </a:t>
            </a:r>
            <a:r>
              <a:rPr lang="en-US" altLang="en-US" sz="2200" i="1"/>
              <a:t>M</a:t>
            </a:r>
            <a:r>
              <a:rPr lang="en-US" altLang="en-US" sz="2200"/>
              <a:t> is a deciding or semideciding machine, then:</a:t>
            </a:r>
          </a:p>
          <a:p>
            <a:pPr lvl="1"/>
            <a:r>
              <a:rPr lang="en-US" altLang="en-US"/>
              <a:t>        ● </a:t>
            </a:r>
            <a:r>
              <a:rPr lang="en-US" altLang="en-US" sz="2200"/>
              <a:t>If </a:t>
            </a:r>
            <a:r>
              <a:rPr lang="en-US" altLang="en-US" sz="2200" i="1"/>
              <a:t>M</a:t>
            </a:r>
            <a:r>
              <a:rPr lang="en-US" altLang="en-US" sz="2200"/>
              <a:t> accepts, accept.</a:t>
            </a:r>
          </a:p>
          <a:p>
            <a:pPr lvl="1"/>
            <a:r>
              <a:rPr lang="en-US" altLang="en-US"/>
              <a:t>        ● </a:t>
            </a:r>
            <a:r>
              <a:rPr lang="en-US" altLang="en-US" sz="2200"/>
              <a:t>If </a:t>
            </a:r>
            <a:r>
              <a:rPr lang="en-US" altLang="en-US" sz="2200" i="1"/>
              <a:t>M</a:t>
            </a:r>
            <a:r>
              <a:rPr lang="en-US" altLang="en-US" sz="2200"/>
              <a:t> rejects, reject.</a:t>
            </a:r>
          </a:p>
          <a:p>
            <a:pPr lvl="1"/>
            <a:endParaRPr lang="en-US" altLang="en-US" sz="2200"/>
          </a:p>
          <a:p>
            <a:r>
              <a:rPr lang="en-US" altLang="en-US"/>
              <a:t>    ● </a:t>
            </a:r>
            <a:r>
              <a:rPr lang="en-US" altLang="en-US" sz="2200"/>
              <a:t>If </a:t>
            </a:r>
            <a:r>
              <a:rPr lang="en-US" altLang="en-US" sz="2200" i="1"/>
              <a:t>M</a:t>
            </a:r>
            <a:r>
              <a:rPr lang="en-US" altLang="en-US" sz="2200"/>
              <a:t> computes a function, then </a:t>
            </a:r>
            <a:r>
              <a:rPr lang="en-US" altLang="en-US" sz="2200" i="1"/>
              <a:t>U</a:t>
            </a:r>
            <a:r>
              <a:rPr lang="en-US" altLang="en-US" sz="2200"/>
              <a:t>(&lt;</a:t>
            </a:r>
            <a:r>
              <a:rPr lang="en-US" altLang="en-US" sz="2200" i="1"/>
              <a:t>M</a:t>
            </a:r>
            <a:r>
              <a:rPr lang="en-US" altLang="en-US" sz="2200"/>
              <a:t>, </a:t>
            </a:r>
            <a:r>
              <a:rPr lang="en-US" altLang="en-US" sz="2200" i="1"/>
              <a:t>w</a:t>
            </a:r>
            <a:r>
              <a:rPr lang="en-US" altLang="en-US" sz="2200"/>
              <a:t>&gt;) must equal </a:t>
            </a:r>
            <a:r>
              <a:rPr lang="en-US" altLang="en-US" sz="2200" i="1"/>
              <a:t>M</a:t>
            </a:r>
            <a:r>
              <a:rPr lang="en-US" altLang="en-US" sz="2200"/>
              <a:t>(</a:t>
            </a:r>
            <a:r>
              <a:rPr lang="en-US" altLang="en-US" sz="2200" i="1"/>
              <a:t>w</a:t>
            </a:r>
            <a:r>
              <a:rPr lang="en-US" altLang="en-US" sz="2200"/>
              <a:t>).</a:t>
            </a:r>
          </a:p>
          <a:p>
            <a:endParaRPr lang="en-US" altLang="en-US" sz="2200" i="1"/>
          </a:p>
        </p:txBody>
      </p:sp>
      <p:sp>
        <p:nvSpPr>
          <p:cNvPr id="145410" name="Rectangle 2"/>
          <p:cNvSpPr>
            <a:spLocks noChangeArrowheads="1"/>
          </p:cNvSpPr>
          <p:nvPr/>
        </p:nvSpPr>
        <p:spPr bwMode="auto">
          <a:xfrm>
            <a:off x="685800" y="76200"/>
            <a:ext cx="8458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n-US" altLang="en-US" sz="3600" b="1"/>
              <a:t>The Specification of the Universal TM</a:t>
            </a:r>
            <a:endParaRPr lang="en-US" altLang="en-US" sz="3600"/>
          </a:p>
        </p:txBody>
      </p:sp>
    </p:spTree>
    <p:extLst>
      <p:ext uri="{BB962C8B-B14F-4D97-AF65-F5344CB8AC3E}">
        <p14:creationId xmlns:p14="http://schemas.microsoft.com/office/powerpoint/2010/main" val="42142186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Text Box 2"/>
          <p:cNvSpPr txBox="1">
            <a:spLocks noChangeArrowheads="1"/>
          </p:cNvSpPr>
          <p:nvPr/>
        </p:nvSpPr>
        <p:spPr bwMode="auto">
          <a:xfrm>
            <a:off x="838200" y="990600"/>
            <a:ext cx="8077200" cy="274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r>
              <a:rPr lang="en-US" altLang="en-US" sz="2200" i="1"/>
              <a:t>U</a:t>
            </a:r>
            <a:r>
              <a:rPr lang="en-US" altLang="en-US" sz="2200"/>
              <a:t> will use 3 tapes:</a:t>
            </a:r>
          </a:p>
          <a:p>
            <a:endParaRPr lang="en-US" altLang="en-US" sz="2200"/>
          </a:p>
          <a:p>
            <a:r>
              <a:rPr lang="en-US" altLang="en-US"/>
              <a:t>    ● </a:t>
            </a:r>
            <a:r>
              <a:rPr lang="en-US" altLang="en-US" sz="2200"/>
              <a:t>Tape 1: </a:t>
            </a:r>
            <a:r>
              <a:rPr lang="en-US" altLang="en-US" sz="2200" i="1"/>
              <a:t>M</a:t>
            </a:r>
            <a:r>
              <a:rPr lang="en-US" altLang="en-US" sz="2200"/>
              <a:t>’s tape.  </a:t>
            </a:r>
          </a:p>
          <a:p>
            <a:endParaRPr lang="en-US" altLang="en-US" sz="2200"/>
          </a:p>
          <a:p>
            <a:endParaRPr lang="en-US" altLang="en-US" sz="1000"/>
          </a:p>
          <a:p>
            <a:r>
              <a:rPr lang="en-US" altLang="en-US"/>
              <a:t>    ● </a:t>
            </a:r>
            <a:r>
              <a:rPr lang="en-US" altLang="en-US" sz="2200"/>
              <a:t>Tape 2: &lt;</a:t>
            </a:r>
            <a:r>
              <a:rPr lang="en-US" altLang="en-US" sz="2200" i="1"/>
              <a:t>M</a:t>
            </a:r>
            <a:r>
              <a:rPr lang="en-US" altLang="en-US" sz="2200"/>
              <a:t>&gt;, the “program” that </a:t>
            </a:r>
            <a:r>
              <a:rPr lang="en-US" altLang="en-US" sz="2200" i="1"/>
              <a:t>U</a:t>
            </a:r>
            <a:r>
              <a:rPr lang="en-US" altLang="en-US" sz="2200"/>
              <a:t> is running.</a:t>
            </a:r>
          </a:p>
          <a:p>
            <a:endParaRPr lang="en-US" altLang="en-US" sz="2200"/>
          </a:p>
          <a:p>
            <a:endParaRPr lang="en-US" altLang="en-US" sz="1000"/>
          </a:p>
          <a:p>
            <a:r>
              <a:rPr lang="en-US" altLang="en-US"/>
              <a:t>    ● </a:t>
            </a:r>
            <a:r>
              <a:rPr lang="en-US" altLang="en-US" sz="2200"/>
              <a:t>Tape 3: </a:t>
            </a:r>
            <a:r>
              <a:rPr lang="en-US" altLang="en-US" sz="2200" i="1"/>
              <a:t>M</a:t>
            </a:r>
            <a:r>
              <a:rPr lang="en-US" altLang="en-US" sz="2200"/>
              <a:t>’s state.</a:t>
            </a:r>
          </a:p>
        </p:txBody>
      </p:sp>
      <p:sp>
        <p:nvSpPr>
          <p:cNvPr id="250883" name="Rectangle 3"/>
          <p:cNvSpPr>
            <a:spLocks noChangeArrowheads="1"/>
          </p:cNvSpPr>
          <p:nvPr/>
        </p:nvSpPr>
        <p:spPr bwMode="auto">
          <a:xfrm>
            <a:off x="685800" y="76200"/>
            <a:ext cx="8458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n-US" altLang="en-US" sz="3600" b="1"/>
              <a:t>How </a:t>
            </a:r>
            <a:r>
              <a:rPr lang="en-US" altLang="en-US" sz="3600" b="1" i="1"/>
              <a:t>U</a:t>
            </a:r>
            <a:r>
              <a:rPr lang="en-US" altLang="en-US" sz="3600" b="1"/>
              <a:t> Works</a:t>
            </a:r>
          </a:p>
        </p:txBody>
      </p:sp>
    </p:spTree>
    <p:extLst>
      <p:ext uri="{BB962C8B-B14F-4D97-AF65-F5344CB8AC3E}">
        <p14:creationId xmlns:p14="http://schemas.microsoft.com/office/powerpoint/2010/main" val="32533049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ChangeArrowheads="1"/>
          </p:cNvSpPr>
          <p:nvPr/>
        </p:nvSpPr>
        <p:spPr bwMode="auto">
          <a:xfrm>
            <a:off x="685800" y="76200"/>
            <a:ext cx="8458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n-US" altLang="en-US" sz="3600" b="1"/>
              <a:t>The Universal TM</a:t>
            </a:r>
            <a:r>
              <a:rPr lang="en-US" altLang="en-US" sz="3600"/>
              <a:t> </a:t>
            </a:r>
          </a:p>
        </p:txBody>
      </p:sp>
      <p:sp>
        <p:nvSpPr>
          <p:cNvPr id="146436" name="Text Box 4"/>
          <p:cNvSpPr txBox="1">
            <a:spLocks noChangeArrowheads="1"/>
          </p:cNvSpPr>
          <p:nvPr/>
        </p:nvSpPr>
        <p:spPr bwMode="auto">
          <a:xfrm>
            <a:off x="990600" y="990600"/>
            <a:ext cx="8077200" cy="405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endParaRPr lang="en-US" altLang="en-US" sz="2000"/>
          </a:p>
          <a:p>
            <a:endParaRPr lang="en-US" altLang="en-US" sz="2000"/>
          </a:p>
          <a:p>
            <a:endParaRPr lang="en-US" altLang="en-US" sz="2000">
              <a:solidFill>
                <a:srgbClr val="FF0000"/>
              </a:solidFill>
            </a:endParaRPr>
          </a:p>
          <a:p>
            <a:r>
              <a:rPr lang="en-US" altLang="en-US" sz="2000"/>
              <a:t>  </a:t>
            </a:r>
          </a:p>
          <a:p>
            <a:endParaRPr lang="en-US" altLang="en-US" sz="2000"/>
          </a:p>
          <a:p>
            <a:endParaRPr lang="en-US" altLang="en-US" sz="2000"/>
          </a:p>
          <a:p>
            <a:r>
              <a:rPr lang="en-US" altLang="en-US" sz="2000"/>
              <a:t>Initialization of </a:t>
            </a:r>
            <a:r>
              <a:rPr lang="en-US" altLang="en-US" sz="2000" i="1"/>
              <a:t>U</a:t>
            </a:r>
            <a:r>
              <a:rPr lang="en-US" altLang="en-US" sz="2000"/>
              <a:t>:</a:t>
            </a:r>
          </a:p>
          <a:p>
            <a:r>
              <a:rPr lang="en-US" altLang="en-US" sz="2000"/>
              <a:t>    1. Copy &lt;</a:t>
            </a:r>
            <a:r>
              <a:rPr lang="en-US" altLang="en-US" sz="2000" i="1"/>
              <a:t>M</a:t>
            </a:r>
            <a:r>
              <a:rPr lang="en-US" altLang="en-US" sz="2000"/>
              <a:t>&gt; onto tape 2.</a:t>
            </a:r>
          </a:p>
          <a:p>
            <a:r>
              <a:rPr lang="en-US" altLang="en-US" sz="2000"/>
              <a:t>    2. Look at &lt;</a:t>
            </a:r>
            <a:r>
              <a:rPr lang="en-US" altLang="en-US" sz="2000" i="1"/>
              <a:t>M</a:t>
            </a:r>
            <a:r>
              <a:rPr lang="en-US" altLang="en-US" sz="2000"/>
              <a:t>&gt;, figure out what </a:t>
            </a:r>
            <a:r>
              <a:rPr lang="en-US" altLang="en-US" sz="2000" i="1"/>
              <a:t>i</a:t>
            </a:r>
            <a:r>
              <a:rPr lang="en-US" altLang="en-US" sz="2000"/>
              <a:t> is, and write the encoding of state </a:t>
            </a:r>
          </a:p>
          <a:p>
            <a:r>
              <a:rPr lang="en-US" altLang="en-US" sz="2000"/>
              <a:t>        </a:t>
            </a:r>
            <a:r>
              <a:rPr lang="en-US" altLang="en-US" sz="2000" i="1"/>
              <a:t>s</a:t>
            </a:r>
            <a:r>
              <a:rPr lang="en-US" altLang="en-US" sz="2000"/>
              <a:t> on tape 3.</a:t>
            </a:r>
          </a:p>
          <a:p>
            <a:endParaRPr lang="en-US" altLang="en-US" sz="2000"/>
          </a:p>
          <a:p>
            <a:r>
              <a:rPr lang="en-US" altLang="en-US" sz="2000"/>
              <a:t>After initialization:</a:t>
            </a:r>
          </a:p>
          <a:p>
            <a:endParaRPr lang="en-US" altLang="en-US" sz="2000"/>
          </a:p>
        </p:txBody>
      </p:sp>
      <p:graphicFrame>
        <p:nvGraphicFramePr>
          <p:cNvPr id="146440" name="Object 8"/>
          <p:cNvGraphicFramePr>
            <a:graphicFrameLocks noChangeAspect="1"/>
          </p:cNvGraphicFramePr>
          <p:nvPr/>
        </p:nvGraphicFramePr>
        <p:xfrm>
          <a:off x="1447800" y="838200"/>
          <a:ext cx="6705600" cy="1866900"/>
        </p:xfrm>
        <a:graphic>
          <a:graphicData uri="http://schemas.openxmlformats.org/presentationml/2006/ole">
            <mc:AlternateContent xmlns:mc="http://schemas.openxmlformats.org/markup-compatibility/2006">
              <mc:Choice xmlns:v="urn:schemas-microsoft-com:vml" Requires="v">
                <p:oleObj spid="_x0000_s118800" name="CorelPhotoPaint.Image.10" r:id="rId3" imgW="4577718" imgH="1274067" progId="CorelPhotoPaint.Image.10">
                  <p:embed/>
                </p:oleObj>
              </mc:Choice>
              <mc:Fallback>
                <p:oleObj name="CorelPhotoPaint.Image.10" r:id="rId3" imgW="4577718" imgH="1274067" progId="CorelPhotoPaint.Image.1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838200"/>
                        <a:ext cx="6705600" cy="186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6441" name="Object 9"/>
          <p:cNvGraphicFramePr>
            <a:graphicFrameLocks noChangeAspect="1"/>
          </p:cNvGraphicFramePr>
          <p:nvPr/>
        </p:nvGraphicFramePr>
        <p:xfrm>
          <a:off x="1447800" y="4800600"/>
          <a:ext cx="6705600" cy="1822450"/>
        </p:xfrm>
        <a:graphic>
          <a:graphicData uri="http://schemas.openxmlformats.org/presentationml/2006/ole">
            <mc:AlternateContent xmlns:mc="http://schemas.openxmlformats.org/markup-compatibility/2006">
              <mc:Choice xmlns:v="urn:schemas-microsoft-com:vml" Requires="v">
                <p:oleObj spid="_x0000_s118801" name="CorelPhotoPaint.Image.10" r:id="rId5" imgW="4583813" imgH="1246318" progId="CorelPhotoPaint.Image.10">
                  <p:embed/>
                </p:oleObj>
              </mc:Choice>
              <mc:Fallback>
                <p:oleObj name="CorelPhotoPaint.Image.10" r:id="rId5" imgW="4583813" imgH="1246318" progId="CorelPhotoPaint.Image.10">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7800" y="4800600"/>
                        <a:ext cx="6705600" cy="182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5833905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20" name="Rectangle 4"/>
          <p:cNvSpPr>
            <a:spLocks noChangeArrowheads="1"/>
          </p:cNvSpPr>
          <p:nvPr/>
        </p:nvSpPr>
        <p:spPr bwMode="auto">
          <a:xfrm>
            <a:off x="685800" y="76200"/>
            <a:ext cx="8458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n-US" altLang="en-US" sz="3600" b="1"/>
              <a:t>The Operation of </a:t>
            </a:r>
            <a:r>
              <a:rPr lang="en-US" altLang="en-US" sz="3600" b="1" i="1"/>
              <a:t>U</a:t>
            </a:r>
            <a:r>
              <a:rPr lang="en-US" altLang="en-US" sz="3600"/>
              <a:t> </a:t>
            </a:r>
          </a:p>
        </p:txBody>
      </p:sp>
      <p:sp>
        <p:nvSpPr>
          <p:cNvPr id="214021" name="Text Box 5"/>
          <p:cNvSpPr txBox="1">
            <a:spLocks noChangeArrowheads="1"/>
          </p:cNvSpPr>
          <p:nvPr/>
        </p:nvSpPr>
        <p:spPr bwMode="auto">
          <a:xfrm>
            <a:off x="685800" y="990600"/>
            <a:ext cx="8382000" cy="5293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endParaRPr lang="en-US" altLang="en-US" dirty="0"/>
          </a:p>
          <a:p>
            <a:endParaRPr lang="en-US" altLang="en-US" dirty="0"/>
          </a:p>
          <a:p>
            <a:endParaRPr lang="en-US" altLang="en-US" dirty="0"/>
          </a:p>
          <a:p>
            <a:endParaRPr lang="en-US" altLang="en-US" sz="2400" dirty="0">
              <a:solidFill>
                <a:srgbClr val="FF0000"/>
              </a:solidFill>
            </a:endParaRPr>
          </a:p>
          <a:p>
            <a:endParaRPr lang="en-US" altLang="en-US" dirty="0"/>
          </a:p>
          <a:p>
            <a:endParaRPr lang="en-US" altLang="en-US" dirty="0"/>
          </a:p>
          <a:p>
            <a:endParaRPr lang="en-US" altLang="en-US" dirty="0"/>
          </a:p>
          <a:p>
            <a:r>
              <a:rPr lang="en-US" altLang="en-US" sz="2000" dirty="0"/>
              <a:t>Simulate the steps of </a:t>
            </a:r>
            <a:r>
              <a:rPr lang="en-US" altLang="en-US" sz="2000" i="1" dirty="0"/>
              <a:t>M </a:t>
            </a:r>
            <a:r>
              <a:rPr lang="en-US" altLang="en-US" sz="2000" dirty="0"/>
              <a:t>:</a:t>
            </a:r>
          </a:p>
          <a:p>
            <a:r>
              <a:rPr lang="en-US" altLang="en-US" sz="2000" dirty="0"/>
              <a:t>1. Until </a:t>
            </a:r>
            <a:r>
              <a:rPr lang="en-US" altLang="en-US" sz="2000" i="1" dirty="0"/>
              <a:t>M</a:t>
            </a:r>
            <a:r>
              <a:rPr lang="en-US" altLang="en-US" sz="2000" dirty="0"/>
              <a:t> would halt do:</a:t>
            </a:r>
          </a:p>
          <a:p>
            <a:pPr lvl="1"/>
            <a:r>
              <a:rPr lang="en-US" altLang="en-US" sz="2000" dirty="0"/>
              <a:t>    1.1 Scan tape 2 for a quintuple that matches the current state, </a:t>
            </a:r>
          </a:p>
          <a:p>
            <a:pPr lvl="1"/>
            <a:r>
              <a:rPr lang="en-US" altLang="en-US" sz="2000" dirty="0"/>
              <a:t>          input pair. </a:t>
            </a:r>
          </a:p>
          <a:p>
            <a:pPr lvl="1"/>
            <a:r>
              <a:rPr lang="en-US" altLang="en-US" sz="2000" dirty="0"/>
              <a:t>    1.2 Perform the associated action, by changing tapes 1 and 3.  If </a:t>
            </a:r>
          </a:p>
          <a:p>
            <a:pPr lvl="1"/>
            <a:r>
              <a:rPr lang="en-US" altLang="en-US" sz="2000" dirty="0"/>
              <a:t>          necessary, extend the tape.</a:t>
            </a:r>
          </a:p>
          <a:p>
            <a:pPr lvl="1"/>
            <a:r>
              <a:rPr lang="en-US" altLang="en-US" sz="2000" dirty="0"/>
              <a:t>    1.3 If no matching quintuple found, halt.  Else loop.</a:t>
            </a:r>
          </a:p>
          <a:p>
            <a:r>
              <a:rPr lang="en-US" altLang="en-US" sz="2000" dirty="0"/>
              <a:t>2. Report the same result </a:t>
            </a:r>
            <a:r>
              <a:rPr lang="en-US" altLang="en-US" sz="2000" i="1" dirty="0"/>
              <a:t>M</a:t>
            </a:r>
            <a:r>
              <a:rPr lang="en-US" altLang="en-US" sz="2000" dirty="0"/>
              <a:t> would report.</a:t>
            </a:r>
          </a:p>
          <a:p>
            <a:endParaRPr lang="en-US" altLang="en-US" sz="1000" dirty="0"/>
          </a:p>
          <a:p>
            <a:r>
              <a:rPr lang="en-US" altLang="en-US" sz="3600" dirty="0"/>
              <a:t>How long does </a:t>
            </a:r>
            <a:r>
              <a:rPr lang="en-US" altLang="en-US" sz="3600" i="1" dirty="0"/>
              <a:t>U</a:t>
            </a:r>
            <a:r>
              <a:rPr lang="en-US" altLang="en-US" sz="3600" dirty="0"/>
              <a:t> take?</a:t>
            </a:r>
          </a:p>
        </p:txBody>
      </p:sp>
      <p:graphicFrame>
        <p:nvGraphicFramePr>
          <p:cNvPr id="214024" name="Object 8"/>
          <p:cNvGraphicFramePr>
            <a:graphicFrameLocks noChangeAspect="1"/>
          </p:cNvGraphicFramePr>
          <p:nvPr/>
        </p:nvGraphicFramePr>
        <p:xfrm>
          <a:off x="1066800" y="914400"/>
          <a:ext cx="6705600" cy="1822450"/>
        </p:xfrm>
        <a:graphic>
          <a:graphicData uri="http://schemas.openxmlformats.org/presentationml/2006/ole">
            <mc:AlternateContent xmlns:mc="http://schemas.openxmlformats.org/markup-compatibility/2006">
              <mc:Choice xmlns:v="urn:schemas-microsoft-com:vml" Requires="v">
                <p:oleObj spid="_x0000_s119819" name="CorelPhotoPaint.Image.10" r:id="rId4" imgW="4583813" imgH="1246318" progId="CorelPhotoPaint.Image.10">
                  <p:embed/>
                </p:oleObj>
              </mc:Choice>
              <mc:Fallback>
                <p:oleObj name="CorelPhotoPaint.Image.10" r:id="rId4" imgW="4583813" imgH="1246318" progId="CorelPhotoPaint.Image.10">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914400"/>
                        <a:ext cx="6705600" cy="182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7967162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4" name="Rectangle 4"/>
          <p:cNvSpPr>
            <a:spLocks noChangeArrowheads="1"/>
          </p:cNvSpPr>
          <p:nvPr/>
        </p:nvSpPr>
        <p:spPr bwMode="auto">
          <a:xfrm>
            <a:off x="533400" y="76200"/>
            <a:ext cx="8610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n-US" altLang="en-US" sz="3000"/>
              <a:t> </a:t>
            </a:r>
            <a:r>
              <a:rPr lang="en-US" altLang="en-US" sz="3000" b="1"/>
              <a:t>If A Universal Machine is Such a Good Idea …</a:t>
            </a:r>
            <a:r>
              <a:rPr lang="en-US" altLang="en-US" sz="3000"/>
              <a:t> </a:t>
            </a:r>
          </a:p>
        </p:txBody>
      </p:sp>
      <p:sp>
        <p:nvSpPr>
          <p:cNvPr id="215045" name="Text Box 5"/>
          <p:cNvSpPr txBox="1">
            <a:spLocks noChangeArrowheads="1"/>
          </p:cNvSpPr>
          <p:nvPr/>
        </p:nvSpPr>
        <p:spPr bwMode="auto">
          <a:xfrm>
            <a:off x="838200" y="1054100"/>
            <a:ext cx="80772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r>
              <a:rPr lang="en-US" altLang="en-US" sz="2400">
                <a:solidFill>
                  <a:srgbClr val="000000"/>
                </a:solidFill>
                <a:cs typeface="Times New Roman" panose="02020603050405020304" pitchFamily="18" charset="0"/>
              </a:rPr>
              <a:t>Could we define a Universal Finite State Machine?</a:t>
            </a:r>
          </a:p>
          <a:p>
            <a:r>
              <a:rPr lang="en-US" altLang="en-US" sz="2400">
                <a:solidFill>
                  <a:srgbClr val="000000"/>
                </a:solidFill>
                <a:cs typeface="Times New Roman" panose="02020603050405020304" pitchFamily="18" charset="0"/>
              </a:rPr>
              <a:t>  </a:t>
            </a:r>
          </a:p>
          <a:p>
            <a:r>
              <a:rPr lang="en-US" altLang="en-US" sz="2400">
                <a:solidFill>
                  <a:srgbClr val="000000"/>
                </a:solidFill>
                <a:cs typeface="Times New Roman" panose="02020603050405020304" pitchFamily="18" charset="0"/>
              </a:rPr>
              <a:t>Such a FSM would accept the language:</a:t>
            </a:r>
          </a:p>
          <a:p>
            <a:endParaRPr lang="en-US" altLang="en-US" sz="2400">
              <a:solidFill>
                <a:srgbClr val="000000"/>
              </a:solidFill>
              <a:cs typeface="Times New Roman" panose="02020603050405020304" pitchFamily="18" charset="0"/>
            </a:endParaRPr>
          </a:p>
          <a:p>
            <a:r>
              <a:rPr lang="en-US" altLang="en-US" sz="2400">
                <a:solidFill>
                  <a:srgbClr val="000000"/>
                </a:solidFill>
                <a:cs typeface="Times New Roman" panose="02020603050405020304" pitchFamily="18" charset="0"/>
              </a:rPr>
              <a:t>	</a:t>
            </a:r>
            <a:r>
              <a:rPr lang="en-US" altLang="en-US" sz="2400" i="1">
                <a:solidFill>
                  <a:srgbClr val="000000"/>
                </a:solidFill>
                <a:cs typeface="Times New Roman" panose="02020603050405020304" pitchFamily="18" charset="0"/>
              </a:rPr>
              <a:t>L</a:t>
            </a:r>
            <a:r>
              <a:rPr lang="en-US" altLang="en-US" sz="2400">
                <a:solidFill>
                  <a:srgbClr val="000000"/>
                </a:solidFill>
                <a:cs typeface="Times New Roman" panose="02020603050405020304" pitchFamily="18" charset="0"/>
              </a:rPr>
              <a:t> = {&lt;</a:t>
            </a:r>
            <a:r>
              <a:rPr lang="en-US" altLang="en-US" sz="2400" i="1">
                <a:solidFill>
                  <a:srgbClr val="000000"/>
                </a:solidFill>
                <a:cs typeface="Times New Roman" panose="02020603050405020304" pitchFamily="18" charset="0"/>
              </a:rPr>
              <a:t>F</a:t>
            </a:r>
            <a:r>
              <a:rPr lang="en-US" altLang="en-US" sz="2400">
                <a:solidFill>
                  <a:srgbClr val="000000"/>
                </a:solidFill>
                <a:cs typeface="Times New Roman" panose="02020603050405020304" pitchFamily="18" charset="0"/>
              </a:rPr>
              <a:t>, </a:t>
            </a:r>
            <a:r>
              <a:rPr lang="en-US" altLang="en-US" sz="2400" i="1">
                <a:solidFill>
                  <a:srgbClr val="000000"/>
                </a:solidFill>
                <a:cs typeface="Times New Roman" panose="02020603050405020304" pitchFamily="18" charset="0"/>
              </a:rPr>
              <a:t>w</a:t>
            </a:r>
            <a:r>
              <a:rPr lang="en-US" altLang="en-US" sz="2400">
                <a:solidFill>
                  <a:srgbClr val="000000"/>
                </a:solidFill>
                <a:cs typeface="Times New Roman" panose="02020603050405020304" pitchFamily="18" charset="0"/>
              </a:rPr>
              <a:t>&gt; : </a:t>
            </a:r>
            <a:r>
              <a:rPr lang="en-US" altLang="en-US" sz="2400" i="1">
                <a:solidFill>
                  <a:srgbClr val="000000"/>
                </a:solidFill>
                <a:cs typeface="Times New Roman" panose="02020603050405020304" pitchFamily="18" charset="0"/>
              </a:rPr>
              <a:t>F</a:t>
            </a:r>
            <a:r>
              <a:rPr lang="en-US" altLang="en-US" sz="2400">
                <a:solidFill>
                  <a:srgbClr val="000000"/>
                </a:solidFill>
                <a:cs typeface="Times New Roman" panose="02020603050405020304" pitchFamily="18" charset="0"/>
              </a:rPr>
              <a:t> is a FSM, and </a:t>
            </a:r>
            <a:r>
              <a:rPr lang="en-US" altLang="en-US" sz="2400" i="1">
                <a:solidFill>
                  <a:srgbClr val="000000"/>
                </a:solidFill>
                <a:cs typeface="Times New Roman" panose="02020603050405020304" pitchFamily="18" charset="0"/>
              </a:rPr>
              <a:t>w</a:t>
            </a:r>
            <a:r>
              <a:rPr lang="en-US" altLang="en-US" sz="2400">
                <a:solidFill>
                  <a:srgbClr val="000000"/>
                </a:solidFill>
                <a:cs typeface="Times New Roman" panose="02020603050405020304" pitchFamily="18" charset="0"/>
              </a:rPr>
              <a:t> </a:t>
            </a:r>
            <a:r>
              <a:rPr lang="en-US" altLang="en-US" sz="2400">
                <a:solidFill>
                  <a:srgbClr val="000000"/>
                </a:solidFill>
                <a:latin typeface="Times New Roman" panose="02020603050405020304" pitchFamily="18" charset="0"/>
                <a:cs typeface="Times New Roman" panose="02020603050405020304" pitchFamily="18" charset="0"/>
                <a:sym typeface="Symbol" panose="05050102010706020507" pitchFamily="18" charset="2"/>
              </a:rPr>
              <a:t></a:t>
            </a:r>
            <a:r>
              <a:rPr lang="en-US" altLang="en-US" sz="2400">
                <a:solidFill>
                  <a:srgbClr val="000000"/>
                </a:solidFill>
                <a:cs typeface="Times New Roman" panose="02020603050405020304" pitchFamily="18" charset="0"/>
              </a:rPr>
              <a:t> </a:t>
            </a:r>
            <a:r>
              <a:rPr lang="en-US" altLang="en-US" sz="2400" i="1">
                <a:solidFill>
                  <a:srgbClr val="000000"/>
                </a:solidFill>
                <a:cs typeface="Times New Roman" panose="02020603050405020304" pitchFamily="18" charset="0"/>
              </a:rPr>
              <a:t>L</a:t>
            </a:r>
            <a:r>
              <a:rPr lang="en-US" altLang="en-US" sz="2400">
                <a:solidFill>
                  <a:srgbClr val="000000"/>
                </a:solidFill>
                <a:cs typeface="Times New Roman" panose="02020603050405020304" pitchFamily="18" charset="0"/>
              </a:rPr>
              <a:t>(</a:t>
            </a:r>
            <a:r>
              <a:rPr lang="en-US" altLang="en-US" sz="2400" i="1">
                <a:solidFill>
                  <a:srgbClr val="000000"/>
                </a:solidFill>
                <a:cs typeface="Times New Roman" panose="02020603050405020304" pitchFamily="18" charset="0"/>
              </a:rPr>
              <a:t>F</a:t>
            </a:r>
            <a:r>
              <a:rPr lang="en-US" altLang="en-US" sz="2400">
                <a:solidFill>
                  <a:srgbClr val="000000"/>
                </a:solidFill>
                <a:cs typeface="Times New Roman" panose="02020603050405020304" pitchFamily="18" charset="0"/>
              </a:rPr>
              <a:t>) }</a:t>
            </a:r>
          </a:p>
        </p:txBody>
      </p:sp>
    </p:spTree>
    <p:extLst>
      <p:ext uri="{BB962C8B-B14F-4D97-AF65-F5344CB8AC3E}">
        <p14:creationId xmlns:p14="http://schemas.microsoft.com/office/powerpoint/2010/main" val="1101737572"/>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16481</TotalTime>
  <Words>3093</Words>
  <Application>Microsoft Office PowerPoint</Application>
  <PresentationFormat>On-screen Show (4:3)</PresentationFormat>
  <Paragraphs>550</Paragraphs>
  <Slides>43</Slides>
  <Notes>33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51" baseType="lpstr">
      <vt:lpstr>Symbol</vt:lpstr>
      <vt:lpstr>Calibri</vt:lpstr>
      <vt:lpstr>Times New Roman</vt:lpstr>
      <vt:lpstr>Arial</vt:lpstr>
      <vt:lpstr>Courier New</vt:lpstr>
      <vt:lpstr>Monotype Sorts</vt:lpstr>
      <vt:lpstr>Default Design</vt:lpstr>
      <vt:lpstr>CorelPhotoPaint.Image.10</vt:lpstr>
      <vt:lpstr>Universal Turing Machine Church-Turing Thesis The Halting Problem</vt:lpstr>
      <vt:lpstr>Your 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Can Algorithms Do?</vt:lpstr>
      <vt:lpstr>Gödel’s Incompleteness Theorem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Background for The Halting Problem</vt:lpstr>
      <vt:lpstr>Key ideas so far </vt:lpstr>
      <vt:lpstr>Key ideas so far 2</vt:lpstr>
      <vt:lpstr>Key ideas so far 3</vt:lpstr>
      <vt:lpstr>PowerPoint Presentation</vt:lpstr>
      <vt:lpstr>PowerPoint Presentation</vt:lpstr>
      <vt:lpstr>PowerPoint Presentation</vt:lpstr>
      <vt:lpstr>PowerPoint Presentation</vt:lpstr>
      <vt:lpstr>PowerPoint Presentation</vt:lpstr>
      <vt:lpstr>PowerPoint Presentation</vt:lpstr>
      <vt:lpstr>The Halting Problem </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oih</dc:creator>
  <cp:lastModifiedBy>Claude Anderson</cp:lastModifiedBy>
  <cp:revision>415</cp:revision>
  <cp:lastPrinted>2018-05-07T11:25:10Z</cp:lastPrinted>
  <dcterms:created xsi:type="dcterms:W3CDTF">2007-01-18T00:38:26Z</dcterms:created>
  <dcterms:modified xsi:type="dcterms:W3CDTF">2018-05-08T16:10:21Z</dcterms:modified>
</cp:coreProperties>
</file>