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handoutMasterIdLst>
    <p:handoutMasterId r:id="rId54"/>
  </p:handoutMasterIdLst>
  <p:sldIdLst>
    <p:sldId id="686" r:id="rId2"/>
    <p:sldId id="722" r:id="rId3"/>
    <p:sldId id="687" r:id="rId4"/>
    <p:sldId id="688" r:id="rId5"/>
    <p:sldId id="689" r:id="rId6"/>
    <p:sldId id="690" r:id="rId7"/>
    <p:sldId id="691" r:id="rId8"/>
    <p:sldId id="692" r:id="rId9"/>
    <p:sldId id="693" r:id="rId10"/>
    <p:sldId id="694" r:id="rId11"/>
    <p:sldId id="695" r:id="rId12"/>
    <p:sldId id="696" r:id="rId13"/>
    <p:sldId id="697" r:id="rId14"/>
    <p:sldId id="698" r:id="rId15"/>
    <p:sldId id="699" r:id="rId16"/>
    <p:sldId id="637" r:id="rId17"/>
    <p:sldId id="638" r:id="rId18"/>
    <p:sldId id="639" r:id="rId19"/>
    <p:sldId id="640" r:id="rId20"/>
    <p:sldId id="700" r:id="rId21"/>
    <p:sldId id="701" r:id="rId22"/>
    <p:sldId id="702" r:id="rId23"/>
    <p:sldId id="704" r:id="rId24"/>
    <p:sldId id="703" r:id="rId25"/>
    <p:sldId id="705" r:id="rId26"/>
    <p:sldId id="723" r:id="rId27"/>
    <p:sldId id="724" r:id="rId28"/>
    <p:sldId id="725" r:id="rId29"/>
    <p:sldId id="726" r:id="rId30"/>
    <p:sldId id="727" r:id="rId31"/>
    <p:sldId id="728" r:id="rId32"/>
    <p:sldId id="729" r:id="rId33"/>
    <p:sldId id="730" r:id="rId34"/>
    <p:sldId id="731" r:id="rId35"/>
    <p:sldId id="732" r:id="rId36"/>
    <p:sldId id="706" r:id="rId37"/>
    <p:sldId id="707" r:id="rId38"/>
    <p:sldId id="708" r:id="rId39"/>
    <p:sldId id="709" r:id="rId40"/>
    <p:sldId id="710" r:id="rId41"/>
    <p:sldId id="711" r:id="rId42"/>
    <p:sldId id="712" r:id="rId43"/>
    <p:sldId id="713" r:id="rId44"/>
    <p:sldId id="714" r:id="rId45"/>
    <p:sldId id="715" r:id="rId46"/>
    <p:sldId id="716" r:id="rId47"/>
    <p:sldId id="717" r:id="rId48"/>
    <p:sldId id="718" r:id="rId49"/>
    <p:sldId id="719" r:id="rId50"/>
    <p:sldId id="720" r:id="rId51"/>
    <p:sldId id="721" r:id="rId52"/>
  </p:sldIdLst>
  <p:sldSz cx="9144000" cy="6858000" type="screen4x3"/>
  <p:notesSz cx="7315200" cy="9601200"/>
  <p:embeddedFontLst>
    <p:embeddedFont>
      <p:font typeface="Lucida Handwriting" panose="03010101010101010101" pitchFamily="66" charset="0"/>
      <p:regular r:id="rId55"/>
    </p:embeddedFont>
    <p:embeddedFont>
      <p:font typeface="Calibri" panose="020F0502020204030204" pitchFamily="34" charset="0"/>
      <p:regular r:id="rId56"/>
      <p:bold r:id="rId57"/>
      <p:italic r:id="rId58"/>
      <p:boldItalic r:id="rId59"/>
    </p:embeddedFont>
    <p:embeddedFont>
      <p:font typeface="Monotype Sorts" panose="05000000000000000000" charset="2"/>
      <p:regular r:id="rId60"/>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749" autoAdjust="0"/>
    <p:restoredTop sz="78856" autoAdjust="0"/>
  </p:normalViewPr>
  <p:slideViewPr>
    <p:cSldViewPr>
      <p:cViewPr varScale="1">
        <p:scale>
          <a:sx n="85" d="100"/>
          <a:sy n="85" d="100"/>
        </p:scale>
        <p:origin x="540"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69920" cy="481123"/>
          </a:xfrm>
          <a:prstGeom prst="rect">
            <a:avLst/>
          </a:prstGeom>
        </p:spPr>
        <p:txBody>
          <a:bodyPr vert="horz" lIns="94959" tIns="47481" rIns="94959" bIns="47481"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4143589" y="5"/>
            <a:ext cx="3169920" cy="481123"/>
          </a:xfrm>
          <a:prstGeom prst="rect">
            <a:avLst/>
          </a:prstGeom>
        </p:spPr>
        <p:txBody>
          <a:bodyPr vert="horz" lIns="94959" tIns="47481" rIns="94959" bIns="47481" rtlCol="0"/>
          <a:lstStyle>
            <a:lvl1pPr algn="r" eaLnBrk="1" hangingPunct="1">
              <a:defRPr sz="1200">
                <a:latin typeface="Arial" charset="0"/>
              </a:defRPr>
            </a:lvl1pPr>
          </a:lstStyle>
          <a:p>
            <a:pPr>
              <a:defRPr/>
            </a:pPr>
            <a:fld id="{D80BDB6A-396C-4A62-AADC-40E5948D6121}" type="datetimeFigureOut">
              <a:rPr lang="en-US"/>
              <a:pPr>
                <a:defRPr/>
              </a:pPr>
              <a:t>5/7/2018</a:t>
            </a:fld>
            <a:endParaRPr lang="en-US"/>
          </a:p>
        </p:txBody>
      </p:sp>
      <p:sp>
        <p:nvSpPr>
          <p:cNvPr id="4" name="Footer Placeholder 3"/>
          <p:cNvSpPr>
            <a:spLocks noGrp="1"/>
          </p:cNvSpPr>
          <p:nvPr>
            <p:ph type="ftr" sz="quarter" idx="2"/>
          </p:nvPr>
        </p:nvSpPr>
        <p:spPr>
          <a:xfrm>
            <a:off x="0" y="9118444"/>
            <a:ext cx="3169920" cy="481123"/>
          </a:xfrm>
          <a:prstGeom prst="rect">
            <a:avLst/>
          </a:prstGeom>
        </p:spPr>
        <p:txBody>
          <a:bodyPr vert="horz" lIns="94959" tIns="47481" rIns="94959" bIns="47481"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143589" y="9118444"/>
            <a:ext cx="3169920" cy="481123"/>
          </a:xfrm>
          <a:prstGeom prst="rect">
            <a:avLst/>
          </a:prstGeom>
        </p:spPr>
        <p:txBody>
          <a:bodyPr vert="horz" wrap="square" lIns="94959" tIns="47481" rIns="94959" bIns="47481" numCol="1" anchor="b" anchorCtr="0" compatLnSpc="1">
            <a:prstTxWarp prst="textNoShape">
              <a:avLst/>
            </a:prstTxWarp>
          </a:bodyPr>
          <a:lstStyle>
            <a:lvl1pPr algn="r" eaLnBrk="1" hangingPunct="1">
              <a:defRPr sz="1200"/>
            </a:lvl1pPr>
          </a:lstStyle>
          <a:p>
            <a:pPr>
              <a:defRPr/>
            </a:pPr>
            <a:fld id="{F952E531-1716-4577-83E2-1814263B0928}" type="slidenum">
              <a:rPr lang="en-US"/>
              <a:pPr>
                <a:defRPr/>
              </a:pPr>
              <a:t>‹#›</a:t>
            </a:fld>
            <a:endParaRPr lang="en-US"/>
          </a:p>
        </p:txBody>
      </p:sp>
    </p:spTree>
    <p:extLst>
      <p:ext uri="{BB962C8B-B14F-4D97-AF65-F5344CB8AC3E}">
        <p14:creationId xmlns:p14="http://schemas.microsoft.com/office/powerpoint/2010/main" val="157839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69920" cy="481123"/>
          </a:xfrm>
          <a:prstGeom prst="rect">
            <a:avLst/>
          </a:prstGeom>
        </p:spPr>
        <p:txBody>
          <a:bodyPr vert="horz" lIns="94959" tIns="47481" rIns="94959" bIns="47481"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4143589" y="5"/>
            <a:ext cx="3169920" cy="481123"/>
          </a:xfrm>
          <a:prstGeom prst="rect">
            <a:avLst/>
          </a:prstGeom>
        </p:spPr>
        <p:txBody>
          <a:bodyPr vert="horz" lIns="94959" tIns="47481" rIns="94959" bIns="47481" rtlCol="0"/>
          <a:lstStyle>
            <a:lvl1pPr algn="r" eaLnBrk="1" hangingPunct="1">
              <a:defRPr sz="1200">
                <a:latin typeface="Arial" charset="0"/>
              </a:defRPr>
            </a:lvl1pPr>
          </a:lstStyle>
          <a:p>
            <a:pPr>
              <a:defRPr/>
            </a:pPr>
            <a:fld id="{504A55EC-1300-4936-BDFB-6741522DDC76}" type="datetimeFigureOut">
              <a:rPr lang="en-US"/>
              <a:pPr>
                <a:defRPr/>
              </a:pPr>
              <a:t>5/7/2018</a:t>
            </a:fld>
            <a:endParaRPr lang="en-US"/>
          </a:p>
        </p:txBody>
      </p:sp>
      <p:sp>
        <p:nvSpPr>
          <p:cNvPr id="4" name="Slide Image Placeholder 3"/>
          <p:cNvSpPr>
            <a:spLocks noGrp="1" noRot="1" noChangeAspect="1"/>
          </p:cNvSpPr>
          <p:nvPr>
            <p:ph type="sldImg" idx="2"/>
          </p:nvPr>
        </p:nvSpPr>
        <p:spPr>
          <a:xfrm>
            <a:off x="1255713" y="715963"/>
            <a:ext cx="4805362" cy="3603625"/>
          </a:xfrm>
          <a:prstGeom prst="rect">
            <a:avLst/>
          </a:prstGeom>
          <a:noFill/>
          <a:ln w="12700">
            <a:solidFill>
              <a:prstClr val="black"/>
            </a:solidFill>
          </a:ln>
        </p:spPr>
        <p:txBody>
          <a:bodyPr vert="horz" lIns="94959" tIns="47481" rIns="94959" bIns="47481" rtlCol="0" anchor="ctr"/>
          <a:lstStyle/>
          <a:p>
            <a:pPr lvl="0"/>
            <a:endParaRPr lang="en-US" noProof="0" smtClean="0"/>
          </a:p>
        </p:txBody>
      </p:sp>
      <p:sp>
        <p:nvSpPr>
          <p:cNvPr id="5" name="Notes Placeholder 4"/>
          <p:cNvSpPr>
            <a:spLocks noGrp="1"/>
          </p:cNvSpPr>
          <p:nvPr>
            <p:ph type="body" sz="quarter" idx="3"/>
          </p:nvPr>
        </p:nvSpPr>
        <p:spPr>
          <a:xfrm>
            <a:off x="731521" y="4560859"/>
            <a:ext cx="5852160" cy="4321930"/>
          </a:xfrm>
          <a:prstGeom prst="rect">
            <a:avLst/>
          </a:prstGeom>
        </p:spPr>
        <p:txBody>
          <a:bodyPr vert="horz" lIns="94959" tIns="47481" rIns="94959" bIns="4748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444"/>
            <a:ext cx="3169920" cy="481123"/>
          </a:xfrm>
          <a:prstGeom prst="rect">
            <a:avLst/>
          </a:prstGeom>
        </p:spPr>
        <p:txBody>
          <a:bodyPr vert="horz" lIns="94959" tIns="47481" rIns="94959" bIns="47481"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4143589" y="9118444"/>
            <a:ext cx="3169920" cy="481123"/>
          </a:xfrm>
          <a:prstGeom prst="rect">
            <a:avLst/>
          </a:prstGeom>
        </p:spPr>
        <p:txBody>
          <a:bodyPr vert="horz" wrap="square" lIns="94959" tIns="47481" rIns="94959" bIns="47481" numCol="1" anchor="b" anchorCtr="0" compatLnSpc="1">
            <a:prstTxWarp prst="textNoShape">
              <a:avLst/>
            </a:prstTxWarp>
          </a:bodyPr>
          <a:lstStyle>
            <a:lvl1pPr algn="r" eaLnBrk="1" hangingPunct="1">
              <a:defRPr sz="1200"/>
            </a:lvl1pPr>
          </a:lstStyle>
          <a:p>
            <a:pPr>
              <a:defRPr/>
            </a:pPr>
            <a:fld id="{7F1F8E89-726D-4E79-BF90-D0C61D4F1FF1}" type="slidenum">
              <a:rPr lang="en-US"/>
              <a:pPr>
                <a:defRPr/>
              </a:pPr>
              <a:t>‹#›</a:t>
            </a:fld>
            <a:endParaRPr lang="en-US"/>
          </a:p>
        </p:txBody>
      </p:sp>
    </p:spTree>
    <p:extLst>
      <p:ext uri="{BB962C8B-B14F-4D97-AF65-F5344CB8AC3E}">
        <p14:creationId xmlns:p14="http://schemas.microsoft.com/office/powerpoint/2010/main" val="4213437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F1F8E89-726D-4E79-BF90-D0C61D4F1FF1}" type="slidenum">
              <a:rPr lang="en-US" smtClean="0"/>
              <a:pPr>
                <a:defRPr/>
              </a:pPr>
              <a:t>1</a:t>
            </a:fld>
            <a:endParaRPr lang="en-US"/>
          </a:p>
        </p:txBody>
      </p:sp>
    </p:spTree>
    <p:extLst>
      <p:ext uri="{BB962C8B-B14F-4D97-AF65-F5344CB8AC3E}">
        <p14:creationId xmlns:p14="http://schemas.microsoft.com/office/powerpoint/2010/main" val="43820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829" indent="-298780" eaLnBrk="0" hangingPunct="0">
              <a:defRPr>
                <a:solidFill>
                  <a:schemeClr val="tx1"/>
                </a:solidFill>
                <a:latin typeface="Arial" panose="020B0604020202020204" pitchFamily="34" charset="0"/>
              </a:defRPr>
            </a:lvl2pPr>
            <a:lvl3pPr marL="1195121" indent="-239024" eaLnBrk="0" hangingPunct="0">
              <a:defRPr>
                <a:solidFill>
                  <a:schemeClr val="tx1"/>
                </a:solidFill>
                <a:latin typeface="Arial" panose="020B0604020202020204" pitchFamily="34" charset="0"/>
              </a:defRPr>
            </a:lvl3pPr>
            <a:lvl4pPr marL="1673169" indent="-239024" eaLnBrk="0" hangingPunct="0">
              <a:defRPr>
                <a:solidFill>
                  <a:schemeClr val="tx1"/>
                </a:solidFill>
                <a:latin typeface="Arial" panose="020B0604020202020204" pitchFamily="34" charset="0"/>
              </a:defRPr>
            </a:lvl4pPr>
            <a:lvl5pPr marL="2151217" indent="-239024" eaLnBrk="0" hangingPunct="0">
              <a:defRPr>
                <a:solidFill>
                  <a:schemeClr val="tx1"/>
                </a:solidFill>
                <a:latin typeface="Arial" panose="020B0604020202020204" pitchFamily="34" charset="0"/>
              </a:defRPr>
            </a:lvl5pPr>
            <a:lvl6pPr marL="2629266" indent="-239024" eaLnBrk="0" fontAlgn="base" hangingPunct="0">
              <a:spcBef>
                <a:spcPct val="0"/>
              </a:spcBef>
              <a:spcAft>
                <a:spcPct val="0"/>
              </a:spcAft>
              <a:defRPr>
                <a:solidFill>
                  <a:schemeClr val="tx1"/>
                </a:solidFill>
                <a:latin typeface="Arial" panose="020B0604020202020204" pitchFamily="34" charset="0"/>
              </a:defRPr>
            </a:lvl6pPr>
            <a:lvl7pPr marL="3107314" indent="-239024" eaLnBrk="0" fontAlgn="base" hangingPunct="0">
              <a:spcBef>
                <a:spcPct val="0"/>
              </a:spcBef>
              <a:spcAft>
                <a:spcPct val="0"/>
              </a:spcAft>
              <a:defRPr>
                <a:solidFill>
                  <a:schemeClr val="tx1"/>
                </a:solidFill>
                <a:latin typeface="Arial" panose="020B0604020202020204" pitchFamily="34" charset="0"/>
              </a:defRPr>
            </a:lvl7pPr>
            <a:lvl8pPr marL="3585362" indent="-239024" eaLnBrk="0" fontAlgn="base" hangingPunct="0">
              <a:spcBef>
                <a:spcPct val="0"/>
              </a:spcBef>
              <a:spcAft>
                <a:spcPct val="0"/>
              </a:spcAft>
              <a:defRPr>
                <a:solidFill>
                  <a:schemeClr val="tx1"/>
                </a:solidFill>
                <a:latin typeface="Arial" panose="020B0604020202020204" pitchFamily="34" charset="0"/>
              </a:defRPr>
            </a:lvl8pPr>
            <a:lvl9pPr marL="4063411" indent="-2390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0D3C25-D67A-45FE-8FEA-A1F20BB31469}" type="slidenum">
              <a:rPr lang="en-US"/>
              <a:pPr eaLnBrk="1" hangingPunct="1"/>
              <a:t>10</a:t>
            </a:fld>
            <a:endParaRPr lang="en-US"/>
          </a:p>
        </p:txBody>
      </p:sp>
    </p:spTree>
    <p:extLst>
      <p:ext uri="{BB962C8B-B14F-4D97-AF65-F5344CB8AC3E}">
        <p14:creationId xmlns:p14="http://schemas.microsoft.com/office/powerpoint/2010/main" val="9286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Ask students how they would use multiple tapes to do multiplication of unary numbers.</a:t>
            </a:r>
          </a:p>
          <a:p>
            <a:pPr>
              <a:spcBef>
                <a:spcPct val="0"/>
              </a:spcBef>
            </a:pPr>
            <a:endParaRPr lang="en-US" dirty="0" smtClean="0"/>
          </a:p>
          <a:p>
            <a:pPr>
              <a:spcBef>
                <a:spcPct val="0"/>
              </a:spcBef>
            </a:pPr>
            <a:r>
              <a:rPr lang="en-US" dirty="0" smtClean="0"/>
              <a:t>Give them a few minutes.</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829" indent="-298780" eaLnBrk="0" hangingPunct="0">
              <a:defRPr>
                <a:solidFill>
                  <a:schemeClr val="tx1"/>
                </a:solidFill>
                <a:latin typeface="Arial" panose="020B0604020202020204" pitchFamily="34" charset="0"/>
              </a:defRPr>
            </a:lvl2pPr>
            <a:lvl3pPr marL="1195121" indent="-239024" eaLnBrk="0" hangingPunct="0">
              <a:defRPr>
                <a:solidFill>
                  <a:schemeClr val="tx1"/>
                </a:solidFill>
                <a:latin typeface="Arial" panose="020B0604020202020204" pitchFamily="34" charset="0"/>
              </a:defRPr>
            </a:lvl3pPr>
            <a:lvl4pPr marL="1673169" indent="-239024" eaLnBrk="0" hangingPunct="0">
              <a:defRPr>
                <a:solidFill>
                  <a:schemeClr val="tx1"/>
                </a:solidFill>
                <a:latin typeface="Arial" panose="020B0604020202020204" pitchFamily="34" charset="0"/>
              </a:defRPr>
            </a:lvl4pPr>
            <a:lvl5pPr marL="2151217" indent="-239024" eaLnBrk="0" hangingPunct="0">
              <a:defRPr>
                <a:solidFill>
                  <a:schemeClr val="tx1"/>
                </a:solidFill>
                <a:latin typeface="Arial" panose="020B0604020202020204" pitchFamily="34" charset="0"/>
              </a:defRPr>
            </a:lvl5pPr>
            <a:lvl6pPr marL="2629266" indent="-239024" eaLnBrk="0" fontAlgn="base" hangingPunct="0">
              <a:spcBef>
                <a:spcPct val="0"/>
              </a:spcBef>
              <a:spcAft>
                <a:spcPct val="0"/>
              </a:spcAft>
              <a:defRPr>
                <a:solidFill>
                  <a:schemeClr val="tx1"/>
                </a:solidFill>
                <a:latin typeface="Arial" panose="020B0604020202020204" pitchFamily="34" charset="0"/>
              </a:defRPr>
            </a:lvl6pPr>
            <a:lvl7pPr marL="3107314" indent="-239024" eaLnBrk="0" fontAlgn="base" hangingPunct="0">
              <a:spcBef>
                <a:spcPct val="0"/>
              </a:spcBef>
              <a:spcAft>
                <a:spcPct val="0"/>
              </a:spcAft>
              <a:defRPr>
                <a:solidFill>
                  <a:schemeClr val="tx1"/>
                </a:solidFill>
                <a:latin typeface="Arial" panose="020B0604020202020204" pitchFamily="34" charset="0"/>
              </a:defRPr>
            </a:lvl7pPr>
            <a:lvl8pPr marL="3585362" indent="-239024" eaLnBrk="0" fontAlgn="base" hangingPunct="0">
              <a:spcBef>
                <a:spcPct val="0"/>
              </a:spcBef>
              <a:spcAft>
                <a:spcPct val="0"/>
              </a:spcAft>
              <a:defRPr>
                <a:solidFill>
                  <a:schemeClr val="tx1"/>
                </a:solidFill>
                <a:latin typeface="Arial" panose="020B0604020202020204" pitchFamily="34" charset="0"/>
              </a:defRPr>
            </a:lvl8pPr>
            <a:lvl9pPr marL="4063411" indent="-2390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6652B2-A8F8-4C5C-B990-4B97AB530F82}" type="slidenum">
              <a:rPr lang="en-US"/>
              <a:pPr eaLnBrk="1" hangingPunct="1"/>
              <a:t>11</a:t>
            </a:fld>
            <a:endParaRPr lang="en-US"/>
          </a:p>
        </p:txBody>
      </p:sp>
    </p:spTree>
    <p:extLst>
      <p:ext uri="{BB962C8B-B14F-4D97-AF65-F5344CB8AC3E}">
        <p14:creationId xmlns:p14="http://schemas.microsoft.com/office/powerpoint/2010/main" val="1137452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829" indent="-298780" eaLnBrk="0" hangingPunct="0">
              <a:defRPr>
                <a:solidFill>
                  <a:schemeClr val="tx1"/>
                </a:solidFill>
                <a:latin typeface="Arial" panose="020B0604020202020204" pitchFamily="34" charset="0"/>
              </a:defRPr>
            </a:lvl2pPr>
            <a:lvl3pPr marL="1195121" indent="-239024" eaLnBrk="0" hangingPunct="0">
              <a:defRPr>
                <a:solidFill>
                  <a:schemeClr val="tx1"/>
                </a:solidFill>
                <a:latin typeface="Arial" panose="020B0604020202020204" pitchFamily="34" charset="0"/>
              </a:defRPr>
            </a:lvl3pPr>
            <a:lvl4pPr marL="1673169" indent="-239024" eaLnBrk="0" hangingPunct="0">
              <a:defRPr>
                <a:solidFill>
                  <a:schemeClr val="tx1"/>
                </a:solidFill>
                <a:latin typeface="Arial" panose="020B0604020202020204" pitchFamily="34" charset="0"/>
              </a:defRPr>
            </a:lvl4pPr>
            <a:lvl5pPr marL="2151217" indent="-239024" eaLnBrk="0" hangingPunct="0">
              <a:defRPr>
                <a:solidFill>
                  <a:schemeClr val="tx1"/>
                </a:solidFill>
                <a:latin typeface="Arial" panose="020B0604020202020204" pitchFamily="34" charset="0"/>
              </a:defRPr>
            </a:lvl5pPr>
            <a:lvl6pPr marL="2629266" indent="-239024" eaLnBrk="0" fontAlgn="base" hangingPunct="0">
              <a:spcBef>
                <a:spcPct val="0"/>
              </a:spcBef>
              <a:spcAft>
                <a:spcPct val="0"/>
              </a:spcAft>
              <a:defRPr>
                <a:solidFill>
                  <a:schemeClr val="tx1"/>
                </a:solidFill>
                <a:latin typeface="Arial" panose="020B0604020202020204" pitchFamily="34" charset="0"/>
              </a:defRPr>
            </a:lvl6pPr>
            <a:lvl7pPr marL="3107314" indent="-239024" eaLnBrk="0" fontAlgn="base" hangingPunct="0">
              <a:spcBef>
                <a:spcPct val="0"/>
              </a:spcBef>
              <a:spcAft>
                <a:spcPct val="0"/>
              </a:spcAft>
              <a:defRPr>
                <a:solidFill>
                  <a:schemeClr val="tx1"/>
                </a:solidFill>
                <a:latin typeface="Arial" panose="020B0604020202020204" pitchFamily="34" charset="0"/>
              </a:defRPr>
            </a:lvl7pPr>
            <a:lvl8pPr marL="3585362" indent="-239024" eaLnBrk="0" fontAlgn="base" hangingPunct="0">
              <a:spcBef>
                <a:spcPct val="0"/>
              </a:spcBef>
              <a:spcAft>
                <a:spcPct val="0"/>
              </a:spcAft>
              <a:defRPr>
                <a:solidFill>
                  <a:schemeClr val="tx1"/>
                </a:solidFill>
                <a:latin typeface="Arial" panose="020B0604020202020204" pitchFamily="34" charset="0"/>
              </a:defRPr>
            </a:lvl8pPr>
            <a:lvl9pPr marL="4063411" indent="-2390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0A8CDF-B274-4515-931D-89B38DEC9D0C}" type="slidenum">
              <a:rPr lang="en-US"/>
              <a:pPr eaLnBrk="1" hangingPunct="1"/>
              <a:t>12</a:t>
            </a:fld>
            <a:endParaRPr lang="en-US"/>
          </a:p>
        </p:txBody>
      </p:sp>
    </p:spTree>
    <p:extLst>
      <p:ext uri="{BB962C8B-B14F-4D97-AF65-F5344CB8AC3E}">
        <p14:creationId xmlns:p14="http://schemas.microsoft.com/office/powerpoint/2010/main" val="276343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We treat the single tape as if it is divided into</a:t>
            </a:r>
            <a:r>
              <a:rPr lang="en-US" baseline="0" dirty="0" smtClean="0"/>
              <a:t> tracks.  For each track we need to know the symbols, and the position of the read/write head.  1 indicates "this tape's head is here" and 0 represents "this tape's head is not here".</a:t>
            </a:r>
            <a:endParaRPr lang="en-US" dirty="0" smtClean="0"/>
          </a:p>
          <a:p>
            <a:pPr>
              <a:spcBef>
                <a:spcPct val="0"/>
              </a:spcBef>
            </a:pPr>
            <a:endParaRPr lang="en-US" dirty="0" smtClean="0"/>
          </a:p>
          <a:p>
            <a:pPr>
              <a:spcBef>
                <a:spcPct val="0"/>
              </a:spcBef>
            </a:pPr>
            <a:r>
              <a:rPr lang="en-US" dirty="0" smtClean="0"/>
              <a:t>Total number of symbols in tape alphabet for  M' :  (3 x 2 x 3 x 2) + 3 = 39</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829" indent="-298780" eaLnBrk="0" hangingPunct="0">
              <a:defRPr>
                <a:solidFill>
                  <a:schemeClr val="tx1"/>
                </a:solidFill>
                <a:latin typeface="Arial" panose="020B0604020202020204" pitchFamily="34" charset="0"/>
              </a:defRPr>
            </a:lvl2pPr>
            <a:lvl3pPr marL="1195121" indent="-239024" eaLnBrk="0" hangingPunct="0">
              <a:defRPr>
                <a:solidFill>
                  <a:schemeClr val="tx1"/>
                </a:solidFill>
                <a:latin typeface="Arial" panose="020B0604020202020204" pitchFamily="34" charset="0"/>
              </a:defRPr>
            </a:lvl3pPr>
            <a:lvl4pPr marL="1673169" indent="-239024" eaLnBrk="0" hangingPunct="0">
              <a:defRPr>
                <a:solidFill>
                  <a:schemeClr val="tx1"/>
                </a:solidFill>
                <a:latin typeface="Arial" panose="020B0604020202020204" pitchFamily="34" charset="0"/>
              </a:defRPr>
            </a:lvl4pPr>
            <a:lvl5pPr marL="2151217" indent="-239024" eaLnBrk="0" hangingPunct="0">
              <a:defRPr>
                <a:solidFill>
                  <a:schemeClr val="tx1"/>
                </a:solidFill>
                <a:latin typeface="Arial" panose="020B0604020202020204" pitchFamily="34" charset="0"/>
              </a:defRPr>
            </a:lvl5pPr>
            <a:lvl6pPr marL="2629266" indent="-239024" eaLnBrk="0" fontAlgn="base" hangingPunct="0">
              <a:spcBef>
                <a:spcPct val="0"/>
              </a:spcBef>
              <a:spcAft>
                <a:spcPct val="0"/>
              </a:spcAft>
              <a:defRPr>
                <a:solidFill>
                  <a:schemeClr val="tx1"/>
                </a:solidFill>
                <a:latin typeface="Arial" panose="020B0604020202020204" pitchFamily="34" charset="0"/>
              </a:defRPr>
            </a:lvl6pPr>
            <a:lvl7pPr marL="3107314" indent="-239024" eaLnBrk="0" fontAlgn="base" hangingPunct="0">
              <a:spcBef>
                <a:spcPct val="0"/>
              </a:spcBef>
              <a:spcAft>
                <a:spcPct val="0"/>
              </a:spcAft>
              <a:defRPr>
                <a:solidFill>
                  <a:schemeClr val="tx1"/>
                </a:solidFill>
                <a:latin typeface="Arial" panose="020B0604020202020204" pitchFamily="34" charset="0"/>
              </a:defRPr>
            </a:lvl7pPr>
            <a:lvl8pPr marL="3585362" indent="-239024" eaLnBrk="0" fontAlgn="base" hangingPunct="0">
              <a:spcBef>
                <a:spcPct val="0"/>
              </a:spcBef>
              <a:spcAft>
                <a:spcPct val="0"/>
              </a:spcAft>
              <a:defRPr>
                <a:solidFill>
                  <a:schemeClr val="tx1"/>
                </a:solidFill>
                <a:latin typeface="Arial" panose="020B0604020202020204" pitchFamily="34" charset="0"/>
              </a:defRPr>
            </a:lvl8pPr>
            <a:lvl9pPr marL="4063411" indent="-2390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00CA4C-C221-4CC8-920F-339DF791A6DC}" type="slidenum">
              <a:rPr lang="en-US"/>
              <a:pPr eaLnBrk="1" hangingPunct="1"/>
              <a:t>13</a:t>
            </a:fld>
            <a:endParaRPr lang="en-US"/>
          </a:p>
        </p:txBody>
      </p:sp>
    </p:spTree>
    <p:extLst>
      <p:ext uri="{BB962C8B-B14F-4D97-AF65-F5344CB8AC3E}">
        <p14:creationId xmlns:p14="http://schemas.microsoft.com/office/powerpoint/2010/main" val="4068037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829" indent="-298780" eaLnBrk="0" hangingPunct="0">
              <a:defRPr>
                <a:solidFill>
                  <a:schemeClr val="tx1"/>
                </a:solidFill>
                <a:latin typeface="Arial" panose="020B0604020202020204" pitchFamily="34" charset="0"/>
              </a:defRPr>
            </a:lvl2pPr>
            <a:lvl3pPr marL="1195121" indent="-239024" eaLnBrk="0" hangingPunct="0">
              <a:defRPr>
                <a:solidFill>
                  <a:schemeClr val="tx1"/>
                </a:solidFill>
                <a:latin typeface="Arial" panose="020B0604020202020204" pitchFamily="34" charset="0"/>
              </a:defRPr>
            </a:lvl3pPr>
            <a:lvl4pPr marL="1673169" indent="-239024" eaLnBrk="0" hangingPunct="0">
              <a:defRPr>
                <a:solidFill>
                  <a:schemeClr val="tx1"/>
                </a:solidFill>
                <a:latin typeface="Arial" panose="020B0604020202020204" pitchFamily="34" charset="0"/>
              </a:defRPr>
            </a:lvl4pPr>
            <a:lvl5pPr marL="2151217" indent="-239024" eaLnBrk="0" hangingPunct="0">
              <a:defRPr>
                <a:solidFill>
                  <a:schemeClr val="tx1"/>
                </a:solidFill>
                <a:latin typeface="Arial" panose="020B0604020202020204" pitchFamily="34" charset="0"/>
              </a:defRPr>
            </a:lvl5pPr>
            <a:lvl6pPr marL="2629266" indent="-239024" eaLnBrk="0" fontAlgn="base" hangingPunct="0">
              <a:spcBef>
                <a:spcPct val="0"/>
              </a:spcBef>
              <a:spcAft>
                <a:spcPct val="0"/>
              </a:spcAft>
              <a:defRPr>
                <a:solidFill>
                  <a:schemeClr val="tx1"/>
                </a:solidFill>
                <a:latin typeface="Arial" panose="020B0604020202020204" pitchFamily="34" charset="0"/>
              </a:defRPr>
            </a:lvl6pPr>
            <a:lvl7pPr marL="3107314" indent="-239024" eaLnBrk="0" fontAlgn="base" hangingPunct="0">
              <a:spcBef>
                <a:spcPct val="0"/>
              </a:spcBef>
              <a:spcAft>
                <a:spcPct val="0"/>
              </a:spcAft>
              <a:defRPr>
                <a:solidFill>
                  <a:schemeClr val="tx1"/>
                </a:solidFill>
                <a:latin typeface="Arial" panose="020B0604020202020204" pitchFamily="34" charset="0"/>
              </a:defRPr>
            </a:lvl7pPr>
            <a:lvl8pPr marL="3585362" indent="-239024" eaLnBrk="0" fontAlgn="base" hangingPunct="0">
              <a:spcBef>
                <a:spcPct val="0"/>
              </a:spcBef>
              <a:spcAft>
                <a:spcPct val="0"/>
              </a:spcAft>
              <a:defRPr>
                <a:solidFill>
                  <a:schemeClr val="tx1"/>
                </a:solidFill>
                <a:latin typeface="Arial" panose="020B0604020202020204" pitchFamily="34" charset="0"/>
              </a:defRPr>
            </a:lvl8pPr>
            <a:lvl9pPr marL="4063411" indent="-2390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1B36D7-1785-4DBB-8D7D-01DA241108EB}" type="slidenum">
              <a:rPr lang="en-US"/>
              <a:pPr eaLnBrk="1" hangingPunct="1"/>
              <a:t>14</a:t>
            </a:fld>
            <a:endParaRPr lang="en-US"/>
          </a:p>
        </p:txBody>
      </p:sp>
    </p:spTree>
    <p:extLst>
      <p:ext uri="{BB962C8B-B14F-4D97-AF65-F5344CB8AC3E}">
        <p14:creationId xmlns:p14="http://schemas.microsoft.com/office/powerpoint/2010/main" val="997069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829" indent="-298780" eaLnBrk="0" hangingPunct="0">
              <a:defRPr>
                <a:solidFill>
                  <a:schemeClr val="tx1"/>
                </a:solidFill>
                <a:latin typeface="Arial" panose="020B0604020202020204" pitchFamily="34" charset="0"/>
              </a:defRPr>
            </a:lvl2pPr>
            <a:lvl3pPr marL="1195121" indent="-239024" eaLnBrk="0" hangingPunct="0">
              <a:defRPr>
                <a:solidFill>
                  <a:schemeClr val="tx1"/>
                </a:solidFill>
                <a:latin typeface="Arial" panose="020B0604020202020204" pitchFamily="34" charset="0"/>
              </a:defRPr>
            </a:lvl3pPr>
            <a:lvl4pPr marL="1673169" indent="-239024" eaLnBrk="0" hangingPunct="0">
              <a:defRPr>
                <a:solidFill>
                  <a:schemeClr val="tx1"/>
                </a:solidFill>
                <a:latin typeface="Arial" panose="020B0604020202020204" pitchFamily="34" charset="0"/>
              </a:defRPr>
            </a:lvl4pPr>
            <a:lvl5pPr marL="2151217" indent="-239024" eaLnBrk="0" hangingPunct="0">
              <a:defRPr>
                <a:solidFill>
                  <a:schemeClr val="tx1"/>
                </a:solidFill>
                <a:latin typeface="Arial" panose="020B0604020202020204" pitchFamily="34" charset="0"/>
              </a:defRPr>
            </a:lvl5pPr>
            <a:lvl6pPr marL="2629266" indent="-239024" eaLnBrk="0" fontAlgn="base" hangingPunct="0">
              <a:spcBef>
                <a:spcPct val="0"/>
              </a:spcBef>
              <a:spcAft>
                <a:spcPct val="0"/>
              </a:spcAft>
              <a:defRPr>
                <a:solidFill>
                  <a:schemeClr val="tx1"/>
                </a:solidFill>
                <a:latin typeface="Arial" panose="020B0604020202020204" pitchFamily="34" charset="0"/>
              </a:defRPr>
            </a:lvl6pPr>
            <a:lvl7pPr marL="3107314" indent="-239024" eaLnBrk="0" fontAlgn="base" hangingPunct="0">
              <a:spcBef>
                <a:spcPct val="0"/>
              </a:spcBef>
              <a:spcAft>
                <a:spcPct val="0"/>
              </a:spcAft>
              <a:defRPr>
                <a:solidFill>
                  <a:schemeClr val="tx1"/>
                </a:solidFill>
                <a:latin typeface="Arial" panose="020B0604020202020204" pitchFamily="34" charset="0"/>
              </a:defRPr>
            </a:lvl7pPr>
            <a:lvl8pPr marL="3585362" indent="-239024" eaLnBrk="0" fontAlgn="base" hangingPunct="0">
              <a:spcBef>
                <a:spcPct val="0"/>
              </a:spcBef>
              <a:spcAft>
                <a:spcPct val="0"/>
              </a:spcAft>
              <a:defRPr>
                <a:solidFill>
                  <a:schemeClr val="tx1"/>
                </a:solidFill>
                <a:latin typeface="Arial" panose="020B0604020202020204" pitchFamily="34" charset="0"/>
              </a:defRPr>
            </a:lvl8pPr>
            <a:lvl9pPr marL="4063411" indent="-2390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A25EB3-63A1-4C26-B2DD-38F3E75AFBBF}" type="slidenum">
              <a:rPr lang="en-US"/>
              <a:pPr eaLnBrk="1" hangingPunct="1"/>
              <a:t>15</a:t>
            </a:fld>
            <a:endParaRPr lang="en-US"/>
          </a:p>
        </p:txBody>
      </p:sp>
    </p:spTree>
    <p:extLst>
      <p:ext uri="{BB962C8B-B14F-4D97-AF65-F5344CB8AC3E}">
        <p14:creationId xmlns:p14="http://schemas.microsoft.com/office/powerpoint/2010/main" val="144879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732" indent="-298743" eaLnBrk="0" hangingPunct="0">
              <a:defRPr>
                <a:solidFill>
                  <a:schemeClr val="tx1"/>
                </a:solidFill>
                <a:latin typeface="Arial" panose="020B0604020202020204" pitchFamily="34" charset="0"/>
              </a:defRPr>
            </a:lvl2pPr>
            <a:lvl3pPr marL="1194973" indent="-238994" eaLnBrk="0" hangingPunct="0">
              <a:defRPr>
                <a:solidFill>
                  <a:schemeClr val="tx1"/>
                </a:solidFill>
                <a:latin typeface="Arial" panose="020B0604020202020204" pitchFamily="34" charset="0"/>
              </a:defRPr>
            </a:lvl3pPr>
            <a:lvl4pPr marL="1672961" indent="-238994" eaLnBrk="0" hangingPunct="0">
              <a:defRPr>
                <a:solidFill>
                  <a:schemeClr val="tx1"/>
                </a:solidFill>
                <a:latin typeface="Arial" panose="020B0604020202020204" pitchFamily="34" charset="0"/>
              </a:defRPr>
            </a:lvl4pPr>
            <a:lvl5pPr marL="2150950" indent="-238994" eaLnBrk="0" hangingPunct="0">
              <a:defRPr>
                <a:solidFill>
                  <a:schemeClr val="tx1"/>
                </a:solidFill>
                <a:latin typeface="Arial" panose="020B0604020202020204" pitchFamily="34" charset="0"/>
              </a:defRPr>
            </a:lvl5pPr>
            <a:lvl6pPr marL="2628939" indent="-238994" eaLnBrk="0" fontAlgn="base" hangingPunct="0">
              <a:spcBef>
                <a:spcPct val="0"/>
              </a:spcBef>
              <a:spcAft>
                <a:spcPct val="0"/>
              </a:spcAft>
              <a:defRPr>
                <a:solidFill>
                  <a:schemeClr val="tx1"/>
                </a:solidFill>
                <a:latin typeface="Arial" panose="020B0604020202020204" pitchFamily="34" charset="0"/>
              </a:defRPr>
            </a:lvl6pPr>
            <a:lvl7pPr marL="3106928" indent="-238994" eaLnBrk="0" fontAlgn="base" hangingPunct="0">
              <a:spcBef>
                <a:spcPct val="0"/>
              </a:spcBef>
              <a:spcAft>
                <a:spcPct val="0"/>
              </a:spcAft>
              <a:defRPr>
                <a:solidFill>
                  <a:schemeClr val="tx1"/>
                </a:solidFill>
                <a:latin typeface="Arial" panose="020B0604020202020204" pitchFamily="34" charset="0"/>
              </a:defRPr>
            </a:lvl7pPr>
            <a:lvl8pPr marL="3584916" indent="-238994" eaLnBrk="0" fontAlgn="base" hangingPunct="0">
              <a:spcBef>
                <a:spcPct val="0"/>
              </a:spcBef>
              <a:spcAft>
                <a:spcPct val="0"/>
              </a:spcAft>
              <a:defRPr>
                <a:solidFill>
                  <a:schemeClr val="tx1"/>
                </a:solidFill>
                <a:latin typeface="Arial" panose="020B0604020202020204" pitchFamily="34" charset="0"/>
              </a:defRPr>
            </a:lvl8pPr>
            <a:lvl9pPr marL="4062906" indent="-23899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F46899-8571-4220-8AB7-724438445947}" type="slidenum">
              <a:rPr lang="en-US"/>
              <a:pPr eaLnBrk="1" hangingPunct="1"/>
              <a:t>16</a:t>
            </a:fld>
            <a:endParaRPr lang="en-US"/>
          </a:p>
        </p:txBody>
      </p:sp>
    </p:spTree>
    <p:extLst>
      <p:ext uri="{BB962C8B-B14F-4D97-AF65-F5344CB8AC3E}">
        <p14:creationId xmlns:p14="http://schemas.microsoft.com/office/powerpoint/2010/main" val="3795823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have seen</a:t>
            </a:r>
            <a:r>
              <a:rPr lang="en-US" baseline="0" dirty="0" smtClean="0"/>
              <a:t> that TMs seem to be able </a:t>
            </a:r>
            <a:r>
              <a:rPr lang="en-US" baseline="0" smtClean="0"/>
              <a:t>to do any </a:t>
            </a:r>
            <a:r>
              <a:rPr lang="en-US" baseline="0" dirty="0" smtClean="0"/>
              <a:t>algorithm that a real computer can do.</a:t>
            </a:r>
          </a:p>
          <a:p>
            <a:r>
              <a:rPr lang="en-US" baseline="0" dirty="0" smtClean="0"/>
              <a:t>Can there be a programmable TM?</a:t>
            </a:r>
          </a:p>
          <a:p>
            <a:endParaRPr lang="en-US" baseline="0" dirty="0" smtClean="0"/>
          </a:p>
          <a:p>
            <a:endParaRPr 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732" indent="-298743" eaLnBrk="0" hangingPunct="0">
              <a:defRPr>
                <a:solidFill>
                  <a:schemeClr val="tx1"/>
                </a:solidFill>
                <a:latin typeface="Arial" panose="020B0604020202020204" pitchFamily="34" charset="0"/>
              </a:defRPr>
            </a:lvl2pPr>
            <a:lvl3pPr marL="1194973" indent="-238994" eaLnBrk="0" hangingPunct="0">
              <a:defRPr>
                <a:solidFill>
                  <a:schemeClr val="tx1"/>
                </a:solidFill>
                <a:latin typeface="Arial" panose="020B0604020202020204" pitchFamily="34" charset="0"/>
              </a:defRPr>
            </a:lvl3pPr>
            <a:lvl4pPr marL="1672961" indent="-238994" eaLnBrk="0" hangingPunct="0">
              <a:defRPr>
                <a:solidFill>
                  <a:schemeClr val="tx1"/>
                </a:solidFill>
                <a:latin typeface="Arial" panose="020B0604020202020204" pitchFamily="34" charset="0"/>
              </a:defRPr>
            </a:lvl4pPr>
            <a:lvl5pPr marL="2150950" indent="-238994" eaLnBrk="0" hangingPunct="0">
              <a:defRPr>
                <a:solidFill>
                  <a:schemeClr val="tx1"/>
                </a:solidFill>
                <a:latin typeface="Arial" panose="020B0604020202020204" pitchFamily="34" charset="0"/>
              </a:defRPr>
            </a:lvl5pPr>
            <a:lvl6pPr marL="2628939" indent="-238994" eaLnBrk="0" fontAlgn="base" hangingPunct="0">
              <a:spcBef>
                <a:spcPct val="0"/>
              </a:spcBef>
              <a:spcAft>
                <a:spcPct val="0"/>
              </a:spcAft>
              <a:defRPr>
                <a:solidFill>
                  <a:schemeClr val="tx1"/>
                </a:solidFill>
                <a:latin typeface="Arial" panose="020B0604020202020204" pitchFamily="34" charset="0"/>
              </a:defRPr>
            </a:lvl6pPr>
            <a:lvl7pPr marL="3106928" indent="-238994" eaLnBrk="0" fontAlgn="base" hangingPunct="0">
              <a:spcBef>
                <a:spcPct val="0"/>
              </a:spcBef>
              <a:spcAft>
                <a:spcPct val="0"/>
              </a:spcAft>
              <a:defRPr>
                <a:solidFill>
                  <a:schemeClr val="tx1"/>
                </a:solidFill>
                <a:latin typeface="Arial" panose="020B0604020202020204" pitchFamily="34" charset="0"/>
              </a:defRPr>
            </a:lvl7pPr>
            <a:lvl8pPr marL="3584916" indent="-238994" eaLnBrk="0" fontAlgn="base" hangingPunct="0">
              <a:spcBef>
                <a:spcPct val="0"/>
              </a:spcBef>
              <a:spcAft>
                <a:spcPct val="0"/>
              </a:spcAft>
              <a:defRPr>
                <a:solidFill>
                  <a:schemeClr val="tx1"/>
                </a:solidFill>
                <a:latin typeface="Arial" panose="020B0604020202020204" pitchFamily="34" charset="0"/>
              </a:defRPr>
            </a:lvl8pPr>
            <a:lvl9pPr marL="4062906" indent="-23899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3A02F9-1EC6-42B3-BCB1-6892D19C543E}" type="slidenum">
              <a:rPr lang="en-US"/>
              <a:pPr eaLnBrk="1" hangingPunct="1"/>
              <a:t>17</a:t>
            </a:fld>
            <a:endParaRPr lang="en-US"/>
          </a:p>
        </p:txBody>
      </p:sp>
    </p:spTree>
    <p:extLst>
      <p:ext uri="{BB962C8B-B14F-4D97-AF65-F5344CB8AC3E}">
        <p14:creationId xmlns:p14="http://schemas.microsoft.com/office/powerpoint/2010/main" val="3987115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732" indent="-298743" eaLnBrk="0" hangingPunct="0">
              <a:defRPr>
                <a:solidFill>
                  <a:schemeClr val="tx1"/>
                </a:solidFill>
                <a:latin typeface="Arial" panose="020B0604020202020204" pitchFamily="34" charset="0"/>
              </a:defRPr>
            </a:lvl2pPr>
            <a:lvl3pPr marL="1194973" indent="-238994" eaLnBrk="0" hangingPunct="0">
              <a:defRPr>
                <a:solidFill>
                  <a:schemeClr val="tx1"/>
                </a:solidFill>
                <a:latin typeface="Arial" panose="020B0604020202020204" pitchFamily="34" charset="0"/>
              </a:defRPr>
            </a:lvl3pPr>
            <a:lvl4pPr marL="1672961" indent="-238994" eaLnBrk="0" hangingPunct="0">
              <a:defRPr>
                <a:solidFill>
                  <a:schemeClr val="tx1"/>
                </a:solidFill>
                <a:latin typeface="Arial" panose="020B0604020202020204" pitchFamily="34" charset="0"/>
              </a:defRPr>
            </a:lvl4pPr>
            <a:lvl5pPr marL="2150950" indent="-238994" eaLnBrk="0" hangingPunct="0">
              <a:defRPr>
                <a:solidFill>
                  <a:schemeClr val="tx1"/>
                </a:solidFill>
                <a:latin typeface="Arial" panose="020B0604020202020204" pitchFamily="34" charset="0"/>
              </a:defRPr>
            </a:lvl5pPr>
            <a:lvl6pPr marL="2628939" indent="-238994" eaLnBrk="0" fontAlgn="base" hangingPunct="0">
              <a:spcBef>
                <a:spcPct val="0"/>
              </a:spcBef>
              <a:spcAft>
                <a:spcPct val="0"/>
              </a:spcAft>
              <a:defRPr>
                <a:solidFill>
                  <a:schemeClr val="tx1"/>
                </a:solidFill>
                <a:latin typeface="Arial" panose="020B0604020202020204" pitchFamily="34" charset="0"/>
              </a:defRPr>
            </a:lvl6pPr>
            <a:lvl7pPr marL="3106928" indent="-238994" eaLnBrk="0" fontAlgn="base" hangingPunct="0">
              <a:spcBef>
                <a:spcPct val="0"/>
              </a:spcBef>
              <a:spcAft>
                <a:spcPct val="0"/>
              </a:spcAft>
              <a:defRPr>
                <a:solidFill>
                  <a:schemeClr val="tx1"/>
                </a:solidFill>
                <a:latin typeface="Arial" panose="020B0604020202020204" pitchFamily="34" charset="0"/>
              </a:defRPr>
            </a:lvl7pPr>
            <a:lvl8pPr marL="3584916" indent="-238994" eaLnBrk="0" fontAlgn="base" hangingPunct="0">
              <a:spcBef>
                <a:spcPct val="0"/>
              </a:spcBef>
              <a:spcAft>
                <a:spcPct val="0"/>
              </a:spcAft>
              <a:defRPr>
                <a:solidFill>
                  <a:schemeClr val="tx1"/>
                </a:solidFill>
                <a:latin typeface="Arial" panose="020B0604020202020204" pitchFamily="34" charset="0"/>
              </a:defRPr>
            </a:lvl8pPr>
            <a:lvl9pPr marL="4062906" indent="-23899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ECDACE-4C35-4245-A551-2F85EDAAEBF7}" type="slidenum">
              <a:rPr lang="en-US"/>
              <a:pPr eaLnBrk="1" hangingPunct="1"/>
              <a:t>18</a:t>
            </a:fld>
            <a:endParaRPr lang="en-US"/>
          </a:p>
        </p:txBody>
      </p:sp>
    </p:spTree>
    <p:extLst>
      <p:ext uri="{BB962C8B-B14F-4D97-AF65-F5344CB8AC3E}">
        <p14:creationId xmlns:p14="http://schemas.microsoft.com/office/powerpoint/2010/main" val="2438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One issue.</a:t>
            </a:r>
          </a:p>
          <a:p>
            <a:pPr>
              <a:spcBef>
                <a:spcPct val="0"/>
              </a:spcBef>
            </a:pPr>
            <a:endParaRPr lang="en-US" smtClean="0"/>
          </a:p>
          <a:p>
            <a:pPr>
              <a:spcBef>
                <a:spcPct val="0"/>
              </a:spcBef>
            </a:pPr>
            <a:r>
              <a:rPr lang="en-US" smtClean="0"/>
              <a:t>There is no limit on the number of states or tape symbols that a TM can have.  </a:t>
            </a:r>
          </a:p>
          <a:p>
            <a:pPr>
              <a:spcBef>
                <a:spcPct val="0"/>
              </a:spcBef>
            </a:pPr>
            <a:r>
              <a:rPr lang="en-US" smtClean="0"/>
              <a:t>But we want to be able to encode </a:t>
            </a:r>
            <a:r>
              <a:rPr lang="en-US" i="1" smtClean="0"/>
              <a:t>any </a:t>
            </a:r>
            <a:r>
              <a:rPr lang="en-US" smtClean="0"/>
              <a:t>TM with a finite number of symbols.</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732" indent="-298743" eaLnBrk="0" hangingPunct="0">
              <a:defRPr>
                <a:solidFill>
                  <a:schemeClr val="tx1"/>
                </a:solidFill>
                <a:latin typeface="Arial" panose="020B0604020202020204" pitchFamily="34" charset="0"/>
              </a:defRPr>
            </a:lvl2pPr>
            <a:lvl3pPr marL="1194973" indent="-238994" eaLnBrk="0" hangingPunct="0">
              <a:defRPr>
                <a:solidFill>
                  <a:schemeClr val="tx1"/>
                </a:solidFill>
                <a:latin typeface="Arial" panose="020B0604020202020204" pitchFamily="34" charset="0"/>
              </a:defRPr>
            </a:lvl3pPr>
            <a:lvl4pPr marL="1672961" indent="-238994" eaLnBrk="0" hangingPunct="0">
              <a:defRPr>
                <a:solidFill>
                  <a:schemeClr val="tx1"/>
                </a:solidFill>
                <a:latin typeface="Arial" panose="020B0604020202020204" pitchFamily="34" charset="0"/>
              </a:defRPr>
            </a:lvl4pPr>
            <a:lvl5pPr marL="2150950" indent="-238994" eaLnBrk="0" hangingPunct="0">
              <a:defRPr>
                <a:solidFill>
                  <a:schemeClr val="tx1"/>
                </a:solidFill>
                <a:latin typeface="Arial" panose="020B0604020202020204" pitchFamily="34" charset="0"/>
              </a:defRPr>
            </a:lvl5pPr>
            <a:lvl6pPr marL="2628939" indent="-238994" eaLnBrk="0" fontAlgn="base" hangingPunct="0">
              <a:spcBef>
                <a:spcPct val="0"/>
              </a:spcBef>
              <a:spcAft>
                <a:spcPct val="0"/>
              </a:spcAft>
              <a:defRPr>
                <a:solidFill>
                  <a:schemeClr val="tx1"/>
                </a:solidFill>
                <a:latin typeface="Arial" panose="020B0604020202020204" pitchFamily="34" charset="0"/>
              </a:defRPr>
            </a:lvl6pPr>
            <a:lvl7pPr marL="3106928" indent="-238994" eaLnBrk="0" fontAlgn="base" hangingPunct="0">
              <a:spcBef>
                <a:spcPct val="0"/>
              </a:spcBef>
              <a:spcAft>
                <a:spcPct val="0"/>
              </a:spcAft>
              <a:defRPr>
                <a:solidFill>
                  <a:schemeClr val="tx1"/>
                </a:solidFill>
                <a:latin typeface="Arial" panose="020B0604020202020204" pitchFamily="34" charset="0"/>
              </a:defRPr>
            </a:lvl7pPr>
            <a:lvl8pPr marL="3584916" indent="-238994" eaLnBrk="0" fontAlgn="base" hangingPunct="0">
              <a:spcBef>
                <a:spcPct val="0"/>
              </a:spcBef>
              <a:spcAft>
                <a:spcPct val="0"/>
              </a:spcAft>
              <a:defRPr>
                <a:solidFill>
                  <a:schemeClr val="tx1"/>
                </a:solidFill>
                <a:latin typeface="Arial" panose="020B0604020202020204" pitchFamily="34" charset="0"/>
              </a:defRPr>
            </a:lvl8pPr>
            <a:lvl9pPr marL="4062906" indent="-23899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EAD204-6EE3-4E13-ABE8-4E6853C0B598}" type="slidenum">
              <a:rPr lang="en-US"/>
              <a:pPr eaLnBrk="1" hangingPunct="1"/>
              <a:t>19</a:t>
            </a:fld>
            <a:endParaRPr lang="en-US"/>
          </a:p>
        </p:txBody>
      </p:sp>
    </p:spTree>
    <p:extLst>
      <p:ext uri="{BB962C8B-B14F-4D97-AF65-F5344CB8AC3E}">
        <p14:creationId xmlns:p14="http://schemas.microsoft.com/office/powerpoint/2010/main" val="227866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panose="020B0604020202020204" pitchFamily="34"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64117" indent="-290067">
              <a:spcBef>
                <a:spcPct val="30000"/>
              </a:spcBef>
              <a:defRPr sz="1300">
                <a:solidFill>
                  <a:schemeClr val="tx1"/>
                </a:solidFill>
                <a:latin typeface="Calibri" panose="020F0502020204030204" pitchFamily="34" charset="0"/>
              </a:defRPr>
            </a:lvl2pPr>
            <a:lvl3pPr marL="1181814" indent="-232053">
              <a:spcBef>
                <a:spcPct val="30000"/>
              </a:spcBef>
              <a:defRPr sz="1300">
                <a:solidFill>
                  <a:schemeClr val="tx1"/>
                </a:solidFill>
                <a:latin typeface="Calibri" panose="020F0502020204030204" pitchFamily="34" charset="0"/>
              </a:defRPr>
            </a:lvl3pPr>
            <a:lvl4pPr marL="1654206" indent="-232053">
              <a:spcBef>
                <a:spcPct val="30000"/>
              </a:spcBef>
              <a:defRPr sz="1300">
                <a:solidFill>
                  <a:schemeClr val="tx1"/>
                </a:solidFill>
                <a:latin typeface="Calibri" panose="020F0502020204030204" pitchFamily="34" charset="0"/>
              </a:defRPr>
            </a:lvl4pPr>
            <a:lvl5pPr marL="2129916" indent="-232053">
              <a:spcBef>
                <a:spcPct val="30000"/>
              </a:spcBef>
              <a:defRPr sz="1300">
                <a:solidFill>
                  <a:schemeClr val="tx1"/>
                </a:solidFill>
                <a:latin typeface="Calibri" panose="020F0502020204030204" pitchFamily="34" charset="0"/>
              </a:defRPr>
            </a:lvl5pPr>
            <a:lvl6pPr marL="2607282" indent="-232053" eaLnBrk="0" fontAlgn="base" hangingPunct="0">
              <a:spcBef>
                <a:spcPct val="30000"/>
              </a:spcBef>
              <a:spcAft>
                <a:spcPct val="0"/>
              </a:spcAft>
              <a:defRPr sz="1300">
                <a:solidFill>
                  <a:schemeClr val="tx1"/>
                </a:solidFill>
                <a:latin typeface="Calibri" panose="020F0502020204030204" pitchFamily="34" charset="0"/>
              </a:defRPr>
            </a:lvl6pPr>
            <a:lvl7pPr marL="3084648" indent="-232053" eaLnBrk="0" fontAlgn="base" hangingPunct="0">
              <a:spcBef>
                <a:spcPct val="30000"/>
              </a:spcBef>
              <a:spcAft>
                <a:spcPct val="0"/>
              </a:spcAft>
              <a:defRPr sz="1300">
                <a:solidFill>
                  <a:schemeClr val="tx1"/>
                </a:solidFill>
                <a:latin typeface="Calibri" panose="020F0502020204030204" pitchFamily="34" charset="0"/>
              </a:defRPr>
            </a:lvl7pPr>
            <a:lvl8pPr marL="3562014" indent="-232053" eaLnBrk="0" fontAlgn="base" hangingPunct="0">
              <a:spcBef>
                <a:spcPct val="30000"/>
              </a:spcBef>
              <a:spcAft>
                <a:spcPct val="0"/>
              </a:spcAft>
              <a:defRPr sz="1300">
                <a:solidFill>
                  <a:schemeClr val="tx1"/>
                </a:solidFill>
                <a:latin typeface="Calibri" panose="020F0502020204030204" pitchFamily="34" charset="0"/>
              </a:defRPr>
            </a:lvl8pPr>
            <a:lvl9pPr marL="4039380" indent="-2320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B71CF6B-C332-4077-960F-24E5EA8629F5}" type="slidenum">
              <a:rPr lang="en-US" sz="1200">
                <a:latin typeface="Arial" panose="020B0604020202020204" pitchFamily="34" charset="0"/>
              </a:rPr>
              <a:pPr>
                <a:spcBef>
                  <a:spcPct val="0"/>
                </a:spcBef>
              </a:pPr>
              <a:t>2</a:t>
            </a:fld>
            <a:endParaRPr lang="en-US" sz="1200">
              <a:latin typeface="Arial" panose="020B0604020202020204" pitchFamily="34" charset="0"/>
            </a:endParaRPr>
          </a:p>
        </p:txBody>
      </p:sp>
    </p:spTree>
    <p:extLst>
      <p:ext uri="{BB962C8B-B14F-4D97-AF65-F5344CB8AC3E}">
        <p14:creationId xmlns:p14="http://schemas.microsoft.com/office/powerpoint/2010/main" val="154963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0825AE-16A4-45B7-BE46-438A824CB9F3}" type="slidenum">
              <a:rPr lang="en-US"/>
              <a:pPr eaLnBrk="1" hangingPunct="1"/>
              <a:t>20</a:t>
            </a:fld>
            <a:endParaRPr lang="en-US"/>
          </a:p>
        </p:txBody>
      </p:sp>
    </p:spTree>
    <p:extLst>
      <p:ext uri="{BB962C8B-B14F-4D97-AF65-F5344CB8AC3E}">
        <p14:creationId xmlns:p14="http://schemas.microsoft.com/office/powerpoint/2010/main" val="3872777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8FE362-8EDC-4743-8E0C-1B95F651387A}" type="slidenum">
              <a:rPr lang="en-US"/>
              <a:pPr eaLnBrk="1" hangingPunct="1"/>
              <a:t>21</a:t>
            </a:fld>
            <a:endParaRPr lang="en-US"/>
          </a:p>
        </p:txBody>
      </p:sp>
    </p:spTree>
    <p:extLst>
      <p:ext uri="{BB962C8B-B14F-4D97-AF65-F5344CB8AC3E}">
        <p14:creationId xmlns:p14="http://schemas.microsoft.com/office/powerpoint/2010/main" val="2347815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B2030F-741B-44AF-AE1F-77586D3FC0FB}" type="slidenum">
              <a:rPr lang="en-US"/>
              <a:pPr eaLnBrk="1" hangingPunct="1"/>
              <a:t>22</a:t>
            </a:fld>
            <a:endParaRPr lang="en-US"/>
          </a:p>
        </p:txBody>
      </p:sp>
    </p:spTree>
    <p:extLst>
      <p:ext uri="{BB962C8B-B14F-4D97-AF65-F5344CB8AC3E}">
        <p14:creationId xmlns:p14="http://schemas.microsoft.com/office/powerpoint/2010/main" val="1885382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Represent this as (q0)</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543058-F770-4C3D-A03A-1B87E9D5C30A}" type="slidenum">
              <a:rPr lang="en-US"/>
              <a:pPr eaLnBrk="1" hangingPunct="1"/>
              <a:t>23</a:t>
            </a:fld>
            <a:endParaRPr lang="en-US"/>
          </a:p>
        </p:txBody>
      </p:sp>
    </p:spTree>
    <p:extLst>
      <p:ext uri="{BB962C8B-B14F-4D97-AF65-F5344CB8AC3E}">
        <p14:creationId xmlns:p14="http://schemas.microsoft.com/office/powerpoint/2010/main" val="2092931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AutoNum type="arabicPeriod"/>
            </a:pPr>
            <a:endParaRPr lang="en-US" baseline="0"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A7C033-DC07-4D7E-8FE4-19480CD06CFA}" type="slidenum">
              <a:rPr lang="en-US"/>
              <a:pPr eaLnBrk="1" hangingPunct="1"/>
              <a:t>24</a:t>
            </a:fld>
            <a:endParaRPr lang="en-US"/>
          </a:p>
        </p:txBody>
      </p:sp>
    </p:spTree>
    <p:extLst>
      <p:ext uri="{BB962C8B-B14F-4D97-AF65-F5344CB8AC3E}">
        <p14:creationId xmlns:p14="http://schemas.microsoft.com/office/powerpoint/2010/main" val="433724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Is the language of TM encodings regular, CF?  </a:t>
            </a:r>
          </a:p>
          <a:p>
            <a:r>
              <a:rPr lang="en-US" dirty="0" smtClean="0"/>
              <a:t>No in both cases, because we need to make sure that the encodings of all state representations</a:t>
            </a:r>
            <a:r>
              <a:rPr lang="en-US" baseline="0" dirty="0" smtClean="0"/>
              <a:t> have the same number of bits</a:t>
            </a:r>
            <a:endParaRPr 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816190" indent="-313919" eaLnBrk="0" hangingPunct="0">
              <a:defRPr>
                <a:solidFill>
                  <a:schemeClr val="tx1"/>
                </a:solidFill>
                <a:latin typeface="Arial" panose="020B0604020202020204" pitchFamily="34" charset="0"/>
              </a:defRPr>
            </a:lvl2pPr>
            <a:lvl3pPr marL="1255678" indent="-251135" eaLnBrk="0" hangingPunct="0">
              <a:defRPr>
                <a:solidFill>
                  <a:schemeClr val="tx1"/>
                </a:solidFill>
                <a:latin typeface="Arial" panose="020B0604020202020204" pitchFamily="34" charset="0"/>
              </a:defRPr>
            </a:lvl3pPr>
            <a:lvl4pPr marL="1757947" indent="-251135" eaLnBrk="0" hangingPunct="0">
              <a:defRPr>
                <a:solidFill>
                  <a:schemeClr val="tx1"/>
                </a:solidFill>
                <a:latin typeface="Arial" panose="020B0604020202020204" pitchFamily="34" charset="0"/>
              </a:defRPr>
            </a:lvl4pPr>
            <a:lvl5pPr marL="2260218" indent="-251135" eaLnBrk="0" hangingPunct="0">
              <a:defRPr>
                <a:solidFill>
                  <a:schemeClr val="tx1"/>
                </a:solidFill>
                <a:latin typeface="Arial" panose="020B0604020202020204" pitchFamily="34" charset="0"/>
              </a:defRPr>
            </a:lvl5pPr>
            <a:lvl6pPr marL="2762489" indent="-251135" eaLnBrk="0" fontAlgn="base" hangingPunct="0">
              <a:spcBef>
                <a:spcPct val="0"/>
              </a:spcBef>
              <a:spcAft>
                <a:spcPct val="0"/>
              </a:spcAft>
              <a:defRPr>
                <a:solidFill>
                  <a:schemeClr val="tx1"/>
                </a:solidFill>
                <a:latin typeface="Arial" panose="020B0604020202020204" pitchFamily="34" charset="0"/>
              </a:defRPr>
            </a:lvl6pPr>
            <a:lvl7pPr marL="3264760" indent="-251135" eaLnBrk="0" fontAlgn="base" hangingPunct="0">
              <a:spcBef>
                <a:spcPct val="0"/>
              </a:spcBef>
              <a:spcAft>
                <a:spcPct val="0"/>
              </a:spcAft>
              <a:defRPr>
                <a:solidFill>
                  <a:schemeClr val="tx1"/>
                </a:solidFill>
                <a:latin typeface="Arial" panose="020B0604020202020204" pitchFamily="34" charset="0"/>
              </a:defRPr>
            </a:lvl7pPr>
            <a:lvl8pPr marL="3767030" indent="-251135" eaLnBrk="0" fontAlgn="base" hangingPunct="0">
              <a:spcBef>
                <a:spcPct val="0"/>
              </a:spcBef>
              <a:spcAft>
                <a:spcPct val="0"/>
              </a:spcAft>
              <a:defRPr>
                <a:solidFill>
                  <a:schemeClr val="tx1"/>
                </a:solidFill>
                <a:latin typeface="Arial" panose="020B0604020202020204" pitchFamily="34" charset="0"/>
              </a:defRPr>
            </a:lvl8pPr>
            <a:lvl9pPr marL="4269302" indent="-25113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31C235-39C0-4ECA-8228-15FADFF3B0DA}" type="slidenum">
              <a:rPr lang="en-US"/>
              <a:pPr eaLnBrk="1" hangingPunct="1"/>
              <a:t>25</a:t>
            </a:fld>
            <a:endParaRPr lang="en-US"/>
          </a:p>
        </p:txBody>
      </p:sp>
    </p:spTree>
    <p:extLst>
      <p:ext uri="{BB962C8B-B14F-4D97-AF65-F5344CB8AC3E}">
        <p14:creationId xmlns:p14="http://schemas.microsoft.com/office/powerpoint/2010/main" val="25528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M would</a:t>
            </a:r>
            <a:r>
              <a:rPr lang="en-US" baseline="0" dirty="0" smtClean="0"/>
              <a:t> halt in k steps, U must go through this loop k times.</a:t>
            </a:r>
          </a:p>
          <a:p>
            <a:r>
              <a:rPr lang="en-US" baseline="0" dirty="0" smtClean="0"/>
              <a:t>Each time through the loop it must scan &lt;M&gt; to decide what to do.  So k(|&lt;M&gt;|).</a:t>
            </a:r>
          </a:p>
          <a:p>
            <a:r>
              <a:rPr lang="en-US" baseline="0" dirty="0" smtClean="0"/>
              <a:t>But it's worse because of the squaring in the simulation of a </a:t>
            </a:r>
            <a:r>
              <a:rPr lang="en-US" baseline="0" dirty="0" err="1" smtClean="0"/>
              <a:t>Multitape</a:t>
            </a:r>
            <a:r>
              <a:rPr lang="en-US" baseline="0" dirty="0" smtClean="0"/>
              <a:t> TM by a multitrack TM.</a:t>
            </a:r>
            <a:endParaRPr lang="en-US" dirty="0"/>
          </a:p>
        </p:txBody>
      </p:sp>
      <p:sp>
        <p:nvSpPr>
          <p:cNvPr id="4" name="Slide Number Placeholder 3"/>
          <p:cNvSpPr>
            <a:spLocks noGrp="1"/>
          </p:cNvSpPr>
          <p:nvPr>
            <p:ph type="sldNum" sz="quarter" idx="10"/>
          </p:nvPr>
        </p:nvSpPr>
        <p:spPr/>
        <p:txBody>
          <a:bodyPr/>
          <a:lstStyle/>
          <a:p>
            <a:pPr>
              <a:defRPr/>
            </a:pPr>
            <a:fld id="{7F1F8E89-726D-4E79-BF90-D0C61D4F1FF1}" type="slidenum">
              <a:rPr lang="en-US" smtClean="0"/>
              <a:pPr>
                <a:defRPr/>
              </a:pPr>
              <a:t>34</a:t>
            </a:fld>
            <a:endParaRPr lang="en-US"/>
          </a:p>
        </p:txBody>
      </p:sp>
    </p:spTree>
    <p:extLst>
      <p:ext uri="{BB962C8B-B14F-4D97-AF65-F5344CB8AC3E}">
        <p14:creationId xmlns:p14="http://schemas.microsoft.com/office/powerpoint/2010/main" val="14669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CBE7F7-6203-4230-B969-E54E1B8362B7}" type="slidenum">
              <a:rPr lang="en-US"/>
              <a:pPr eaLnBrk="1" hangingPunct="1"/>
              <a:t>36</a:t>
            </a:fld>
            <a:endParaRPr lang="en-US"/>
          </a:p>
        </p:txBody>
      </p:sp>
    </p:spTree>
    <p:extLst>
      <p:ext uri="{BB962C8B-B14F-4D97-AF65-F5344CB8AC3E}">
        <p14:creationId xmlns:p14="http://schemas.microsoft.com/office/powerpoint/2010/main" val="209290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 should we keep going, looking for a more powerful computational model?</a:t>
            </a:r>
          </a:p>
          <a:p>
            <a:r>
              <a:rPr lang="en-US" dirty="0" smtClean="0"/>
              <a:t>Any model where a machine is describable by a finite string is going to suffer the counting constraint listed on this slide.</a:t>
            </a:r>
          </a:p>
          <a:p>
            <a:endParaRPr lang="en-US" dirty="0" smtClean="0"/>
          </a:p>
          <a:p>
            <a:r>
              <a:rPr lang="en-US" dirty="0" smtClean="0"/>
              <a:t>Is there some COMPUTATIONAL problem that can't be implemented by a TM?</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8F1355-49F9-4C90-AEC9-C3B5BEC4123F}" type="slidenum">
              <a:rPr lang="en-US"/>
              <a:pPr eaLnBrk="1" hangingPunct="1"/>
              <a:t>37</a:t>
            </a:fld>
            <a:endParaRPr lang="en-US"/>
          </a:p>
        </p:txBody>
      </p:sp>
    </p:spTree>
    <p:extLst>
      <p:ext uri="{BB962C8B-B14F-4D97-AF65-F5344CB8AC3E}">
        <p14:creationId xmlns:p14="http://schemas.microsoft.com/office/powerpoint/2010/main" val="931655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In the early 20</a:t>
            </a:r>
            <a:r>
              <a:rPr lang="en-US" baseline="30000" smtClean="0"/>
              <a:t>th</a:t>
            </a:r>
            <a:r>
              <a:rPr lang="en-US" smtClean="0"/>
              <a:t> century, mathematicians, led by David Hilbert, laid out plans to solve the major mathematical problems of the day.  See "Hilbert's problems."  There were 23 of them.  About 2/3 are resolved; a few were stated in a way that is to vague to determine whether they are resolved.</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5D1914-26F1-4774-9ED9-A94A2313F7CB}" type="slidenum">
              <a:rPr lang="en-US"/>
              <a:pPr eaLnBrk="1" hangingPunct="1"/>
              <a:t>38</a:t>
            </a:fld>
            <a:endParaRPr lang="en-US"/>
          </a:p>
        </p:txBody>
      </p:sp>
    </p:spTree>
    <p:extLst>
      <p:ext uri="{BB962C8B-B14F-4D97-AF65-F5344CB8AC3E}">
        <p14:creationId xmlns:p14="http://schemas.microsoft.com/office/powerpoint/2010/main" val="34850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829" indent="-298780" eaLnBrk="0" hangingPunct="0">
              <a:defRPr>
                <a:solidFill>
                  <a:schemeClr val="tx1"/>
                </a:solidFill>
                <a:latin typeface="Arial" panose="020B0604020202020204" pitchFamily="34" charset="0"/>
              </a:defRPr>
            </a:lvl2pPr>
            <a:lvl3pPr marL="1195121" indent="-239024" eaLnBrk="0" hangingPunct="0">
              <a:defRPr>
                <a:solidFill>
                  <a:schemeClr val="tx1"/>
                </a:solidFill>
                <a:latin typeface="Arial" panose="020B0604020202020204" pitchFamily="34" charset="0"/>
              </a:defRPr>
            </a:lvl3pPr>
            <a:lvl4pPr marL="1673169" indent="-239024" eaLnBrk="0" hangingPunct="0">
              <a:defRPr>
                <a:solidFill>
                  <a:schemeClr val="tx1"/>
                </a:solidFill>
                <a:latin typeface="Arial" panose="020B0604020202020204" pitchFamily="34" charset="0"/>
              </a:defRPr>
            </a:lvl4pPr>
            <a:lvl5pPr marL="2151217" indent="-239024" eaLnBrk="0" hangingPunct="0">
              <a:defRPr>
                <a:solidFill>
                  <a:schemeClr val="tx1"/>
                </a:solidFill>
                <a:latin typeface="Arial" panose="020B0604020202020204" pitchFamily="34" charset="0"/>
              </a:defRPr>
            </a:lvl5pPr>
            <a:lvl6pPr marL="2629266" indent="-239024" eaLnBrk="0" fontAlgn="base" hangingPunct="0">
              <a:spcBef>
                <a:spcPct val="0"/>
              </a:spcBef>
              <a:spcAft>
                <a:spcPct val="0"/>
              </a:spcAft>
              <a:defRPr>
                <a:solidFill>
                  <a:schemeClr val="tx1"/>
                </a:solidFill>
                <a:latin typeface="Arial" panose="020B0604020202020204" pitchFamily="34" charset="0"/>
              </a:defRPr>
            </a:lvl6pPr>
            <a:lvl7pPr marL="3107314" indent="-239024" eaLnBrk="0" fontAlgn="base" hangingPunct="0">
              <a:spcBef>
                <a:spcPct val="0"/>
              </a:spcBef>
              <a:spcAft>
                <a:spcPct val="0"/>
              </a:spcAft>
              <a:defRPr>
                <a:solidFill>
                  <a:schemeClr val="tx1"/>
                </a:solidFill>
                <a:latin typeface="Arial" panose="020B0604020202020204" pitchFamily="34" charset="0"/>
              </a:defRPr>
            </a:lvl7pPr>
            <a:lvl8pPr marL="3585362" indent="-239024" eaLnBrk="0" fontAlgn="base" hangingPunct="0">
              <a:spcBef>
                <a:spcPct val="0"/>
              </a:spcBef>
              <a:spcAft>
                <a:spcPct val="0"/>
              </a:spcAft>
              <a:defRPr>
                <a:solidFill>
                  <a:schemeClr val="tx1"/>
                </a:solidFill>
                <a:latin typeface="Arial" panose="020B0604020202020204" pitchFamily="34" charset="0"/>
              </a:defRPr>
            </a:lvl8pPr>
            <a:lvl9pPr marL="4063411" indent="-2390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0262E4-4426-4C63-8DAB-92F6927C3DD4}" type="slidenum">
              <a:rPr lang="en-US"/>
              <a:pPr eaLnBrk="1" hangingPunct="1"/>
              <a:t>3</a:t>
            </a:fld>
            <a:endParaRPr lang="en-US"/>
          </a:p>
        </p:txBody>
      </p:sp>
    </p:spTree>
    <p:extLst>
      <p:ext uri="{BB962C8B-B14F-4D97-AF65-F5344CB8AC3E}">
        <p14:creationId xmlns:p14="http://schemas.microsoft.com/office/powerpoint/2010/main" val="3609118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Godel showed that if a decidable set of axioms is consistent, then there must be true statements that are not provable form the axioms.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012B9F-EBCF-45B0-9100-53D7BA19FCCF}" type="slidenum">
              <a:rPr lang="en-US"/>
              <a:pPr eaLnBrk="1" hangingPunct="1"/>
              <a:t>39</a:t>
            </a:fld>
            <a:endParaRPr lang="en-US"/>
          </a:p>
        </p:txBody>
      </p:sp>
    </p:spTree>
    <p:extLst>
      <p:ext uri="{BB962C8B-B14F-4D97-AF65-F5344CB8AC3E}">
        <p14:creationId xmlns:p14="http://schemas.microsoft.com/office/powerpoint/2010/main" val="774175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8594B4-5451-41F0-93FD-1709DFA783A7}" type="slidenum">
              <a:rPr lang="en-US"/>
              <a:pPr eaLnBrk="1" hangingPunct="1"/>
              <a:t>40</a:t>
            </a:fld>
            <a:endParaRPr lang="en-US"/>
          </a:p>
        </p:txBody>
      </p:sp>
    </p:spTree>
    <p:extLst>
      <p:ext uri="{BB962C8B-B14F-4D97-AF65-F5344CB8AC3E}">
        <p14:creationId xmlns:p14="http://schemas.microsoft.com/office/powerpoint/2010/main" val="3135442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133E64-31A0-419C-9094-FAC4A1EC7903}" type="slidenum">
              <a:rPr lang="en-US"/>
              <a:pPr eaLnBrk="1" hangingPunct="1"/>
              <a:t>41</a:t>
            </a:fld>
            <a:endParaRPr lang="en-US"/>
          </a:p>
        </p:txBody>
      </p:sp>
    </p:spTree>
    <p:extLst>
      <p:ext uri="{BB962C8B-B14F-4D97-AF65-F5344CB8AC3E}">
        <p14:creationId xmlns:p14="http://schemas.microsoft.com/office/powerpoint/2010/main" val="580807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C88DE5-6DF8-4661-B255-03AB74164885}" type="slidenum">
              <a:rPr lang="en-US"/>
              <a:pPr eaLnBrk="1" hangingPunct="1"/>
              <a:t>42</a:t>
            </a:fld>
            <a:endParaRPr lang="en-US"/>
          </a:p>
        </p:txBody>
      </p:sp>
    </p:spTree>
    <p:extLst>
      <p:ext uri="{BB962C8B-B14F-4D97-AF65-F5344CB8AC3E}">
        <p14:creationId xmlns:p14="http://schemas.microsoft.com/office/powerpoint/2010/main" val="1324096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38CF76-F1EC-4108-AA96-E7109330520D}" type="slidenum">
              <a:rPr lang="en-US"/>
              <a:pPr eaLnBrk="1" hangingPunct="1"/>
              <a:t>43</a:t>
            </a:fld>
            <a:endParaRPr lang="en-US"/>
          </a:p>
        </p:txBody>
      </p:sp>
    </p:spTree>
    <p:extLst>
      <p:ext uri="{BB962C8B-B14F-4D97-AF65-F5344CB8AC3E}">
        <p14:creationId xmlns:p14="http://schemas.microsoft.com/office/powerpoint/2010/main" val="2101711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As most of you know, Lisp (and its cousin Scheme) was invented partially as an implementation of the lambda calculus.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46474E-E121-4259-ACB1-AE8944B4351D}" type="slidenum">
              <a:rPr lang="en-US"/>
              <a:pPr eaLnBrk="1" hangingPunct="1"/>
              <a:t>44</a:t>
            </a:fld>
            <a:endParaRPr lang="en-US"/>
          </a:p>
        </p:txBody>
      </p:sp>
    </p:spTree>
    <p:extLst>
      <p:ext uri="{BB962C8B-B14F-4D97-AF65-F5344CB8AC3E}">
        <p14:creationId xmlns:p14="http://schemas.microsoft.com/office/powerpoint/2010/main" val="898401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9C356E-A951-4E7A-84E4-7F63B1D82303}" type="slidenum">
              <a:rPr lang="en-US"/>
              <a:pPr eaLnBrk="1" hangingPunct="1"/>
              <a:t>45</a:t>
            </a:fld>
            <a:endParaRPr lang="en-US"/>
          </a:p>
        </p:txBody>
      </p:sp>
    </p:spTree>
    <p:extLst>
      <p:ext uri="{BB962C8B-B14F-4D97-AF65-F5344CB8AC3E}">
        <p14:creationId xmlns:p14="http://schemas.microsoft.com/office/powerpoint/2010/main" val="2901502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As most of you know, Lisp was invented partially as am implementation of the lambda calculus.</a:t>
            </a:r>
          </a:p>
          <a:p>
            <a:pPr eaLnBrk="1" hangingPunct="1"/>
            <a:endParaRPr lang="en-US" dirty="0" smtClean="0"/>
          </a:p>
          <a:p>
            <a:pPr eaLnBrk="1" hangingPunct="1"/>
            <a:r>
              <a:rPr lang="en-US" dirty="0" smtClean="0"/>
              <a:t>John McCarthy, its inventor died two years ago (January 2012)</a:t>
            </a:r>
          </a:p>
          <a:p>
            <a:pPr eaLnBrk="1" hangingPunct="1"/>
            <a:endParaRPr lang="en-US" dirty="0" smtClean="0"/>
          </a:p>
          <a:p>
            <a:pPr eaLnBrk="1" hangingPunct="1"/>
            <a:r>
              <a:rPr lang="en-US" dirty="0" smtClean="0"/>
              <a:t>Knights of the Lambda Calculus emblem.</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2785B8-4DEF-4EFF-AAD6-8544A0B29564}" type="slidenum">
              <a:rPr lang="en-US"/>
              <a:pPr eaLnBrk="1" hangingPunct="1"/>
              <a:t>46</a:t>
            </a:fld>
            <a:endParaRPr lang="en-US"/>
          </a:p>
        </p:txBody>
      </p:sp>
    </p:spTree>
    <p:extLst>
      <p:ext uri="{BB962C8B-B14F-4D97-AF65-F5344CB8AC3E}">
        <p14:creationId xmlns:p14="http://schemas.microsoft.com/office/powerpoint/2010/main" val="3715603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0CD9E1-1E0A-46BF-BC36-660890B9943A}" type="slidenum">
              <a:rPr lang="en-US"/>
              <a:pPr eaLnBrk="1" hangingPunct="1"/>
              <a:t>47</a:t>
            </a:fld>
            <a:endParaRPr lang="en-US"/>
          </a:p>
        </p:txBody>
      </p:sp>
    </p:spTree>
    <p:extLst>
      <p:ext uri="{BB962C8B-B14F-4D97-AF65-F5344CB8AC3E}">
        <p14:creationId xmlns:p14="http://schemas.microsoft.com/office/powerpoint/2010/main" val="362777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4D0C0D-30F9-40F4-97E2-10C461A356AA}" type="slidenum">
              <a:rPr lang="en-US"/>
              <a:pPr eaLnBrk="1" hangingPunct="1"/>
              <a:t>48</a:t>
            </a:fld>
            <a:endParaRPr lang="en-US"/>
          </a:p>
        </p:txBody>
      </p:sp>
    </p:spTree>
    <p:extLst>
      <p:ext uri="{BB962C8B-B14F-4D97-AF65-F5344CB8AC3E}">
        <p14:creationId xmlns:p14="http://schemas.microsoft.com/office/powerpoint/2010/main" val="40662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829" indent="-298780" eaLnBrk="0" hangingPunct="0">
              <a:defRPr>
                <a:solidFill>
                  <a:schemeClr val="tx1"/>
                </a:solidFill>
                <a:latin typeface="Arial" panose="020B0604020202020204" pitchFamily="34" charset="0"/>
              </a:defRPr>
            </a:lvl2pPr>
            <a:lvl3pPr marL="1195121" indent="-239024" eaLnBrk="0" hangingPunct="0">
              <a:defRPr>
                <a:solidFill>
                  <a:schemeClr val="tx1"/>
                </a:solidFill>
                <a:latin typeface="Arial" panose="020B0604020202020204" pitchFamily="34" charset="0"/>
              </a:defRPr>
            </a:lvl3pPr>
            <a:lvl4pPr marL="1673169" indent="-239024" eaLnBrk="0" hangingPunct="0">
              <a:defRPr>
                <a:solidFill>
                  <a:schemeClr val="tx1"/>
                </a:solidFill>
                <a:latin typeface="Arial" panose="020B0604020202020204" pitchFamily="34" charset="0"/>
              </a:defRPr>
            </a:lvl4pPr>
            <a:lvl5pPr marL="2151217" indent="-239024" eaLnBrk="0" hangingPunct="0">
              <a:defRPr>
                <a:solidFill>
                  <a:schemeClr val="tx1"/>
                </a:solidFill>
                <a:latin typeface="Arial" panose="020B0604020202020204" pitchFamily="34" charset="0"/>
              </a:defRPr>
            </a:lvl5pPr>
            <a:lvl6pPr marL="2629266" indent="-239024" eaLnBrk="0" fontAlgn="base" hangingPunct="0">
              <a:spcBef>
                <a:spcPct val="0"/>
              </a:spcBef>
              <a:spcAft>
                <a:spcPct val="0"/>
              </a:spcAft>
              <a:defRPr>
                <a:solidFill>
                  <a:schemeClr val="tx1"/>
                </a:solidFill>
                <a:latin typeface="Arial" panose="020B0604020202020204" pitchFamily="34" charset="0"/>
              </a:defRPr>
            </a:lvl6pPr>
            <a:lvl7pPr marL="3107314" indent="-239024" eaLnBrk="0" fontAlgn="base" hangingPunct="0">
              <a:spcBef>
                <a:spcPct val="0"/>
              </a:spcBef>
              <a:spcAft>
                <a:spcPct val="0"/>
              </a:spcAft>
              <a:defRPr>
                <a:solidFill>
                  <a:schemeClr val="tx1"/>
                </a:solidFill>
                <a:latin typeface="Arial" panose="020B0604020202020204" pitchFamily="34" charset="0"/>
              </a:defRPr>
            </a:lvl7pPr>
            <a:lvl8pPr marL="3585362" indent="-239024" eaLnBrk="0" fontAlgn="base" hangingPunct="0">
              <a:spcBef>
                <a:spcPct val="0"/>
              </a:spcBef>
              <a:spcAft>
                <a:spcPct val="0"/>
              </a:spcAft>
              <a:defRPr>
                <a:solidFill>
                  <a:schemeClr val="tx1"/>
                </a:solidFill>
                <a:latin typeface="Arial" panose="020B0604020202020204" pitchFamily="34" charset="0"/>
              </a:defRPr>
            </a:lvl8pPr>
            <a:lvl9pPr marL="4063411" indent="-2390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0262E4-4426-4C63-8DAB-92F6927C3DD4}" type="slidenum">
              <a:rPr lang="en-US"/>
              <a:pPr eaLnBrk="1" hangingPunct="1"/>
              <a:t>4</a:t>
            </a:fld>
            <a:endParaRPr lang="en-US"/>
          </a:p>
        </p:txBody>
      </p:sp>
    </p:spTree>
    <p:extLst>
      <p:ext uri="{BB962C8B-B14F-4D97-AF65-F5344CB8AC3E}">
        <p14:creationId xmlns:p14="http://schemas.microsoft.com/office/powerpoint/2010/main" val="1584817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098AAF-9203-4618-BA25-3366272A30BD}" type="slidenum">
              <a:rPr lang="en-US"/>
              <a:pPr eaLnBrk="1" hangingPunct="1"/>
              <a:t>49</a:t>
            </a:fld>
            <a:endParaRPr lang="en-US"/>
          </a:p>
        </p:txBody>
      </p:sp>
    </p:spTree>
    <p:extLst>
      <p:ext uri="{BB962C8B-B14F-4D97-AF65-F5344CB8AC3E}">
        <p14:creationId xmlns:p14="http://schemas.microsoft.com/office/powerpoint/2010/main" val="3415572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843605-FCBB-4EEE-ABEF-78C05BF8ADE2}" type="slidenum">
              <a:rPr lang="en-US"/>
              <a:pPr eaLnBrk="1" hangingPunct="1"/>
              <a:t>50</a:t>
            </a:fld>
            <a:endParaRPr lang="en-US"/>
          </a:p>
        </p:txBody>
      </p:sp>
    </p:spTree>
    <p:extLst>
      <p:ext uri="{BB962C8B-B14F-4D97-AF65-F5344CB8AC3E}">
        <p14:creationId xmlns:p14="http://schemas.microsoft.com/office/powerpoint/2010/main" val="3912231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Talk about the Wolfram-Cook controversy.</a:t>
            </a:r>
          </a:p>
          <a:p>
            <a:pPr eaLnBrk="1" hangingPunct="1"/>
            <a:endParaRPr lang="en-US" smtClean="0"/>
          </a:p>
          <a:p>
            <a:pPr eaLnBrk="1" hangingPunct="1"/>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0595" indent="-300229" eaLnBrk="0" hangingPunct="0">
              <a:defRPr>
                <a:solidFill>
                  <a:schemeClr val="tx1"/>
                </a:solidFill>
                <a:latin typeface="Arial" panose="020B0604020202020204" pitchFamily="34" charset="0"/>
              </a:defRPr>
            </a:lvl2pPr>
            <a:lvl3pPr marL="1200915" indent="-240182" eaLnBrk="0" hangingPunct="0">
              <a:defRPr>
                <a:solidFill>
                  <a:schemeClr val="tx1"/>
                </a:solidFill>
                <a:latin typeface="Arial" panose="020B0604020202020204" pitchFamily="34" charset="0"/>
              </a:defRPr>
            </a:lvl3pPr>
            <a:lvl4pPr marL="1681281" indent="-240182" eaLnBrk="0" hangingPunct="0">
              <a:defRPr>
                <a:solidFill>
                  <a:schemeClr val="tx1"/>
                </a:solidFill>
                <a:latin typeface="Arial" panose="020B0604020202020204" pitchFamily="34" charset="0"/>
              </a:defRPr>
            </a:lvl4pPr>
            <a:lvl5pPr marL="2161647" indent="-240182" eaLnBrk="0" hangingPunct="0">
              <a:defRPr>
                <a:solidFill>
                  <a:schemeClr val="tx1"/>
                </a:solidFill>
                <a:latin typeface="Arial" panose="020B0604020202020204" pitchFamily="34" charset="0"/>
              </a:defRPr>
            </a:lvl5pPr>
            <a:lvl6pPr marL="2642014" indent="-240182" eaLnBrk="0" fontAlgn="base" hangingPunct="0">
              <a:spcBef>
                <a:spcPct val="0"/>
              </a:spcBef>
              <a:spcAft>
                <a:spcPct val="0"/>
              </a:spcAft>
              <a:defRPr>
                <a:solidFill>
                  <a:schemeClr val="tx1"/>
                </a:solidFill>
                <a:latin typeface="Arial" panose="020B0604020202020204" pitchFamily="34" charset="0"/>
              </a:defRPr>
            </a:lvl6pPr>
            <a:lvl7pPr marL="3122380" indent="-240182" eaLnBrk="0" fontAlgn="base" hangingPunct="0">
              <a:spcBef>
                <a:spcPct val="0"/>
              </a:spcBef>
              <a:spcAft>
                <a:spcPct val="0"/>
              </a:spcAft>
              <a:defRPr>
                <a:solidFill>
                  <a:schemeClr val="tx1"/>
                </a:solidFill>
                <a:latin typeface="Arial" panose="020B0604020202020204" pitchFamily="34" charset="0"/>
              </a:defRPr>
            </a:lvl7pPr>
            <a:lvl8pPr marL="3602746" indent="-240182" eaLnBrk="0" fontAlgn="base" hangingPunct="0">
              <a:spcBef>
                <a:spcPct val="0"/>
              </a:spcBef>
              <a:spcAft>
                <a:spcPct val="0"/>
              </a:spcAft>
              <a:defRPr>
                <a:solidFill>
                  <a:schemeClr val="tx1"/>
                </a:solidFill>
                <a:latin typeface="Arial" panose="020B0604020202020204" pitchFamily="34" charset="0"/>
              </a:defRPr>
            </a:lvl8pPr>
            <a:lvl9pPr marL="4083111" indent="-24018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71B5AD-9624-4F65-9578-0D7DB09A422D}" type="slidenum">
              <a:rPr lang="en-US"/>
              <a:pPr eaLnBrk="1" hangingPunct="1"/>
              <a:t>51</a:t>
            </a:fld>
            <a:endParaRPr lang="en-US"/>
          </a:p>
        </p:txBody>
      </p:sp>
    </p:spTree>
    <p:extLst>
      <p:ext uri="{BB962C8B-B14F-4D97-AF65-F5344CB8AC3E}">
        <p14:creationId xmlns:p14="http://schemas.microsoft.com/office/powerpoint/2010/main" val="292211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829" indent="-298780" eaLnBrk="0" hangingPunct="0">
              <a:defRPr>
                <a:solidFill>
                  <a:schemeClr val="tx1"/>
                </a:solidFill>
                <a:latin typeface="Arial" panose="020B0604020202020204" pitchFamily="34" charset="0"/>
              </a:defRPr>
            </a:lvl2pPr>
            <a:lvl3pPr marL="1195121" indent="-239024" eaLnBrk="0" hangingPunct="0">
              <a:defRPr>
                <a:solidFill>
                  <a:schemeClr val="tx1"/>
                </a:solidFill>
                <a:latin typeface="Arial" panose="020B0604020202020204" pitchFamily="34" charset="0"/>
              </a:defRPr>
            </a:lvl3pPr>
            <a:lvl4pPr marL="1673169" indent="-239024" eaLnBrk="0" hangingPunct="0">
              <a:defRPr>
                <a:solidFill>
                  <a:schemeClr val="tx1"/>
                </a:solidFill>
                <a:latin typeface="Arial" panose="020B0604020202020204" pitchFamily="34" charset="0"/>
              </a:defRPr>
            </a:lvl4pPr>
            <a:lvl5pPr marL="2151217" indent="-239024" eaLnBrk="0" hangingPunct="0">
              <a:defRPr>
                <a:solidFill>
                  <a:schemeClr val="tx1"/>
                </a:solidFill>
                <a:latin typeface="Arial" panose="020B0604020202020204" pitchFamily="34" charset="0"/>
              </a:defRPr>
            </a:lvl5pPr>
            <a:lvl6pPr marL="2629266" indent="-239024" eaLnBrk="0" fontAlgn="base" hangingPunct="0">
              <a:spcBef>
                <a:spcPct val="0"/>
              </a:spcBef>
              <a:spcAft>
                <a:spcPct val="0"/>
              </a:spcAft>
              <a:defRPr>
                <a:solidFill>
                  <a:schemeClr val="tx1"/>
                </a:solidFill>
                <a:latin typeface="Arial" panose="020B0604020202020204" pitchFamily="34" charset="0"/>
              </a:defRPr>
            </a:lvl6pPr>
            <a:lvl7pPr marL="3107314" indent="-239024" eaLnBrk="0" fontAlgn="base" hangingPunct="0">
              <a:spcBef>
                <a:spcPct val="0"/>
              </a:spcBef>
              <a:spcAft>
                <a:spcPct val="0"/>
              </a:spcAft>
              <a:defRPr>
                <a:solidFill>
                  <a:schemeClr val="tx1"/>
                </a:solidFill>
                <a:latin typeface="Arial" panose="020B0604020202020204" pitchFamily="34" charset="0"/>
              </a:defRPr>
            </a:lvl7pPr>
            <a:lvl8pPr marL="3585362" indent="-239024" eaLnBrk="0" fontAlgn="base" hangingPunct="0">
              <a:spcBef>
                <a:spcPct val="0"/>
              </a:spcBef>
              <a:spcAft>
                <a:spcPct val="0"/>
              </a:spcAft>
              <a:defRPr>
                <a:solidFill>
                  <a:schemeClr val="tx1"/>
                </a:solidFill>
                <a:latin typeface="Arial" panose="020B0604020202020204" pitchFamily="34" charset="0"/>
              </a:defRPr>
            </a:lvl8pPr>
            <a:lvl9pPr marL="4063411" indent="-2390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0262E4-4426-4C63-8DAB-92F6927C3DD4}" type="slidenum">
              <a:rPr lang="en-US"/>
              <a:pPr eaLnBrk="1" hangingPunct="1"/>
              <a:t>5</a:t>
            </a:fld>
            <a:endParaRPr lang="en-US"/>
          </a:p>
        </p:txBody>
      </p:sp>
    </p:spTree>
    <p:extLst>
      <p:ext uri="{BB962C8B-B14F-4D97-AF65-F5344CB8AC3E}">
        <p14:creationId xmlns:p14="http://schemas.microsoft.com/office/powerpoint/2010/main" val="3314121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829" indent="-298780" eaLnBrk="0" hangingPunct="0">
              <a:defRPr>
                <a:solidFill>
                  <a:schemeClr val="tx1"/>
                </a:solidFill>
                <a:latin typeface="Arial" panose="020B0604020202020204" pitchFamily="34" charset="0"/>
              </a:defRPr>
            </a:lvl2pPr>
            <a:lvl3pPr marL="1195121" indent="-239024" eaLnBrk="0" hangingPunct="0">
              <a:defRPr>
                <a:solidFill>
                  <a:schemeClr val="tx1"/>
                </a:solidFill>
                <a:latin typeface="Arial" panose="020B0604020202020204" pitchFamily="34" charset="0"/>
              </a:defRPr>
            </a:lvl3pPr>
            <a:lvl4pPr marL="1673169" indent="-239024" eaLnBrk="0" hangingPunct="0">
              <a:defRPr>
                <a:solidFill>
                  <a:schemeClr val="tx1"/>
                </a:solidFill>
                <a:latin typeface="Arial" panose="020B0604020202020204" pitchFamily="34" charset="0"/>
              </a:defRPr>
            </a:lvl4pPr>
            <a:lvl5pPr marL="2151217" indent="-239024" eaLnBrk="0" hangingPunct="0">
              <a:defRPr>
                <a:solidFill>
                  <a:schemeClr val="tx1"/>
                </a:solidFill>
                <a:latin typeface="Arial" panose="020B0604020202020204" pitchFamily="34" charset="0"/>
              </a:defRPr>
            </a:lvl5pPr>
            <a:lvl6pPr marL="2629266" indent="-239024" eaLnBrk="0" fontAlgn="base" hangingPunct="0">
              <a:spcBef>
                <a:spcPct val="0"/>
              </a:spcBef>
              <a:spcAft>
                <a:spcPct val="0"/>
              </a:spcAft>
              <a:defRPr>
                <a:solidFill>
                  <a:schemeClr val="tx1"/>
                </a:solidFill>
                <a:latin typeface="Arial" panose="020B0604020202020204" pitchFamily="34" charset="0"/>
              </a:defRPr>
            </a:lvl6pPr>
            <a:lvl7pPr marL="3107314" indent="-239024" eaLnBrk="0" fontAlgn="base" hangingPunct="0">
              <a:spcBef>
                <a:spcPct val="0"/>
              </a:spcBef>
              <a:spcAft>
                <a:spcPct val="0"/>
              </a:spcAft>
              <a:defRPr>
                <a:solidFill>
                  <a:schemeClr val="tx1"/>
                </a:solidFill>
                <a:latin typeface="Arial" panose="020B0604020202020204" pitchFamily="34" charset="0"/>
              </a:defRPr>
            </a:lvl7pPr>
            <a:lvl8pPr marL="3585362" indent="-239024" eaLnBrk="0" fontAlgn="base" hangingPunct="0">
              <a:spcBef>
                <a:spcPct val="0"/>
              </a:spcBef>
              <a:spcAft>
                <a:spcPct val="0"/>
              </a:spcAft>
              <a:defRPr>
                <a:solidFill>
                  <a:schemeClr val="tx1"/>
                </a:solidFill>
                <a:latin typeface="Arial" panose="020B0604020202020204" pitchFamily="34" charset="0"/>
              </a:defRPr>
            </a:lvl8pPr>
            <a:lvl9pPr marL="4063411" indent="-2390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A886B5-5DB1-42DC-BE32-B6C24CC85E49}" type="slidenum">
              <a:rPr lang="en-US"/>
              <a:pPr eaLnBrk="1" hangingPunct="1"/>
              <a:t>6</a:t>
            </a:fld>
            <a:endParaRPr lang="en-US"/>
          </a:p>
        </p:txBody>
      </p:sp>
    </p:spTree>
    <p:extLst>
      <p:ext uri="{BB962C8B-B14F-4D97-AF65-F5344CB8AC3E}">
        <p14:creationId xmlns:p14="http://schemas.microsoft.com/office/powerpoint/2010/main" val="276370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829" indent="-298780" eaLnBrk="0" hangingPunct="0">
              <a:defRPr>
                <a:solidFill>
                  <a:schemeClr val="tx1"/>
                </a:solidFill>
                <a:latin typeface="Arial" panose="020B0604020202020204" pitchFamily="34" charset="0"/>
              </a:defRPr>
            </a:lvl2pPr>
            <a:lvl3pPr marL="1195121" indent="-239024" eaLnBrk="0" hangingPunct="0">
              <a:defRPr>
                <a:solidFill>
                  <a:schemeClr val="tx1"/>
                </a:solidFill>
                <a:latin typeface="Arial" panose="020B0604020202020204" pitchFamily="34" charset="0"/>
              </a:defRPr>
            </a:lvl3pPr>
            <a:lvl4pPr marL="1673169" indent="-239024" eaLnBrk="0" hangingPunct="0">
              <a:defRPr>
                <a:solidFill>
                  <a:schemeClr val="tx1"/>
                </a:solidFill>
                <a:latin typeface="Arial" panose="020B0604020202020204" pitchFamily="34" charset="0"/>
              </a:defRPr>
            </a:lvl4pPr>
            <a:lvl5pPr marL="2151217" indent="-239024" eaLnBrk="0" hangingPunct="0">
              <a:defRPr>
                <a:solidFill>
                  <a:schemeClr val="tx1"/>
                </a:solidFill>
                <a:latin typeface="Arial" panose="020B0604020202020204" pitchFamily="34" charset="0"/>
              </a:defRPr>
            </a:lvl5pPr>
            <a:lvl6pPr marL="2629266" indent="-239024" eaLnBrk="0" fontAlgn="base" hangingPunct="0">
              <a:spcBef>
                <a:spcPct val="0"/>
              </a:spcBef>
              <a:spcAft>
                <a:spcPct val="0"/>
              </a:spcAft>
              <a:defRPr>
                <a:solidFill>
                  <a:schemeClr val="tx1"/>
                </a:solidFill>
                <a:latin typeface="Arial" panose="020B0604020202020204" pitchFamily="34" charset="0"/>
              </a:defRPr>
            </a:lvl6pPr>
            <a:lvl7pPr marL="3107314" indent="-239024" eaLnBrk="0" fontAlgn="base" hangingPunct="0">
              <a:spcBef>
                <a:spcPct val="0"/>
              </a:spcBef>
              <a:spcAft>
                <a:spcPct val="0"/>
              </a:spcAft>
              <a:defRPr>
                <a:solidFill>
                  <a:schemeClr val="tx1"/>
                </a:solidFill>
                <a:latin typeface="Arial" panose="020B0604020202020204" pitchFamily="34" charset="0"/>
              </a:defRPr>
            </a:lvl7pPr>
            <a:lvl8pPr marL="3585362" indent="-239024" eaLnBrk="0" fontAlgn="base" hangingPunct="0">
              <a:spcBef>
                <a:spcPct val="0"/>
              </a:spcBef>
              <a:spcAft>
                <a:spcPct val="0"/>
              </a:spcAft>
              <a:defRPr>
                <a:solidFill>
                  <a:schemeClr val="tx1"/>
                </a:solidFill>
                <a:latin typeface="Arial" panose="020B0604020202020204" pitchFamily="34" charset="0"/>
              </a:defRPr>
            </a:lvl8pPr>
            <a:lvl9pPr marL="4063411" indent="-2390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357A84-5C82-4A7C-9071-E438F77FCF73}" type="slidenum">
              <a:rPr lang="en-US"/>
              <a:pPr eaLnBrk="1" hangingPunct="1"/>
              <a:t>7</a:t>
            </a:fld>
            <a:endParaRPr lang="en-US"/>
          </a:p>
        </p:txBody>
      </p:sp>
    </p:spTree>
    <p:extLst>
      <p:ext uri="{BB962C8B-B14F-4D97-AF65-F5344CB8AC3E}">
        <p14:creationId xmlns:p14="http://schemas.microsoft.com/office/powerpoint/2010/main" val="2920837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829" indent="-298780" eaLnBrk="0" hangingPunct="0">
              <a:defRPr>
                <a:solidFill>
                  <a:schemeClr val="tx1"/>
                </a:solidFill>
                <a:latin typeface="Arial" panose="020B0604020202020204" pitchFamily="34" charset="0"/>
              </a:defRPr>
            </a:lvl2pPr>
            <a:lvl3pPr marL="1195121" indent="-239024" eaLnBrk="0" hangingPunct="0">
              <a:defRPr>
                <a:solidFill>
                  <a:schemeClr val="tx1"/>
                </a:solidFill>
                <a:latin typeface="Arial" panose="020B0604020202020204" pitchFamily="34" charset="0"/>
              </a:defRPr>
            </a:lvl3pPr>
            <a:lvl4pPr marL="1673169" indent="-239024" eaLnBrk="0" hangingPunct="0">
              <a:defRPr>
                <a:solidFill>
                  <a:schemeClr val="tx1"/>
                </a:solidFill>
                <a:latin typeface="Arial" panose="020B0604020202020204" pitchFamily="34" charset="0"/>
              </a:defRPr>
            </a:lvl4pPr>
            <a:lvl5pPr marL="2151217" indent="-239024" eaLnBrk="0" hangingPunct="0">
              <a:defRPr>
                <a:solidFill>
                  <a:schemeClr val="tx1"/>
                </a:solidFill>
                <a:latin typeface="Arial" panose="020B0604020202020204" pitchFamily="34" charset="0"/>
              </a:defRPr>
            </a:lvl5pPr>
            <a:lvl6pPr marL="2629266" indent="-239024" eaLnBrk="0" fontAlgn="base" hangingPunct="0">
              <a:spcBef>
                <a:spcPct val="0"/>
              </a:spcBef>
              <a:spcAft>
                <a:spcPct val="0"/>
              </a:spcAft>
              <a:defRPr>
                <a:solidFill>
                  <a:schemeClr val="tx1"/>
                </a:solidFill>
                <a:latin typeface="Arial" panose="020B0604020202020204" pitchFamily="34" charset="0"/>
              </a:defRPr>
            </a:lvl6pPr>
            <a:lvl7pPr marL="3107314" indent="-239024" eaLnBrk="0" fontAlgn="base" hangingPunct="0">
              <a:spcBef>
                <a:spcPct val="0"/>
              </a:spcBef>
              <a:spcAft>
                <a:spcPct val="0"/>
              </a:spcAft>
              <a:defRPr>
                <a:solidFill>
                  <a:schemeClr val="tx1"/>
                </a:solidFill>
                <a:latin typeface="Arial" panose="020B0604020202020204" pitchFamily="34" charset="0"/>
              </a:defRPr>
            </a:lvl7pPr>
            <a:lvl8pPr marL="3585362" indent="-239024" eaLnBrk="0" fontAlgn="base" hangingPunct="0">
              <a:spcBef>
                <a:spcPct val="0"/>
              </a:spcBef>
              <a:spcAft>
                <a:spcPct val="0"/>
              </a:spcAft>
              <a:defRPr>
                <a:solidFill>
                  <a:schemeClr val="tx1"/>
                </a:solidFill>
                <a:latin typeface="Arial" panose="020B0604020202020204" pitchFamily="34" charset="0"/>
              </a:defRPr>
            </a:lvl8pPr>
            <a:lvl9pPr marL="4063411" indent="-2390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EF9349-3516-4BB9-BC2F-EFFD0A08D3A9}" type="slidenum">
              <a:rPr lang="en-US"/>
              <a:pPr eaLnBrk="1" hangingPunct="1"/>
              <a:t>8</a:t>
            </a:fld>
            <a:endParaRPr lang="en-US"/>
          </a:p>
        </p:txBody>
      </p:sp>
    </p:spTree>
    <p:extLst>
      <p:ext uri="{BB962C8B-B14F-4D97-AF65-F5344CB8AC3E}">
        <p14:creationId xmlns:p14="http://schemas.microsoft.com/office/powerpoint/2010/main" val="3753641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76829" indent="-298780" eaLnBrk="0" hangingPunct="0">
              <a:defRPr>
                <a:solidFill>
                  <a:schemeClr val="tx1"/>
                </a:solidFill>
                <a:latin typeface="Arial" panose="020B0604020202020204" pitchFamily="34" charset="0"/>
              </a:defRPr>
            </a:lvl2pPr>
            <a:lvl3pPr marL="1195121" indent="-239024" eaLnBrk="0" hangingPunct="0">
              <a:defRPr>
                <a:solidFill>
                  <a:schemeClr val="tx1"/>
                </a:solidFill>
                <a:latin typeface="Arial" panose="020B0604020202020204" pitchFamily="34" charset="0"/>
              </a:defRPr>
            </a:lvl3pPr>
            <a:lvl4pPr marL="1673169" indent="-239024" eaLnBrk="0" hangingPunct="0">
              <a:defRPr>
                <a:solidFill>
                  <a:schemeClr val="tx1"/>
                </a:solidFill>
                <a:latin typeface="Arial" panose="020B0604020202020204" pitchFamily="34" charset="0"/>
              </a:defRPr>
            </a:lvl4pPr>
            <a:lvl5pPr marL="2151217" indent="-239024" eaLnBrk="0" hangingPunct="0">
              <a:defRPr>
                <a:solidFill>
                  <a:schemeClr val="tx1"/>
                </a:solidFill>
                <a:latin typeface="Arial" panose="020B0604020202020204" pitchFamily="34" charset="0"/>
              </a:defRPr>
            </a:lvl5pPr>
            <a:lvl6pPr marL="2629266" indent="-239024" eaLnBrk="0" fontAlgn="base" hangingPunct="0">
              <a:spcBef>
                <a:spcPct val="0"/>
              </a:spcBef>
              <a:spcAft>
                <a:spcPct val="0"/>
              </a:spcAft>
              <a:defRPr>
                <a:solidFill>
                  <a:schemeClr val="tx1"/>
                </a:solidFill>
                <a:latin typeface="Arial" panose="020B0604020202020204" pitchFamily="34" charset="0"/>
              </a:defRPr>
            </a:lvl6pPr>
            <a:lvl7pPr marL="3107314" indent="-239024" eaLnBrk="0" fontAlgn="base" hangingPunct="0">
              <a:spcBef>
                <a:spcPct val="0"/>
              </a:spcBef>
              <a:spcAft>
                <a:spcPct val="0"/>
              </a:spcAft>
              <a:defRPr>
                <a:solidFill>
                  <a:schemeClr val="tx1"/>
                </a:solidFill>
                <a:latin typeface="Arial" panose="020B0604020202020204" pitchFamily="34" charset="0"/>
              </a:defRPr>
            </a:lvl7pPr>
            <a:lvl8pPr marL="3585362" indent="-239024" eaLnBrk="0" fontAlgn="base" hangingPunct="0">
              <a:spcBef>
                <a:spcPct val="0"/>
              </a:spcBef>
              <a:spcAft>
                <a:spcPct val="0"/>
              </a:spcAft>
              <a:defRPr>
                <a:solidFill>
                  <a:schemeClr val="tx1"/>
                </a:solidFill>
                <a:latin typeface="Arial" panose="020B0604020202020204" pitchFamily="34" charset="0"/>
              </a:defRPr>
            </a:lvl8pPr>
            <a:lvl9pPr marL="4063411" indent="-239024"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CFB8C8-F9D3-486E-AB93-BA0B1C2C147F}" type="slidenum">
              <a:rPr lang="en-US"/>
              <a:pPr eaLnBrk="1" hangingPunct="1"/>
              <a:t>9</a:t>
            </a:fld>
            <a:endParaRPr lang="en-US"/>
          </a:p>
        </p:txBody>
      </p:sp>
    </p:spTree>
    <p:extLst>
      <p:ext uri="{BB962C8B-B14F-4D97-AF65-F5344CB8AC3E}">
        <p14:creationId xmlns:p14="http://schemas.microsoft.com/office/powerpoint/2010/main" val="362493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8BA47-C690-45D6-A9E3-BC9ADDFE7ADC}" type="slidenum">
              <a:rPr lang="en-US"/>
              <a:pPr>
                <a:defRPr/>
              </a:pPr>
              <a:t>‹#›</a:t>
            </a:fld>
            <a:endParaRPr lang="en-US"/>
          </a:p>
        </p:txBody>
      </p:sp>
    </p:spTree>
    <p:extLst>
      <p:ext uri="{BB962C8B-B14F-4D97-AF65-F5344CB8AC3E}">
        <p14:creationId xmlns:p14="http://schemas.microsoft.com/office/powerpoint/2010/main" val="172446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5A6A1D-F253-4205-926E-0556682ED79A}" type="slidenum">
              <a:rPr lang="en-US"/>
              <a:pPr>
                <a:defRPr/>
              </a:pPr>
              <a:t>‹#›</a:t>
            </a:fld>
            <a:endParaRPr lang="en-US"/>
          </a:p>
        </p:txBody>
      </p:sp>
    </p:spTree>
    <p:extLst>
      <p:ext uri="{BB962C8B-B14F-4D97-AF65-F5344CB8AC3E}">
        <p14:creationId xmlns:p14="http://schemas.microsoft.com/office/powerpoint/2010/main" val="31448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CF3649-2389-404E-A898-C1B346D455FF}" type="slidenum">
              <a:rPr lang="en-US"/>
              <a:pPr>
                <a:defRPr/>
              </a:pPr>
              <a:t>‹#›</a:t>
            </a:fld>
            <a:endParaRPr lang="en-US"/>
          </a:p>
        </p:txBody>
      </p:sp>
    </p:spTree>
    <p:extLst>
      <p:ext uri="{BB962C8B-B14F-4D97-AF65-F5344CB8AC3E}">
        <p14:creationId xmlns:p14="http://schemas.microsoft.com/office/powerpoint/2010/main" val="21918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B73FD1-6CEA-4612-8746-2953DDA797D4}" type="slidenum">
              <a:rPr lang="en-US"/>
              <a:pPr>
                <a:defRPr/>
              </a:pPr>
              <a:t>‹#›</a:t>
            </a:fld>
            <a:endParaRPr lang="en-US"/>
          </a:p>
        </p:txBody>
      </p:sp>
    </p:spTree>
    <p:extLst>
      <p:ext uri="{BB962C8B-B14F-4D97-AF65-F5344CB8AC3E}">
        <p14:creationId xmlns:p14="http://schemas.microsoft.com/office/powerpoint/2010/main" val="145166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F13477-707C-4C7C-8DEE-C2ADA0CE2602}" type="slidenum">
              <a:rPr lang="en-US"/>
              <a:pPr>
                <a:defRPr/>
              </a:pPr>
              <a:t>‹#›</a:t>
            </a:fld>
            <a:endParaRPr lang="en-US"/>
          </a:p>
        </p:txBody>
      </p:sp>
    </p:spTree>
    <p:extLst>
      <p:ext uri="{BB962C8B-B14F-4D97-AF65-F5344CB8AC3E}">
        <p14:creationId xmlns:p14="http://schemas.microsoft.com/office/powerpoint/2010/main" val="292296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8DFDAB-563E-4F6F-8169-F501A1BA7DB9}" type="slidenum">
              <a:rPr lang="en-US"/>
              <a:pPr>
                <a:defRPr/>
              </a:pPr>
              <a:t>‹#›</a:t>
            </a:fld>
            <a:endParaRPr lang="en-US"/>
          </a:p>
        </p:txBody>
      </p:sp>
    </p:spTree>
    <p:extLst>
      <p:ext uri="{BB962C8B-B14F-4D97-AF65-F5344CB8AC3E}">
        <p14:creationId xmlns:p14="http://schemas.microsoft.com/office/powerpoint/2010/main" val="211939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0058F2-F758-4CD1-9CAA-469AEE411754}" type="slidenum">
              <a:rPr lang="en-US"/>
              <a:pPr>
                <a:defRPr/>
              </a:pPr>
              <a:t>‹#›</a:t>
            </a:fld>
            <a:endParaRPr lang="en-US"/>
          </a:p>
        </p:txBody>
      </p:sp>
    </p:spTree>
    <p:extLst>
      <p:ext uri="{BB962C8B-B14F-4D97-AF65-F5344CB8AC3E}">
        <p14:creationId xmlns:p14="http://schemas.microsoft.com/office/powerpoint/2010/main" val="270692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9D0C69-57BA-4D73-ABE3-B3A1A7B2C5E4}" type="slidenum">
              <a:rPr lang="en-US"/>
              <a:pPr>
                <a:defRPr/>
              </a:pPr>
              <a:t>‹#›</a:t>
            </a:fld>
            <a:endParaRPr lang="en-US"/>
          </a:p>
        </p:txBody>
      </p:sp>
    </p:spTree>
    <p:extLst>
      <p:ext uri="{BB962C8B-B14F-4D97-AF65-F5344CB8AC3E}">
        <p14:creationId xmlns:p14="http://schemas.microsoft.com/office/powerpoint/2010/main" val="61733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46B2E3-C9D0-467E-AD74-675A085DED16}" type="slidenum">
              <a:rPr lang="en-US"/>
              <a:pPr>
                <a:defRPr/>
              </a:pPr>
              <a:t>‹#›</a:t>
            </a:fld>
            <a:endParaRPr lang="en-US"/>
          </a:p>
        </p:txBody>
      </p:sp>
    </p:spTree>
    <p:extLst>
      <p:ext uri="{BB962C8B-B14F-4D97-AF65-F5344CB8AC3E}">
        <p14:creationId xmlns:p14="http://schemas.microsoft.com/office/powerpoint/2010/main" val="194426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B40558-B70F-4B19-B55F-9AB4A8A7DE18}" type="slidenum">
              <a:rPr lang="en-US"/>
              <a:pPr>
                <a:defRPr/>
              </a:pPr>
              <a:t>‹#›</a:t>
            </a:fld>
            <a:endParaRPr lang="en-US"/>
          </a:p>
        </p:txBody>
      </p:sp>
    </p:spTree>
    <p:extLst>
      <p:ext uri="{BB962C8B-B14F-4D97-AF65-F5344CB8AC3E}">
        <p14:creationId xmlns:p14="http://schemas.microsoft.com/office/powerpoint/2010/main" val="83745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FEB541-9676-45F5-BF62-258DD16D758A}" type="slidenum">
              <a:rPr lang="en-US"/>
              <a:pPr>
                <a:defRPr/>
              </a:pPr>
              <a:t>‹#›</a:t>
            </a:fld>
            <a:endParaRPr lang="en-US"/>
          </a:p>
        </p:txBody>
      </p:sp>
    </p:spTree>
    <p:extLst>
      <p:ext uri="{BB962C8B-B14F-4D97-AF65-F5344CB8AC3E}">
        <p14:creationId xmlns:p14="http://schemas.microsoft.com/office/powerpoint/2010/main" val="160422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25533AA-A332-4DAB-AB14-DA7BB68E98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oleObject" Target="../embeddings/oleObject3.bin"/><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9.png"/><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math.com/students/wonders/life/life.html"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1.xml.rels><?xml version="1.0" encoding="UTF-8" standalone="yes"?>
<Relationships xmlns="http://schemas.openxmlformats.org/package/2006/relationships"><Relationship Id="rId3" Type="http://schemas.openxmlformats.org/officeDocument/2006/relationships/hyperlink" Target="http://mathworld.wolfram.com/Rule110.html" TargetMode="External"/><Relationship Id="rId7"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http://en.wikipedia.org/wiki/A_New_Kind_of_Science"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64487" cy="1362075"/>
          </a:xfrm>
        </p:spPr>
        <p:txBody>
          <a:bodyPr/>
          <a:lstStyle/>
          <a:p>
            <a:r>
              <a:rPr lang="en-US" dirty="0" err="1" smtClean="0"/>
              <a:t>TUring</a:t>
            </a:r>
            <a:r>
              <a:rPr lang="en-US" dirty="0" smtClean="0"/>
              <a:t> Machine Variations</a:t>
            </a:r>
            <a:br>
              <a:rPr lang="en-US" dirty="0" smtClean="0"/>
            </a:br>
            <a:r>
              <a:rPr lang="en-US" dirty="0" smtClean="0"/>
              <a:t>Encoding Turing Machines</a:t>
            </a:r>
            <a:br>
              <a:rPr lang="en-US" dirty="0" smtClean="0"/>
            </a:br>
            <a:r>
              <a:rPr lang="en-US" dirty="0" smtClean="0"/>
              <a:t>Universal Turing Machine</a:t>
            </a:r>
            <a:endParaRPr lang="en-US" dirty="0"/>
          </a:p>
        </p:txBody>
      </p:sp>
      <p:sp>
        <p:nvSpPr>
          <p:cNvPr id="3" name="Text Placeholder 2"/>
          <p:cNvSpPr>
            <a:spLocks noGrp="1"/>
          </p:cNvSpPr>
          <p:nvPr>
            <p:ph type="body" idx="1"/>
          </p:nvPr>
        </p:nvSpPr>
        <p:spPr>
          <a:xfrm>
            <a:off x="818355" y="1143000"/>
            <a:ext cx="7772400" cy="1500187"/>
          </a:xfrm>
        </p:spPr>
        <p:txBody>
          <a:bodyPr/>
          <a:lstStyle/>
          <a:p>
            <a:r>
              <a:rPr lang="en-US" dirty="0" smtClean="0"/>
              <a:t>Variations:</a:t>
            </a:r>
          </a:p>
          <a:p>
            <a:r>
              <a:rPr lang="en-US" dirty="0"/>
              <a:t> </a:t>
            </a:r>
            <a:r>
              <a:rPr lang="en-US" dirty="0" smtClean="0"/>
              <a:t>   Multiple tracks</a:t>
            </a:r>
          </a:p>
          <a:p>
            <a:r>
              <a:rPr lang="en-US" dirty="0" smtClean="0"/>
              <a:t>    Multiple tapes</a:t>
            </a:r>
          </a:p>
          <a:p>
            <a:r>
              <a:rPr lang="en-US" dirty="0" smtClean="0"/>
              <a:t>    Non-deterministic</a:t>
            </a:r>
            <a:endParaRPr lang="en-US" dirty="0"/>
          </a:p>
        </p:txBody>
      </p:sp>
    </p:spTree>
    <p:extLst>
      <p:ext uri="{BB962C8B-B14F-4D97-AF65-F5344CB8AC3E}">
        <p14:creationId xmlns:p14="http://schemas.microsoft.com/office/powerpoint/2010/main" val="3016611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762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Example: Copying a String</a:t>
            </a:r>
          </a:p>
        </p:txBody>
      </p:sp>
      <p:pic>
        <p:nvPicPr>
          <p:cNvPr id="28675" name="Picture 4"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801211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Exampl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86200"/>
            <a:ext cx="78724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247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Another Two Tape Example: Addition</a:t>
            </a:r>
          </a:p>
        </p:txBody>
      </p:sp>
      <p:pic>
        <p:nvPicPr>
          <p:cNvPr id="29699" name="Picture 15"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14400"/>
            <a:ext cx="6858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6" descr="Exampl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971800"/>
            <a:ext cx="662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7" descr="Exampl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953000"/>
            <a:ext cx="66294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86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a:solidFill>
                  <a:schemeClr val="tx2"/>
                </a:solidFill>
              </a:rPr>
              <a:t>Adding Tapes </a:t>
            </a:r>
            <a:r>
              <a:rPr lang="en-US" sz="3600" b="1" dirty="0" smtClean="0">
                <a:solidFill>
                  <a:schemeClr val="tx2"/>
                </a:solidFill>
              </a:rPr>
              <a:t>Does Not Add Power</a:t>
            </a:r>
            <a:endParaRPr lang="en-US" sz="3600" b="1" dirty="0">
              <a:solidFill>
                <a:schemeClr val="tx2"/>
              </a:solidFill>
            </a:endParaRPr>
          </a:p>
        </p:txBody>
      </p:sp>
      <p:sp>
        <p:nvSpPr>
          <p:cNvPr id="30723" name="Text Box 10"/>
          <p:cNvSpPr txBox="1">
            <a:spLocks noChangeArrowheads="1"/>
          </p:cNvSpPr>
          <p:nvPr/>
        </p:nvSpPr>
        <p:spPr bwMode="auto">
          <a:xfrm>
            <a:off x="990600" y="1181993"/>
            <a:ext cx="76962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b="1" i="1" dirty="0"/>
              <a:t>Theorem:</a:t>
            </a:r>
            <a:r>
              <a:rPr lang="en-US" sz="2200" dirty="0"/>
              <a:t> Let </a:t>
            </a:r>
            <a:r>
              <a:rPr lang="en-US" sz="2200" i="1" dirty="0" smtClean="0"/>
              <a:t>M =</a:t>
            </a:r>
            <a:r>
              <a:rPr lang="en-US" sz="2000" dirty="0"/>
              <a:t> (</a:t>
            </a:r>
            <a:r>
              <a:rPr lang="en-US" sz="2000" i="1" dirty="0"/>
              <a:t>K</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dirty="0">
                <a:sym typeface="Symbol" panose="05050102010706020507" pitchFamily="18" charset="2"/>
              </a:rPr>
              <a:t></a:t>
            </a:r>
            <a:r>
              <a:rPr lang="en-US" sz="2000" dirty="0"/>
              <a:t>, </a:t>
            </a:r>
            <a:r>
              <a:rPr lang="en-US" sz="2000" i="1" dirty="0"/>
              <a:t>s</a:t>
            </a:r>
            <a:r>
              <a:rPr lang="en-US" sz="2000" dirty="0"/>
              <a:t>, </a:t>
            </a:r>
            <a:r>
              <a:rPr lang="en-US" sz="2000" i="1" dirty="0" smtClean="0"/>
              <a:t>H</a:t>
            </a:r>
            <a:r>
              <a:rPr lang="en-US" sz="2000" dirty="0"/>
              <a:t>)</a:t>
            </a:r>
            <a:r>
              <a:rPr lang="en-US" sz="2000" dirty="0" smtClean="0"/>
              <a:t> </a:t>
            </a:r>
            <a:r>
              <a:rPr lang="en-US" sz="2200" dirty="0" smtClean="0"/>
              <a:t>be </a:t>
            </a:r>
            <a:r>
              <a:rPr lang="en-US" sz="2200" dirty="0"/>
              <a:t>a </a:t>
            </a:r>
            <a:r>
              <a:rPr lang="en-US" sz="2200" i="1" dirty="0"/>
              <a:t>k</a:t>
            </a:r>
            <a:r>
              <a:rPr lang="en-US" sz="2200" dirty="0"/>
              <a:t>-tape Turing machine for some </a:t>
            </a:r>
            <a:r>
              <a:rPr lang="en-US" sz="2200" i="1" dirty="0"/>
              <a:t>k</a:t>
            </a:r>
            <a:r>
              <a:rPr lang="en-US" sz="2200" dirty="0"/>
              <a:t> </a:t>
            </a:r>
            <a:r>
              <a:rPr lang="en-US" sz="2200" dirty="0" smtClean="0">
                <a:sym typeface="Symbol" panose="05050102010706020507" pitchFamily="18" charset="2"/>
              </a:rPr>
              <a:t>&gt;</a:t>
            </a:r>
            <a:r>
              <a:rPr lang="en-US" sz="2200" dirty="0" smtClean="0"/>
              <a:t> </a:t>
            </a:r>
            <a:r>
              <a:rPr lang="en-US" sz="2200" dirty="0"/>
              <a:t>1.  </a:t>
            </a:r>
            <a:r>
              <a:rPr lang="en-US" sz="2200" dirty="0" smtClean="0"/>
              <a:t>Then </a:t>
            </a:r>
            <a:r>
              <a:rPr lang="en-US" sz="2200" dirty="0"/>
              <a:t>there is a standard TM </a:t>
            </a:r>
            <a:r>
              <a:rPr lang="en-US" sz="2200" i="1" dirty="0"/>
              <a:t>M</a:t>
            </a:r>
            <a:r>
              <a:rPr lang="en-US" sz="2200" i="1" dirty="0" smtClean="0"/>
              <a:t>'=</a:t>
            </a:r>
            <a:r>
              <a:rPr lang="en-US" sz="2400" dirty="0"/>
              <a:t> (</a:t>
            </a:r>
            <a:r>
              <a:rPr lang="en-US" sz="2400" i="1" dirty="0" smtClean="0"/>
              <a:t>K'</a:t>
            </a:r>
            <a:r>
              <a:rPr lang="en-US" sz="2400" dirty="0" smtClean="0"/>
              <a:t>, </a:t>
            </a:r>
            <a:r>
              <a:rPr lang="en-US" sz="2400" dirty="0" smtClean="0">
                <a:sym typeface="Symbol" panose="05050102010706020507" pitchFamily="18" charset="2"/>
              </a:rPr>
              <a:t>'</a:t>
            </a:r>
            <a:r>
              <a:rPr lang="en-US" sz="2400" dirty="0" smtClean="0"/>
              <a:t>, </a:t>
            </a:r>
            <a:r>
              <a:rPr lang="en-US" sz="2400" dirty="0" smtClean="0">
                <a:sym typeface="Symbol" panose="05050102010706020507" pitchFamily="18" charset="2"/>
              </a:rPr>
              <a:t>'</a:t>
            </a:r>
            <a:r>
              <a:rPr lang="en-US" sz="2400" dirty="0" smtClean="0"/>
              <a:t>, </a:t>
            </a:r>
            <a:r>
              <a:rPr lang="en-US" sz="2400" dirty="0" smtClean="0">
                <a:sym typeface="Symbol" panose="05050102010706020507" pitchFamily="18" charset="2"/>
              </a:rPr>
              <a:t>'</a:t>
            </a:r>
            <a:r>
              <a:rPr lang="en-US" sz="2400" dirty="0" smtClean="0"/>
              <a:t>, </a:t>
            </a:r>
            <a:r>
              <a:rPr lang="en-US" sz="2400" i="1" dirty="0" smtClean="0"/>
              <a:t>s'</a:t>
            </a:r>
            <a:r>
              <a:rPr lang="en-US" sz="2400" dirty="0" smtClean="0"/>
              <a:t>, </a:t>
            </a:r>
            <a:r>
              <a:rPr lang="en-US" sz="2400" i="1" dirty="0" smtClean="0"/>
              <a:t>H'</a:t>
            </a:r>
            <a:r>
              <a:rPr lang="en-US" sz="2400" dirty="0" smtClean="0"/>
              <a:t>)</a:t>
            </a:r>
            <a:r>
              <a:rPr lang="en-US" sz="2200" dirty="0" smtClean="0"/>
              <a:t> </a:t>
            </a:r>
            <a:r>
              <a:rPr lang="en-US" sz="2200" dirty="0"/>
              <a:t>where </a:t>
            </a:r>
            <a:r>
              <a:rPr lang="en-US" sz="2200" dirty="0">
                <a:sym typeface="Symbol" panose="05050102010706020507" pitchFamily="18" charset="2"/>
              </a:rPr>
              <a:t></a:t>
            </a:r>
            <a:r>
              <a:rPr lang="en-US" sz="2200" dirty="0"/>
              <a:t> </a:t>
            </a:r>
            <a:r>
              <a:rPr lang="en-US" sz="2200" dirty="0">
                <a:sym typeface="Symbol" panose="05050102010706020507" pitchFamily="18" charset="2"/>
              </a:rPr>
              <a:t></a:t>
            </a:r>
            <a:r>
              <a:rPr lang="en-US" sz="2200" dirty="0"/>
              <a:t> </a:t>
            </a:r>
            <a:r>
              <a:rPr lang="en-US" sz="2200" dirty="0">
                <a:sym typeface="Symbol" panose="05050102010706020507" pitchFamily="18" charset="2"/>
              </a:rPr>
              <a:t></a:t>
            </a:r>
            <a:r>
              <a:rPr lang="en-US" sz="2200" dirty="0"/>
              <a:t>', and:</a:t>
            </a:r>
          </a:p>
          <a:p>
            <a:pPr eaLnBrk="1" hangingPunct="1"/>
            <a:endParaRPr lang="en-US" sz="2200" dirty="0"/>
          </a:p>
          <a:p>
            <a:pPr eaLnBrk="1" hangingPunct="1"/>
            <a:r>
              <a:rPr lang="en-US" dirty="0"/>
              <a:t>    ● </a:t>
            </a:r>
            <a:r>
              <a:rPr lang="en-US" sz="2200" dirty="0"/>
              <a:t>On input </a:t>
            </a:r>
            <a:r>
              <a:rPr lang="en-US" sz="2200" i="1" dirty="0"/>
              <a:t>x</a:t>
            </a:r>
            <a:r>
              <a:rPr lang="en-US" sz="2200" dirty="0"/>
              <a:t>, </a:t>
            </a:r>
            <a:r>
              <a:rPr lang="en-US" sz="2200" i="1" dirty="0"/>
              <a:t>M</a:t>
            </a:r>
            <a:r>
              <a:rPr lang="en-US" sz="2200" dirty="0"/>
              <a:t> halts with output </a:t>
            </a:r>
            <a:r>
              <a:rPr lang="en-US" sz="2200" i="1" dirty="0"/>
              <a:t>z</a:t>
            </a:r>
            <a:r>
              <a:rPr lang="en-US" sz="2200" dirty="0"/>
              <a:t> on the first tape iff</a:t>
            </a:r>
          </a:p>
          <a:p>
            <a:pPr eaLnBrk="1" hangingPunct="1"/>
            <a:r>
              <a:rPr lang="en-US" sz="2200" dirty="0"/>
              <a:t>      </a:t>
            </a:r>
            <a:r>
              <a:rPr lang="en-US" sz="2200" i="1" dirty="0"/>
              <a:t>M'</a:t>
            </a:r>
            <a:r>
              <a:rPr lang="en-US" sz="2200" dirty="0"/>
              <a:t> halts in the same state with </a:t>
            </a:r>
            <a:r>
              <a:rPr lang="en-US" sz="2200" i="1" dirty="0"/>
              <a:t>z</a:t>
            </a:r>
            <a:r>
              <a:rPr lang="en-US" sz="2200" dirty="0"/>
              <a:t> on its tape. </a:t>
            </a:r>
          </a:p>
          <a:p>
            <a:pPr eaLnBrk="1" hangingPunct="1"/>
            <a:r>
              <a:rPr lang="en-US" sz="2200" dirty="0"/>
              <a:t>      </a:t>
            </a:r>
          </a:p>
          <a:p>
            <a:pPr eaLnBrk="1" hangingPunct="1"/>
            <a:r>
              <a:rPr lang="en-US" dirty="0"/>
              <a:t>    ● </a:t>
            </a:r>
            <a:r>
              <a:rPr lang="en-US" sz="2200" dirty="0"/>
              <a:t>On input </a:t>
            </a:r>
            <a:r>
              <a:rPr lang="en-US" sz="2200" i="1" dirty="0"/>
              <a:t>x</a:t>
            </a:r>
            <a:r>
              <a:rPr lang="en-US" sz="2200" dirty="0"/>
              <a:t>, if </a:t>
            </a:r>
            <a:r>
              <a:rPr lang="en-US" sz="2200" i="1" dirty="0"/>
              <a:t>M</a:t>
            </a:r>
            <a:r>
              <a:rPr lang="en-US" sz="2200" dirty="0"/>
              <a:t> halts in </a:t>
            </a:r>
            <a:r>
              <a:rPr lang="en-US" sz="2200" i="1" dirty="0"/>
              <a:t>n</a:t>
            </a:r>
            <a:r>
              <a:rPr lang="en-US" sz="2200" dirty="0"/>
              <a:t> steps, </a:t>
            </a:r>
            <a:r>
              <a:rPr lang="en-US" sz="2200" i="1" dirty="0"/>
              <a:t>M'</a:t>
            </a:r>
            <a:r>
              <a:rPr lang="en-US" sz="2200" dirty="0"/>
              <a:t> halts in </a:t>
            </a:r>
            <a:r>
              <a:rPr lang="en-US" sz="2200" dirty="0">
                <a:latin typeface="Lucida Handwriting" panose="03010101010101010101" pitchFamily="66" charset="0"/>
              </a:rPr>
              <a:t>O</a:t>
            </a:r>
            <a:r>
              <a:rPr lang="en-US" sz="2200" dirty="0"/>
              <a:t>(</a:t>
            </a:r>
            <a:r>
              <a:rPr lang="en-US" sz="2200" i="1" dirty="0"/>
              <a:t>n</a:t>
            </a:r>
            <a:r>
              <a:rPr lang="en-US" sz="2200" baseline="30000" dirty="0"/>
              <a:t>2</a:t>
            </a:r>
            <a:r>
              <a:rPr lang="en-US" sz="2200" dirty="0"/>
              <a:t>) steps.</a:t>
            </a:r>
          </a:p>
          <a:p>
            <a:pPr eaLnBrk="1" hangingPunct="1"/>
            <a:r>
              <a:rPr lang="en-US" sz="2200" dirty="0"/>
              <a:t>      </a:t>
            </a:r>
          </a:p>
          <a:p>
            <a:pPr eaLnBrk="1" hangingPunct="1"/>
            <a:endParaRPr lang="en-US" sz="2200" b="1" i="1" dirty="0"/>
          </a:p>
          <a:p>
            <a:pPr eaLnBrk="1" hangingPunct="1"/>
            <a:r>
              <a:rPr lang="en-US" sz="2200" b="1" i="1" dirty="0"/>
              <a:t>Proof:</a:t>
            </a:r>
            <a:r>
              <a:rPr lang="en-US" sz="2200" dirty="0"/>
              <a:t> By construction.</a:t>
            </a:r>
          </a:p>
        </p:txBody>
      </p:sp>
    </p:spTree>
    <p:extLst>
      <p:ext uri="{BB962C8B-B14F-4D97-AF65-F5344CB8AC3E}">
        <p14:creationId xmlns:p14="http://schemas.microsoft.com/office/powerpoint/2010/main" val="488701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smtClean="0">
                <a:solidFill>
                  <a:schemeClr val="tx2"/>
                </a:solidFill>
              </a:rPr>
              <a:t>Representation of  k-tape machine</a:t>
            </a:r>
          </a:p>
          <a:p>
            <a:pPr algn="ctr" eaLnBrk="1" hangingPunct="1"/>
            <a:r>
              <a:rPr lang="en-US" sz="3600" b="1" dirty="0" smtClean="0">
                <a:solidFill>
                  <a:schemeClr val="tx2"/>
                </a:solidFill>
              </a:rPr>
              <a:t>by a 2k-track machine</a:t>
            </a:r>
            <a:endParaRPr lang="en-US" sz="3600" b="1" dirty="0">
              <a:solidFill>
                <a:schemeClr val="tx2"/>
              </a:solidFill>
            </a:endParaRPr>
          </a:p>
        </p:txBody>
      </p:sp>
      <p:sp>
        <p:nvSpPr>
          <p:cNvPr id="31747" name="Text Box 11"/>
          <p:cNvSpPr txBox="1">
            <a:spLocks noChangeArrowheads="1"/>
          </p:cNvSpPr>
          <p:nvPr/>
        </p:nvSpPr>
        <p:spPr bwMode="auto">
          <a:xfrm>
            <a:off x="838200" y="5048071"/>
            <a:ext cx="807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t>Alphabet </a:t>
            </a:r>
            <a:r>
              <a:rPr lang="en-US" sz="2400" dirty="0" smtClean="0"/>
              <a:t>(</a:t>
            </a:r>
            <a:r>
              <a:rPr lang="en-US" sz="2400" dirty="0">
                <a:sym typeface="Symbol" panose="05050102010706020507" pitchFamily="18" charset="2"/>
              </a:rPr>
              <a:t> </a:t>
            </a:r>
            <a:r>
              <a:rPr lang="en-US" sz="2400" dirty="0" smtClean="0"/>
              <a:t>') </a:t>
            </a:r>
            <a:r>
              <a:rPr lang="en-US" sz="2400" dirty="0"/>
              <a:t>of </a:t>
            </a:r>
            <a:r>
              <a:rPr lang="en-US" sz="2400" i="1" dirty="0"/>
              <a:t>M'</a:t>
            </a:r>
            <a:r>
              <a:rPr lang="en-US" sz="2400" dirty="0"/>
              <a:t> = </a:t>
            </a:r>
            <a:r>
              <a:rPr lang="en-US" sz="2400" dirty="0">
                <a:sym typeface="Symbol" panose="05050102010706020507" pitchFamily="18" charset="2"/>
              </a:rPr>
              <a:t></a:t>
            </a:r>
            <a:r>
              <a:rPr lang="en-US" sz="2400" dirty="0"/>
              <a:t> </a:t>
            </a:r>
            <a:r>
              <a:rPr lang="en-US" sz="2400" dirty="0">
                <a:sym typeface="Symbol" panose="05050102010706020507" pitchFamily="18" charset="2"/>
              </a:rPr>
              <a:t></a:t>
            </a:r>
            <a:r>
              <a:rPr lang="en-US" sz="2400" dirty="0"/>
              <a:t> (</a:t>
            </a:r>
            <a:r>
              <a:rPr lang="en-US" sz="2400" dirty="0">
                <a:sym typeface="Symbol" panose="05050102010706020507" pitchFamily="18" charset="2"/>
              </a:rPr>
              <a:t></a:t>
            </a:r>
            <a:r>
              <a:rPr lang="en-US" sz="2400" dirty="0"/>
              <a:t> </a:t>
            </a:r>
            <a:r>
              <a:rPr lang="en-US" sz="2400" dirty="0">
                <a:sym typeface="Symbol" panose="05050102010706020507" pitchFamily="18" charset="2"/>
              </a:rPr>
              <a:t></a:t>
            </a:r>
            <a:r>
              <a:rPr lang="en-US" sz="2400" dirty="0"/>
              <a:t> {</a:t>
            </a:r>
            <a:r>
              <a:rPr lang="en-US" sz="2400" dirty="0">
                <a:latin typeface="Courier New" panose="02070309020205020404" pitchFamily="49" charset="0"/>
              </a:rPr>
              <a:t>0</a:t>
            </a:r>
            <a:r>
              <a:rPr lang="en-US" sz="2400" dirty="0"/>
              <a:t>, </a:t>
            </a:r>
            <a:r>
              <a:rPr lang="en-US" sz="2400" dirty="0">
                <a:latin typeface="Courier New" panose="02070309020205020404" pitchFamily="49" charset="0"/>
              </a:rPr>
              <a:t>1</a:t>
            </a:r>
            <a:r>
              <a:rPr lang="en-US" sz="2400" dirty="0"/>
              <a:t>})</a:t>
            </a:r>
            <a:r>
              <a:rPr lang="en-US" sz="2400" i="1" baseline="30000" dirty="0"/>
              <a:t>k</a:t>
            </a:r>
            <a:r>
              <a:rPr lang="en-US" sz="2400" dirty="0"/>
              <a:t>:</a:t>
            </a:r>
          </a:p>
          <a:p>
            <a:pPr eaLnBrk="1" hangingPunct="1"/>
            <a:endParaRPr lang="en-US" sz="2400" dirty="0"/>
          </a:p>
          <a:p>
            <a:pPr eaLnBrk="1" hangingPunct="1"/>
            <a:r>
              <a:rPr lang="en-US" sz="2400" dirty="0">
                <a:latin typeface="Monotype Sorts" panose="05000000000000000000" charset="2"/>
              </a:rPr>
              <a:t>		q</a:t>
            </a:r>
            <a:r>
              <a:rPr lang="en-US" sz="2400" dirty="0"/>
              <a:t>, </a:t>
            </a:r>
            <a:r>
              <a:rPr lang="en-US" sz="2400" dirty="0">
                <a:latin typeface="Courier New" panose="02070309020205020404" pitchFamily="49" charset="0"/>
              </a:rPr>
              <a:t>a</a:t>
            </a:r>
            <a:r>
              <a:rPr lang="en-US" sz="2400" dirty="0"/>
              <a:t>, </a:t>
            </a:r>
            <a:r>
              <a:rPr lang="en-US" sz="2400" dirty="0">
                <a:latin typeface="Courier New" panose="02070309020205020404" pitchFamily="49" charset="0"/>
              </a:rPr>
              <a:t>b</a:t>
            </a:r>
            <a:r>
              <a:rPr lang="en-US" sz="2400" dirty="0"/>
              <a:t>, (</a:t>
            </a:r>
            <a:r>
              <a:rPr lang="en-US" sz="2400" dirty="0">
                <a:latin typeface="Monotype Sorts" panose="05000000000000000000" charset="2"/>
              </a:rPr>
              <a:t>q</a:t>
            </a:r>
            <a:r>
              <a:rPr lang="en-US" sz="2400" dirty="0"/>
              <a:t>, </a:t>
            </a:r>
            <a:r>
              <a:rPr lang="en-US" sz="2400" dirty="0">
                <a:latin typeface="Courier New" panose="02070309020205020404" pitchFamily="49" charset="0"/>
              </a:rPr>
              <a:t>1</a:t>
            </a:r>
            <a:r>
              <a:rPr lang="en-US" sz="2400" dirty="0"/>
              <a:t>, </a:t>
            </a:r>
            <a:r>
              <a:rPr lang="en-US" sz="2400" dirty="0">
                <a:latin typeface="Monotype Sorts" panose="05000000000000000000" charset="2"/>
              </a:rPr>
              <a:t>q</a:t>
            </a:r>
            <a:r>
              <a:rPr lang="en-US" sz="2400" dirty="0"/>
              <a:t>, </a:t>
            </a:r>
            <a:r>
              <a:rPr lang="en-US" sz="2400" dirty="0">
                <a:latin typeface="Courier New" panose="02070309020205020404" pitchFamily="49" charset="0"/>
              </a:rPr>
              <a:t>1</a:t>
            </a:r>
            <a:r>
              <a:rPr lang="en-US" sz="2400" dirty="0"/>
              <a:t>), (</a:t>
            </a:r>
            <a:r>
              <a:rPr lang="en-US" sz="2400" dirty="0">
                <a:latin typeface="Courier New" panose="02070309020205020404" pitchFamily="49" charset="0"/>
              </a:rPr>
              <a:t>a</a:t>
            </a:r>
            <a:r>
              <a:rPr lang="en-US" sz="2400" dirty="0"/>
              <a:t>, </a:t>
            </a:r>
            <a:r>
              <a:rPr lang="en-US" sz="2400" dirty="0">
                <a:latin typeface="Courier New" panose="02070309020205020404" pitchFamily="49" charset="0"/>
              </a:rPr>
              <a:t>0</a:t>
            </a:r>
            <a:r>
              <a:rPr lang="en-US" sz="2400" dirty="0"/>
              <a:t>, </a:t>
            </a:r>
            <a:r>
              <a:rPr lang="en-US" sz="2400" dirty="0">
                <a:latin typeface="Monotype Sorts" panose="05000000000000000000" charset="2"/>
              </a:rPr>
              <a:t>q</a:t>
            </a:r>
            <a:r>
              <a:rPr lang="en-US" sz="2400" dirty="0"/>
              <a:t> ,</a:t>
            </a:r>
            <a:r>
              <a:rPr lang="en-US" sz="2400" dirty="0">
                <a:latin typeface="Courier New" panose="02070309020205020404" pitchFamily="49" charset="0"/>
              </a:rPr>
              <a:t>0</a:t>
            </a:r>
            <a:r>
              <a:rPr lang="en-US" sz="2400" dirty="0"/>
              <a:t>), (</a:t>
            </a:r>
            <a:r>
              <a:rPr lang="en-US" sz="2400" dirty="0">
                <a:latin typeface="Courier New" panose="02070309020205020404" pitchFamily="49" charset="0"/>
              </a:rPr>
              <a:t>b</a:t>
            </a:r>
            <a:r>
              <a:rPr lang="en-US" sz="2400" dirty="0"/>
              <a:t>, </a:t>
            </a:r>
            <a:r>
              <a:rPr lang="en-US" sz="2400" dirty="0">
                <a:latin typeface="Courier New" panose="02070309020205020404" pitchFamily="49" charset="0"/>
              </a:rPr>
              <a:t>0</a:t>
            </a:r>
            <a:r>
              <a:rPr lang="en-US" sz="2400" dirty="0"/>
              <a:t>, </a:t>
            </a:r>
            <a:r>
              <a:rPr lang="en-US" sz="2400" dirty="0">
                <a:latin typeface="Monotype Sorts" panose="05000000000000000000" charset="2"/>
              </a:rPr>
              <a:t>q</a:t>
            </a:r>
            <a:r>
              <a:rPr lang="en-US" sz="2400" dirty="0"/>
              <a:t>, </a:t>
            </a:r>
            <a:r>
              <a:rPr lang="en-US" sz="2400" dirty="0">
                <a:latin typeface="Courier New" panose="02070309020205020404" pitchFamily="49" charset="0"/>
              </a:rPr>
              <a:t>0</a:t>
            </a:r>
            <a:r>
              <a:rPr lang="en-US" sz="2400" dirty="0"/>
              <a:t>), …</a:t>
            </a:r>
          </a:p>
        </p:txBody>
      </p:sp>
      <p:pic>
        <p:nvPicPr>
          <p:cNvPr id="31748" name="Picture 14" descr="Fig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38237"/>
            <a:ext cx="71628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45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6"/>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Operation of </a:t>
            </a:r>
            <a:r>
              <a:rPr lang="en-US" sz="3600" b="1" i="1">
                <a:solidFill>
                  <a:schemeClr val="tx2"/>
                </a:solidFill>
              </a:rPr>
              <a:t>M'</a:t>
            </a:r>
          </a:p>
        </p:txBody>
      </p:sp>
      <p:sp>
        <p:nvSpPr>
          <p:cNvPr id="32771" name="Text Box 17"/>
          <p:cNvSpPr txBox="1">
            <a:spLocks noChangeArrowheads="1"/>
          </p:cNvSpPr>
          <p:nvPr/>
        </p:nvSpPr>
        <p:spPr bwMode="auto">
          <a:xfrm>
            <a:off x="762000" y="2895600"/>
            <a:ext cx="8077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t>1. Set up the multitrack tape.</a:t>
            </a:r>
          </a:p>
          <a:p>
            <a:pPr eaLnBrk="1" hangingPunct="1"/>
            <a:r>
              <a:rPr lang="en-US" sz="2000"/>
              <a:t>2. Simulate the computation of </a:t>
            </a:r>
            <a:r>
              <a:rPr lang="en-US" sz="2000" i="1"/>
              <a:t>M</a:t>
            </a:r>
            <a:r>
              <a:rPr lang="en-US" sz="2000"/>
              <a:t> until (if) </a:t>
            </a:r>
            <a:r>
              <a:rPr lang="en-US" sz="2000" i="1"/>
              <a:t>M</a:t>
            </a:r>
            <a:r>
              <a:rPr lang="en-US" sz="2000"/>
              <a:t> would halt: </a:t>
            </a:r>
          </a:p>
          <a:p>
            <a:pPr lvl="1" eaLnBrk="1" hangingPunct="1"/>
            <a:r>
              <a:rPr lang="en-US" sz="2000"/>
              <a:t>    2.1 Scan left and store in the state the </a:t>
            </a:r>
            <a:r>
              <a:rPr lang="en-US" sz="2000" i="1"/>
              <a:t>k</a:t>
            </a:r>
            <a:r>
              <a:rPr lang="en-US" sz="2000"/>
              <a:t>-tuple of characters  </a:t>
            </a:r>
          </a:p>
          <a:p>
            <a:pPr lvl="1" eaLnBrk="1" hangingPunct="1"/>
            <a:r>
              <a:rPr lang="en-US" sz="2000"/>
              <a:t>          under the read heads.  </a:t>
            </a:r>
            <a:br>
              <a:rPr lang="en-US" sz="2000"/>
            </a:br>
            <a:r>
              <a:rPr lang="en-US" sz="2000"/>
              <a:t>     Move back right.</a:t>
            </a:r>
          </a:p>
          <a:p>
            <a:pPr lvl="1" eaLnBrk="1" hangingPunct="1"/>
            <a:r>
              <a:rPr lang="en-US" sz="2000"/>
              <a:t>    2.2 Scan left and update each track as required by the  </a:t>
            </a:r>
          </a:p>
          <a:p>
            <a:pPr lvl="1" eaLnBrk="1" hangingPunct="1"/>
            <a:r>
              <a:rPr lang="en-US" sz="2000"/>
              <a:t>          transitions of </a:t>
            </a:r>
            <a:r>
              <a:rPr lang="en-US" sz="2000" i="1"/>
              <a:t>M</a:t>
            </a:r>
            <a:r>
              <a:rPr lang="en-US" sz="2000"/>
              <a:t>.  If necessary, subdivide a new (formerly </a:t>
            </a:r>
          </a:p>
          <a:p>
            <a:pPr lvl="1" eaLnBrk="1" hangingPunct="1"/>
            <a:r>
              <a:rPr lang="en-US" sz="2000"/>
              <a:t>          blank) square into tracks.  </a:t>
            </a:r>
          </a:p>
          <a:p>
            <a:pPr lvl="1" eaLnBrk="1" hangingPunct="1"/>
            <a:r>
              <a:rPr lang="en-US" sz="2000"/>
              <a:t>          Move back right.</a:t>
            </a:r>
          </a:p>
          <a:p>
            <a:pPr eaLnBrk="1" hangingPunct="1"/>
            <a:r>
              <a:rPr lang="en-US" sz="2000"/>
              <a:t>3. When </a:t>
            </a:r>
            <a:r>
              <a:rPr lang="en-US" sz="2000" i="1"/>
              <a:t>M</a:t>
            </a:r>
            <a:r>
              <a:rPr lang="en-US" sz="2000"/>
              <a:t> would halt, reformat the tape to throw away all but track 1, </a:t>
            </a:r>
          </a:p>
          <a:p>
            <a:pPr eaLnBrk="1" hangingPunct="1"/>
            <a:r>
              <a:rPr lang="en-US" sz="2000"/>
              <a:t>    position the head correctly, then go to </a:t>
            </a:r>
            <a:r>
              <a:rPr lang="en-US" sz="2000" i="1"/>
              <a:t>M</a:t>
            </a:r>
            <a:r>
              <a:rPr lang="en-US" sz="2000"/>
              <a:t>’s halt state.</a:t>
            </a:r>
          </a:p>
        </p:txBody>
      </p:sp>
      <p:graphicFrame>
        <p:nvGraphicFramePr>
          <p:cNvPr id="32772" name="Object 20"/>
          <p:cNvGraphicFramePr>
            <a:graphicFrameLocks noChangeAspect="1"/>
          </p:cNvGraphicFramePr>
          <p:nvPr/>
        </p:nvGraphicFramePr>
        <p:xfrm>
          <a:off x="838200" y="1066800"/>
          <a:ext cx="8077200" cy="1428750"/>
        </p:xfrm>
        <a:graphic>
          <a:graphicData uri="http://schemas.openxmlformats.org/presentationml/2006/ole">
            <mc:AlternateContent xmlns:mc="http://schemas.openxmlformats.org/markup-compatibility/2006">
              <mc:Choice xmlns:v="urn:schemas-microsoft-com:vml" Requires="v">
                <p:oleObj spid="_x0000_s117786" name="CorelPhotoPaint.Image.10" r:id="rId4" imgW="5001355" imgH="883772" progId="CorelPhotoPaint.Image.10">
                  <p:embed/>
                </p:oleObj>
              </mc:Choice>
              <mc:Fallback>
                <p:oleObj name="CorelPhotoPaint.Image.10" r:id="rId4" imgW="5001355" imgH="883772" progId="CorelPhotoPaint.Image.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066800"/>
                        <a:ext cx="80772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6469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How Many Steps Does </a:t>
            </a:r>
            <a:r>
              <a:rPr lang="en-US" sz="3600" b="1" i="1">
                <a:solidFill>
                  <a:schemeClr val="tx2"/>
                </a:solidFill>
              </a:rPr>
              <a:t>M'</a:t>
            </a:r>
            <a:r>
              <a:rPr lang="en-US" sz="3600" b="1">
                <a:solidFill>
                  <a:schemeClr val="tx2"/>
                </a:solidFill>
              </a:rPr>
              <a:t>  Take?</a:t>
            </a:r>
            <a:r>
              <a:rPr lang="en-US" sz="3600">
                <a:solidFill>
                  <a:schemeClr val="tx2"/>
                </a:solidFill>
              </a:rPr>
              <a:t> </a:t>
            </a:r>
          </a:p>
        </p:txBody>
      </p:sp>
      <p:sp>
        <p:nvSpPr>
          <p:cNvPr id="33795" name="Text Box 9"/>
          <p:cNvSpPr txBox="1">
            <a:spLocks noChangeArrowheads="1"/>
          </p:cNvSpPr>
          <p:nvPr/>
        </p:nvSpPr>
        <p:spPr bwMode="auto">
          <a:xfrm>
            <a:off x="838200" y="1055688"/>
            <a:ext cx="80772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a:sym typeface="Symbol" panose="05050102010706020507" pitchFamily="18" charset="2"/>
              </a:rPr>
              <a:t>Let:	</a:t>
            </a:r>
            <a:r>
              <a:rPr lang="en-US" sz="2000" i="1" dirty="0">
                <a:sym typeface="Symbol" panose="05050102010706020507" pitchFamily="18" charset="2"/>
              </a:rPr>
              <a:t>w</a:t>
            </a:r>
            <a:r>
              <a:rPr lang="en-US" sz="2000" dirty="0">
                <a:sym typeface="Symbol" panose="05050102010706020507" pitchFamily="18" charset="2"/>
              </a:rPr>
              <a:t> be the input string, and </a:t>
            </a:r>
          </a:p>
          <a:p>
            <a:pPr eaLnBrk="1" hangingPunct="1"/>
            <a:r>
              <a:rPr lang="en-US" sz="2000" dirty="0">
                <a:sym typeface="Symbol" panose="05050102010706020507" pitchFamily="18" charset="2"/>
              </a:rPr>
              <a:t>		</a:t>
            </a:r>
            <a:r>
              <a:rPr lang="en-US" sz="2000" i="1" dirty="0">
                <a:sym typeface="Symbol" panose="05050102010706020507" pitchFamily="18" charset="2"/>
              </a:rPr>
              <a:t>n</a:t>
            </a:r>
            <a:r>
              <a:rPr lang="en-US" sz="2000" dirty="0">
                <a:sym typeface="Symbol" panose="05050102010706020507" pitchFamily="18" charset="2"/>
              </a:rPr>
              <a:t> be the number of steps it takes </a:t>
            </a:r>
            <a:r>
              <a:rPr lang="en-US" sz="2000" i="1" dirty="0">
                <a:sym typeface="Symbol" panose="05050102010706020507" pitchFamily="18" charset="2"/>
              </a:rPr>
              <a:t>M</a:t>
            </a:r>
            <a:r>
              <a:rPr lang="en-US" sz="2000" dirty="0">
                <a:sym typeface="Symbol" panose="05050102010706020507" pitchFamily="18" charset="2"/>
              </a:rPr>
              <a:t> to execute.</a:t>
            </a:r>
          </a:p>
          <a:p>
            <a:pPr eaLnBrk="1" hangingPunct="1"/>
            <a:endParaRPr lang="en-US" sz="2000" dirty="0">
              <a:sym typeface="Symbol" panose="05050102010706020507" pitchFamily="18" charset="2"/>
            </a:endParaRPr>
          </a:p>
          <a:p>
            <a:pPr eaLnBrk="1" hangingPunct="1"/>
            <a:r>
              <a:rPr lang="en-US" sz="2000" dirty="0">
                <a:sym typeface="Symbol" panose="05050102010706020507" pitchFamily="18" charset="2"/>
              </a:rPr>
              <a:t>Step 1 (initialization):  			</a:t>
            </a:r>
            <a:r>
              <a:rPr lang="en-US" sz="2000" dirty="0">
                <a:latin typeface="Lucida Handwriting" panose="03010101010101010101" pitchFamily="66" charset="0"/>
                <a:sym typeface="Symbol" panose="05050102010706020507" pitchFamily="18" charset="2"/>
              </a:rPr>
              <a:t>O</a:t>
            </a:r>
            <a:r>
              <a:rPr lang="en-US" sz="2000" dirty="0">
                <a:sym typeface="Symbol" panose="05050102010706020507" pitchFamily="18" charset="2"/>
              </a:rPr>
              <a:t>(|</a:t>
            </a:r>
            <a:r>
              <a:rPr lang="en-US" sz="2000" i="1" dirty="0">
                <a:sym typeface="Symbol" panose="05050102010706020507" pitchFamily="18" charset="2"/>
              </a:rPr>
              <a:t>w</a:t>
            </a:r>
            <a:r>
              <a:rPr lang="en-US" sz="2000" dirty="0">
                <a:sym typeface="Symbol" panose="05050102010706020507" pitchFamily="18" charset="2"/>
              </a:rPr>
              <a:t>|).</a:t>
            </a:r>
          </a:p>
          <a:p>
            <a:pPr eaLnBrk="1" hangingPunct="1"/>
            <a:endParaRPr lang="en-US" sz="2000" dirty="0">
              <a:sym typeface="Symbol" panose="05050102010706020507" pitchFamily="18" charset="2"/>
            </a:endParaRPr>
          </a:p>
          <a:p>
            <a:pPr eaLnBrk="1" hangingPunct="1"/>
            <a:r>
              <a:rPr lang="en-US" sz="2000" dirty="0">
                <a:sym typeface="Symbol" panose="05050102010706020507" pitchFamily="18" charset="2"/>
              </a:rPr>
              <a:t>Step 2 ( computation):</a:t>
            </a:r>
          </a:p>
          <a:p>
            <a:pPr eaLnBrk="1" hangingPunct="1"/>
            <a:r>
              <a:rPr lang="en-US" sz="2000" dirty="0">
                <a:sym typeface="Symbol" panose="05050102010706020507" pitchFamily="18" charset="2"/>
              </a:rPr>
              <a:t>	Number of passes = </a:t>
            </a:r>
            <a:r>
              <a:rPr lang="en-US" sz="2000" i="1" dirty="0">
                <a:sym typeface="Symbol" panose="05050102010706020507" pitchFamily="18" charset="2"/>
              </a:rPr>
              <a:t>n</a:t>
            </a:r>
            <a:r>
              <a:rPr lang="en-US" sz="2000" dirty="0">
                <a:sym typeface="Symbol" panose="05050102010706020507" pitchFamily="18" charset="2"/>
              </a:rPr>
              <a:t>.</a:t>
            </a:r>
          </a:p>
          <a:p>
            <a:pPr eaLnBrk="1" hangingPunct="1"/>
            <a:r>
              <a:rPr lang="en-US" sz="2000" dirty="0">
                <a:sym typeface="Symbol" panose="05050102010706020507" pitchFamily="18" charset="2"/>
              </a:rPr>
              <a:t>	Work at each pass:	</a:t>
            </a:r>
            <a:r>
              <a:rPr lang="en-US" sz="2000" b="1" dirty="0">
                <a:solidFill>
                  <a:schemeClr val="accent5">
                    <a:lumMod val="50000"/>
                  </a:schemeClr>
                </a:solidFill>
                <a:sym typeface="Symbol" panose="05050102010706020507" pitchFamily="18" charset="2"/>
              </a:rPr>
              <a:t>2.1</a:t>
            </a:r>
            <a:r>
              <a:rPr lang="en-US" sz="2000" dirty="0">
                <a:sym typeface="Symbol" panose="05050102010706020507" pitchFamily="18" charset="2"/>
              </a:rPr>
              <a:t> = 2  (length of tape).</a:t>
            </a:r>
          </a:p>
          <a:p>
            <a:pPr eaLnBrk="1" hangingPunct="1"/>
            <a:r>
              <a:rPr lang="en-US" sz="2000" dirty="0">
                <a:sym typeface="Symbol" panose="05050102010706020507" pitchFamily="18" charset="2"/>
              </a:rPr>
              <a:t>	    			      = 2  (|</a:t>
            </a:r>
            <a:r>
              <a:rPr lang="en-US" sz="2000" i="1" dirty="0">
                <a:sym typeface="Symbol" panose="05050102010706020507" pitchFamily="18" charset="2"/>
              </a:rPr>
              <a:t>w</a:t>
            </a:r>
            <a:r>
              <a:rPr lang="en-US" sz="2000" dirty="0">
                <a:sym typeface="Symbol" panose="05050102010706020507" pitchFamily="18" charset="2"/>
              </a:rPr>
              <a:t>| + </a:t>
            </a:r>
            <a:r>
              <a:rPr lang="en-US" sz="2000" i="1" dirty="0">
                <a:sym typeface="Symbol" panose="05050102010706020507" pitchFamily="18" charset="2"/>
              </a:rPr>
              <a:t>n</a:t>
            </a:r>
            <a:r>
              <a:rPr lang="en-US" sz="2000" dirty="0">
                <a:sym typeface="Symbol" panose="05050102010706020507" pitchFamily="18" charset="2"/>
              </a:rPr>
              <a:t>).</a:t>
            </a:r>
          </a:p>
          <a:p>
            <a:pPr eaLnBrk="1" hangingPunct="1"/>
            <a:r>
              <a:rPr lang="en-US" sz="2000" dirty="0">
                <a:sym typeface="Symbol" panose="05050102010706020507" pitchFamily="18" charset="2"/>
              </a:rPr>
              <a:t>				</a:t>
            </a:r>
            <a:r>
              <a:rPr lang="en-US" sz="2000" b="1" dirty="0">
                <a:solidFill>
                  <a:schemeClr val="accent5">
                    <a:lumMod val="50000"/>
                  </a:schemeClr>
                </a:solidFill>
                <a:sym typeface="Symbol" panose="05050102010706020507" pitchFamily="18" charset="2"/>
              </a:rPr>
              <a:t>2.2</a:t>
            </a:r>
            <a:r>
              <a:rPr lang="en-US" sz="2000" dirty="0">
                <a:sym typeface="Symbol" panose="05050102010706020507" pitchFamily="18" charset="2"/>
              </a:rPr>
              <a:t> = 2  (|</a:t>
            </a:r>
            <a:r>
              <a:rPr lang="en-US" sz="2000" i="1" dirty="0">
                <a:sym typeface="Symbol" panose="05050102010706020507" pitchFamily="18" charset="2"/>
              </a:rPr>
              <a:t>w</a:t>
            </a:r>
            <a:r>
              <a:rPr lang="en-US" sz="2000" dirty="0">
                <a:sym typeface="Symbol" panose="05050102010706020507" pitchFamily="18" charset="2"/>
              </a:rPr>
              <a:t>| + </a:t>
            </a:r>
            <a:r>
              <a:rPr lang="en-US" sz="2000" i="1" dirty="0">
                <a:sym typeface="Symbol" panose="05050102010706020507" pitchFamily="18" charset="2"/>
              </a:rPr>
              <a:t>n</a:t>
            </a:r>
            <a:r>
              <a:rPr lang="en-US" sz="2000" dirty="0">
                <a:sym typeface="Symbol" panose="05050102010706020507" pitchFamily="18" charset="2"/>
              </a:rPr>
              <a:t>).</a:t>
            </a:r>
          </a:p>
          <a:p>
            <a:pPr eaLnBrk="1" hangingPunct="1"/>
            <a:r>
              <a:rPr lang="en-US" sz="2000" dirty="0">
                <a:sym typeface="Symbol" panose="05050102010706020507" pitchFamily="18" charset="2"/>
              </a:rPr>
              <a:t>	Total: 				</a:t>
            </a:r>
            <a:r>
              <a:rPr lang="en-US" sz="2000" dirty="0">
                <a:latin typeface="Lucida Handwriting" panose="03010101010101010101" pitchFamily="66" charset="0"/>
                <a:sym typeface="Symbol" panose="05050102010706020507" pitchFamily="18" charset="2"/>
              </a:rPr>
              <a:t>O</a:t>
            </a:r>
            <a:r>
              <a:rPr lang="en-US" sz="2000" dirty="0">
                <a:sym typeface="Symbol" panose="05050102010706020507" pitchFamily="18" charset="2"/>
              </a:rPr>
              <a:t>(</a:t>
            </a:r>
            <a:r>
              <a:rPr lang="en-US" sz="2000" i="1" dirty="0">
                <a:sym typeface="Symbol" panose="05050102010706020507" pitchFamily="18" charset="2"/>
              </a:rPr>
              <a:t>n</a:t>
            </a:r>
            <a:r>
              <a:rPr lang="en-US" sz="2000" dirty="0">
                <a:sym typeface="Symbol" panose="05050102010706020507" pitchFamily="18" charset="2"/>
              </a:rPr>
              <a:t>  (|</a:t>
            </a:r>
            <a:r>
              <a:rPr lang="en-US" sz="2000" i="1" dirty="0">
                <a:sym typeface="Symbol" panose="05050102010706020507" pitchFamily="18" charset="2"/>
              </a:rPr>
              <a:t>w</a:t>
            </a:r>
            <a:r>
              <a:rPr lang="en-US" sz="2000" dirty="0">
                <a:sym typeface="Symbol" panose="05050102010706020507" pitchFamily="18" charset="2"/>
              </a:rPr>
              <a:t>| + </a:t>
            </a:r>
            <a:r>
              <a:rPr lang="en-US" sz="2000" i="1" dirty="0">
                <a:sym typeface="Symbol" panose="05050102010706020507" pitchFamily="18" charset="2"/>
              </a:rPr>
              <a:t>n</a:t>
            </a:r>
            <a:r>
              <a:rPr lang="en-US" sz="2000" dirty="0">
                <a:sym typeface="Symbol" panose="05050102010706020507" pitchFamily="18" charset="2"/>
              </a:rPr>
              <a:t>)).</a:t>
            </a:r>
          </a:p>
          <a:p>
            <a:pPr eaLnBrk="1" hangingPunct="1"/>
            <a:endParaRPr lang="en-US" sz="2000" dirty="0">
              <a:sym typeface="Symbol" panose="05050102010706020507" pitchFamily="18" charset="2"/>
            </a:endParaRPr>
          </a:p>
          <a:p>
            <a:pPr eaLnBrk="1" hangingPunct="1"/>
            <a:r>
              <a:rPr lang="en-US" sz="2000" dirty="0">
                <a:sym typeface="Symbol" panose="05050102010706020507" pitchFamily="18" charset="2"/>
              </a:rPr>
              <a:t>Step 3 (clean up): 			</a:t>
            </a:r>
            <a:r>
              <a:rPr lang="en-US" sz="2000" dirty="0">
                <a:latin typeface="Lucida Handwriting" panose="03010101010101010101" pitchFamily="66" charset="0"/>
                <a:sym typeface="Symbol" panose="05050102010706020507" pitchFamily="18" charset="2"/>
              </a:rPr>
              <a:t>O</a:t>
            </a:r>
            <a:r>
              <a:rPr lang="en-US" sz="2000" dirty="0">
                <a:sym typeface="Symbol" panose="05050102010706020507" pitchFamily="18" charset="2"/>
              </a:rPr>
              <a:t>(length of tape).</a:t>
            </a:r>
          </a:p>
          <a:p>
            <a:pPr eaLnBrk="1" hangingPunct="1"/>
            <a:endParaRPr lang="en-US" sz="2000" dirty="0">
              <a:sym typeface="Symbol" panose="05050102010706020507" pitchFamily="18" charset="2"/>
            </a:endParaRPr>
          </a:p>
          <a:p>
            <a:pPr eaLnBrk="1" hangingPunct="1"/>
            <a:r>
              <a:rPr lang="en-US" sz="2000" dirty="0">
                <a:sym typeface="Symbol" panose="05050102010706020507" pitchFamily="18" charset="2"/>
              </a:rPr>
              <a:t>Total:					</a:t>
            </a:r>
            <a:r>
              <a:rPr lang="en-US" sz="2000" dirty="0">
                <a:latin typeface="Lucida Handwriting" panose="03010101010101010101" pitchFamily="66" charset="0"/>
                <a:sym typeface="Symbol" panose="05050102010706020507" pitchFamily="18" charset="2"/>
              </a:rPr>
              <a:t>O</a:t>
            </a:r>
            <a:r>
              <a:rPr lang="en-US" sz="2000" dirty="0">
                <a:sym typeface="Symbol" panose="05050102010706020507" pitchFamily="18" charset="2"/>
              </a:rPr>
              <a:t>(</a:t>
            </a:r>
            <a:r>
              <a:rPr lang="en-US" sz="2000" i="1" dirty="0">
                <a:sym typeface="Symbol" panose="05050102010706020507" pitchFamily="18" charset="2"/>
              </a:rPr>
              <a:t>n</a:t>
            </a:r>
            <a:r>
              <a:rPr lang="en-US" sz="2000" dirty="0">
                <a:sym typeface="Symbol" panose="05050102010706020507" pitchFamily="18" charset="2"/>
              </a:rPr>
              <a:t>  (|</a:t>
            </a:r>
            <a:r>
              <a:rPr lang="en-US" sz="2000" i="1" dirty="0">
                <a:sym typeface="Symbol" panose="05050102010706020507" pitchFamily="18" charset="2"/>
              </a:rPr>
              <a:t>w</a:t>
            </a:r>
            <a:r>
              <a:rPr lang="en-US" sz="2000" dirty="0">
                <a:sym typeface="Symbol" panose="05050102010706020507" pitchFamily="18" charset="2"/>
              </a:rPr>
              <a:t>| + </a:t>
            </a:r>
            <a:r>
              <a:rPr lang="en-US" sz="2000" i="1" dirty="0">
                <a:sym typeface="Symbol" panose="05050102010706020507" pitchFamily="18" charset="2"/>
              </a:rPr>
              <a:t>n</a:t>
            </a:r>
            <a:r>
              <a:rPr lang="en-US" sz="2000" dirty="0">
                <a:sym typeface="Symbol" panose="05050102010706020507" pitchFamily="18" charset="2"/>
              </a:rPr>
              <a:t>)).</a:t>
            </a:r>
          </a:p>
          <a:p>
            <a:pPr eaLnBrk="1" hangingPunct="1"/>
            <a:r>
              <a:rPr lang="en-US" sz="2000" dirty="0">
                <a:sym typeface="Symbol" panose="05050102010706020507" pitchFamily="18" charset="2"/>
              </a:rPr>
              <a:t>					 </a:t>
            </a:r>
            <a:r>
              <a:rPr lang="en-US" sz="2000" dirty="0" smtClean="0">
                <a:sym typeface="Symbol" panose="05050102010706020507" pitchFamily="18" charset="2"/>
              </a:rPr>
              <a:t>         = </a:t>
            </a:r>
            <a:r>
              <a:rPr lang="en-US" sz="2000" dirty="0">
                <a:latin typeface="Lucida Handwriting" panose="03010101010101010101" pitchFamily="66" charset="0"/>
                <a:sym typeface="Symbol" panose="05050102010706020507" pitchFamily="18" charset="2"/>
              </a:rPr>
              <a:t>O</a:t>
            </a:r>
            <a:r>
              <a:rPr lang="en-US" sz="2000" dirty="0">
                <a:sym typeface="Symbol" panose="05050102010706020507" pitchFamily="18" charset="2"/>
              </a:rPr>
              <a:t>(</a:t>
            </a:r>
            <a:r>
              <a:rPr lang="en-US" sz="2000" i="1" dirty="0">
                <a:sym typeface="Symbol" panose="05050102010706020507" pitchFamily="18" charset="2"/>
              </a:rPr>
              <a:t>n</a:t>
            </a:r>
            <a:r>
              <a:rPr lang="en-US" sz="2000" baseline="30000" dirty="0">
                <a:sym typeface="Symbol" panose="05050102010706020507" pitchFamily="18" charset="2"/>
              </a:rPr>
              <a:t>2</a:t>
            </a:r>
            <a:r>
              <a:rPr lang="en-US" sz="2000" dirty="0">
                <a:sym typeface="Symbol" panose="05050102010706020507" pitchFamily="18" charset="2"/>
              </a:rPr>
              <a:t>). *</a:t>
            </a:r>
          </a:p>
          <a:p>
            <a:pPr eaLnBrk="1" hangingPunct="1"/>
            <a:endParaRPr lang="en-US" sz="2000" dirty="0">
              <a:sym typeface="Symbol" panose="05050102010706020507" pitchFamily="18" charset="2"/>
            </a:endParaRPr>
          </a:p>
          <a:p>
            <a:pPr eaLnBrk="1" hangingPunct="1"/>
            <a:r>
              <a:rPr lang="en-US" sz="2000" dirty="0">
                <a:sym typeface="Symbol" panose="05050102010706020507" pitchFamily="18" charset="2"/>
              </a:rPr>
              <a:t>* assuming that </a:t>
            </a:r>
            <a:r>
              <a:rPr lang="en-US" sz="2000" i="1" dirty="0">
                <a:sym typeface="Symbol" panose="05050102010706020507" pitchFamily="18" charset="2"/>
              </a:rPr>
              <a:t>n</a:t>
            </a:r>
            <a:r>
              <a:rPr lang="en-US" sz="2000" dirty="0">
                <a:sym typeface="Symbol" panose="05050102010706020507" pitchFamily="18" charset="2"/>
              </a:rPr>
              <a:t> ≥ </a:t>
            </a:r>
            <a:r>
              <a:rPr lang="en-US" sz="2000" i="1" dirty="0">
                <a:sym typeface="Symbol" panose="05050102010706020507" pitchFamily="18" charset="2"/>
              </a:rPr>
              <a:t>w</a:t>
            </a:r>
          </a:p>
        </p:txBody>
      </p:sp>
    </p:spTree>
    <p:extLst>
      <p:ext uri="{BB962C8B-B14F-4D97-AF65-F5344CB8AC3E}">
        <p14:creationId xmlns:p14="http://schemas.microsoft.com/office/powerpoint/2010/main" val="4077274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838200" y="2130425"/>
            <a:ext cx="8153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b="1">
                <a:solidFill>
                  <a:schemeClr val="tx2"/>
                </a:solidFill>
              </a:rPr>
              <a:t>Universal Turing Machine</a:t>
            </a:r>
          </a:p>
        </p:txBody>
      </p:sp>
    </p:spTree>
    <p:extLst>
      <p:ext uri="{BB962C8B-B14F-4D97-AF65-F5344CB8AC3E}">
        <p14:creationId xmlns:p14="http://schemas.microsoft.com/office/powerpoint/2010/main" val="1166052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ChangeArrowheads="1"/>
          </p:cNvSpPr>
          <p:nvPr/>
        </p:nvSpPr>
        <p:spPr bwMode="auto">
          <a:xfrm>
            <a:off x="7620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Universal Turing Machine</a:t>
            </a:r>
          </a:p>
        </p:txBody>
      </p:sp>
      <p:sp>
        <p:nvSpPr>
          <p:cNvPr id="35843" name="Text Box 7"/>
          <p:cNvSpPr txBox="1">
            <a:spLocks noChangeArrowheads="1"/>
          </p:cNvSpPr>
          <p:nvPr/>
        </p:nvSpPr>
        <p:spPr bwMode="auto">
          <a:xfrm>
            <a:off x="838200" y="990600"/>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t>Problem</a:t>
            </a:r>
            <a:r>
              <a:rPr lang="en-US" sz="2400"/>
              <a:t>:  All our machines so far are hardwired.</a:t>
            </a:r>
          </a:p>
          <a:p>
            <a:pPr eaLnBrk="1" hangingPunct="1"/>
            <a:endParaRPr lang="en-US" sz="2400" b="1"/>
          </a:p>
        </p:txBody>
      </p:sp>
      <p:pic>
        <p:nvPicPr>
          <p:cNvPr id="35844" name="Picture 11" descr="eni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0960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12"/>
          <p:cNvSpPr txBox="1">
            <a:spLocks noChangeArrowheads="1"/>
          </p:cNvSpPr>
          <p:nvPr/>
        </p:nvSpPr>
        <p:spPr bwMode="auto">
          <a:xfrm>
            <a:off x="2514600" y="64770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t>ENIAC - 1945</a:t>
            </a:r>
          </a:p>
        </p:txBody>
      </p:sp>
    </p:spTree>
    <p:extLst>
      <p:ext uri="{BB962C8B-B14F-4D97-AF65-F5344CB8AC3E}">
        <p14:creationId xmlns:p14="http://schemas.microsoft.com/office/powerpoint/2010/main" val="1559904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620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smtClean="0">
                <a:solidFill>
                  <a:schemeClr val="tx2"/>
                </a:solidFill>
              </a:rPr>
              <a:t>Programmable TM?</a:t>
            </a:r>
            <a:endParaRPr lang="en-US" sz="3600" b="1" dirty="0">
              <a:solidFill>
                <a:schemeClr val="tx2"/>
              </a:solidFill>
            </a:endParaRPr>
          </a:p>
        </p:txBody>
      </p:sp>
      <p:sp>
        <p:nvSpPr>
          <p:cNvPr id="36867" name="Text Box 3"/>
          <p:cNvSpPr txBox="1">
            <a:spLocks noChangeArrowheads="1"/>
          </p:cNvSpPr>
          <p:nvPr/>
        </p:nvSpPr>
        <p:spPr bwMode="auto">
          <a:xfrm>
            <a:off x="838200" y="1495485"/>
            <a:ext cx="80772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b="1" dirty="0"/>
              <a:t>Problem</a:t>
            </a:r>
            <a:r>
              <a:rPr lang="en-US" sz="2600" dirty="0"/>
              <a:t>:  All our machines so far are hardwired.</a:t>
            </a:r>
          </a:p>
          <a:p>
            <a:pPr eaLnBrk="1" hangingPunct="1"/>
            <a:endParaRPr lang="en-US" sz="2600" b="1" dirty="0"/>
          </a:p>
          <a:p>
            <a:pPr eaLnBrk="1" hangingPunct="1"/>
            <a:r>
              <a:rPr lang="en-US" sz="2600" b="1" dirty="0"/>
              <a:t>Question</a:t>
            </a:r>
            <a:r>
              <a:rPr lang="en-US" sz="2600" dirty="0"/>
              <a:t>: Can we build a programmable TM that </a:t>
            </a:r>
            <a:r>
              <a:rPr lang="en-US" sz="2600" dirty="0" smtClean="0"/>
              <a:t>accepts </a:t>
            </a:r>
            <a:r>
              <a:rPr lang="en-US" sz="2600" dirty="0"/>
              <a:t>as input:</a:t>
            </a:r>
          </a:p>
          <a:p>
            <a:pPr eaLnBrk="1" hangingPunct="1"/>
            <a:endParaRPr lang="en-US" sz="2600" dirty="0"/>
          </a:p>
          <a:p>
            <a:pPr eaLnBrk="1" hangingPunct="1"/>
            <a:r>
              <a:rPr lang="en-US" sz="2600" dirty="0"/>
              <a:t>				</a:t>
            </a:r>
            <a:r>
              <a:rPr lang="en-US" sz="2600" i="1" dirty="0"/>
              <a:t>program </a:t>
            </a:r>
            <a:r>
              <a:rPr lang="en-US" sz="2600" i="1" dirty="0" smtClean="0"/>
              <a:t>     </a:t>
            </a:r>
            <a:r>
              <a:rPr lang="en-US" sz="2600" i="1" dirty="0"/>
              <a:t>input string </a:t>
            </a:r>
          </a:p>
          <a:p>
            <a:pPr eaLnBrk="1" hangingPunct="1"/>
            <a:endParaRPr lang="en-US" sz="2600" dirty="0"/>
          </a:p>
          <a:p>
            <a:pPr eaLnBrk="1" hangingPunct="1"/>
            <a:endParaRPr lang="en-US" sz="2600" dirty="0"/>
          </a:p>
          <a:p>
            <a:pPr eaLnBrk="1" hangingPunct="1"/>
            <a:r>
              <a:rPr lang="en-US" sz="2600" dirty="0"/>
              <a:t>executes the </a:t>
            </a:r>
            <a:r>
              <a:rPr lang="en-US" sz="2600" dirty="0" smtClean="0"/>
              <a:t>program on that input, </a:t>
            </a:r>
            <a:r>
              <a:rPr lang="en-US" sz="2600" dirty="0"/>
              <a:t>and outputs:</a:t>
            </a:r>
          </a:p>
          <a:p>
            <a:pPr eaLnBrk="1" hangingPunct="1"/>
            <a:endParaRPr lang="en-US" sz="2600" dirty="0"/>
          </a:p>
          <a:p>
            <a:pPr eaLnBrk="1" hangingPunct="1"/>
            <a:r>
              <a:rPr lang="en-US" sz="2600" dirty="0"/>
              <a:t>		     		 </a:t>
            </a:r>
            <a:r>
              <a:rPr lang="en-US" sz="2600" i="1" dirty="0"/>
              <a:t>output string</a:t>
            </a:r>
            <a:r>
              <a:rPr lang="en-US" sz="2600" dirty="0"/>
              <a:t>          </a:t>
            </a:r>
          </a:p>
          <a:p>
            <a:pPr eaLnBrk="1" hangingPunct="1"/>
            <a:endParaRPr lang="en-US" sz="2400" dirty="0"/>
          </a:p>
        </p:txBody>
      </p:sp>
    </p:spTree>
    <p:extLst>
      <p:ext uri="{BB962C8B-B14F-4D97-AF65-F5344CB8AC3E}">
        <p14:creationId xmlns:p14="http://schemas.microsoft.com/office/powerpoint/2010/main" val="1622865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620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Universal Turing Machine</a:t>
            </a:r>
          </a:p>
        </p:txBody>
      </p:sp>
      <p:sp>
        <p:nvSpPr>
          <p:cNvPr id="37891" name="Text Box 3"/>
          <p:cNvSpPr txBox="1">
            <a:spLocks noChangeArrowheads="1"/>
          </p:cNvSpPr>
          <p:nvPr/>
        </p:nvSpPr>
        <p:spPr bwMode="auto">
          <a:xfrm>
            <a:off x="838200" y="990600"/>
            <a:ext cx="8077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dirty="0"/>
              <a:t>Yes, </a:t>
            </a:r>
            <a:r>
              <a:rPr lang="en-US" sz="2600" dirty="0" smtClean="0"/>
              <a:t>the </a:t>
            </a:r>
            <a:r>
              <a:rPr lang="en-US" sz="2600" b="1" i="1" dirty="0"/>
              <a:t>Universal Turing Machine</a:t>
            </a:r>
            <a:r>
              <a:rPr lang="en-US" sz="2600" dirty="0"/>
              <a:t>.  </a:t>
            </a:r>
          </a:p>
          <a:p>
            <a:pPr eaLnBrk="1" hangingPunct="1"/>
            <a:endParaRPr lang="en-US" sz="2600" dirty="0"/>
          </a:p>
          <a:p>
            <a:pPr eaLnBrk="1" hangingPunct="1"/>
            <a:r>
              <a:rPr lang="en-US" sz="2600" dirty="0"/>
              <a:t>To define the Universal Turing Machine </a:t>
            </a:r>
            <a:r>
              <a:rPr lang="en-US" sz="2600" i="1" dirty="0"/>
              <a:t>U</a:t>
            </a:r>
            <a:r>
              <a:rPr lang="en-US" sz="2600" dirty="0"/>
              <a:t> we need to:</a:t>
            </a:r>
          </a:p>
          <a:p>
            <a:pPr eaLnBrk="1" hangingPunct="1"/>
            <a:endParaRPr lang="en-US" sz="2600" dirty="0"/>
          </a:p>
          <a:p>
            <a:pPr eaLnBrk="1" hangingPunct="1"/>
            <a:r>
              <a:rPr lang="en-US" sz="2600" dirty="0"/>
              <a:t>1. Define an encoding </a:t>
            </a:r>
            <a:r>
              <a:rPr lang="en-US" sz="2600" dirty="0" smtClean="0"/>
              <a:t>scheme for </a:t>
            </a:r>
            <a:r>
              <a:rPr lang="en-US" sz="2600" dirty="0"/>
              <a:t>TMs.</a:t>
            </a:r>
          </a:p>
          <a:p>
            <a:pPr eaLnBrk="1" hangingPunct="1"/>
            <a:endParaRPr lang="en-US" sz="2600" dirty="0"/>
          </a:p>
          <a:p>
            <a:pPr eaLnBrk="1" hangingPunct="1"/>
            <a:r>
              <a:rPr lang="en-US" sz="2600" dirty="0"/>
              <a:t>2. Describe the operation of </a:t>
            </a:r>
            <a:r>
              <a:rPr lang="en-US" sz="2600" i="1" dirty="0"/>
              <a:t>U</a:t>
            </a:r>
            <a:r>
              <a:rPr lang="en-US" sz="2600" dirty="0"/>
              <a:t> </a:t>
            </a:r>
            <a:r>
              <a:rPr lang="en-US" sz="2600" dirty="0" smtClean="0"/>
              <a:t>when it is given </a:t>
            </a:r>
            <a:r>
              <a:rPr lang="en-US" sz="2600" dirty="0"/>
              <a:t>input </a:t>
            </a:r>
            <a:r>
              <a:rPr lang="en-US" sz="2600" dirty="0" smtClean="0"/>
              <a:t/>
            </a:r>
            <a:br>
              <a:rPr lang="en-US" sz="2600" dirty="0" smtClean="0"/>
            </a:br>
            <a:r>
              <a:rPr lang="en-US" sz="2600" dirty="0" smtClean="0"/>
              <a:t>&lt;</a:t>
            </a:r>
            <a:r>
              <a:rPr lang="en-US" sz="2600" i="1" dirty="0"/>
              <a:t>M</a:t>
            </a:r>
            <a:r>
              <a:rPr lang="en-US" sz="2600" dirty="0"/>
              <a:t>, </a:t>
            </a:r>
            <a:r>
              <a:rPr lang="en-US" sz="2600" i="1" dirty="0"/>
              <a:t>w</a:t>
            </a:r>
            <a:r>
              <a:rPr lang="en-US" sz="2600" dirty="0"/>
              <a:t>&gt;, the </a:t>
            </a:r>
            <a:r>
              <a:rPr lang="en-US" sz="2600" dirty="0" smtClean="0"/>
              <a:t>encoding </a:t>
            </a:r>
            <a:r>
              <a:rPr lang="en-US" sz="2600" dirty="0"/>
              <a:t>of:</a:t>
            </a:r>
          </a:p>
          <a:p>
            <a:pPr eaLnBrk="1" hangingPunct="1"/>
            <a:endParaRPr lang="en-US" sz="2600" dirty="0"/>
          </a:p>
          <a:p>
            <a:pPr lvl="1" eaLnBrk="1" hangingPunct="1"/>
            <a:r>
              <a:rPr lang="en-US" sz="2600" dirty="0"/>
              <a:t>    ● a TM </a:t>
            </a:r>
            <a:r>
              <a:rPr lang="en-US" sz="2600" i="1" dirty="0"/>
              <a:t>M</a:t>
            </a:r>
            <a:r>
              <a:rPr lang="en-US" sz="2600" dirty="0"/>
              <a:t>, and</a:t>
            </a:r>
          </a:p>
          <a:p>
            <a:pPr lvl="1" eaLnBrk="1" hangingPunct="1"/>
            <a:endParaRPr lang="en-US" sz="2600" dirty="0"/>
          </a:p>
          <a:p>
            <a:pPr lvl="1" eaLnBrk="1" hangingPunct="1"/>
            <a:r>
              <a:rPr lang="en-US" sz="2600" dirty="0"/>
              <a:t>    ● an input string </a:t>
            </a:r>
            <a:r>
              <a:rPr lang="en-US" sz="2600" i="1" dirty="0"/>
              <a:t>w</a:t>
            </a:r>
            <a:r>
              <a:rPr lang="en-US" sz="2600" dirty="0"/>
              <a:t>.</a:t>
            </a:r>
          </a:p>
        </p:txBody>
      </p:sp>
    </p:spTree>
    <p:extLst>
      <p:ext uri="{BB962C8B-B14F-4D97-AF65-F5344CB8AC3E}">
        <p14:creationId xmlns:p14="http://schemas.microsoft.com/office/powerpoint/2010/main" val="2036194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6" y="-304800"/>
            <a:ext cx="5715000" cy="8096250"/>
          </a:xfrm>
          <a:prstGeom prst="rect">
            <a:avLst/>
          </a:prstGeom>
        </p:spPr>
      </p:pic>
      <p:sp>
        <p:nvSpPr>
          <p:cNvPr id="6146" name="Title 1"/>
          <p:cNvSpPr>
            <a:spLocks noGrp="1"/>
          </p:cNvSpPr>
          <p:nvPr>
            <p:ph type="title"/>
          </p:nvPr>
        </p:nvSpPr>
        <p:spPr>
          <a:xfrm>
            <a:off x="6400800" y="0"/>
            <a:ext cx="3124200" cy="1143000"/>
          </a:xfrm>
        </p:spPr>
        <p:txBody>
          <a:bodyPr/>
          <a:lstStyle/>
          <a:p>
            <a:r>
              <a:rPr lang="en-US" sz="3200" dirty="0" smtClean="0"/>
              <a:t>Your Questions?</a:t>
            </a:r>
          </a:p>
        </p:txBody>
      </p:sp>
      <p:sp>
        <p:nvSpPr>
          <p:cNvPr id="6147" name="Content Placeholder 2"/>
          <p:cNvSpPr>
            <a:spLocks noGrp="1"/>
          </p:cNvSpPr>
          <p:nvPr>
            <p:ph idx="1"/>
          </p:nvPr>
        </p:nvSpPr>
        <p:spPr>
          <a:xfrm>
            <a:off x="6781800" y="1143000"/>
            <a:ext cx="2286000" cy="4648200"/>
          </a:xfrm>
        </p:spPr>
        <p:txBody>
          <a:bodyPr/>
          <a:lstStyle/>
          <a:p>
            <a:r>
              <a:rPr lang="en-US" sz="2400" dirty="0" smtClean="0"/>
              <a:t>Previous class days' material</a:t>
            </a:r>
          </a:p>
          <a:p>
            <a:r>
              <a:rPr lang="en-US" sz="2400" dirty="0" smtClean="0"/>
              <a:t>Reading Assignments</a:t>
            </a:r>
          </a:p>
        </p:txBody>
      </p:sp>
      <p:sp>
        <p:nvSpPr>
          <p:cNvPr id="8" name="Content Placeholder 2"/>
          <p:cNvSpPr txBox="1">
            <a:spLocks/>
          </p:cNvSpPr>
          <p:nvPr/>
        </p:nvSpPr>
        <p:spPr bwMode="auto">
          <a:xfrm>
            <a:off x="6819900" y="3276600"/>
            <a:ext cx="228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5000"/>
              </a:lnSpc>
              <a:defRPr/>
            </a:pPr>
            <a:r>
              <a:rPr lang="en-US" sz="2400" kern="0" dirty="0" smtClean="0"/>
              <a:t>HW 14b problems</a:t>
            </a:r>
          </a:p>
          <a:p>
            <a:pPr>
              <a:lnSpc>
                <a:spcPct val="95000"/>
              </a:lnSpc>
              <a:defRPr/>
            </a:pPr>
            <a:r>
              <a:rPr lang="en-US" sz="2400" kern="0" dirty="0" smtClean="0"/>
              <a:t>Exam 3</a:t>
            </a:r>
          </a:p>
          <a:p>
            <a:pPr>
              <a:lnSpc>
                <a:spcPct val="95000"/>
              </a:lnSpc>
              <a:defRPr/>
            </a:pPr>
            <a:r>
              <a:rPr lang="en-US" sz="2400" kern="0" dirty="0" smtClean="0"/>
              <a:t>Anything else</a:t>
            </a:r>
          </a:p>
          <a:p>
            <a:pPr>
              <a:lnSpc>
                <a:spcPct val="95000"/>
              </a:lnSpc>
              <a:defRPr/>
            </a:pPr>
            <a:endParaRPr lang="en-US" sz="2400" kern="0" dirty="0"/>
          </a:p>
          <a:p>
            <a:pPr>
              <a:lnSpc>
                <a:spcPct val="95000"/>
              </a:lnSpc>
              <a:defRPr/>
            </a:pPr>
            <a:endParaRPr lang="en-US" sz="2400" kern="0" dirty="0" smtClean="0"/>
          </a:p>
        </p:txBody>
      </p:sp>
    </p:spTree>
    <p:extLst>
      <p:ext uri="{BB962C8B-B14F-4D97-AF65-F5344CB8AC3E}">
        <p14:creationId xmlns:p14="http://schemas.microsoft.com/office/powerpoint/2010/main" val="188403482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Encoding the States</a:t>
            </a:r>
          </a:p>
        </p:txBody>
      </p:sp>
      <p:sp>
        <p:nvSpPr>
          <p:cNvPr id="39939" name="Text Box 3"/>
          <p:cNvSpPr txBox="1">
            <a:spLocks noChangeArrowheads="1"/>
          </p:cNvSpPr>
          <p:nvPr/>
        </p:nvSpPr>
        <p:spPr bwMode="auto">
          <a:xfrm>
            <a:off x="762000" y="1066800"/>
            <a:ext cx="8077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sz="2000" dirty="0"/>
              <a:t> </a:t>
            </a:r>
            <a:r>
              <a:rPr lang="en-US" sz="2400" dirty="0"/>
              <a:t>Let </a:t>
            </a:r>
            <a:r>
              <a:rPr lang="en-US" sz="2400" i="1" dirty="0"/>
              <a:t>i</a:t>
            </a:r>
            <a:r>
              <a:rPr lang="en-US" sz="2400" dirty="0"/>
              <a:t> be </a:t>
            </a:r>
            <a:r>
              <a:rPr lang="en-US" sz="2400" dirty="0">
                <a:sym typeface="Symbol" panose="05050102010706020507" pitchFamily="18" charset="2"/>
              </a:rPr>
              <a:t>log</a:t>
            </a:r>
            <a:r>
              <a:rPr lang="en-US" sz="2400" baseline="-25000" dirty="0">
                <a:sym typeface="Symbol" panose="05050102010706020507" pitchFamily="18" charset="2"/>
              </a:rPr>
              <a:t>2</a:t>
            </a:r>
            <a:r>
              <a:rPr lang="en-US" sz="2400" dirty="0">
                <a:sym typeface="Symbol" panose="05050102010706020507" pitchFamily="18" charset="2"/>
              </a:rPr>
              <a:t>(</a:t>
            </a:r>
            <a:r>
              <a:rPr lang="en-US" sz="2400" dirty="0"/>
              <a:t>|</a:t>
            </a:r>
            <a:r>
              <a:rPr lang="en-US" sz="2400" i="1" dirty="0"/>
              <a:t>K</a:t>
            </a:r>
            <a:r>
              <a:rPr lang="en-US" sz="2400" dirty="0"/>
              <a:t>|</a:t>
            </a:r>
            <a:r>
              <a:rPr lang="en-US" sz="2400" dirty="0">
                <a:sym typeface="Symbol" panose="05050102010706020507" pitchFamily="18" charset="2"/>
              </a:rPr>
              <a:t>). </a:t>
            </a:r>
            <a:r>
              <a:rPr lang="en-US" sz="2400" dirty="0"/>
              <a:t>  </a:t>
            </a:r>
            <a:r>
              <a:rPr lang="en-US" sz="2400" dirty="0" smtClean="0"/>
              <a:t/>
            </a:r>
            <a:br>
              <a:rPr lang="en-US" sz="2400" dirty="0" smtClean="0"/>
            </a:br>
            <a:r>
              <a:rPr lang="en-US" sz="2400" dirty="0" smtClean="0"/>
              <a:t>Each state is encoded by a letter and a string of i binary digits.</a:t>
            </a:r>
            <a:endParaRPr lang="en-US" sz="2400" dirty="0"/>
          </a:p>
          <a:p>
            <a:pPr eaLnBrk="1" hangingPunct="1">
              <a:buFontTx/>
              <a:buChar char="•"/>
            </a:pPr>
            <a:endParaRPr lang="en-US" sz="2400" dirty="0"/>
          </a:p>
          <a:p>
            <a:pPr eaLnBrk="1" hangingPunct="1">
              <a:buFontTx/>
              <a:buChar char="•"/>
            </a:pPr>
            <a:r>
              <a:rPr lang="en-US" sz="2400" dirty="0"/>
              <a:t> Number the states from 0 to |</a:t>
            </a:r>
            <a:r>
              <a:rPr lang="en-US" sz="2400" i="1" dirty="0"/>
              <a:t>K</a:t>
            </a:r>
            <a:r>
              <a:rPr lang="en-US" sz="2400" dirty="0"/>
              <a:t>|-1 in binary:  </a:t>
            </a:r>
          </a:p>
          <a:p>
            <a:pPr lvl="1" eaLnBrk="1" hangingPunct="1"/>
            <a:r>
              <a:rPr lang="en-US" sz="2400" dirty="0"/>
              <a:t> </a:t>
            </a:r>
            <a:r>
              <a:rPr lang="en-US" sz="2400" dirty="0">
                <a:sym typeface="Symbol" panose="05050102010706020507" pitchFamily="18" charset="2"/>
              </a:rPr>
              <a:t> T</a:t>
            </a:r>
            <a:r>
              <a:rPr lang="en-US" sz="2400" dirty="0" smtClean="0"/>
              <a:t>he </a:t>
            </a:r>
            <a:r>
              <a:rPr lang="en-US" sz="2400" dirty="0"/>
              <a:t>start </a:t>
            </a:r>
            <a:r>
              <a:rPr lang="en-US" sz="2400" dirty="0" smtClean="0"/>
              <a:t>state, s, is numbered 0</a:t>
            </a:r>
            <a:r>
              <a:rPr lang="en-US" sz="2400" dirty="0"/>
              <a:t>.  </a:t>
            </a:r>
          </a:p>
          <a:p>
            <a:pPr lvl="1" eaLnBrk="1" hangingPunct="1"/>
            <a:r>
              <a:rPr lang="en-US" sz="2400" dirty="0"/>
              <a:t> </a:t>
            </a:r>
            <a:r>
              <a:rPr lang="en-US" sz="2400" dirty="0">
                <a:sym typeface="Symbol" panose="05050102010706020507" pitchFamily="18" charset="2"/>
              </a:rPr>
              <a:t> </a:t>
            </a:r>
            <a:r>
              <a:rPr lang="en-US" sz="2400" dirty="0"/>
              <a:t>Number the </a:t>
            </a:r>
            <a:r>
              <a:rPr lang="en-US" sz="2400" dirty="0" smtClean="0"/>
              <a:t>other states </a:t>
            </a:r>
            <a:r>
              <a:rPr lang="en-US" sz="2400" dirty="0"/>
              <a:t>in any order. </a:t>
            </a:r>
          </a:p>
          <a:p>
            <a:pPr lvl="1" eaLnBrk="1" hangingPunct="1"/>
            <a:r>
              <a:rPr lang="en-US" sz="2400" dirty="0"/>
              <a:t> </a:t>
            </a:r>
          </a:p>
          <a:p>
            <a:pPr eaLnBrk="1" hangingPunct="1">
              <a:buFontTx/>
              <a:buChar char="•"/>
            </a:pPr>
            <a:r>
              <a:rPr lang="en-US" sz="2400" dirty="0"/>
              <a:t> If </a:t>
            </a:r>
            <a:r>
              <a:rPr lang="en-US" sz="2400" i="1" dirty="0"/>
              <a:t>t</a:t>
            </a:r>
            <a:r>
              <a:rPr lang="en-US" sz="2400" dirty="0">
                <a:sym typeface="Symbol" panose="05050102010706020507" pitchFamily="18" charset="2"/>
              </a:rPr>
              <a:t></a:t>
            </a:r>
            <a:r>
              <a:rPr lang="en-US" sz="2400" dirty="0"/>
              <a:t> is the binary number assigned to state </a:t>
            </a:r>
            <a:r>
              <a:rPr lang="en-US" sz="2400" i="1" dirty="0"/>
              <a:t>t</a:t>
            </a:r>
            <a:r>
              <a:rPr lang="en-US" sz="2400" dirty="0"/>
              <a:t>, then:</a:t>
            </a:r>
          </a:p>
          <a:p>
            <a:pPr lvl="1" eaLnBrk="1" hangingPunct="1"/>
            <a:r>
              <a:rPr lang="en-US" sz="2400" dirty="0"/>
              <a:t> </a:t>
            </a:r>
            <a:r>
              <a:rPr lang="en-US" sz="2400" dirty="0">
                <a:sym typeface="Symbol" panose="05050102010706020507" pitchFamily="18" charset="2"/>
              </a:rPr>
              <a:t> </a:t>
            </a:r>
            <a:r>
              <a:rPr lang="en-US" sz="2400" dirty="0"/>
              <a:t>If </a:t>
            </a:r>
            <a:r>
              <a:rPr lang="en-US" sz="2400" i="1" dirty="0"/>
              <a:t>t</a:t>
            </a:r>
            <a:r>
              <a:rPr lang="en-US" sz="2400" dirty="0"/>
              <a:t> is the halting state </a:t>
            </a:r>
            <a:r>
              <a:rPr lang="en-US" sz="2400" i="1" dirty="0"/>
              <a:t>y</a:t>
            </a:r>
            <a:r>
              <a:rPr lang="en-US" sz="2400" dirty="0"/>
              <a:t>, assign it the string </a:t>
            </a:r>
            <a:r>
              <a:rPr lang="en-US" sz="2400" dirty="0" err="1">
                <a:latin typeface="Courier New" panose="02070309020205020404" pitchFamily="49" charset="0"/>
              </a:rPr>
              <a:t>y</a:t>
            </a:r>
            <a:r>
              <a:rPr lang="en-US" sz="2400" i="1" dirty="0" err="1"/>
              <a:t>t</a:t>
            </a:r>
            <a:r>
              <a:rPr lang="en-US" sz="2400" dirty="0">
                <a:sym typeface="Symbol" panose="05050102010706020507" pitchFamily="18" charset="2"/>
              </a:rPr>
              <a:t></a:t>
            </a:r>
            <a:r>
              <a:rPr lang="en-US" sz="2400" dirty="0"/>
              <a:t>.</a:t>
            </a:r>
          </a:p>
          <a:p>
            <a:pPr lvl="1" eaLnBrk="1" hangingPunct="1"/>
            <a:r>
              <a:rPr lang="en-US" sz="2400" dirty="0"/>
              <a:t> </a:t>
            </a:r>
            <a:r>
              <a:rPr lang="en-US" sz="2400" dirty="0">
                <a:sym typeface="Symbol" panose="05050102010706020507" pitchFamily="18" charset="2"/>
              </a:rPr>
              <a:t> </a:t>
            </a:r>
            <a:r>
              <a:rPr lang="en-US" sz="2400" dirty="0"/>
              <a:t>If </a:t>
            </a:r>
            <a:r>
              <a:rPr lang="en-US" sz="2400" i="1" dirty="0"/>
              <a:t>t</a:t>
            </a:r>
            <a:r>
              <a:rPr lang="en-US" sz="2400" dirty="0"/>
              <a:t> is the halting state </a:t>
            </a:r>
            <a:r>
              <a:rPr lang="en-US" sz="2400" i="1" dirty="0"/>
              <a:t>n</a:t>
            </a:r>
            <a:r>
              <a:rPr lang="en-US" sz="2400" dirty="0"/>
              <a:t>, assign it the string </a:t>
            </a:r>
            <a:r>
              <a:rPr lang="en-US" sz="2400" dirty="0" err="1">
                <a:latin typeface="Courier New" panose="02070309020205020404" pitchFamily="49" charset="0"/>
              </a:rPr>
              <a:t>n</a:t>
            </a:r>
            <a:r>
              <a:rPr lang="en-US" sz="2400" i="1" dirty="0" err="1"/>
              <a:t>t</a:t>
            </a:r>
            <a:r>
              <a:rPr lang="en-US" sz="2400" dirty="0">
                <a:sym typeface="Symbol" panose="05050102010706020507" pitchFamily="18" charset="2"/>
              </a:rPr>
              <a:t></a:t>
            </a:r>
            <a:r>
              <a:rPr lang="en-US" sz="2400" dirty="0" smtClean="0"/>
              <a:t>.</a:t>
            </a:r>
          </a:p>
          <a:p>
            <a:pPr lvl="1" eaLnBrk="1" hangingPunct="1"/>
            <a:r>
              <a:rPr lang="en-US" sz="2400" dirty="0"/>
              <a:t> </a:t>
            </a:r>
            <a:r>
              <a:rPr lang="en-US" sz="2400" dirty="0">
                <a:sym typeface="Symbol" panose="05050102010706020507" pitchFamily="18" charset="2"/>
              </a:rPr>
              <a:t> </a:t>
            </a:r>
            <a:r>
              <a:rPr lang="en-US" sz="2400" dirty="0"/>
              <a:t>If </a:t>
            </a:r>
            <a:r>
              <a:rPr lang="en-US" sz="2400" i="1" dirty="0"/>
              <a:t>t</a:t>
            </a:r>
            <a:r>
              <a:rPr lang="en-US" sz="2400" dirty="0"/>
              <a:t> is the halting state </a:t>
            </a:r>
            <a:r>
              <a:rPr lang="en-US" sz="2400" i="1" dirty="0" smtClean="0"/>
              <a:t>h</a:t>
            </a:r>
            <a:r>
              <a:rPr lang="en-US" sz="2400" dirty="0" smtClean="0"/>
              <a:t>, </a:t>
            </a:r>
            <a:r>
              <a:rPr lang="en-US" sz="2400" dirty="0"/>
              <a:t>assign it the string </a:t>
            </a:r>
            <a:r>
              <a:rPr lang="en-US" sz="2400" dirty="0" err="1" smtClean="0">
                <a:latin typeface="Courier New" panose="02070309020205020404" pitchFamily="49" charset="0"/>
              </a:rPr>
              <a:t>h</a:t>
            </a:r>
            <a:r>
              <a:rPr lang="en-US" sz="2400" i="1" dirty="0" err="1" smtClean="0"/>
              <a:t>t</a:t>
            </a:r>
            <a:r>
              <a:rPr lang="en-US" sz="2400" dirty="0">
                <a:sym typeface="Symbol" panose="05050102010706020507" pitchFamily="18" charset="2"/>
              </a:rPr>
              <a:t></a:t>
            </a:r>
            <a:r>
              <a:rPr lang="en-US" sz="2400" dirty="0"/>
              <a:t>.</a:t>
            </a:r>
          </a:p>
          <a:p>
            <a:pPr lvl="1" eaLnBrk="1" hangingPunct="1"/>
            <a:r>
              <a:rPr lang="en-US" sz="2400" dirty="0" smtClean="0">
                <a:sym typeface="Symbol" panose="05050102010706020507" pitchFamily="18" charset="2"/>
              </a:rPr>
              <a:t>  </a:t>
            </a:r>
            <a:r>
              <a:rPr lang="en-US" sz="2400" dirty="0"/>
              <a:t>If </a:t>
            </a:r>
            <a:r>
              <a:rPr lang="en-US" sz="2400" i="1" dirty="0"/>
              <a:t>t</a:t>
            </a:r>
            <a:r>
              <a:rPr lang="en-US" sz="2400" dirty="0"/>
              <a:t> is any other state, 	assign it the string </a:t>
            </a:r>
            <a:r>
              <a:rPr lang="en-US" sz="2400" dirty="0" err="1">
                <a:latin typeface="Courier New" panose="02070309020205020404" pitchFamily="49" charset="0"/>
              </a:rPr>
              <a:t>q</a:t>
            </a:r>
            <a:r>
              <a:rPr lang="en-US" sz="2400" i="1" dirty="0" err="1"/>
              <a:t>t</a:t>
            </a:r>
            <a:r>
              <a:rPr lang="en-US" sz="2400" dirty="0">
                <a:sym typeface="Symbol" panose="05050102010706020507" pitchFamily="18" charset="2"/>
              </a:rPr>
              <a:t></a:t>
            </a:r>
            <a:r>
              <a:rPr lang="en-US" sz="2400" dirty="0"/>
              <a:t>.</a:t>
            </a:r>
          </a:p>
          <a:p>
            <a:pPr lvl="1" eaLnBrk="1" hangingPunct="1"/>
            <a:r>
              <a:rPr lang="en-US" sz="2400" dirty="0"/>
              <a:t> 	</a:t>
            </a:r>
          </a:p>
        </p:txBody>
      </p:sp>
    </p:spTree>
    <p:extLst>
      <p:ext uri="{BB962C8B-B14F-4D97-AF65-F5344CB8AC3E}">
        <p14:creationId xmlns:p14="http://schemas.microsoft.com/office/powerpoint/2010/main" val="874801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Example of Encoding the States</a:t>
            </a:r>
          </a:p>
        </p:txBody>
      </p:sp>
      <p:sp>
        <p:nvSpPr>
          <p:cNvPr id="40963" name="Text Box 3"/>
          <p:cNvSpPr txBox="1">
            <a:spLocks noChangeArrowheads="1"/>
          </p:cNvSpPr>
          <p:nvPr/>
        </p:nvSpPr>
        <p:spPr bwMode="auto">
          <a:xfrm>
            <a:off x="762000" y="1219200"/>
            <a:ext cx="8077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t>Suppose </a:t>
            </a:r>
            <a:r>
              <a:rPr lang="en-US" sz="2400" i="1" dirty="0"/>
              <a:t>M</a:t>
            </a:r>
            <a:r>
              <a:rPr lang="en-US" sz="2400" dirty="0"/>
              <a:t> has 9 states.</a:t>
            </a:r>
          </a:p>
          <a:p>
            <a:pPr eaLnBrk="1" hangingPunct="1"/>
            <a:endParaRPr lang="en-US" sz="2400" dirty="0"/>
          </a:p>
          <a:p>
            <a:pPr eaLnBrk="1" hangingPunct="1"/>
            <a:r>
              <a:rPr lang="en-US" sz="2400" i="1" dirty="0"/>
              <a:t>i</a:t>
            </a:r>
            <a:r>
              <a:rPr lang="en-US" sz="2400" dirty="0"/>
              <a:t> = 4</a:t>
            </a:r>
          </a:p>
          <a:p>
            <a:pPr eaLnBrk="1" hangingPunct="1"/>
            <a:endParaRPr lang="en-US" sz="2400" dirty="0"/>
          </a:p>
          <a:p>
            <a:pPr eaLnBrk="1" hangingPunct="1"/>
            <a:r>
              <a:rPr lang="en-US" sz="2400" i="1" dirty="0"/>
              <a:t>s</a:t>
            </a:r>
            <a:r>
              <a:rPr lang="en-US" sz="2400" dirty="0"/>
              <a:t> = </a:t>
            </a:r>
            <a:r>
              <a:rPr lang="en-US" sz="2400" dirty="0">
                <a:latin typeface="Courier New" panose="02070309020205020404" pitchFamily="49" charset="0"/>
              </a:rPr>
              <a:t>q0000</a:t>
            </a:r>
            <a:r>
              <a:rPr lang="en-US" sz="2400" dirty="0"/>
              <a:t>, </a:t>
            </a:r>
          </a:p>
          <a:p>
            <a:pPr eaLnBrk="1" hangingPunct="1"/>
            <a:endParaRPr lang="en-US" sz="2400" dirty="0"/>
          </a:p>
          <a:p>
            <a:pPr eaLnBrk="1" hangingPunct="1"/>
            <a:r>
              <a:rPr lang="en-US" sz="2400" dirty="0" smtClean="0"/>
              <a:t>The other </a:t>
            </a:r>
            <a:r>
              <a:rPr lang="en-US" sz="2400" dirty="0"/>
              <a:t>states </a:t>
            </a:r>
            <a:r>
              <a:rPr lang="en-US" sz="2400" dirty="0" smtClean="0"/>
              <a:t>(suppose that </a:t>
            </a:r>
            <a:r>
              <a:rPr lang="en-US" sz="2400" i="1" dirty="0" smtClean="0"/>
              <a:t>y</a:t>
            </a:r>
            <a:r>
              <a:rPr lang="en-US" sz="2400" dirty="0" smtClean="0"/>
              <a:t> </a:t>
            </a:r>
            <a:r>
              <a:rPr lang="en-US" sz="2400" dirty="0"/>
              <a:t>is 3 and </a:t>
            </a:r>
            <a:r>
              <a:rPr lang="en-US" sz="2400" i="1" dirty="0"/>
              <a:t>n</a:t>
            </a:r>
            <a:r>
              <a:rPr lang="en-US" sz="2400" dirty="0"/>
              <a:t> is 4):	</a:t>
            </a:r>
          </a:p>
          <a:p>
            <a:pPr lvl="1" eaLnBrk="1" hangingPunct="1"/>
            <a:endParaRPr lang="en-US" sz="2400" dirty="0"/>
          </a:p>
          <a:p>
            <a:pPr lvl="1" eaLnBrk="1" hangingPunct="1"/>
            <a:r>
              <a:rPr lang="en-US" sz="2400" dirty="0"/>
              <a:t>	</a:t>
            </a:r>
            <a:r>
              <a:rPr lang="en-US" sz="2400" dirty="0" smtClean="0">
                <a:latin typeface="Courier New" panose="02070309020205020404" pitchFamily="49" charset="0"/>
              </a:rPr>
              <a:t>q0001</a:t>
            </a:r>
            <a:r>
              <a:rPr lang="en-US" sz="2400" dirty="0" smtClean="0"/>
              <a:t>     </a:t>
            </a:r>
            <a:r>
              <a:rPr lang="en-US" sz="2400" dirty="0" smtClean="0">
                <a:latin typeface="Courier New" panose="02070309020205020404" pitchFamily="49" charset="0"/>
              </a:rPr>
              <a:t>q0010</a:t>
            </a:r>
            <a:r>
              <a:rPr lang="en-US" sz="2400" dirty="0" smtClean="0"/>
              <a:t>     </a:t>
            </a:r>
            <a:r>
              <a:rPr lang="en-US" sz="2400" dirty="0" smtClean="0">
                <a:latin typeface="Courier New" panose="02070309020205020404" pitchFamily="49" charset="0"/>
              </a:rPr>
              <a:t>y0011</a:t>
            </a:r>
            <a:r>
              <a:rPr lang="en-US" sz="2400" dirty="0" smtClean="0"/>
              <a:t>     </a:t>
            </a:r>
            <a:r>
              <a:rPr lang="en-US" sz="2400" dirty="0" smtClean="0">
                <a:latin typeface="Courier New" panose="02070309020205020404" pitchFamily="49" charset="0"/>
              </a:rPr>
              <a:t>n0100</a:t>
            </a:r>
            <a:r>
              <a:rPr lang="en-US" sz="2400" dirty="0" smtClean="0"/>
              <a:t>  </a:t>
            </a:r>
            <a:endParaRPr lang="en-US" sz="2400" dirty="0"/>
          </a:p>
          <a:p>
            <a:pPr lvl="1" eaLnBrk="1" hangingPunct="1"/>
            <a:r>
              <a:rPr lang="en-US" sz="2400" dirty="0">
                <a:latin typeface="Courier New" panose="02070309020205020404" pitchFamily="49" charset="0"/>
              </a:rPr>
              <a:t>	</a:t>
            </a:r>
            <a:r>
              <a:rPr lang="en-US" sz="2400" dirty="0" smtClean="0">
                <a:latin typeface="Courier New" panose="02070309020205020404" pitchFamily="49" charset="0"/>
              </a:rPr>
              <a:t>q0101</a:t>
            </a:r>
            <a:r>
              <a:rPr lang="en-US" sz="2400" dirty="0" smtClean="0"/>
              <a:t>     </a:t>
            </a:r>
            <a:r>
              <a:rPr lang="en-US" sz="2400" dirty="0" smtClean="0">
                <a:latin typeface="Courier New" panose="02070309020205020404" pitchFamily="49" charset="0"/>
              </a:rPr>
              <a:t>q0110</a:t>
            </a:r>
            <a:r>
              <a:rPr lang="en-US" sz="2400" dirty="0" smtClean="0"/>
              <a:t>     </a:t>
            </a:r>
            <a:r>
              <a:rPr lang="en-US" sz="2400" dirty="0" smtClean="0">
                <a:latin typeface="Courier New" panose="02070309020205020404" pitchFamily="49" charset="0"/>
              </a:rPr>
              <a:t>q0111</a:t>
            </a:r>
            <a:r>
              <a:rPr lang="en-US" sz="2400" dirty="0" smtClean="0"/>
              <a:t>     </a:t>
            </a:r>
            <a:r>
              <a:rPr lang="en-US" sz="2400" dirty="0" smtClean="0">
                <a:latin typeface="Courier New" panose="02070309020205020404" pitchFamily="49" charset="0"/>
              </a:rPr>
              <a:t>q1000</a:t>
            </a:r>
            <a:endParaRPr lang="en-US" sz="2400" dirty="0">
              <a:latin typeface="Courier New" panose="02070309020205020404" pitchFamily="49" charset="0"/>
            </a:endParaRPr>
          </a:p>
        </p:txBody>
      </p:sp>
    </p:spTree>
    <p:extLst>
      <p:ext uri="{BB962C8B-B14F-4D97-AF65-F5344CB8AC3E}">
        <p14:creationId xmlns:p14="http://schemas.microsoft.com/office/powerpoint/2010/main" val="3987619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300" b="1" dirty="0">
                <a:solidFill>
                  <a:schemeClr val="tx2"/>
                </a:solidFill>
              </a:rPr>
              <a:t>Encoding </a:t>
            </a:r>
            <a:r>
              <a:rPr lang="en-US" sz="3300" b="1" dirty="0" smtClean="0">
                <a:solidFill>
                  <a:schemeClr val="tx2"/>
                </a:solidFill>
              </a:rPr>
              <a:t>the Tape Alphabet</a:t>
            </a:r>
            <a:endParaRPr lang="en-US" sz="3300" b="1" dirty="0">
              <a:solidFill>
                <a:schemeClr val="tx2"/>
              </a:solidFill>
            </a:endParaRPr>
          </a:p>
        </p:txBody>
      </p:sp>
      <p:sp>
        <p:nvSpPr>
          <p:cNvPr id="41987" name="Text Box 14"/>
          <p:cNvSpPr txBox="1">
            <a:spLocks noChangeArrowheads="1"/>
          </p:cNvSpPr>
          <p:nvPr/>
        </p:nvSpPr>
        <p:spPr bwMode="auto">
          <a:xfrm>
            <a:off x="1066800" y="937517"/>
            <a:ext cx="7391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t>The tape </a:t>
            </a:r>
            <a:r>
              <a:rPr lang="en-US" sz="2400" b="1" dirty="0" smtClean="0"/>
              <a:t>alphabet is </a:t>
            </a:r>
            <a:r>
              <a:rPr lang="en-US" sz="2400" dirty="0" smtClean="0"/>
              <a:t>Γ</a:t>
            </a:r>
            <a:endParaRPr lang="en-US" sz="2400" b="1" dirty="0"/>
          </a:p>
          <a:p>
            <a:pPr eaLnBrk="1" hangingPunct="1"/>
            <a:endParaRPr lang="en-US" sz="2400" dirty="0"/>
          </a:p>
          <a:p>
            <a:pPr eaLnBrk="1" hangingPunct="1"/>
            <a:r>
              <a:rPr lang="en-US" sz="2400" dirty="0"/>
              <a:t>	</a:t>
            </a:r>
            <a:r>
              <a:rPr lang="en-US" sz="2400" dirty="0" smtClean="0"/>
              <a:t>Let </a:t>
            </a:r>
            <a:r>
              <a:rPr lang="en-US" sz="2400" i="1" dirty="0"/>
              <a:t>j</a:t>
            </a:r>
            <a:r>
              <a:rPr lang="en-US" sz="2400" dirty="0"/>
              <a:t> be </a:t>
            </a:r>
            <a:r>
              <a:rPr lang="en-US" sz="2400" dirty="0">
                <a:sym typeface="Symbol" panose="05050102010706020507" pitchFamily="18" charset="2"/>
              </a:rPr>
              <a:t></a:t>
            </a:r>
            <a:r>
              <a:rPr lang="en-US" sz="2400" dirty="0"/>
              <a:t>log</a:t>
            </a:r>
            <a:r>
              <a:rPr lang="en-US" sz="2400" baseline="-25000" dirty="0"/>
              <a:t>2</a:t>
            </a:r>
            <a:r>
              <a:rPr lang="en-US" sz="2400" dirty="0" smtClean="0"/>
              <a:t>(| Γ</a:t>
            </a:r>
            <a:r>
              <a:rPr lang="en-US" sz="2400" i="1" dirty="0" smtClean="0"/>
              <a:t> </a:t>
            </a:r>
            <a:r>
              <a:rPr lang="en-US" sz="2400" dirty="0" smtClean="0"/>
              <a:t>|)</a:t>
            </a:r>
            <a:r>
              <a:rPr lang="en-US" sz="2400" dirty="0">
                <a:sym typeface="Symbol" panose="05050102010706020507" pitchFamily="18" charset="2"/>
              </a:rPr>
              <a:t></a:t>
            </a:r>
            <a:r>
              <a:rPr lang="en-US" sz="2400" dirty="0" smtClean="0"/>
              <a:t>.</a:t>
            </a:r>
          </a:p>
          <a:p>
            <a:pPr eaLnBrk="1" hangingPunct="1"/>
            <a:r>
              <a:rPr lang="en-US" sz="2400" dirty="0"/>
              <a:t>	</a:t>
            </a:r>
            <a:r>
              <a:rPr lang="en-US" sz="2400" dirty="0" smtClean="0"/>
              <a:t>Each tape alphabet symbol is encoded as</a:t>
            </a:r>
          </a:p>
          <a:p>
            <a:pPr eaLnBrk="1" hangingPunct="1"/>
            <a:r>
              <a:rPr lang="en-US" sz="2400" dirty="0" smtClean="0">
                <a:latin typeface="Courier New" panose="02070309020205020404" pitchFamily="49" charset="0"/>
              </a:rPr>
              <a:t>       a</a:t>
            </a:r>
            <a:r>
              <a:rPr lang="en-US" sz="2400" i="1" dirty="0" smtClean="0"/>
              <a:t>y</a:t>
            </a:r>
            <a:r>
              <a:rPr lang="en-US" sz="2400" dirty="0" smtClean="0"/>
              <a:t>  for some </a:t>
            </a:r>
            <a:r>
              <a:rPr lang="en-US" sz="2400" i="1" dirty="0" smtClean="0"/>
              <a:t>y</a:t>
            </a:r>
            <a:r>
              <a:rPr lang="en-US" sz="2400" dirty="0" smtClean="0"/>
              <a:t> </a:t>
            </a:r>
            <a:r>
              <a:rPr lang="en-US" sz="2400" dirty="0">
                <a:sym typeface="Symbol" panose="05050102010706020507" pitchFamily="18" charset="2"/>
              </a:rPr>
              <a:t></a:t>
            </a:r>
            <a:r>
              <a:rPr lang="en-US" sz="2400" dirty="0"/>
              <a:t> {</a:t>
            </a:r>
            <a:r>
              <a:rPr lang="en-US" sz="2400" dirty="0">
                <a:latin typeface="Courier New" panose="02070309020205020404" pitchFamily="49" charset="0"/>
              </a:rPr>
              <a:t>0</a:t>
            </a:r>
            <a:r>
              <a:rPr lang="en-US" sz="2400" dirty="0"/>
              <a:t>, </a:t>
            </a:r>
            <a:r>
              <a:rPr lang="en-US" sz="2400" dirty="0">
                <a:latin typeface="Courier New" panose="02070309020205020404" pitchFamily="49" charset="0"/>
              </a:rPr>
              <a:t>1</a:t>
            </a:r>
            <a:r>
              <a:rPr lang="en-US" sz="2400" dirty="0"/>
              <a:t>}</a:t>
            </a:r>
            <a:r>
              <a:rPr lang="en-US" sz="2400" baseline="30000" dirty="0"/>
              <a:t>+</a:t>
            </a:r>
            <a:r>
              <a:rPr lang="en-US" sz="2400" dirty="0"/>
              <a:t>, </a:t>
            </a:r>
            <a:r>
              <a:rPr lang="en-US" sz="2400" dirty="0" smtClean="0"/>
              <a:t>|</a:t>
            </a:r>
            <a:r>
              <a:rPr lang="en-US" sz="2400" i="1" dirty="0"/>
              <a:t>y</a:t>
            </a:r>
            <a:r>
              <a:rPr lang="en-US" sz="2400" dirty="0"/>
              <a:t>| = </a:t>
            </a:r>
            <a:r>
              <a:rPr lang="en-US" sz="2400" i="1" dirty="0" smtClean="0"/>
              <a:t>j</a:t>
            </a:r>
          </a:p>
          <a:p>
            <a:pPr eaLnBrk="1" hangingPunct="1"/>
            <a:endParaRPr lang="en-US" sz="2400" i="1" dirty="0" smtClean="0"/>
          </a:p>
          <a:p>
            <a:pPr eaLnBrk="1" hangingPunct="1"/>
            <a:r>
              <a:rPr lang="en-US" sz="2400" i="1" dirty="0"/>
              <a:t> </a:t>
            </a:r>
            <a:r>
              <a:rPr lang="en-US" sz="2400" i="1" dirty="0" smtClean="0"/>
              <a:t>          The blank symbol is always encoded as </a:t>
            </a:r>
            <a:br>
              <a:rPr lang="en-US" sz="2400" i="1" dirty="0" smtClean="0"/>
            </a:br>
            <a:r>
              <a:rPr lang="en-US" sz="2400" i="1" dirty="0" smtClean="0"/>
              <a:t>           the j-bit representation of 0</a:t>
            </a:r>
            <a:endParaRPr lang="en-US" sz="2400" dirty="0"/>
          </a:p>
          <a:p>
            <a:pPr eaLnBrk="1" hangingPunct="1"/>
            <a:r>
              <a:rPr lang="en-US" sz="2400" dirty="0"/>
              <a:t>		</a:t>
            </a:r>
          </a:p>
          <a:p>
            <a:pPr eaLnBrk="1" hangingPunct="1"/>
            <a:r>
              <a:rPr lang="en-US" sz="2400" b="1" dirty="0"/>
              <a:t>Example:  </a:t>
            </a:r>
            <a:r>
              <a:rPr lang="el-GR" sz="2400" dirty="0">
                <a:sym typeface="Symbol" panose="05050102010706020507" pitchFamily="18" charset="2"/>
              </a:rPr>
              <a:t>Γ</a:t>
            </a:r>
            <a:r>
              <a:rPr lang="en-US" sz="2400" dirty="0" smtClean="0"/>
              <a:t> </a:t>
            </a:r>
            <a:r>
              <a:rPr lang="en-US" sz="2400" dirty="0"/>
              <a:t>= </a:t>
            </a:r>
            <a:r>
              <a:rPr lang="en-US" sz="2400" dirty="0" smtClean="0"/>
              <a:t>{ </a:t>
            </a:r>
            <a:r>
              <a:rPr lang="en-US" sz="2400" dirty="0" smtClean="0">
                <a:latin typeface="Monotype Sorts" panose="05000000000000000000" charset="2"/>
              </a:rPr>
              <a:t>q</a:t>
            </a:r>
            <a:r>
              <a:rPr lang="en-US" sz="2400" dirty="0"/>
              <a:t>, </a:t>
            </a:r>
            <a:r>
              <a:rPr lang="en-US" sz="2400" dirty="0" smtClean="0">
                <a:latin typeface="Courier New" panose="02070309020205020404" pitchFamily="49" charset="0"/>
              </a:rPr>
              <a:t>b</a:t>
            </a:r>
            <a:r>
              <a:rPr lang="en-US" sz="2400" dirty="0" smtClean="0"/>
              <a:t>, </a:t>
            </a:r>
            <a:r>
              <a:rPr lang="en-US" sz="2400" dirty="0" smtClean="0">
                <a:latin typeface="Courier New" panose="02070309020205020404" pitchFamily="49" charset="0"/>
              </a:rPr>
              <a:t>c</a:t>
            </a:r>
            <a:r>
              <a:rPr lang="en-US" sz="2400" dirty="0" smtClean="0"/>
              <a:t>, </a:t>
            </a:r>
            <a:r>
              <a:rPr lang="en-US" sz="2400" dirty="0" smtClean="0">
                <a:latin typeface="Courier New" panose="02070309020205020404" pitchFamily="49" charset="0"/>
              </a:rPr>
              <a:t>d </a:t>
            </a:r>
            <a:r>
              <a:rPr lang="en-US" sz="2400" dirty="0" smtClean="0"/>
              <a:t>}.    </a:t>
            </a:r>
            <a:r>
              <a:rPr lang="en-US" sz="2400" i="1" dirty="0"/>
              <a:t>j</a:t>
            </a:r>
            <a:r>
              <a:rPr lang="en-US" sz="2400" dirty="0"/>
              <a:t> = 2.</a:t>
            </a:r>
          </a:p>
          <a:p>
            <a:pPr eaLnBrk="1" hangingPunct="1"/>
            <a:endParaRPr lang="en-US" sz="2400" dirty="0"/>
          </a:p>
          <a:p>
            <a:pPr eaLnBrk="1" hangingPunct="1"/>
            <a:r>
              <a:rPr lang="en-US" sz="2400" dirty="0"/>
              <a:t>	</a:t>
            </a:r>
            <a:r>
              <a:rPr lang="en-US" sz="2400" dirty="0">
                <a:latin typeface="Monotype Sorts" panose="05000000000000000000" charset="2"/>
              </a:rPr>
              <a:t>q</a:t>
            </a:r>
            <a:r>
              <a:rPr lang="en-US" sz="2400" dirty="0"/>
              <a:t> = 	</a:t>
            </a:r>
            <a:r>
              <a:rPr lang="en-US" sz="2400" dirty="0">
                <a:latin typeface="Courier New" panose="02070309020205020404" pitchFamily="49" charset="0"/>
              </a:rPr>
              <a:t>a00</a:t>
            </a:r>
          </a:p>
          <a:p>
            <a:pPr eaLnBrk="1" hangingPunct="1"/>
            <a:r>
              <a:rPr lang="en-US" sz="2400" dirty="0"/>
              <a:t>	</a:t>
            </a:r>
            <a:r>
              <a:rPr lang="en-US" sz="2400" dirty="0" smtClean="0">
                <a:latin typeface="Courier New" panose="02070309020205020404" pitchFamily="49" charset="0"/>
              </a:rPr>
              <a:t>b</a:t>
            </a:r>
            <a:r>
              <a:rPr lang="en-US" sz="2400" dirty="0" smtClean="0"/>
              <a:t> </a:t>
            </a:r>
            <a:r>
              <a:rPr lang="en-US" sz="2400" dirty="0"/>
              <a:t>= 	</a:t>
            </a:r>
            <a:r>
              <a:rPr lang="en-US" sz="2400" dirty="0">
                <a:latin typeface="Courier New" panose="02070309020205020404" pitchFamily="49" charset="0"/>
              </a:rPr>
              <a:t>a01</a:t>
            </a:r>
          </a:p>
          <a:p>
            <a:pPr eaLnBrk="1" hangingPunct="1"/>
            <a:r>
              <a:rPr lang="en-US" sz="2400" dirty="0"/>
              <a:t>	</a:t>
            </a:r>
            <a:r>
              <a:rPr lang="en-US" sz="2400" dirty="0" smtClean="0">
                <a:latin typeface="Courier New" panose="02070309020205020404" pitchFamily="49" charset="0"/>
              </a:rPr>
              <a:t>c</a:t>
            </a:r>
            <a:r>
              <a:rPr lang="en-US" sz="2400" dirty="0" smtClean="0"/>
              <a:t> </a:t>
            </a:r>
            <a:r>
              <a:rPr lang="en-US" sz="2400" dirty="0"/>
              <a:t>= 	</a:t>
            </a:r>
            <a:r>
              <a:rPr lang="en-US" sz="2400" dirty="0">
                <a:latin typeface="Courier New" panose="02070309020205020404" pitchFamily="49" charset="0"/>
              </a:rPr>
              <a:t>a10</a:t>
            </a:r>
          </a:p>
          <a:p>
            <a:pPr eaLnBrk="1" hangingPunct="1"/>
            <a:r>
              <a:rPr lang="en-US" sz="2400" dirty="0"/>
              <a:t>	</a:t>
            </a:r>
            <a:r>
              <a:rPr lang="en-US" sz="2400" dirty="0" smtClean="0">
                <a:latin typeface="Courier New" panose="02070309020205020404" pitchFamily="49" charset="0"/>
              </a:rPr>
              <a:t>d</a:t>
            </a:r>
            <a:r>
              <a:rPr lang="en-US" sz="2400" dirty="0" smtClean="0"/>
              <a:t> </a:t>
            </a:r>
            <a:r>
              <a:rPr lang="en-US" sz="2400" dirty="0"/>
              <a:t>= 	</a:t>
            </a:r>
            <a:r>
              <a:rPr lang="en-US" sz="2400" dirty="0">
                <a:latin typeface="Courier New" panose="02070309020205020404" pitchFamily="49" charset="0"/>
              </a:rPr>
              <a:t>a11</a:t>
            </a:r>
          </a:p>
        </p:txBody>
      </p:sp>
    </p:spTree>
    <p:extLst>
      <p:ext uri="{BB962C8B-B14F-4D97-AF65-F5344CB8AC3E}">
        <p14:creationId xmlns:p14="http://schemas.microsoft.com/office/powerpoint/2010/main" val="1960971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85800" y="1066800"/>
            <a:ext cx="617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We will treat this as a special case:</a:t>
            </a:r>
          </a:p>
          <a:p>
            <a:pPr eaLnBrk="1" hangingPunct="1"/>
            <a:endParaRPr lang="en-US" sz="2400"/>
          </a:p>
        </p:txBody>
      </p:sp>
      <p:sp>
        <p:nvSpPr>
          <p:cNvPr id="44035" name="Rectangle 3"/>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300" b="1">
                <a:solidFill>
                  <a:schemeClr val="tx2"/>
                </a:solidFill>
              </a:rPr>
              <a:t>A Special Case</a:t>
            </a:r>
          </a:p>
        </p:txBody>
      </p:sp>
      <p:pic>
        <p:nvPicPr>
          <p:cNvPr id="44036" name="Picture 6" descr="Fig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14600"/>
            <a:ext cx="18415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23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1"/>
          <p:cNvSpPr txBox="1">
            <a:spLocks noChangeArrowheads="1"/>
          </p:cNvSpPr>
          <p:nvPr/>
        </p:nvSpPr>
        <p:spPr bwMode="auto">
          <a:xfrm>
            <a:off x="685800" y="1066800"/>
            <a:ext cx="8305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a:t>The transitions:    </a:t>
            </a:r>
            <a:r>
              <a:rPr lang="en-US" sz="2400" dirty="0"/>
              <a:t>	(state, input, state, output, move)</a:t>
            </a:r>
          </a:p>
          <a:p>
            <a:pPr eaLnBrk="1" hangingPunct="1"/>
            <a:endParaRPr lang="en-US" sz="2400" i="1" dirty="0"/>
          </a:p>
          <a:p>
            <a:pPr eaLnBrk="1" hangingPunct="1"/>
            <a:r>
              <a:rPr lang="en-US" sz="2400" dirty="0"/>
              <a:t>		Example:  	  (</a:t>
            </a:r>
            <a:r>
              <a:rPr lang="en-US" sz="2400" dirty="0">
                <a:latin typeface="Courier New" panose="02070309020205020404" pitchFamily="49" charset="0"/>
              </a:rPr>
              <a:t>q000</a:t>
            </a:r>
            <a:r>
              <a:rPr lang="en-US" sz="2400" dirty="0" smtClean="0"/>
              <a:t>, </a:t>
            </a:r>
            <a:r>
              <a:rPr lang="en-US" sz="2400" dirty="0" smtClean="0">
                <a:latin typeface="Courier New" panose="02070309020205020404" pitchFamily="49" charset="0"/>
              </a:rPr>
              <a:t>a000</a:t>
            </a:r>
            <a:r>
              <a:rPr lang="en-US" sz="2400" dirty="0" smtClean="0"/>
              <a:t>, </a:t>
            </a:r>
            <a:r>
              <a:rPr lang="en-US" sz="2400" dirty="0" smtClean="0">
                <a:latin typeface="Courier New" panose="02070309020205020404" pitchFamily="49" charset="0"/>
              </a:rPr>
              <a:t>q110</a:t>
            </a:r>
            <a:r>
              <a:rPr lang="en-US" sz="2400" dirty="0" smtClean="0"/>
              <a:t>, </a:t>
            </a:r>
            <a:r>
              <a:rPr lang="en-US" sz="2400" dirty="0" smtClean="0">
                <a:latin typeface="Courier New" panose="02070309020205020404" pitchFamily="49" charset="0"/>
              </a:rPr>
              <a:t>a000</a:t>
            </a:r>
            <a:r>
              <a:rPr lang="en-US" sz="2400" dirty="0" smtClean="0"/>
              <a:t>, </a:t>
            </a:r>
            <a:r>
              <a:rPr lang="en-US" sz="2400" dirty="0" smtClean="0">
                <a:sym typeface="Symbol" panose="05050102010706020507" pitchFamily="18" charset="2"/>
              </a:rPr>
              <a:t></a:t>
            </a:r>
            <a:r>
              <a:rPr lang="en-US" sz="2400" dirty="0"/>
              <a:t>)</a:t>
            </a:r>
          </a:p>
          <a:p>
            <a:pPr eaLnBrk="1" hangingPunct="1"/>
            <a:endParaRPr lang="en-US" sz="2400" dirty="0"/>
          </a:p>
          <a:p>
            <a:pPr eaLnBrk="1" hangingPunct="1"/>
            <a:r>
              <a:rPr lang="en-US" sz="2400" i="1" dirty="0" smtClean="0"/>
              <a:t>A TM encoding is a sequence of transitions, in any order</a:t>
            </a:r>
          </a:p>
          <a:p>
            <a:pPr eaLnBrk="1" hangingPunct="1"/>
            <a:endParaRPr lang="en-US" sz="2400" dirty="0"/>
          </a:p>
          <a:p>
            <a:pPr eaLnBrk="1" hangingPunct="1"/>
            <a:r>
              <a:rPr lang="en-US" dirty="0"/>
              <a:t>     </a:t>
            </a:r>
            <a:endParaRPr lang="en-US" sz="1000" dirty="0"/>
          </a:p>
        </p:txBody>
      </p:sp>
      <p:sp>
        <p:nvSpPr>
          <p:cNvPr id="43011" name="Rectangle 12"/>
          <p:cNvSpPr>
            <a:spLocks noChangeArrowheads="1"/>
          </p:cNvSpPr>
          <p:nvPr/>
        </p:nvSpPr>
        <p:spPr bwMode="auto">
          <a:xfrm>
            <a:off x="6858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300" b="1" dirty="0">
                <a:solidFill>
                  <a:schemeClr val="tx2"/>
                </a:solidFill>
              </a:rPr>
              <a:t>Encoding </a:t>
            </a:r>
            <a:r>
              <a:rPr lang="en-US" sz="3300" b="1" dirty="0" smtClean="0">
                <a:solidFill>
                  <a:schemeClr val="tx2"/>
                </a:solidFill>
              </a:rPr>
              <a:t>other </a:t>
            </a:r>
            <a:r>
              <a:rPr lang="en-US" sz="3300" b="1" dirty="0">
                <a:solidFill>
                  <a:schemeClr val="tx2"/>
                </a:solidFill>
              </a:rPr>
              <a:t>Turing </a:t>
            </a:r>
            <a:r>
              <a:rPr lang="en-US" sz="3300" b="1" dirty="0" smtClean="0">
                <a:solidFill>
                  <a:schemeClr val="tx2"/>
                </a:solidFill>
              </a:rPr>
              <a:t>Machines</a:t>
            </a:r>
            <a:endParaRPr lang="en-US" sz="3300" b="1" dirty="0">
              <a:solidFill>
                <a:schemeClr val="tx2"/>
              </a:solidFill>
            </a:endParaRPr>
          </a:p>
        </p:txBody>
      </p:sp>
    </p:spTree>
    <p:extLst>
      <p:ext uri="{BB962C8B-B14F-4D97-AF65-F5344CB8AC3E}">
        <p14:creationId xmlns:p14="http://schemas.microsoft.com/office/powerpoint/2010/main" val="1486036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An Encoding Example</a:t>
            </a:r>
          </a:p>
        </p:txBody>
      </p:sp>
      <p:sp>
        <p:nvSpPr>
          <p:cNvPr id="45059" name="Text Box 10"/>
          <p:cNvSpPr txBox="1">
            <a:spLocks noChangeArrowheads="1"/>
          </p:cNvSpPr>
          <p:nvPr/>
        </p:nvSpPr>
        <p:spPr bwMode="auto">
          <a:xfrm>
            <a:off x="838200" y="838200"/>
            <a:ext cx="76962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dirty="0"/>
              <a:t>Consider </a:t>
            </a:r>
            <a:r>
              <a:rPr lang="en-US" sz="2000" i="1" dirty="0"/>
              <a:t>M</a:t>
            </a:r>
            <a:r>
              <a:rPr lang="en-US" sz="2000" dirty="0"/>
              <a:t> = </a:t>
            </a:r>
            <a:r>
              <a:rPr lang="en-US" sz="2000" dirty="0" smtClean="0"/>
              <a:t>( { </a:t>
            </a:r>
            <a:r>
              <a:rPr lang="en-US" sz="2000" i="1" dirty="0" smtClean="0"/>
              <a:t>s</a:t>
            </a:r>
            <a:r>
              <a:rPr lang="en-US" sz="2000" dirty="0"/>
              <a:t>, </a:t>
            </a:r>
            <a:r>
              <a:rPr lang="en-US" sz="2000" i="1" dirty="0"/>
              <a:t>q</a:t>
            </a:r>
            <a:r>
              <a:rPr lang="en-US" sz="2000" dirty="0"/>
              <a:t>, </a:t>
            </a:r>
            <a:r>
              <a:rPr lang="en-US" sz="2000" i="1" dirty="0" smtClean="0"/>
              <a:t>h </a:t>
            </a:r>
            <a:r>
              <a:rPr lang="en-US" sz="2000" dirty="0" smtClean="0"/>
              <a:t>}, { </a:t>
            </a:r>
            <a:r>
              <a:rPr lang="en-US" sz="2000" dirty="0" smtClean="0">
                <a:latin typeface="Courier New" panose="02070309020205020404" pitchFamily="49" charset="0"/>
              </a:rPr>
              <a:t>a</a:t>
            </a:r>
            <a:r>
              <a:rPr lang="en-US" sz="2000" dirty="0"/>
              <a:t>, </a:t>
            </a:r>
            <a:r>
              <a:rPr lang="en-US" sz="2000" dirty="0">
                <a:latin typeface="Courier New" panose="02070309020205020404" pitchFamily="49" charset="0"/>
              </a:rPr>
              <a:t>b</a:t>
            </a:r>
            <a:r>
              <a:rPr lang="en-US" dirty="0"/>
              <a:t>, </a:t>
            </a:r>
            <a:r>
              <a:rPr lang="en-US" sz="2000" dirty="0" smtClean="0">
                <a:latin typeface="Courier New" panose="02070309020205020404" pitchFamily="49" charset="0"/>
              </a:rPr>
              <a:t>c </a:t>
            </a:r>
            <a:r>
              <a:rPr lang="en-US" sz="2000" dirty="0" smtClean="0"/>
              <a:t>}, { </a:t>
            </a:r>
            <a:r>
              <a:rPr lang="en-US" sz="2000" dirty="0" smtClean="0">
                <a:latin typeface="Monotype Sorts" panose="05000000000000000000" charset="2"/>
              </a:rPr>
              <a:t>q</a:t>
            </a:r>
            <a:r>
              <a:rPr lang="en-US" sz="2000" dirty="0"/>
              <a:t>, </a:t>
            </a:r>
            <a:r>
              <a:rPr lang="en-US" sz="2000" dirty="0">
                <a:latin typeface="Courier New" panose="02070309020205020404" pitchFamily="49" charset="0"/>
              </a:rPr>
              <a:t>a</a:t>
            </a:r>
            <a:r>
              <a:rPr lang="en-US" sz="2000" dirty="0"/>
              <a:t>, </a:t>
            </a:r>
            <a:r>
              <a:rPr lang="en-US" sz="2000" dirty="0">
                <a:latin typeface="Courier New" panose="02070309020205020404" pitchFamily="49" charset="0"/>
              </a:rPr>
              <a:t>b</a:t>
            </a:r>
            <a:r>
              <a:rPr lang="en-US" sz="2000" dirty="0"/>
              <a:t>, </a:t>
            </a:r>
            <a:r>
              <a:rPr lang="en-US" sz="2000" dirty="0" smtClean="0">
                <a:latin typeface="Courier New" panose="02070309020205020404" pitchFamily="49" charset="0"/>
              </a:rPr>
              <a:t>c </a:t>
            </a:r>
            <a:r>
              <a:rPr lang="en-US" sz="2000" dirty="0" smtClean="0"/>
              <a:t>}, </a:t>
            </a:r>
            <a:r>
              <a:rPr lang="en-US" sz="2000" dirty="0">
                <a:sym typeface="Symbol" panose="05050102010706020507" pitchFamily="18" charset="2"/>
              </a:rPr>
              <a:t></a:t>
            </a:r>
            <a:r>
              <a:rPr lang="en-US" sz="2000" dirty="0"/>
              <a:t>, </a:t>
            </a:r>
            <a:r>
              <a:rPr lang="en-US" sz="2000" i="1" dirty="0"/>
              <a:t>s</a:t>
            </a:r>
            <a:r>
              <a:rPr lang="en-US" sz="2000" dirty="0"/>
              <a:t>, </a:t>
            </a:r>
            <a:r>
              <a:rPr lang="en-US" sz="2000" dirty="0" smtClean="0"/>
              <a:t>{ </a:t>
            </a:r>
            <a:r>
              <a:rPr lang="en-US" sz="2000" i="1" dirty="0" smtClean="0"/>
              <a:t>h </a:t>
            </a:r>
            <a:r>
              <a:rPr lang="en-US" sz="2000" dirty="0" smtClean="0"/>
              <a:t>} ):</a:t>
            </a:r>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r>
              <a:rPr lang="en-US" sz="2000" dirty="0"/>
              <a:t>&lt;</a:t>
            </a:r>
            <a:r>
              <a:rPr lang="en-US" sz="2000" i="1" dirty="0"/>
              <a:t>M</a:t>
            </a:r>
            <a:r>
              <a:rPr lang="en-US" sz="2000" dirty="0"/>
              <a:t>&gt; = (</a:t>
            </a:r>
            <a:r>
              <a:rPr lang="en-US" sz="2000" dirty="0" smtClean="0">
                <a:latin typeface="Courier New" panose="02070309020205020404" pitchFamily="49" charset="0"/>
              </a:rPr>
              <a:t>q00,a00,q01,a00</a:t>
            </a:r>
            <a:r>
              <a:rPr lang="en-US" sz="2000" dirty="0">
                <a:latin typeface="Courier New" panose="02070309020205020404" pitchFamily="49" charset="0"/>
              </a:rPr>
              <a:t>,</a:t>
            </a:r>
            <a:r>
              <a:rPr lang="en-US" sz="2000" dirty="0">
                <a:sym typeface="Symbol" panose="05050102010706020507" pitchFamily="18" charset="2"/>
              </a:rPr>
              <a:t></a:t>
            </a:r>
            <a:r>
              <a:rPr lang="en-US" sz="2000" dirty="0"/>
              <a:t>), </a:t>
            </a:r>
            <a:r>
              <a:rPr lang="en-US" sz="2000" dirty="0" smtClean="0"/>
              <a:t> (</a:t>
            </a:r>
            <a:r>
              <a:rPr lang="en-US" sz="2000" dirty="0">
                <a:latin typeface="Courier New" panose="02070309020205020404" pitchFamily="49" charset="0"/>
              </a:rPr>
              <a:t>q00,a01,q00,a10,</a:t>
            </a:r>
            <a:r>
              <a:rPr lang="en-US" sz="2000" dirty="0">
                <a:sym typeface="Symbol" panose="05050102010706020507" pitchFamily="18" charset="2"/>
              </a:rPr>
              <a:t></a:t>
            </a:r>
            <a:r>
              <a:rPr lang="en-US" sz="2000" dirty="0"/>
              <a:t>), </a:t>
            </a:r>
          </a:p>
          <a:p>
            <a:pPr eaLnBrk="1" hangingPunct="1"/>
            <a:r>
              <a:rPr lang="en-US" sz="2000" dirty="0"/>
              <a:t>           (</a:t>
            </a:r>
            <a:r>
              <a:rPr lang="en-US" sz="2000" dirty="0">
                <a:latin typeface="Courier New" panose="02070309020205020404" pitchFamily="49" charset="0"/>
              </a:rPr>
              <a:t>q00,a10,q01,a01,</a:t>
            </a:r>
            <a:r>
              <a:rPr lang="en-US" sz="2000" dirty="0"/>
              <a:t> </a:t>
            </a:r>
            <a:r>
              <a:rPr lang="en-US" sz="2000" dirty="0">
                <a:sym typeface="Symbol" panose="05050102010706020507" pitchFamily="18" charset="2"/>
              </a:rPr>
              <a:t></a:t>
            </a:r>
            <a:r>
              <a:rPr lang="en-US" sz="2000" dirty="0"/>
              <a:t>), (</a:t>
            </a:r>
            <a:r>
              <a:rPr lang="en-US" sz="2000" dirty="0">
                <a:latin typeface="Courier New" panose="02070309020205020404" pitchFamily="49" charset="0"/>
              </a:rPr>
              <a:t>q00,a11,q01,a10,</a:t>
            </a:r>
            <a:r>
              <a:rPr lang="en-US" sz="2000" dirty="0">
                <a:sym typeface="Symbol" panose="05050102010706020507" pitchFamily="18" charset="2"/>
              </a:rPr>
              <a:t></a:t>
            </a:r>
            <a:r>
              <a:rPr lang="en-US" sz="2000" dirty="0"/>
              <a:t>), </a:t>
            </a:r>
          </a:p>
          <a:p>
            <a:pPr eaLnBrk="1" hangingPunct="1"/>
            <a:r>
              <a:rPr lang="en-US" sz="2000" dirty="0"/>
              <a:t>           (</a:t>
            </a:r>
            <a:r>
              <a:rPr lang="en-US" sz="2000" dirty="0">
                <a:latin typeface="Courier New" panose="02070309020205020404" pitchFamily="49" charset="0"/>
              </a:rPr>
              <a:t>q01,a00,q00,a01,</a:t>
            </a:r>
            <a:r>
              <a:rPr lang="en-US" sz="2000" dirty="0">
                <a:sym typeface="Symbol" panose="05050102010706020507" pitchFamily="18" charset="2"/>
              </a:rPr>
              <a:t></a:t>
            </a:r>
            <a:r>
              <a:rPr lang="en-US" sz="2000" dirty="0" smtClean="0"/>
              <a:t>),  </a:t>
            </a:r>
            <a:r>
              <a:rPr lang="en-US" sz="2000" dirty="0"/>
              <a:t>(</a:t>
            </a:r>
            <a:r>
              <a:rPr lang="en-US" sz="2000" dirty="0">
                <a:latin typeface="Courier New" panose="02070309020205020404" pitchFamily="49" charset="0"/>
              </a:rPr>
              <a:t>q01,a01,q01,a10,</a:t>
            </a:r>
            <a:r>
              <a:rPr lang="en-US" sz="2000" dirty="0">
                <a:sym typeface="Symbol" panose="05050102010706020507" pitchFamily="18" charset="2"/>
              </a:rPr>
              <a:t></a:t>
            </a:r>
            <a:r>
              <a:rPr lang="en-US" sz="2000" dirty="0"/>
              <a:t>), </a:t>
            </a:r>
          </a:p>
          <a:p>
            <a:pPr eaLnBrk="1" hangingPunct="1"/>
            <a:r>
              <a:rPr lang="en-US" sz="2000" dirty="0"/>
              <a:t>           (</a:t>
            </a:r>
            <a:r>
              <a:rPr lang="en-US" sz="2000" dirty="0">
                <a:latin typeface="Courier New" panose="02070309020205020404" pitchFamily="49" charset="0"/>
              </a:rPr>
              <a:t>q01,a10,q01,a11,</a:t>
            </a:r>
            <a:r>
              <a:rPr lang="en-US" sz="2000" dirty="0">
                <a:sym typeface="Symbol" panose="05050102010706020507" pitchFamily="18" charset="2"/>
              </a:rPr>
              <a:t></a:t>
            </a:r>
            <a:r>
              <a:rPr lang="en-US" sz="2000" dirty="0"/>
              <a:t>), </a:t>
            </a:r>
            <a:r>
              <a:rPr lang="en-US" sz="2000" dirty="0" smtClean="0"/>
              <a:t> (</a:t>
            </a:r>
            <a:r>
              <a:rPr lang="en-US" sz="2000" dirty="0">
                <a:latin typeface="Courier New" panose="02070309020205020404" pitchFamily="49" charset="0"/>
              </a:rPr>
              <a:t>q01,a11,h10,a01,</a:t>
            </a:r>
            <a:r>
              <a:rPr lang="en-US" sz="2000" dirty="0">
                <a:sym typeface="Symbol" panose="05050102010706020507" pitchFamily="18" charset="2"/>
              </a:rPr>
              <a:t></a:t>
            </a:r>
            <a:r>
              <a:rPr lang="en-US" sz="2000" dirty="0"/>
              <a:t>)</a:t>
            </a:r>
          </a:p>
        </p:txBody>
      </p:sp>
      <p:graphicFrame>
        <p:nvGraphicFramePr>
          <p:cNvPr id="43565" name="Group 557"/>
          <p:cNvGraphicFramePr>
            <a:graphicFrameLocks noGrp="1"/>
          </p:cNvGraphicFramePr>
          <p:nvPr>
            <p:extLst/>
          </p:nvPr>
        </p:nvGraphicFramePr>
        <p:xfrm>
          <a:off x="1143000" y="1524000"/>
          <a:ext cx="2857500" cy="3128964"/>
        </p:xfrm>
        <a:graphic>
          <a:graphicData uri="http://schemas.openxmlformats.org/drawingml/2006/table">
            <a:tbl>
              <a:tblPr/>
              <a:tblGrid>
                <a:gridCol w="800100"/>
                <a:gridCol w="914400"/>
                <a:gridCol w="1143000"/>
              </a:tblGrid>
              <a:tr h="304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state</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symbol</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onotype Sorts" pitchFamily="2" charset="2"/>
                        </a:rPr>
                        <a:t>q</a:t>
                      </a:r>
                      <a:endParaRPr kumimoji="0" lang="el-GR" sz="1400" b="0" i="0" u="none" strike="noStrike" cap="none" normalizeH="0" baseline="0" smtClean="0">
                        <a:ln>
                          <a:noFill/>
                        </a:ln>
                        <a:solidFill>
                          <a:schemeClr val="tx1"/>
                        </a:solidFill>
                        <a:effectLst/>
                        <a:latin typeface="Monotype Sort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Monotype Sorts" pitchFamily="2" charset="2"/>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s</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b</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b</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a</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c</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b</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onotype Sorts" pitchFamily="2" charset="2"/>
                        </a:rPr>
                        <a:t>q</a:t>
                      </a:r>
                      <a:endParaRPr kumimoji="0" lang="el-GR" sz="1400" b="0" i="0" u="none" strike="noStrike" cap="none" normalizeH="0" baseline="0" smtClean="0">
                        <a:ln>
                          <a:noFill/>
                        </a:ln>
                        <a:solidFill>
                          <a:schemeClr val="tx1"/>
                        </a:solidFill>
                        <a:effectLst/>
                        <a:latin typeface="Monotype Sort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s</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a</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b</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b</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q</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b</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c</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h</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ourier New" pitchFamily="49" charset="0"/>
                          <a:cs typeface="Times New Roman" pitchFamily="18" charset="0"/>
                        </a:rPr>
                        <a:t>a</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3564" name="Group 556"/>
          <p:cNvGraphicFramePr>
            <a:graphicFrameLocks noGrp="1"/>
          </p:cNvGraphicFramePr>
          <p:nvPr/>
        </p:nvGraphicFramePr>
        <p:xfrm>
          <a:off x="4419600" y="1524000"/>
          <a:ext cx="2667000" cy="2438400"/>
        </p:xfrm>
        <a:graphic>
          <a:graphicData uri="http://schemas.openxmlformats.org/drawingml/2006/table">
            <a:tbl>
              <a:tblPr/>
              <a:tblGrid>
                <a:gridCol w="1265238"/>
                <a:gridCol w="1401762"/>
              </a:tblGrid>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state/symbol</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representation</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s</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q00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q01</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h</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h10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onotype Sorts" pitchFamily="2" charset="2"/>
                          <a:cs typeface="Times New Roman" pitchFamily="18" charset="0"/>
                        </a:rPr>
                        <a:t>q</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a00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a01</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b</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a10</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c</a:t>
                      </a:r>
                      <a:endParaRPr kumimoji="0" lang="en-US" sz="1400" b="0"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ourier New" pitchFamily="49" charset="0"/>
                          <a:cs typeface="Times New Roman" pitchFamily="18" charset="0"/>
                        </a:rPr>
                        <a:t>a11</a:t>
                      </a:r>
                      <a:endParaRPr kumimoji="0" lang="en-US"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7391400" y="2057400"/>
            <a:ext cx="1600200" cy="2862322"/>
          </a:xfrm>
          <a:prstGeom prst="rect">
            <a:avLst/>
          </a:prstGeom>
          <a:solidFill>
            <a:schemeClr val="accent5"/>
          </a:solidFill>
        </p:spPr>
        <p:txBody>
          <a:bodyPr wrap="square" rtlCol="0">
            <a:spAutoFit/>
          </a:bodyPr>
          <a:lstStyle/>
          <a:p>
            <a:r>
              <a:rPr lang="en-US" dirty="0" smtClean="0"/>
              <a:t>Decision problem:  Given a string w, is there a TM M such that w=&lt;M&gt; ? </a:t>
            </a:r>
          </a:p>
          <a:p>
            <a:endParaRPr lang="en-US" dirty="0"/>
          </a:p>
          <a:p>
            <a:r>
              <a:rPr lang="en-US" dirty="0" smtClean="0"/>
              <a:t>Is this problem decidable?</a:t>
            </a:r>
            <a:endParaRPr lang="en-US" dirty="0"/>
          </a:p>
        </p:txBody>
      </p:sp>
    </p:spTree>
    <p:extLst>
      <p:ext uri="{BB962C8B-B14F-4D97-AF65-F5344CB8AC3E}">
        <p14:creationId xmlns:p14="http://schemas.microsoft.com/office/powerpoint/2010/main" val="3706121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2" name="Rectangle 10"/>
          <p:cNvSpPr>
            <a:spLocks noChangeArrowheads="1"/>
          </p:cNvSpPr>
          <p:nvPr/>
        </p:nvSpPr>
        <p:spPr bwMode="auto">
          <a:xfrm>
            <a:off x="533400" y="76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Enumerating Turing Machines</a:t>
            </a:r>
          </a:p>
        </p:txBody>
      </p:sp>
      <p:sp>
        <p:nvSpPr>
          <p:cNvPr id="44043" name="Text Box 11"/>
          <p:cNvSpPr txBox="1">
            <a:spLocks noChangeArrowheads="1"/>
          </p:cNvSpPr>
          <p:nvPr/>
        </p:nvSpPr>
        <p:spPr bwMode="auto">
          <a:xfrm>
            <a:off x="838200" y="990600"/>
            <a:ext cx="8077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400" b="1" i="1"/>
              <a:t>Theorem:</a:t>
            </a:r>
            <a:r>
              <a:rPr lang="en-US" altLang="en-US" sz="2400"/>
              <a:t> There exists an infinite lexicographic enumeration of:</a:t>
            </a:r>
          </a:p>
          <a:p>
            <a:endParaRPr lang="en-US" altLang="en-US" sz="2400"/>
          </a:p>
          <a:p>
            <a:r>
              <a:rPr lang="en-US" altLang="en-US" sz="2400"/>
              <a:t>    (a) All syntactically valid TMs.</a:t>
            </a:r>
          </a:p>
          <a:p>
            <a:endParaRPr lang="en-US" altLang="en-US" sz="2400"/>
          </a:p>
          <a:p>
            <a:r>
              <a:rPr lang="en-US" altLang="en-US" sz="2400"/>
              <a:t>    (b) All syntactically valid TMs with specific input alphabet </a:t>
            </a:r>
            <a:r>
              <a:rPr lang="en-US" altLang="en-US" sz="2400">
                <a:sym typeface="Symbol" panose="05050102010706020507" pitchFamily="18" charset="2"/>
              </a:rPr>
              <a:t></a:t>
            </a:r>
            <a:r>
              <a:rPr lang="en-US" altLang="en-US" sz="2400"/>
              <a:t>.</a:t>
            </a:r>
          </a:p>
          <a:p>
            <a:endParaRPr lang="en-US" altLang="en-US" sz="2400"/>
          </a:p>
          <a:p>
            <a:r>
              <a:rPr lang="en-US" altLang="en-US" sz="2400"/>
              <a:t>    (c) All syntactically valid TMs with specific input alphabet </a:t>
            </a:r>
            <a:r>
              <a:rPr lang="en-US" altLang="en-US" sz="2400">
                <a:sym typeface="Symbol" panose="05050102010706020507" pitchFamily="18" charset="2"/>
              </a:rPr>
              <a:t></a:t>
            </a:r>
            <a:r>
              <a:rPr lang="en-US" altLang="en-US" sz="2400"/>
              <a:t> and specific tape alphabet </a:t>
            </a:r>
            <a:r>
              <a:rPr lang="en-US" altLang="en-US" sz="2400">
                <a:sym typeface="Symbol" panose="05050102010706020507" pitchFamily="18" charset="2"/>
              </a:rPr>
              <a:t></a:t>
            </a:r>
            <a:r>
              <a:rPr lang="en-US" altLang="en-US" sz="2400"/>
              <a:t>.       </a:t>
            </a:r>
          </a:p>
          <a:p>
            <a:r>
              <a:rPr lang="en-US" altLang="en-US" sz="2400"/>
              <a:t>        </a:t>
            </a:r>
            <a:endParaRPr lang="en-US" altLang="en-US" sz="2400" b="1" i="1"/>
          </a:p>
        </p:txBody>
      </p:sp>
    </p:spTree>
    <p:extLst>
      <p:ext uri="{BB962C8B-B14F-4D97-AF65-F5344CB8AC3E}">
        <p14:creationId xmlns:p14="http://schemas.microsoft.com/office/powerpoint/2010/main" val="1684728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533400" y="76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Enumerating Turing Machines</a:t>
            </a:r>
          </a:p>
        </p:txBody>
      </p:sp>
      <p:sp>
        <p:nvSpPr>
          <p:cNvPr id="249859" name="Text Box 3"/>
          <p:cNvSpPr txBox="1">
            <a:spLocks noChangeArrowheads="1"/>
          </p:cNvSpPr>
          <p:nvPr/>
        </p:nvSpPr>
        <p:spPr bwMode="auto">
          <a:xfrm>
            <a:off x="838200" y="990600"/>
            <a:ext cx="8077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400" b="1" i="1"/>
              <a:t>Proof:</a:t>
            </a:r>
            <a:r>
              <a:rPr lang="en-US" altLang="en-US" sz="2400"/>
              <a:t> Fix </a:t>
            </a:r>
            <a:r>
              <a:rPr lang="en-US" altLang="en-US" sz="2400">
                <a:sym typeface="Symbol" panose="05050102010706020507" pitchFamily="18" charset="2"/>
              </a:rPr>
              <a:t></a:t>
            </a:r>
            <a:r>
              <a:rPr lang="en-US" altLang="en-US" sz="2400"/>
              <a:t> = {</a:t>
            </a:r>
            <a:r>
              <a:rPr lang="en-US" altLang="en-US" sz="2400">
                <a:latin typeface="Courier New" panose="02070309020205020404" pitchFamily="49" charset="0"/>
              </a:rPr>
              <a:t>(</a:t>
            </a:r>
            <a:r>
              <a:rPr lang="en-US" altLang="en-US" sz="2400"/>
              <a:t>,</a:t>
            </a:r>
            <a:r>
              <a:rPr lang="en-US" altLang="en-US" sz="2400" i="1"/>
              <a:t> </a:t>
            </a:r>
            <a:r>
              <a:rPr lang="en-US" altLang="en-US" sz="2400">
                <a:latin typeface="Courier New" panose="02070309020205020404" pitchFamily="49" charset="0"/>
              </a:rPr>
              <a:t>)</a:t>
            </a:r>
            <a:r>
              <a:rPr lang="en-US" altLang="en-US" sz="2400" i="1"/>
              <a:t>, </a:t>
            </a:r>
            <a:r>
              <a:rPr lang="en-US" altLang="en-US" sz="2400">
                <a:latin typeface="Courier New" panose="02070309020205020404" pitchFamily="49" charset="0"/>
              </a:rPr>
              <a:t>a</a:t>
            </a:r>
            <a:r>
              <a:rPr lang="en-US" altLang="en-US" sz="2400" i="1"/>
              <a:t>, </a:t>
            </a:r>
            <a:r>
              <a:rPr lang="en-US" altLang="en-US" sz="2400">
                <a:latin typeface="Courier New" panose="02070309020205020404" pitchFamily="49" charset="0"/>
              </a:rPr>
              <a:t>q</a:t>
            </a:r>
            <a:r>
              <a:rPr lang="en-US" altLang="en-US" sz="2400" i="1"/>
              <a:t>, </a:t>
            </a:r>
            <a:r>
              <a:rPr lang="en-US" altLang="en-US" sz="2400">
                <a:latin typeface="Courier New" panose="02070309020205020404" pitchFamily="49" charset="0"/>
              </a:rPr>
              <a:t>y</a:t>
            </a:r>
            <a:r>
              <a:rPr lang="en-US" altLang="en-US" sz="2400" i="1"/>
              <a:t>, </a:t>
            </a:r>
            <a:r>
              <a:rPr lang="en-US" altLang="en-US" sz="2400">
                <a:latin typeface="Courier New" panose="02070309020205020404" pitchFamily="49" charset="0"/>
              </a:rPr>
              <a:t>n</a:t>
            </a:r>
            <a:r>
              <a:rPr lang="en-US" altLang="en-US" sz="2400" i="1"/>
              <a:t>, </a:t>
            </a:r>
            <a:r>
              <a:rPr lang="en-US" altLang="en-US" sz="2400">
                <a:latin typeface="Courier New" panose="02070309020205020404" pitchFamily="49" charset="0"/>
              </a:rPr>
              <a:t>0</a:t>
            </a:r>
            <a:r>
              <a:rPr lang="en-US" altLang="en-US" sz="2400" i="1"/>
              <a:t>, </a:t>
            </a:r>
            <a:r>
              <a:rPr lang="en-US" altLang="en-US" sz="2400">
                <a:latin typeface="Courier New" panose="02070309020205020404" pitchFamily="49" charset="0"/>
              </a:rPr>
              <a:t>1</a:t>
            </a:r>
            <a:r>
              <a:rPr lang="en-US" altLang="en-US" sz="2400" i="1"/>
              <a:t>,</a:t>
            </a:r>
            <a:r>
              <a:rPr lang="en-US" altLang="en-US" sz="2400"/>
              <a:t> comma, </a:t>
            </a:r>
            <a:r>
              <a:rPr lang="en-US" altLang="en-US" sz="2400">
                <a:sym typeface="Symbol" panose="05050102010706020507" pitchFamily="18" charset="2"/>
              </a:rPr>
              <a:t></a:t>
            </a:r>
            <a:r>
              <a:rPr lang="en-US" altLang="en-US" sz="2400"/>
              <a:t>, </a:t>
            </a:r>
            <a:r>
              <a:rPr lang="en-US" altLang="en-US" sz="2400">
                <a:sym typeface="Symbol" panose="05050102010706020507" pitchFamily="18" charset="2"/>
              </a:rPr>
              <a:t></a:t>
            </a:r>
            <a:r>
              <a:rPr lang="en-US" altLang="en-US" sz="2400"/>
              <a:t>}, ordered as listed.  Then:</a:t>
            </a:r>
          </a:p>
          <a:p>
            <a:r>
              <a:rPr lang="en-US" altLang="en-US" sz="2400"/>
              <a:t>    1. Lexicographically enumerate the strings in </a:t>
            </a:r>
            <a:r>
              <a:rPr lang="en-US" altLang="en-US" sz="2400">
                <a:sym typeface="Symbol" panose="05050102010706020507" pitchFamily="18" charset="2"/>
              </a:rPr>
              <a:t></a:t>
            </a:r>
            <a:r>
              <a:rPr lang="en-US" altLang="en-US" sz="2400"/>
              <a:t>*.</a:t>
            </a:r>
          </a:p>
          <a:p>
            <a:r>
              <a:rPr lang="en-US" altLang="en-US" sz="2400"/>
              <a:t>    2. As each string </a:t>
            </a:r>
            <a:r>
              <a:rPr lang="en-US" altLang="en-US" sz="2400" i="1"/>
              <a:t>s</a:t>
            </a:r>
            <a:r>
              <a:rPr lang="en-US" altLang="en-US" sz="2400"/>
              <a:t> is generated, check to see whether</a:t>
            </a:r>
          </a:p>
          <a:p>
            <a:r>
              <a:rPr lang="en-US" altLang="en-US" sz="2400"/>
              <a:t>	    it is a syntactically valid Turing machine description.</a:t>
            </a:r>
          </a:p>
          <a:p>
            <a:r>
              <a:rPr lang="en-US" altLang="en-US" sz="2400"/>
              <a:t>  	    If it is, output it.</a:t>
            </a:r>
          </a:p>
          <a:p>
            <a:endParaRPr lang="en-US" altLang="en-US" sz="2400"/>
          </a:p>
          <a:p>
            <a:r>
              <a:rPr lang="en-US" altLang="en-US" sz="2400"/>
              <a:t>To restrict the enumeration to symbols in sets </a:t>
            </a:r>
            <a:r>
              <a:rPr lang="en-US" altLang="en-US" sz="2400">
                <a:sym typeface="Symbol" panose="05050102010706020507" pitchFamily="18" charset="2"/>
              </a:rPr>
              <a:t></a:t>
            </a:r>
            <a:r>
              <a:rPr lang="en-US" altLang="en-US" sz="2400"/>
              <a:t> and </a:t>
            </a:r>
            <a:r>
              <a:rPr lang="en-US" altLang="en-US" sz="2400">
                <a:sym typeface="Symbol" panose="05050102010706020507" pitchFamily="18" charset="2"/>
              </a:rPr>
              <a:t></a:t>
            </a:r>
            <a:r>
              <a:rPr lang="en-US" altLang="en-US" sz="2400"/>
              <a:t>, check, in step 2, that only alphabets of the appropriate sizes are allowed.</a:t>
            </a:r>
          </a:p>
          <a:p>
            <a:endParaRPr lang="en-US" altLang="en-US" sz="2400"/>
          </a:p>
          <a:p>
            <a:endParaRPr lang="en-US" altLang="en-US" sz="2400"/>
          </a:p>
          <a:p>
            <a:r>
              <a:rPr lang="en-US" altLang="en-US" sz="2400"/>
              <a:t>We can now talk about the </a:t>
            </a:r>
            <a:r>
              <a:rPr lang="en-US" altLang="en-US" sz="2400" i="1"/>
              <a:t>i</a:t>
            </a:r>
            <a:r>
              <a:rPr lang="en-US" altLang="en-US" sz="2400" baseline="30000"/>
              <a:t>th</a:t>
            </a:r>
            <a:r>
              <a:rPr lang="en-US" altLang="en-US" sz="2400"/>
              <a:t> Turing machine. </a:t>
            </a:r>
          </a:p>
        </p:txBody>
      </p:sp>
    </p:spTree>
    <p:extLst>
      <p:ext uri="{BB962C8B-B14F-4D97-AF65-F5344CB8AC3E}">
        <p14:creationId xmlns:p14="http://schemas.microsoft.com/office/powerpoint/2010/main" val="3398417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2" name="Rectangle 16"/>
          <p:cNvSpPr>
            <a:spLocks noChangeArrowheads="1"/>
          </p:cNvSpPr>
          <p:nvPr/>
        </p:nvSpPr>
        <p:spPr bwMode="auto">
          <a:xfrm>
            <a:off x="533400" y="76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dirty="0"/>
              <a:t>Another </a:t>
            </a:r>
            <a:r>
              <a:rPr lang="en-US" altLang="en-US" sz="3600" b="1" dirty="0" smtClean="0"/>
              <a:t>Benefit of </a:t>
            </a:r>
            <a:r>
              <a:rPr lang="en-US" altLang="en-US" sz="3600" b="1" dirty="0"/>
              <a:t>Encoding</a:t>
            </a:r>
            <a:r>
              <a:rPr lang="en-US" altLang="en-US" sz="3600" dirty="0"/>
              <a:t> </a:t>
            </a:r>
          </a:p>
        </p:txBody>
      </p:sp>
      <p:sp>
        <p:nvSpPr>
          <p:cNvPr id="45073" name="Text Box 17"/>
          <p:cNvSpPr txBox="1">
            <a:spLocks noChangeArrowheads="1"/>
          </p:cNvSpPr>
          <p:nvPr/>
        </p:nvSpPr>
        <p:spPr bwMode="auto">
          <a:xfrm>
            <a:off x="838200" y="990600"/>
            <a:ext cx="8077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000" dirty="0" smtClean="0"/>
              <a:t>Benefit of </a:t>
            </a:r>
            <a:r>
              <a:rPr lang="en-US" altLang="en-US" sz="2000" dirty="0"/>
              <a:t>defining a way to encode any Turing machine </a:t>
            </a:r>
            <a:r>
              <a:rPr lang="en-US" altLang="en-US" sz="2000" i="1" dirty="0"/>
              <a:t>M</a:t>
            </a:r>
            <a:r>
              <a:rPr lang="en-US" altLang="en-US" sz="2000" dirty="0"/>
              <a:t>:  </a:t>
            </a:r>
          </a:p>
          <a:p>
            <a:endParaRPr lang="en-US" altLang="en-US" sz="2000" dirty="0"/>
          </a:p>
          <a:p>
            <a:r>
              <a:rPr lang="en-US" altLang="en-US" dirty="0"/>
              <a:t>● </a:t>
            </a:r>
            <a:r>
              <a:rPr lang="en-US" altLang="en-US" sz="2000" dirty="0"/>
              <a:t>We can talk about operations on programs (TMs).  </a:t>
            </a:r>
          </a:p>
          <a:p>
            <a:endParaRPr lang="en-US" altLang="en-US" sz="2000" dirty="0"/>
          </a:p>
        </p:txBody>
      </p:sp>
      <p:pic>
        <p:nvPicPr>
          <p:cNvPr id="45076" name="Picture 20" descr="Fig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14600"/>
            <a:ext cx="7924800" cy="309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115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2" name="Rectangle 8"/>
          <p:cNvSpPr>
            <a:spLocks noChangeArrowheads="1"/>
          </p:cNvSpPr>
          <p:nvPr/>
        </p:nvSpPr>
        <p:spPr bwMode="auto">
          <a:xfrm>
            <a:off x="533400" y="76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Example of a Transforming TM </a:t>
            </a:r>
            <a:r>
              <a:rPr lang="en-US" altLang="en-US" sz="3600" b="1" i="1"/>
              <a:t>T</a:t>
            </a:r>
            <a:r>
              <a:rPr lang="en-US" altLang="en-US" sz="3600" b="1"/>
              <a:t>:</a:t>
            </a:r>
            <a:r>
              <a:rPr lang="en-US" altLang="en-US" sz="3600"/>
              <a:t> </a:t>
            </a:r>
          </a:p>
        </p:txBody>
      </p:sp>
      <p:sp>
        <p:nvSpPr>
          <p:cNvPr id="93193" name="Text Box 9"/>
          <p:cNvSpPr txBox="1">
            <a:spLocks noChangeArrowheads="1"/>
          </p:cNvSpPr>
          <p:nvPr/>
        </p:nvSpPr>
        <p:spPr bwMode="auto">
          <a:xfrm>
            <a:off x="838200" y="1055688"/>
            <a:ext cx="80772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000" b="1" i="1" dirty="0">
                <a:sym typeface="Symbol" panose="05050102010706020507" pitchFamily="18" charset="2"/>
              </a:rPr>
              <a:t>Input:</a:t>
            </a:r>
            <a:r>
              <a:rPr lang="en-US" altLang="en-US" sz="2000" dirty="0">
                <a:sym typeface="Symbol" panose="05050102010706020507" pitchFamily="18" charset="2"/>
              </a:rPr>
              <a:t> a TM </a:t>
            </a:r>
            <a:r>
              <a:rPr lang="en-US" altLang="en-US" sz="2000" i="1" dirty="0">
                <a:sym typeface="Symbol" panose="05050102010706020507" pitchFamily="18" charset="2"/>
              </a:rPr>
              <a:t>M</a:t>
            </a:r>
            <a:r>
              <a:rPr lang="en-US" altLang="en-US" sz="2000" baseline="-25000" dirty="0">
                <a:sym typeface="Symbol" panose="05050102010706020507" pitchFamily="18" charset="2"/>
              </a:rPr>
              <a:t>1</a:t>
            </a:r>
            <a:r>
              <a:rPr lang="en-US" altLang="en-US" sz="2000" dirty="0">
                <a:sym typeface="Symbol" panose="05050102010706020507" pitchFamily="18" charset="2"/>
              </a:rPr>
              <a:t> that reads its input tape and performs </a:t>
            </a:r>
            <a:r>
              <a:rPr lang="en-US" altLang="en-US" sz="2000" dirty="0" smtClean="0">
                <a:sym typeface="Symbol" panose="05050102010706020507" pitchFamily="18" charset="2"/>
              </a:rPr>
              <a:t/>
            </a:r>
            <a:br>
              <a:rPr lang="en-US" altLang="en-US" sz="2000" dirty="0" smtClean="0">
                <a:sym typeface="Symbol" panose="05050102010706020507" pitchFamily="18" charset="2"/>
              </a:rPr>
            </a:br>
            <a:r>
              <a:rPr lang="en-US" altLang="en-US" sz="2000" dirty="0" smtClean="0">
                <a:sym typeface="Symbol" panose="05050102010706020507" pitchFamily="18" charset="2"/>
              </a:rPr>
              <a:t>      some </a:t>
            </a:r>
            <a:r>
              <a:rPr lang="en-US" altLang="en-US" sz="2000" dirty="0">
                <a:sym typeface="Symbol" panose="05050102010706020507" pitchFamily="18" charset="2"/>
              </a:rPr>
              <a:t>operation </a:t>
            </a:r>
            <a:r>
              <a:rPr lang="en-US" altLang="en-US" sz="2000" i="1" dirty="0">
                <a:sym typeface="Symbol" panose="05050102010706020507" pitchFamily="18" charset="2"/>
              </a:rPr>
              <a:t>P</a:t>
            </a:r>
            <a:r>
              <a:rPr lang="en-US" altLang="en-US" sz="2000" dirty="0">
                <a:sym typeface="Symbol" panose="05050102010706020507" pitchFamily="18" charset="2"/>
              </a:rPr>
              <a:t> on it.  </a:t>
            </a:r>
          </a:p>
          <a:p>
            <a:endParaRPr lang="en-US" altLang="en-US" sz="2000" b="1" i="1" dirty="0">
              <a:sym typeface="Symbol" panose="05050102010706020507" pitchFamily="18" charset="2"/>
            </a:endParaRPr>
          </a:p>
          <a:p>
            <a:r>
              <a:rPr lang="en-US" altLang="en-US" sz="2000" b="1" i="1" dirty="0">
                <a:sym typeface="Symbol" panose="05050102010706020507" pitchFamily="18" charset="2"/>
              </a:rPr>
              <a:t>Output:</a:t>
            </a:r>
            <a:r>
              <a:rPr lang="en-US" altLang="en-US" sz="2000" dirty="0">
                <a:sym typeface="Symbol" panose="05050102010706020507" pitchFamily="18" charset="2"/>
              </a:rPr>
              <a:t> a </a:t>
            </a:r>
            <a:r>
              <a:rPr lang="en-US" altLang="en-US" sz="2000" dirty="0" smtClean="0">
                <a:sym typeface="Symbol" panose="05050102010706020507" pitchFamily="18" charset="2"/>
              </a:rPr>
              <a:t>TM </a:t>
            </a:r>
            <a:r>
              <a:rPr lang="en-US" altLang="en-US" sz="2000" i="1" dirty="0" smtClean="0">
                <a:sym typeface="Symbol" panose="05050102010706020507" pitchFamily="18" charset="2"/>
              </a:rPr>
              <a:t>M</a:t>
            </a:r>
            <a:r>
              <a:rPr lang="en-US" altLang="en-US" sz="2000" baseline="-25000" dirty="0" smtClean="0">
                <a:sym typeface="Symbol" panose="05050102010706020507" pitchFamily="18" charset="2"/>
              </a:rPr>
              <a:t>2</a:t>
            </a:r>
            <a:r>
              <a:rPr lang="en-US" altLang="en-US" sz="2000" dirty="0" smtClean="0">
                <a:sym typeface="Symbol" panose="05050102010706020507" pitchFamily="18" charset="2"/>
              </a:rPr>
              <a:t> </a:t>
            </a:r>
            <a:r>
              <a:rPr lang="en-US" altLang="en-US" sz="2000" dirty="0">
                <a:sym typeface="Symbol" panose="05050102010706020507" pitchFamily="18" charset="2"/>
              </a:rPr>
              <a:t>that performs </a:t>
            </a:r>
            <a:r>
              <a:rPr lang="en-US" altLang="en-US" sz="2000" i="1" dirty="0">
                <a:sym typeface="Symbol" panose="05050102010706020507" pitchFamily="18" charset="2"/>
              </a:rPr>
              <a:t>P</a:t>
            </a:r>
            <a:r>
              <a:rPr lang="en-US" altLang="en-US" sz="2000" dirty="0">
                <a:sym typeface="Symbol" panose="05050102010706020507" pitchFamily="18" charset="2"/>
              </a:rPr>
              <a:t> on an empty input tape.</a:t>
            </a:r>
          </a:p>
          <a:p>
            <a:endParaRPr lang="en-US" altLang="en-US" sz="2000" dirty="0">
              <a:sym typeface="Symbol" panose="05050102010706020507" pitchFamily="18" charset="2"/>
            </a:endParaRPr>
          </a:p>
        </p:txBody>
      </p:sp>
      <p:pic>
        <p:nvPicPr>
          <p:cNvPr id="93196" name="Picture 12" descr="Exampl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43200"/>
            <a:ext cx="8153400" cy="27384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5786735"/>
            <a:ext cx="8458200" cy="461665"/>
          </a:xfrm>
          <a:prstGeom prst="rect">
            <a:avLst/>
          </a:prstGeom>
          <a:noFill/>
        </p:spPr>
        <p:txBody>
          <a:bodyPr wrap="square" rtlCol="0">
            <a:spAutoFit/>
          </a:bodyPr>
          <a:lstStyle/>
          <a:p>
            <a:r>
              <a:rPr lang="en-US" sz="2400" dirty="0" smtClean="0"/>
              <a:t>The machine M</a:t>
            </a:r>
            <a:r>
              <a:rPr lang="en-US" sz="2400" baseline="-25000" dirty="0" smtClean="0"/>
              <a:t>2</a:t>
            </a:r>
            <a:r>
              <a:rPr lang="en-US" sz="2400" dirty="0" smtClean="0"/>
              <a:t> (output of T) empties its tape, then runs M</a:t>
            </a:r>
            <a:r>
              <a:rPr lang="en-US" sz="2400" baseline="-25000" dirty="0" smtClean="0"/>
              <a:t>1</a:t>
            </a:r>
            <a:r>
              <a:rPr lang="en-US" sz="2400" dirty="0" smtClean="0"/>
              <a:t>. </a:t>
            </a:r>
            <a:endParaRPr lang="en-US" sz="2400" dirty="0"/>
          </a:p>
        </p:txBody>
      </p:sp>
    </p:spTree>
    <p:extLst>
      <p:ext uri="{BB962C8B-B14F-4D97-AF65-F5344CB8AC3E}">
        <p14:creationId xmlns:p14="http://schemas.microsoft.com/office/powerpoint/2010/main" val="2296944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7620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a:solidFill>
                  <a:schemeClr val="tx2"/>
                </a:solidFill>
              </a:rPr>
              <a:t>Turing Machine </a:t>
            </a:r>
            <a:r>
              <a:rPr lang="en-US" sz="3600" b="1" dirty="0" smtClean="0">
                <a:solidFill>
                  <a:schemeClr val="tx2"/>
                </a:solidFill>
              </a:rPr>
              <a:t>Variations</a:t>
            </a:r>
            <a:endParaRPr lang="en-US" sz="3600" b="1" dirty="0">
              <a:solidFill>
                <a:schemeClr val="tx2"/>
              </a:solidFill>
            </a:endParaRPr>
          </a:p>
        </p:txBody>
      </p:sp>
      <p:sp>
        <p:nvSpPr>
          <p:cNvPr id="23555" name="Text Box 7"/>
          <p:cNvSpPr txBox="1">
            <a:spLocks noChangeArrowheads="1"/>
          </p:cNvSpPr>
          <p:nvPr/>
        </p:nvSpPr>
        <p:spPr bwMode="auto">
          <a:xfrm>
            <a:off x="838200" y="990600"/>
            <a:ext cx="8077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t>There are many extensions we might like to make to our basic Turing machine model.  </a:t>
            </a:r>
            <a:r>
              <a:rPr lang="en-US" sz="2400" dirty="0" smtClean="0"/>
              <a:t>We can do this because:</a:t>
            </a:r>
            <a:endParaRPr lang="en-US" sz="2400" dirty="0"/>
          </a:p>
          <a:p>
            <a:pPr eaLnBrk="1" hangingPunct="1"/>
            <a:endParaRPr lang="en-US" sz="2400" b="1" dirty="0"/>
          </a:p>
          <a:p>
            <a:pPr eaLnBrk="1" hangingPunct="1"/>
            <a:r>
              <a:rPr lang="en-US" sz="2400" b="1" dirty="0"/>
              <a:t>	We can show that every extended machine </a:t>
            </a:r>
          </a:p>
          <a:p>
            <a:pPr eaLnBrk="1" hangingPunct="1"/>
            <a:r>
              <a:rPr lang="en-US" sz="2400" b="1" dirty="0"/>
              <a:t>	has an </a:t>
            </a:r>
            <a:r>
              <a:rPr lang="en-US" sz="2400" b="1" dirty="0" smtClean="0"/>
              <a:t>equivalent</a:t>
            </a:r>
            <a:r>
              <a:rPr lang="en-US" sz="2400" b="1" dirty="0" smtClean="0">
                <a:solidFill>
                  <a:schemeClr val="accent1">
                    <a:lumMod val="50000"/>
                  </a:schemeClr>
                </a:solidFill>
              </a:rPr>
              <a:t>*</a:t>
            </a:r>
            <a:r>
              <a:rPr lang="en-US" sz="2400" b="1" dirty="0" smtClean="0"/>
              <a:t> </a:t>
            </a:r>
            <a:r>
              <a:rPr lang="en-US" sz="2400" b="1" dirty="0"/>
              <a:t>basic machine.</a:t>
            </a:r>
          </a:p>
          <a:p>
            <a:pPr eaLnBrk="1" hangingPunct="1"/>
            <a:endParaRPr lang="en-US" sz="2400" dirty="0"/>
          </a:p>
          <a:p>
            <a:pPr eaLnBrk="1" hangingPunct="1"/>
            <a:r>
              <a:rPr lang="en-US" sz="2400" dirty="0"/>
              <a:t>We can also place a bound on any change in the complexity of a solution when we go from an extended machine to a basic machine.</a:t>
            </a:r>
          </a:p>
          <a:p>
            <a:pPr eaLnBrk="1" hangingPunct="1"/>
            <a:endParaRPr lang="en-US" sz="2400" dirty="0"/>
          </a:p>
          <a:p>
            <a:pPr eaLnBrk="1" hangingPunct="1"/>
            <a:r>
              <a:rPr lang="en-US" sz="2400" dirty="0"/>
              <a:t>Some possible </a:t>
            </a:r>
            <a:r>
              <a:rPr lang="en-US" sz="2400" dirty="0" smtClean="0"/>
              <a:t>extensions:</a:t>
            </a:r>
            <a:endParaRPr lang="en-US" sz="2400" dirty="0"/>
          </a:p>
          <a:p>
            <a:pPr eaLnBrk="1" hangingPunct="1"/>
            <a:endParaRPr lang="en-US" sz="2400" dirty="0"/>
          </a:p>
          <a:p>
            <a:pPr eaLnBrk="1" hangingPunct="1"/>
            <a:r>
              <a:rPr lang="en-US" sz="2400" dirty="0"/>
              <a:t>    ● </a:t>
            </a:r>
            <a:r>
              <a:rPr lang="en-US" sz="2400" dirty="0" smtClean="0"/>
              <a:t>Multi-track tape.</a:t>
            </a:r>
          </a:p>
          <a:p>
            <a:pPr marL="0" indent="0" eaLnBrk="1" hangingPunct="1"/>
            <a:r>
              <a:rPr lang="en-US" sz="2400" dirty="0"/>
              <a:t> </a:t>
            </a:r>
            <a:r>
              <a:rPr lang="en-US" sz="2400" dirty="0" smtClean="0"/>
              <a:t>   ● Multi-tape TM</a:t>
            </a:r>
            <a:endParaRPr lang="en-US" sz="2400" dirty="0"/>
          </a:p>
          <a:p>
            <a:pPr eaLnBrk="1" hangingPunct="1"/>
            <a:r>
              <a:rPr lang="en-US" sz="2400" dirty="0"/>
              <a:t>    ● Nondeterministic </a:t>
            </a:r>
            <a:r>
              <a:rPr lang="en-US" sz="2400" dirty="0" smtClean="0"/>
              <a:t>TM</a:t>
            </a:r>
            <a:endParaRPr lang="en-US" sz="2400" dirty="0"/>
          </a:p>
        </p:txBody>
      </p:sp>
      <p:sp>
        <p:nvSpPr>
          <p:cNvPr id="2" name="TextBox 1"/>
          <p:cNvSpPr txBox="1"/>
          <p:nvPr/>
        </p:nvSpPr>
        <p:spPr>
          <a:xfrm>
            <a:off x="5105400" y="4495800"/>
            <a:ext cx="3810000" cy="1569660"/>
          </a:xfrm>
          <a:prstGeom prst="rect">
            <a:avLst/>
          </a:prstGeom>
          <a:noFill/>
          <a:ln w="28575">
            <a:solidFill>
              <a:schemeClr val="accent1">
                <a:lumMod val="50000"/>
              </a:schemeClr>
            </a:solidFill>
          </a:ln>
        </p:spPr>
        <p:txBody>
          <a:bodyPr wrap="square" rtlCol="0">
            <a:spAutoFit/>
          </a:bodyPr>
          <a:lstStyle/>
          <a:p>
            <a:r>
              <a:rPr lang="en-US" sz="2400" dirty="0">
                <a:solidFill>
                  <a:schemeClr val="accent1">
                    <a:lumMod val="50000"/>
                  </a:schemeClr>
                </a:solidFill>
              </a:rPr>
              <a:t>E</a:t>
            </a:r>
            <a:r>
              <a:rPr lang="en-US" sz="2400" i="1" dirty="0" smtClean="0">
                <a:solidFill>
                  <a:schemeClr val="accent1">
                    <a:lumMod val="50000"/>
                  </a:schemeClr>
                </a:solidFill>
              </a:rPr>
              <a:t>quivalent</a:t>
            </a:r>
            <a:r>
              <a:rPr lang="en-US" sz="2400" dirty="0" smtClean="0">
                <a:solidFill>
                  <a:schemeClr val="accent1">
                    <a:lumMod val="50000"/>
                  </a:schemeClr>
                </a:solidFill>
              </a:rPr>
              <a:t> means "accepts the same language," or "computes the same function."</a:t>
            </a:r>
            <a:endParaRPr lang="en-US" sz="2400" dirty="0">
              <a:solidFill>
                <a:schemeClr val="accent1">
                  <a:lumMod val="50000"/>
                </a:schemeClr>
              </a:solidFill>
            </a:endParaRPr>
          </a:p>
        </p:txBody>
      </p:sp>
    </p:spTree>
    <p:extLst>
      <p:ext uri="{BB962C8B-B14F-4D97-AF65-F5344CB8AC3E}">
        <p14:creationId xmlns:p14="http://schemas.microsoft.com/office/powerpoint/2010/main" val="403269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85800" y="76200"/>
            <a:ext cx="845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Encoding Multiple Inputs</a:t>
            </a:r>
            <a:r>
              <a:rPr lang="en-US" altLang="en-US" sz="3600"/>
              <a:t> </a:t>
            </a:r>
          </a:p>
        </p:txBody>
      </p:sp>
      <p:sp>
        <p:nvSpPr>
          <p:cNvPr id="144387" name="Text Box 3"/>
          <p:cNvSpPr txBox="1">
            <a:spLocks noChangeArrowheads="1"/>
          </p:cNvSpPr>
          <p:nvPr/>
        </p:nvSpPr>
        <p:spPr bwMode="auto">
          <a:xfrm>
            <a:off x="914400" y="1143000"/>
            <a:ext cx="8077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400" dirty="0"/>
              <a:t>Let: </a:t>
            </a:r>
          </a:p>
          <a:p>
            <a:endParaRPr lang="en-US" altLang="en-US" sz="2400" dirty="0"/>
          </a:p>
          <a:p>
            <a:r>
              <a:rPr lang="en-US" altLang="en-US" sz="2400" dirty="0"/>
              <a:t>		&lt;</a:t>
            </a:r>
            <a:r>
              <a:rPr lang="en-US" altLang="en-US" sz="2400" i="1" dirty="0"/>
              <a:t>x</a:t>
            </a:r>
            <a:r>
              <a:rPr lang="en-US" altLang="en-US" sz="2400" baseline="-25000" dirty="0"/>
              <a:t>1</a:t>
            </a:r>
            <a:r>
              <a:rPr lang="en-US" altLang="en-US" sz="2400" dirty="0"/>
              <a:t>, </a:t>
            </a:r>
            <a:r>
              <a:rPr lang="en-US" altLang="en-US" sz="2400" i="1" dirty="0"/>
              <a:t>x</a:t>
            </a:r>
            <a:r>
              <a:rPr lang="en-US" altLang="en-US" sz="2400" baseline="-25000" dirty="0"/>
              <a:t>2</a:t>
            </a:r>
            <a:r>
              <a:rPr lang="en-US" altLang="en-US" sz="2400" dirty="0"/>
              <a:t>, …</a:t>
            </a:r>
            <a:r>
              <a:rPr lang="en-US" altLang="en-US" sz="2400" i="1" dirty="0" err="1"/>
              <a:t>x</a:t>
            </a:r>
            <a:r>
              <a:rPr lang="en-US" altLang="en-US" sz="2400" i="1" baseline="-25000" dirty="0" err="1"/>
              <a:t>n</a:t>
            </a:r>
            <a:r>
              <a:rPr lang="en-US" altLang="en-US" sz="2400" dirty="0"/>
              <a:t>&gt; </a:t>
            </a:r>
          </a:p>
          <a:p>
            <a:endParaRPr lang="en-US" altLang="en-US" sz="2400" dirty="0"/>
          </a:p>
          <a:p>
            <a:r>
              <a:rPr lang="en-US" altLang="en-US" sz="2400" dirty="0" smtClean="0"/>
              <a:t>represent </a:t>
            </a:r>
            <a:r>
              <a:rPr lang="en-US" altLang="en-US" sz="2400" dirty="0"/>
              <a:t>a single string that encodes the sequence of individual values:</a:t>
            </a:r>
          </a:p>
          <a:p>
            <a:endParaRPr lang="en-US" altLang="en-US" sz="2400" dirty="0"/>
          </a:p>
          <a:p>
            <a:r>
              <a:rPr lang="en-US" altLang="en-US" sz="2400" i="1" dirty="0"/>
              <a:t>		x</a:t>
            </a:r>
            <a:r>
              <a:rPr lang="en-US" altLang="en-US" sz="2400" baseline="-25000" dirty="0"/>
              <a:t>1</a:t>
            </a:r>
            <a:r>
              <a:rPr lang="en-US" altLang="en-US" sz="2400" dirty="0"/>
              <a:t>, </a:t>
            </a:r>
            <a:r>
              <a:rPr lang="en-US" altLang="en-US" sz="2400" i="1" dirty="0"/>
              <a:t>x</a:t>
            </a:r>
            <a:r>
              <a:rPr lang="en-US" altLang="en-US" sz="2400" baseline="-25000" dirty="0"/>
              <a:t>2</a:t>
            </a:r>
            <a:r>
              <a:rPr lang="en-US" altLang="en-US" sz="2400" dirty="0"/>
              <a:t>, …</a:t>
            </a:r>
            <a:r>
              <a:rPr lang="en-US" altLang="en-US" sz="2400" i="1" dirty="0" err="1"/>
              <a:t>x</a:t>
            </a:r>
            <a:r>
              <a:rPr lang="en-US" altLang="en-US" sz="2400" i="1" baseline="-25000" dirty="0" err="1"/>
              <a:t>n</a:t>
            </a:r>
            <a:r>
              <a:rPr lang="en-US" altLang="en-US" sz="2400" dirty="0"/>
              <a:t>.</a:t>
            </a:r>
          </a:p>
        </p:txBody>
      </p:sp>
    </p:spTree>
    <p:extLst>
      <p:ext uri="{BB962C8B-B14F-4D97-AF65-F5344CB8AC3E}">
        <p14:creationId xmlns:p14="http://schemas.microsoft.com/office/powerpoint/2010/main" val="2615651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838200" y="990600"/>
            <a:ext cx="80772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200"/>
              <a:t>On input &lt;</a:t>
            </a:r>
            <a:r>
              <a:rPr lang="en-US" altLang="en-US" sz="2200" i="1"/>
              <a:t>M</a:t>
            </a:r>
            <a:r>
              <a:rPr lang="en-US" altLang="en-US" sz="2200"/>
              <a:t>, </a:t>
            </a:r>
            <a:r>
              <a:rPr lang="en-US" altLang="en-US" sz="2200" i="1"/>
              <a:t>w</a:t>
            </a:r>
            <a:r>
              <a:rPr lang="en-US" altLang="en-US" sz="2200"/>
              <a:t>&gt;, </a:t>
            </a:r>
            <a:r>
              <a:rPr lang="en-US" altLang="en-US" sz="2200" i="1"/>
              <a:t>U</a:t>
            </a:r>
            <a:r>
              <a:rPr lang="en-US" altLang="en-US" sz="2200"/>
              <a:t> must:</a:t>
            </a:r>
          </a:p>
          <a:p>
            <a:endParaRPr lang="en-US" altLang="en-US" sz="2200"/>
          </a:p>
          <a:p>
            <a:r>
              <a:rPr lang="en-US" altLang="en-US"/>
              <a:t>    ● </a:t>
            </a:r>
            <a:r>
              <a:rPr lang="en-US" altLang="en-US" sz="2200"/>
              <a:t>Halt iff </a:t>
            </a:r>
            <a:r>
              <a:rPr lang="en-US" altLang="en-US" sz="2200" i="1"/>
              <a:t>M</a:t>
            </a:r>
            <a:r>
              <a:rPr lang="en-US" altLang="en-US" sz="2200"/>
              <a:t> halts on </a:t>
            </a:r>
            <a:r>
              <a:rPr lang="en-US" altLang="en-US" sz="2200" i="1"/>
              <a:t>w</a:t>
            </a:r>
            <a:r>
              <a:rPr lang="en-US" altLang="en-US" sz="2200"/>
              <a:t>.</a:t>
            </a:r>
          </a:p>
          <a:p>
            <a:endParaRPr lang="en-US" altLang="en-US" sz="2200"/>
          </a:p>
          <a:p>
            <a:r>
              <a:rPr lang="en-US" altLang="en-US"/>
              <a:t>    ● </a:t>
            </a:r>
            <a:r>
              <a:rPr lang="en-US" altLang="en-US" sz="2200"/>
              <a:t>If </a:t>
            </a:r>
            <a:r>
              <a:rPr lang="en-US" altLang="en-US" sz="2200" i="1"/>
              <a:t>M</a:t>
            </a:r>
            <a:r>
              <a:rPr lang="en-US" altLang="en-US" sz="2200"/>
              <a:t> is a deciding or semideciding machine, then:</a:t>
            </a:r>
          </a:p>
          <a:p>
            <a:pPr lvl="1"/>
            <a:r>
              <a:rPr lang="en-US" altLang="en-US"/>
              <a:t>        ● </a:t>
            </a:r>
            <a:r>
              <a:rPr lang="en-US" altLang="en-US" sz="2200"/>
              <a:t>If </a:t>
            </a:r>
            <a:r>
              <a:rPr lang="en-US" altLang="en-US" sz="2200" i="1"/>
              <a:t>M</a:t>
            </a:r>
            <a:r>
              <a:rPr lang="en-US" altLang="en-US" sz="2200"/>
              <a:t> accepts, accept.</a:t>
            </a:r>
          </a:p>
          <a:p>
            <a:pPr lvl="1"/>
            <a:r>
              <a:rPr lang="en-US" altLang="en-US"/>
              <a:t>        ● </a:t>
            </a:r>
            <a:r>
              <a:rPr lang="en-US" altLang="en-US" sz="2200"/>
              <a:t>If </a:t>
            </a:r>
            <a:r>
              <a:rPr lang="en-US" altLang="en-US" sz="2200" i="1"/>
              <a:t>M</a:t>
            </a:r>
            <a:r>
              <a:rPr lang="en-US" altLang="en-US" sz="2200"/>
              <a:t> rejects, reject.</a:t>
            </a:r>
          </a:p>
          <a:p>
            <a:pPr lvl="1"/>
            <a:endParaRPr lang="en-US" altLang="en-US" sz="2200"/>
          </a:p>
          <a:p>
            <a:r>
              <a:rPr lang="en-US" altLang="en-US"/>
              <a:t>    ● </a:t>
            </a:r>
            <a:r>
              <a:rPr lang="en-US" altLang="en-US" sz="2200"/>
              <a:t>If </a:t>
            </a:r>
            <a:r>
              <a:rPr lang="en-US" altLang="en-US" sz="2200" i="1"/>
              <a:t>M</a:t>
            </a:r>
            <a:r>
              <a:rPr lang="en-US" altLang="en-US" sz="2200"/>
              <a:t> computes a function, then </a:t>
            </a:r>
            <a:r>
              <a:rPr lang="en-US" altLang="en-US" sz="2200" i="1"/>
              <a:t>U</a:t>
            </a:r>
            <a:r>
              <a:rPr lang="en-US" altLang="en-US" sz="2200"/>
              <a:t>(&lt;</a:t>
            </a:r>
            <a:r>
              <a:rPr lang="en-US" altLang="en-US" sz="2200" i="1"/>
              <a:t>M</a:t>
            </a:r>
            <a:r>
              <a:rPr lang="en-US" altLang="en-US" sz="2200"/>
              <a:t>, </a:t>
            </a:r>
            <a:r>
              <a:rPr lang="en-US" altLang="en-US" sz="2200" i="1"/>
              <a:t>w</a:t>
            </a:r>
            <a:r>
              <a:rPr lang="en-US" altLang="en-US" sz="2200"/>
              <a:t>&gt;) must equal </a:t>
            </a:r>
            <a:r>
              <a:rPr lang="en-US" altLang="en-US" sz="2200" i="1"/>
              <a:t>M</a:t>
            </a:r>
            <a:r>
              <a:rPr lang="en-US" altLang="en-US" sz="2200"/>
              <a:t>(</a:t>
            </a:r>
            <a:r>
              <a:rPr lang="en-US" altLang="en-US" sz="2200" i="1"/>
              <a:t>w</a:t>
            </a:r>
            <a:r>
              <a:rPr lang="en-US" altLang="en-US" sz="2200"/>
              <a:t>).</a:t>
            </a:r>
          </a:p>
          <a:p>
            <a:endParaRPr lang="en-US" altLang="en-US" sz="2200" i="1"/>
          </a:p>
        </p:txBody>
      </p:sp>
      <p:sp>
        <p:nvSpPr>
          <p:cNvPr id="145410" name="Rectangle 2"/>
          <p:cNvSpPr>
            <a:spLocks noChangeArrowheads="1"/>
          </p:cNvSpPr>
          <p:nvPr/>
        </p:nvSpPr>
        <p:spPr bwMode="auto">
          <a:xfrm>
            <a:off x="685800" y="76200"/>
            <a:ext cx="845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The Specification of the Universal TM</a:t>
            </a:r>
            <a:endParaRPr lang="en-US" altLang="en-US" sz="3600"/>
          </a:p>
        </p:txBody>
      </p:sp>
    </p:spTree>
    <p:extLst>
      <p:ext uri="{BB962C8B-B14F-4D97-AF65-F5344CB8AC3E}">
        <p14:creationId xmlns:p14="http://schemas.microsoft.com/office/powerpoint/2010/main" val="4214218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838200" y="990600"/>
            <a:ext cx="80772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200" i="1"/>
              <a:t>U</a:t>
            </a:r>
            <a:r>
              <a:rPr lang="en-US" altLang="en-US" sz="2200"/>
              <a:t> will use 3 tapes:</a:t>
            </a:r>
          </a:p>
          <a:p>
            <a:endParaRPr lang="en-US" altLang="en-US" sz="2200"/>
          </a:p>
          <a:p>
            <a:r>
              <a:rPr lang="en-US" altLang="en-US"/>
              <a:t>    ● </a:t>
            </a:r>
            <a:r>
              <a:rPr lang="en-US" altLang="en-US" sz="2200"/>
              <a:t>Tape 1: </a:t>
            </a:r>
            <a:r>
              <a:rPr lang="en-US" altLang="en-US" sz="2200" i="1"/>
              <a:t>M</a:t>
            </a:r>
            <a:r>
              <a:rPr lang="en-US" altLang="en-US" sz="2200"/>
              <a:t>’s tape.  </a:t>
            </a:r>
          </a:p>
          <a:p>
            <a:endParaRPr lang="en-US" altLang="en-US" sz="2200"/>
          </a:p>
          <a:p>
            <a:endParaRPr lang="en-US" altLang="en-US" sz="1000"/>
          </a:p>
          <a:p>
            <a:r>
              <a:rPr lang="en-US" altLang="en-US"/>
              <a:t>    ● </a:t>
            </a:r>
            <a:r>
              <a:rPr lang="en-US" altLang="en-US" sz="2200"/>
              <a:t>Tape 2: &lt;</a:t>
            </a:r>
            <a:r>
              <a:rPr lang="en-US" altLang="en-US" sz="2200" i="1"/>
              <a:t>M</a:t>
            </a:r>
            <a:r>
              <a:rPr lang="en-US" altLang="en-US" sz="2200"/>
              <a:t>&gt;, the “program” that </a:t>
            </a:r>
            <a:r>
              <a:rPr lang="en-US" altLang="en-US" sz="2200" i="1"/>
              <a:t>U</a:t>
            </a:r>
            <a:r>
              <a:rPr lang="en-US" altLang="en-US" sz="2200"/>
              <a:t> is running.</a:t>
            </a:r>
          </a:p>
          <a:p>
            <a:endParaRPr lang="en-US" altLang="en-US" sz="2200"/>
          </a:p>
          <a:p>
            <a:endParaRPr lang="en-US" altLang="en-US" sz="1000"/>
          </a:p>
          <a:p>
            <a:r>
              <a:rPr lang="en-US" altLang="en-US"/>
              <a:t>    ● </a:t>
            </a:r>
            <a:r>
              <a:rPr lang="en-US" altLang="en-US" sz="2200"/>
              <a:t>Tape 3: </a:t>
            </a:r>
            <a:r>
              <a:rPr lang="en-US" altLang="en-US" sz="2200" i="1"/>
              <a:t>M</a:t>
            </a:r>
            <a:r>
              <a:rPr lang="en-US" altLang="en-US" sz="2200"/>
              <a:t>’s state.</a:t>
            </a:r>
          </a:p>
        </p:txBody>
      </p:sp>
      <p:sp>
        <p:nvSpPr>
          <p:cNvPr id="250883" name="Rectangle 3"/>
          <p:cNvSpPr>
            <a:spLocks noChangeArrowheads="1"/>
          </p:cNvSpPr>
          <p:nvPr/>
        </p:nvSpPr>
        <p:spPr bwMode="auto">
          <a:xfrm>
            <a:off x="685800" y="76200"/>
            <a:ext cx="845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How </a:t>
            </a:r>
            <a:r>
              <a:rPr lang="en-US" altLang="en-US" sz="3600" b="1" i="1"/>
              <a:t>U</a:t>
            </a:r>
            <a:r>
              <a:rPr lang="en-US" altLang="en-US" sz="3600" b="1"/>
              <a:t> Works</a:t>
            </a:r>
          </a:p>
        </p:txBody>
      </p:sp>
    </p:spTree>
    <p:extLst>
      <p:ext uri="{BB962C8B-B14F-4D97-AF65-F5344CB8AC3E}">
        <p14:creationId xmlns:p14="http://schemas.microsoft.com/office/powerpoint/2010/main" val="3253304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685800" y="76200"/>
            <a:ext cx="845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The Universal TM</a:t>
            </a:r>
            <a:r>
              <a:rPr lang="en-US" altLang="en-US" sz="3600"/>
              <a:t> </a:t>
            </a:r>
          </a:p>
        </p:txBody>
      </p:sp>
      <p:sp>
        <p:nvSpPr>
          <p:cNvPr id="146436" name="Text Box 4"/>
          <p:cNvSpPr txBox="1">
            <a:spLocks noChangeArrowheads="1"/>
          </p:cNvSpPr>
          <p:nvPr/>
        </p:nvSpPr>
        <p:spPr bwMode="auto">
          <a:xfrm>
            <a:off x="990600" y="990600"/>
            <a:ext cx="80772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endParaRPr lang="en-US" altLang="en-US" sz="2000"/>
          </a:p>
          <a:p>
            <a:endParaRPr lang="en-US" altLang="en-US" sz="2000"/>
          </a:p>
          <a:p>
            <a:endParaRPr lang="en-US" altLang="en-US" sz="2000">
              <a:solidFill>
                <a:srgbClr val="FF0000"/>
              </a:solidFill>
            </a:endParaRPr>
          </a:p>
          <a:p>
            <a:r>
              <a:rPr lang="en-US" altLang="en-US" sz="2000"/>
              <a:t>  </a:t>
            </a:r>
          </a:p>
          <a:p>
            <a:endParaRPr lang="en-US" altLang="en-US" sz="2000"/>
          </a:p>
          <a:p>
            <a:endParaRPr lang="en-US" altLang="en-US" sz="2000"/>
          </a:p>
          <a:p>
            <a:r>
              <a:rPr lang="en-US" altLang="en-US" sz="2000"/>
              <a:t>Initialization of </a:t>
            </a:r>
            <a:r>
              <a:rPr lang="en-US" altLang="en-US" sz="2000" i="1"/>
              <a:t>U</a:t>
            </a:r>
            <a:r>
              <a:rPr lang="en-US" altLang="en-US" sz="2000"/>
              <a:t>:</a:t>
            </a:r>
          </a:p>
          <a:p>
            <a:r>
              <a:rPr lang="en-US" altLang="en-US" sz="2000"/>
              <a:t>    1. Copy &lt;</a:t>
            </a:r>
            <a:r>
              <a:rPr lang="en-US" altLang="en-US" sz="2000" i="1"/>
              <a:t>M</a:t>
            </a:r>
            <a:r>
              <a:rPr lang="en-US" altLang="en-US" sz="2000"/>
              <a:t>&gt; onto tape 2.</a:t>
            </a:r>
          </a:p>
          <a:p>
            <a:r>
              <a:rPr lang="en-US" altLang="en-US" sz="2000"/>
              <a:t>    2. Look at &lt;</a:t>
            </a:r>
            <a:r>
              <a:rPr lang="en-US" altLang="en-US" sz="2000" i="1"/>
              <a:t>M</a:t>
            </a:r>
            <a:r>
              <a:rPr lang="en-US" altLang="en-US" sz="2000"/>
              <a:t>&gt;, figure out what </a:t>
            </a:r>
            <a:r>
              <a:rPr lang="en-US" altLang="en-US" sz="2000" i="1"/>
              <a:t>i</a:t>
            </a:r>
            <a:r>
              <a:rPr lang="en-US" altLang="en-US" sz="2000"/>
              <a:t> is, and write the encoding of state </a:t>
            </a:r>
          </a:p>
          <a:p>
            <a:r>
              <a:rPr lang="en-US" altLang="en-US" sz="2000"/>
              <a:t>        </a:t>
            </a:r>
            <a:r>
              <a:rPr lang="en-US" altLang="en-US" sz="2000" i="1"/>
              <a:t>s</a:t>
            </a:r>
            <a:r>
              <a:rPr lang="en-US" altLang="en-US" sz="2000"/>
              <a:t> on tape 3.</a:t>
            </a:r>
          </a:p>
          <a:p>
            <a:endParaRPr lang="en-US" altLang="en-US" sz="2000"/>
          </a:p>
          <a:p>
            <a:r>
              <a:rPr lang="en-US" altLang="en-US" sz="2000"/>
              <a:t>After initialization:</a:t>
            </a:r>
          </a:p>
          <a:p>
            <a:endParaRPr lang="en-US" altLang="en-US" sz="2000"/>
          </a:p>
        </p:txBody>
      </p:sp>
      <p:graphicFrame>
        <p:nvGraphicFramePr>
          <p:cNvPr id="146440" name="Object 8"/>
          <p:cNvGraphicFramePr>
            <a:graphicFrameLocks noChangeAspect="1"/>
          </p:cNvGraphicFramePr>
          <p:nvPr/>
        </p:nvGraphicFramePr>
        <p:xfrm>
          <a:off x="1447800" y="838200"/>
          <a:ext cx="6705600" cy="1866900"/>
        </p:xfrm>
        <a:graphic>
          <a:graphicData uri="http://schemas.openxmlformats.org/presentationml/2006/ole">
            <mc:AlternateContent xmlns:mc="http://schemas.openxmlformats.org/markup-compatibility/2006">
              <mc:Choice xmlns:v="urn:schemas-microsoft-com:vml" Requires="v">
                <p:oleObj spid="_x0000_s118790" name="CorelPhotoPaint.Image.10" r:id="rId3" imgW="4577718" imgH="1274067" progId="CorelPhotoPaint.Image.10">
                  <p:embed/>
                </p:oleObj>
              </mc:Choice>
              <mc:Fallback>
                <p:oleObj name="CorelPhotoPaint.Image.10" r:id="rId3" imgW="4577718" imgH="1274067" progId="CorelPhotoPaint.Image.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8200"/>
                        <a:ext cx="67056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41" name="Object 9"/>
          <p:cNvGraphicFramePr>
            <a:graphicFrameLocks noChangeAspect="1"/>
          </p:cNvGraphicFramePr>
          <p:nvPr/>
        </p:nvGraphicFramePr>
        <p:xfrm>
          <a:off x="1447800" y="4800600"/>
          <a:ext cx="6705600" cy="1822450"/>
        </p:xfrm>
        <a:graphic>
          <a:graphicData uri="http://schemas.openxmlformats.org/presentationml/2006/ole">
            <mc:AlternateContent xmlns:mc="http://schemas.openxmlformats.org/markup-compatibility/2006">
              <mc:Choice xmlns:v="urn:schemas-microsoft-com:vml" Requires="v">
                <p:oleObj spid="_x0000_s118791" name="CorelPhotoPaint.Image.10" r:id="rId5" imgW="4583813" imgH="1246318" progId="CorelPhotoPaint.Image.10">
                  <p:embed/>
                </p:oleObj>
              </mc:Choice>
              <mc:Fallback>
                <p:oleObj name="CorelPhotoPaint.Image.10" r:id="rId5" imgW="4583813" imgH="1246318" progId="CorelPhotoPaint.Image.1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800600"/>
                        <a:ext cx="67056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83390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Rectangle 4"/>
          <p:cNvSpPr>
            <a:spLocks noChangeArrowheads="1"/>
          </p:cNvSpPr>
          <p:nvPr/>
        </p:nvSpPr>
        <p:spPr bwMode="auto">
          <a:xfrm>
            <a:off x="685800" y="76200"/>
            <a:ext cx="845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a:t>The Operation of </a:t>
            </a:r>
            <a:r>
              <a:rPr lang="en-US" altLang="en-US" sz="3600" b="1" i="1"/>
              <a:t>U</a:t>
            </a:r>
            <a:r>
              <a:rPr lang="en-US" altLang="en-US" sz="3600"/>
              <a:t> </a:t>
            </a:r>
          </a:p>
        </p:txBody>
      </p:sp>
      <p:sp>
        <p:nvSpPr>
          <p:cNvPr id="214021" name="Text Box 5"/>
          <p:cNvSpPr txBox="1">
            <a:spLocks noChangeArrowheads="1"/>
          </p:cNvSpPr>
          <p:nvPr/>
        </p:nvSpPr>
        <p:spPr bwMode="auto">
          <a:xfrm>
            <a:off x="685800" y="990600"/>
            <a:ext cx="83820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endParaRPr lang="en-US" altLang="en-US" dirty="0"/>
          </a:p>
          <a:p>
            <a:endParaRPr lang="en-US" altLang="en-US" dirty="0"/>
          </a:p>
          <a:p>
            <a:endParaRPr lang="en-US" altLang="en-US" dirty="0"/>
          </a:p>
          <a:p>
            <a:endParaRPr lang="en-US" altLang="en-US" sz="2400" dirty="0">
              <a:solidFill>
                <a:srgbClr val="FF0000"/>
              </a:solidFill>
            </a:endParaRPr>
          </a:p>
          <a:p>
            <a:endParaRPr lang="en-US" altLang="en-US" dirty="0"/>
          </a:p>
          <a:p>
            <a:endParaRPr lang="en-US" altLang="en-US" dirty="0"/>
          </a:p>
          <a:p>
            <a:endParaRPr lang="en-US" altLang="en-US" dirty="0"/>
          </a:p>
          <a:p>
            <a:r>
              <a:rPr lang="en-US" altLang="en-US" sz="2000" dirty="0"/>
              <a:t>Simulate the steps of </a:t>
            </a:r>
            <a:r>
              <a:rPr lang="en-US" altLang="en-US" sz="2000" i="1" dirty="0"/>
              <a:t>M </a:t>
            </a:r>
            <a:r>
              <a:rPr lang="en-US" altLang="en-US" sz="2000" dirty="0"/>
              <a:t>:</a:t>
            </a:r>
          </a:p>
          <a:p>
            <a:r>
              <a:rPr lang="en-US" altLang="en-US" sz="2000" dirty="0"/>
              <a:t>1. Until </a:t>
            </a:r>
            <a:r>
              <a:rPr lang="en-US" altLang="en-US" sz="2000" i="1" dirty="0"/>
              <a:t>M</a:t>
            </a:r>
            <a:r>
              <a:rPr lang="en-US" altLang="en-US" sz="2000" dirty="0"/>
              <a:t> would halt do:</a:t>
            </a:r>
          </a:p>
          <a:p>
            <a:pPr lvl="1"/>
            <a:r>
              <a:rPr lang="en-US" altLang="en-US" sz="2000" dirty="0"/>
              <a:t>    1.1 Scan tape 2 for a quintuple that matches the current state, </a:t>
            </a:r>
          </a:p>
          <a:p>
            <a:pPr lvl="1"/>
            <a:r>
              <a:rPr lang="en-US" altLang="en-US" sz="2000" dirty="0"/>
              <a:t>          input pair. </a:t>
            </a:r>
          </a:p>
          <a:p>
            <a:pPr lvl="1"/>
            <a:r>
              <a:rPr lang="en-US" altLang="en-US" sz="2000" dirty="0"/>
              <a:t>    1.2 Perform the associated action, by changing tapes 1 and 3.  If </a:t>
            </a:r>
          </a:p>
          <a:p>
            <a:pPr lvl="1"/>
            <a:r>
              <a:rPr lang="en-US" altLang="en-US" sz="2000" dirty="0"/>
              <a:t>          necessary, extend the tape.</a:t>
            </a:r>
          </a:p>
          <a:p>
            <a:pPr lvl="1"/>
            <a:r>
              <a:rPr lang="en-US" altLang="en-US" sz="2000" dirty="0"/>
              <a:t>    1.3 If no matching quintuple found, halt.  Else loop.</a:t>
            </a:r>
          </a:p>
          <a:p>
            <a:r>
              <a:rPr lang="en-US" altLang="en-US" sz="2000" dirty="0"/>
              <a:t>2. Report the same result </a:t>
            </a:r>
            <a:r>
              <a:rPr lang="en-US" altLang="en-US" sz="2000" i="1" dirty="0"/>
              <a:t>M</a:t>
            </a:r>
            <a:r>
              <a:rPr lang="en-US" altLang="en-US" sz="2000" dirty="0"/>
              <a:t> would report.</a:t>
            </a:r>
          </a:p>
          <a:p>
            <a:endParaRPr lang="en-US" altLang="en-US" sz="1000" dirty="0"/>
          </a:p>
          <a:p>
            <a:r>
              <a:rPr lang="en-US" altLang="en-US" sz="3600" dirty="0"/>
              <a:t>How long does </a:t>
            </a:r>
            <a:r>
              <a:rPr lang="en-US" altLang="en-US" sz="3600" i="1" dirty="0"/>
              <a:t>U</a:t>
            </a:r>
            <a:r>
              <a:rPr lang="en-US" altLang="en-US" sz="3600" dirty="0"/>
              <a:t> take?</a:t>
            </a:r>
          </a:p>
        </p:txBody>
      </p:sp>
      <p:graphicFrame>
        <p:nvGraphicFramePr>
          <p:cNvPr id="214024" name="Object 8"/>
          <p:cNvGraphicFramePr>
            <a:graphicFrameLocks noChangeAspect="1"/>
          </p:cNvGraphicFramePr>
          <p:nvPr/>
        </p:nvGraphicFramePr>
        <p:xfrm>
          <a:off x="1066800" y="914400"/>
          <a:ext cx="6705600" cy="1822450"/>
        </p:xfrm>
        <a:graphic>
          <a:graphicData uri="http://schemas.openxmlformats.org/presentationml/2006/ole">
            <mc:AlternateContent xmlns:mc="http://schemas.openxmlformats.org/markup-compatibility/2006">
              <mc:Choice xmlns:v="urn:schemas-microsoft-com:vml" Requires="v">
                <p:oleObj spid="_x0000_s119814" name="CorelPhotoPaint.Image.10" r:id="rId4" imgW="4583813" imgH="1246318" progId="CorelPhotoPaint.Image.10">
                  <p:embed/>
                </p:oleObj>
              </mc:Choice>
              <mc:Fallback>
                <p:oleObj name="CorelPhotoPaint.Image.10" r:id="rId4" imgW="4583813" imgH="1246318" progId="CorelPhotoPaint.Image.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14400"/>
                        <a:ext cx="67056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96716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4"/>
          <p:cNvSpPr>
            <a:spLocks noChangeArrowheads="1"/>
          </p:cNvSpPr>
          <p:nvPr/>
        </p:nvSpPr>
        <p:spPr bwMode="auto">
          <a:xfrm>
            <a:off x="533400" y="762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000"/>
              <a:t> </a:t>
            </a:r>
            <a:r>
              <a:rPr lang="en-US" altLang="en-US" sz="3000" b="1"/>
              <a:t>If A Universal Machine is Such a Good Idea …</a:t>
            </a:r>
            <a:r>
              <a:rPr lang="en-US" altLang="en-US" sz="3000"/>
              <a:t> </a:t>
            </a:r>
          </a:p>
        </p:txBody>
      </p:sp>
      <p:sp>
        <p:nvSpPr>
          <p:cNvPr id="215045" name="Text Box 5"/>
          <p:cNvSpPr txBox="1">
            <a:spLocks noChangeArrowheads="1"/>
          </p:cNvSpPr>
          <p:nvPr/>
        </p:nvSpPr>
        <p:spPr bwMode="auto">
          <a:xfrm>
            <a:off x="838200" y="1054100"/>
            <a:ext cx="8077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cs typeface="Times New Roman" panose="02020603050405020304" pitchFamily="18" charset="0"/>
              </a:rPr>
              <a:t>Could we define a Universal Finite State Machine?</a:t>
            </a:r>
          </a:p>
          <a:p>
            <a:r>
              <a:rPr lang="en-US" altLang="en-US" sz="2400">
                <a:solidFill>
                  <a:srgbClr val="000000"/>
                </a:solidFill>
                <a:cs typeface="Times New Roman" panose="02020603050405020304" pitchFamily="18" charset="0"/>
              </a:rPr>
              <a:t>  </a:t>
            </a:r>
          </a:p>
          <a:p>
            <a:r>
              <a:rPr lang="en-US" altLang="en-US" sz="2400">
                <a:solidFill>
                  <a:srgbClr val="000000"/>
                </a:solidFill>
                <a:cs typeface="Times New Roman" panose="02020603050405020304" pitchFamily="18" charset="0"/>
              </a:rPr>
              <a:t>Such a FSM would accept the language:</a:t>
            </a:r>
          </a:p>
          <a:p>
            <a:endParaRPr lang="en-US" altLang="en-US" sz="2400">
              <a:solidFill>
                <a:srgbClr val="000000"/>
              </a:solidFill>
              <a:cs typeface="Times New Roman" panose="02020603050405020304" pitchFamily="18" charset="0"/>
            </a:endParaRPr>
          </a:p>
          <a:p>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L</a:t>
            </a:r>
            <a:r>
              <a:rPr lang="en-US" altLang="en-US" sz="2400">
                <a:solidFill>
                  <a:srgbClr val="000000"/>
                </a:solidFill>
                <a:cs typeface="Times New Roman" panose="02020603050405020304" pitchFamily="18" charset="0"/>
              </a:rPr>
              <a:t> = {&lt;</a:t>
            </a:r>
            <a:r>
              <a:rPr lang="en-US" altLang="en-US" sz="2400" i="1">
                <a:solidFill>
                  <a:srgbClr val="000000"/>
                </a:solidFill>
                <a:cs typeface="Times New Roman" panose="02020603050405020304" pitchFamily="18" charset="0"/>
              </a:rPr>
              <a:t>F</a:t>
            </a:r>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w</a:t>
            </a:r>
            <a:r>
              <a:rPr lang="en-US" altLang="en-US" sz="2400">
                <a:solidFill>
                  <a:srgbClr val="000000"/>
                </a:solidFill>
                <a:cs typeface="Times New Roman" panose="02020603050405020304" pitchFamily="18" charset="0"/>
              </a:rPr>
              <a:t>&gt; : </a:t>
            </a:r>
            <a:r>
              <a:rPr lang="en-US" altLang="en-US" sz="2400" i="1">
                <a:solidFill>
                  <a:srgbClr val="000000"/>
                </a:solidFill>
                <a:cs typeface="Times New Roman" panose="02020603050405020304" pitchFamily="18" charset="0"/>
              </a:rPr>
              <a:t>F</a:t>
            </a:r>
            <a:r>
              <a:rPr lang="en-US" altLang="en-US" sz="2400">
                <a:solidFill>
                  <a:srgbClr val="000000"/>
                </a:solidFill>
                <a:cs typeface="Times New Roman" panose="02020603050405020304" pitchFamily="18" charset="0"/>
              </a:rPr>
              <a:t> is a FSM, and </a:t>
            </a:r>
            <a:r>
              <a:rPr lang="en-US" altLang="en-US" sz="2400" i="1">
                <a:solidFill>
                  <a:srgbClr val="000000"/>
                </a:solidFill>
                <a:cs typeface="Times New Roman" panose="02020603050405020304" pitchFamily="18" charset="0"/>
              </a:rPr>
              <a:t>w</a:t>
            </a:r>
            <a:r>
              <a:rPr lang="en-US" altLang="en-US" sz="2400">
                <a:solidFill>
                  <a:srgbClr val="000000"/>
                </a:solidFill>
                <a:cs typeface="Times New Roman" panose="02020603050405020304" pitchFamily="18" charset="0"/>
              </a:rPr>
              <a:t> </a:t>
            </a:r>
            <a:r>
              <a:rPr lang="en-US" altLang="en-US" sz="24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400">
                <a:solidFill>
                  <a:srgbClr val="000000"/>
                </a:solidFill>
                <a:cs typeface="Times New Roman" panose="02020603050405020304" pitchFamily="18" charset="0"/>
              </a:rPr>
              <a:t> </a:t>
            </a:r>
            <a:r>
              <a:rPr lang="en-US" altLang="en-US" sz="2400" i="1">
                <a:solidFill>
                  <a:srgbClr val="000000"/>
                </a:solidFill>
                <a:cs typeface="Times New Roman" panose="02020603050405020304" pitchFamily="18" charset="0"/>
              </a:rPr>
              <a:t>L</a:t>
            </a:r>
            <a:r>
              <a:rPr lang="en-US" altLang="en-US" sz="2400">
                <a:solidFill>
                  <a:srgbClr val="000000"/>
                </a:solidFill>
                <a:cs typeface="Times New Roman" panose="02020603050405020304" pitchFamily="18" charset="0"/>
              </a:rPr>
              <a:t>(</a:t>
            </a:r>
            <a:r>
              <a:rPr lang="en-US" altLang="en-US" sz="2400" i="1">
                <a:solidFill>
                  <a:srgbClr val="000000"/>
                </a:solidFill>
                <a:cs typeface="Times New Roman" panose="02020603050405020304" pitchFamily="18" charset="0"/>
              </a:rPr>
              <a:t>F</a:t>
            </a:r>
            <a:r>
              <a:rPr lang="en-US" altLang="en-US" sz="2400">
                <a:solidFill>
                  <a:srgbClr val="000000"/>
                </a:solidFill>
                <a:cs typeface="Times New Roman" panose="02020603050405020304" pitchFamily="18" charset="0"/>
              </a:rPr>
              <a:t>) }</a:t>
            </a:r>
          </a:p>
        </p:txBody>
      </p:sp>
    </p:spTree>
    <p:extLst>
      <p:ext uri="{BB962C8B-B14F-4D97-AF65-F5344CB8AC3E}">
        <p14:creationId xmlns:p14="http://schemas.microsoft.com/office/powerpoint/2010/main" val="1101737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838200" y="2130425"/>
            <a:ext cx="8153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b="1">
                <a:solidFill>
                  <a:schemeClr val="tx2"/>
                </a:solidFill>
              </a:rPr>
              <a:t>The Church-Turing Thesis</a:t>
            </a:r>
          </a:p>
        </p:txBody>
      </p:sp>
    </p:spTree>
    <p:extLst>
      <p:ext uri="{BB962C8B-B14F-4D97-AF65-F5344CB8AC3E}">
        <p14:creationId xmlns:p14="http://schemas.microsoft.com/office/powerpoint/2010/main" val="1593320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7620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Are We Done?</a:t>
            </a:r>
          </a:p>
        </p:txBody>
      </p:sp>
      <p:sp>
        <p:nvSpPr>
          <p:cNvPr id="17411" name="Text Box 7"/>
          <p:cNvSpPr txBox="1">
            <a:spLocks noChangeArrowheads="1"/>
          </p:cNvSpPr>
          <p:nvPr/>
        </p:nvSpPr>
        <p:spPr bwMode="auto">
          <a:xfrm>
            <a:off x="838200" y="990600"/>
            <a:ext cx="80772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a:t>FSM </a:t>
            </a:r>
            <a:r>
              <a:rPr lang="en-US" sz="2200">
                <a:sym typeface="Symbol" panose="05050102010706020507" pitchFamily="18" charset="2"/>
              </a:rPr>
              <a:t></a:t>
            </a:r>
            <a:r>
              <a:rPr lang="en-US" sz="2200"/>
              <a:t> PDA </a:t>
            </a:r>
            <a:r>
              <a:rPr lang="en-US" sz="2200">
                <a:sym typeface="Symbol" panose="05050102010706020507" pitchFamily="18" charset="2"/>
              </a:rPr>
              <a:t></a:t>
            </a:r>
            <a:r>
              <a:rPr lang="en-US" sz="2200"/>
              <a:t> Turing machine</a:t>
            </a:r>
          </a:p>
          <a:p>
            <a:pPr eaLnBrk="1" hangingPunct="1"/>
            <a:endParaRPr lang="en-US" sz="2200"/>
          </a:p>
          <a:p>
            <a:pPr eaLnBrk="1" hangingPunct="1"/>
            <a:r>
              <a:rPr lang="en-US" sz="2200"/>
              <a:t>Is this the end of the line?</a:t>
            </a:r>
          </a:p>
          <a:p>
            <a:pPr eaLnBrk="1" hangingPunct="1"/>
            <a:endParaRPr lang="en-US" sz="2200"/>
          </a:p>
          <a:p>
            <a:pPr eaLnBrk="1" hangingPunct="1"/>
            <a:r>
              <a:rPr lang="en-US" sz="2200"/>
              <a:t>There are still problems we cannot solve with a TM:</a:t>
            </a:r>
          </a:p>
          <a:p>
            <a:pPr eaLnBrk="1" hangingPunct="1"/>
            <a:endParaRPr lang="en-US" sz="2200"/>
          </a:p>
          <a:p>
            <a:pPr eaLnBrk="1" hangingPunct="1"/>
            <a:r>
              <a:rPr lang="en-US"/>
              <a:t>    ● </a:t>
            </a:r>
            <a:r>
              <a:rPr lang="en-US" sz="2200"/>
              <a:t>There is a countably infinite number of Turing machines </a:t>
            </a:r>
          </a:p>
          <a:p>
            <a:pPr eaLnBrk="1" hangingPunct="1"/>
            <a:r>
              <a:rPr lang="en-US" sz="2200"/>
              <a:t>      since we can lexicographically enumerate all the strings </a:t>
            </a:r>
          </a:p>
          <a:p>
            <a:pPr eaLnBrk="1" hangingPunct="1"/>
            <a:r>
              <a:rPr lang="en-US" sz="2200"/>
              <a:t>      that correspond to syntactically legal Turing machines.</a:t>
            </a:r>
          </a:p>
          <a:p>
            <a:pPr eaLnBrk="1" hangingPunct="1"/>
            <a:endParaRPr lang="en-US" sz="2200"/>
          </a:p>
          <a:p>
            <a:pPr eaLnBrk="1" hangingPunct="1"/>
            <a:r>
              <a:rPr lang="en-US"/>
              <a:t>    ● </a:t>
            </a:r>
            <a:r>
              <a:rPr lang="en-US" sz="2200"/>
              <a:t>There is an uncountably infinite number of languages over </a:t>
            </a:r>
          </a:p>
          <a:p>
            <a:pPr eaLnBrk="1" hangingPunct="1"/>
            <a:r>
              <a:rPr lang="en-US" sz="2200"/>
              <a:t>      any nonempty alphabet.  </a:t>
            </a:r>
          </a:p>
          <a:p>
            <a:pPr eaLnBrk="1" hangingPunct="1"/>
            <a:endParaRPr lang="en-US"/>
          </a:p>
          <a:p>
            <a:pPr eaLnBrk="1" hangingPunct="1"/>
            <a:r>
              <a:rPr lang="en-US"/>
              <a:t>    ● </a:t>
            </a:r>
            <a:r>
              <a:rPr lang="en-US" sz="2200"/>
              <a:t>So there are more languages than there are Turing </a:t>
            </a:r>
          </a:p>
          <a:p>
            <a:pPr eaLnBrk="1" hangingPunct="1"/>
            <a:r>
              <a:rPr lang="en-US" sz="2200"/>
              <a:t>      machines.</a:t>
            </a:r>
          </a:p>
        </p:txBody>
      </p:sp>
    </p:spTree>
    <p:extLst>
      <p:ext uri="{BB962C8B-B14F-4D97-AF65-F5344CB8AC3E}">
        <p14:creationId xmlns:p14="http://schemas.microsoft.com/office/powerpoint/2010/main" val="3258175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15962"/>
          </a:xfrm>
        </p:spPr>
        <p:txBody>
          <a:bodyPr/>
          <a:lstStyle/>
          <a:p>
            <a:r>
              <a:rPr lang="en-US" sz="3600" b="1" smtClean="0"/>
              <a:t>What Can Algorithms Do?</a:t>
            </a:r>
          </a:p>
        </p:txBody>
      </p:sp>
      <p:sp>
        <p:nvSpPr>
          <p:cNvPr id="24579" name="Rectangle 3"/>
          <p:cNvSpPr>
            <a:spLocks noGrp="1" noChangeArrowheads="1"/>
          </p:cNvSpPr>
          <p:nvPr>
            <p:ph type="body" idx="1"/>
          </p:nvPr>
        </p:nvSpPr>
        <p:spPr>
          <a:xfrm>
            <a:off x="838200" y="1600200"/>
            <a:ext cx="7848600" cy="4525963"/>
          </a:xfrm>
        </p:spPr>
        <p:txBody>
          <a:bodyPr/>
          <a:lstStyle/>
          <a:p>
            <a:pPr marL="609600" indent="-609600">
              <a:lnSpc>
                <a:spcPct val="80000"/>
              </a:lnSpc>
              <a:buFontTx/>
              <a:buAutoNum type="arabicPeriod"/>
              <a:defRPr/>
            </a:pPr>
            <a:r>
              <a:rPr lang="en-US" sz="2400" dirty="0" smtClean="0"/>
              <a:t>Can we come up with a system of axioms that makes all true statements be theorems  (I.e. provable from the axioms)? </a:t>
            </a:r>
          </a:p>
          <a:p>
            <a:pPr marL="800100" lvl="2" indent="0">
              <a:lnSpc>
                <a:spcPct val="80000"/>
              </a:lnSpc>
              <a:buFontTx/>
              <a:buNone/>
              <a:defRPr/>
            </a:pPr>
            <a:r>
              <a:rPr lang="en-US" sz="2000" dirty="0" smtClean="0"/>
              <a:t>The set of axioms can be infinite, but it must be decidable</a:t>
            </a:r>
          </a:p>
          <a:p>
            <a:pPr marL="609600" indent="-609600">
              <a:lnSpc>
                <a:spcPct val="80000"/>
              </a:lnSpc>
              <a:buFontTx/>
              <a:buAutoNum type="arabicPeriod"/>
              <a:defRPr/>
            </a:pPr>
            <a:endParaRPr lang="en-US" sz="2400" dirty="0" smtClean="0"/>
          </a:p>
          <a:p>
            <a:pPr marL="609600" indent="-609600">
              <a:lnSpc>
                <a:spcPct val="80000"/>
              </a:lnSpc>
              <a:buFontTx/>
              <a:buAutoNum type="arabicPeriod"/>
              <a:defRPr/>
            </a:pPr>
            <a:endParaRPr lang="en-US" sz="2400" dirty="0" smtClean="0"/>
          </a:p>
          <a:p>
            <a:pPr marL="609600" indent="-609600">
              <a:lnSpc>
                <a:spcPct val="80000"/>
              </a:lnSpc>
              <a:buFontTx/>
              <a:buAutoNum type="arabicPeriod"/>
              <a:defRPr/>
            </a:pPr>
            <a:endParaRPr lang="en-US" sz="2400" dirty="0" smtClean="0"/>
          </a:p>
          <a:p>
            <a:pPr marL="609600" indent="-609600">
              <a:lnSpc>
                <a:spcPct val="80000"/>
              </a:lnSpc>
              <a:buFontTx/>
              <a:buAutoNum type="arabicPeriod"/>
              <a:defRPr/>
            </a:pPr>
            <a:r>
              <a:rPr lang="en-US" sz="2400" dirty="0" smtClean="0"/>
              <a:t>Can we always decide whether, given a set of axioms, a statement is a theorem or not?</a:t>
            </a:r>
          </a:p>
          <a:p>
            <a:pPr marL="609600" indent="-609600">
              <a:lnSpc>
                <a:spcPct val="80000"/>
              </a:lnSpc>
              <a:buFontTx/>
              <a:buAutoNum type="arabicPeriod"/>
              <a:defRPr/>
            </a:pPr>
            <a:endParaRPr lang="en-US" sz="2400" dirty="0"/>
          </a:p>
          <a:p>
            <a:pPr marL="0" indent="0">
              <a:lnSpc>
                <a:spcPct val="80000"/>
              </a:lnSpc>
              <a:buFontTx/>
              <a:buNone/>
              <a:defRPr/>
            </a:pPr>
            <a:endParaRPr lang="en-US" sz="2400" dirty="0" smtClean="0"/>
          </a:p>
          <a:p>
            <a:pPr marL="0" indent="0">
              <a:lnSpc>
                <a:spcPct val="80000"/>
              </a:lnSpc>
              <a:buFontTx/>
              <a:buNone/>
              <a:defRPr/>
            </a:pPr>
            <a:r>
              <a:rPr lang="en-US" sz="2400" dirty="0" smtClean="0"/>
              <a:t>In the early 20</a:t>
            </a:r>
            <a:r>
              <a:rPr lang="en-US" sz="2400" baseline="30000" dirty="0" smtClean="0"/>
              <a:t>th</a:t>
            </a:r>
            <a:r>
              <a:rPr lang="en-US" sz="2400" dirty="0" smtClean="0"/>
              <a:t> century, it was widely believed that the answer to both questions was "yes."</a:t>
            </a:r>
          </a:p>
        </p:txBody>
      </p:sp>
    </p:spTree>
    <p:extLst>
      <p:ext uri="{BB962C8B-B14F-4D97-AF65-F5344CB8AC3E}">
        <p14:creationId xmlns:p14="http://schemas.microsoft.com/office/powerpoint/2010/main" val="25404150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r>
              <a:rPr lang="en-US" sz="3600" b="1" smtClean="0"/>
              <a:t>G</a:t>
            </a:r>
            <a:r>
              <a:rPr lang="en-US" sz="3600" b="1" smtClean="0">
                <a:cs typeface="Arial" panose="020B0604020202020204" pitchFamily="34" charset="0"/>
              </a:rPr>
              <a:t>ödel’s Incompleteness Theorem</a:t>
            </a:r>
          </a:p>
        </p:txBody>
      </p:sp>
      <p:sp>
        <p:nvSpPr>
          <p:cNvPr id="19459" name="Text Box 4"/>
          <p:cNvSpPr txBox="1">
            <a:spLocks noChangeArrowheads="1"/>
          </p:cNvSpPr>
          <p:nvPr/>
        </p:nvSpPr>
        <p:spPr bwMode="auto">
          <a:xfrm>
            <a:off x="838200" y="1219200"/>
            <a:ext cx="8077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a:t>Kurt Gödel showed, in the proof of his Incompleteness Theorem [Gödel 1931], that the answer to question 1 is no.  In particular, he showed that there exists no decidable axiomatization of Peano arithmetic  that is both consistent and complete. </a:t>
            </a:r>
          </a:p>
          <a:p>
            <a:pPr eaLnBrk="1" hangingPunct="1">
              <a:spcBef>
                <a:spcPct val="50000"/>
              </a:spcBef>
            </a:pPr>
            <a:endParaRPr lang="en-US" sz="2400"/>
          </a:p>
          <a:p>
            <a:pPr eaLnBrk="1" hangingPunct="1">
              <a:spcBef>
                <a:spcPct val="50000"/>
              </a:spcBef>
            </a:pPr>
            <a:endParaRPr lang="en-US" sz="2400"/>
          </a:p>
          <a:p>
            <a:pPr eaLnBrk="1" hangingPunct="1">
              <a:spcBef>
                <a:spcPct val="50000"/>
              </a:spcBef>
            </a:pPr>
            <a:r>
              <a:rPr lang="en-US" sz="2400"/>
              <a:t>Complete: All true statements in the language of the theory are theorems</a:t>
            </a:r>
          </a:p>
        </p:txBody>
      </p:sp>
    </p:spTree>
    <p:extLst>
      <p:ext uri="{BB962C8B-B14F-4D97-AF65-F5344CB8AC3E}">
        <p14:creationId xmlns:p14="http://schemas.microsoft.com/office/powerpoint/2010/main" val="116670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7620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smtClean="0">
                <a:solidFill>
                  <a:schemeClr val="tx2"/>
                </a:solidFill>
              </a:rPr>
              <a:t>Multiple-track tape</a:t>
            </a:r>
            <a:endParaRPr lang="en-US" sz="3600" b="1" dirty="0">
              <a:solidFill>
                <a:schemeClr val="tx2"/>
              </a:solidFill>
            </a:endParaRPr>
          </a:p>
        </p:txBody>
      </p:sp>
      <p:sp>
        <p:nvSpPr>
          <p:cNvPr id="23555" name="Text Box 7"/>
          <p:cNvSpPr txBox="1">
            <a:spLocks noChangeArrowheads="1"/>
          </p:cNvSpPr>
          <p:nvPr/>
        </p:nvSpPr>
        <p:spPr bwMode="auto">
          <a:xfrm>
            <a:off x="838200" y="990600"/>
            <a:ext cx="807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smtClean="0"/>
              <a:t>We would like to be able to have  TM with a multiple-track tape. On an n-track tape, Track i has input alphabet </a:t>
            </a:r>
            <a:r>
              <a:rPr lang="el-GR" sz="2400" dirty="0" smtClean="0"/>
              <a:t>Σ</a:t>
            </a:r>
            <a:r>
              <a:rPr lang="en-US" sz="2400" baseline="-25000" dirty="0" smtClean="0"/>
              <a:t>i</a:t>
            </a:r>
            <a:r>
              <a:rPr lang="en-US" sz="2400" dirty="0" smtClean="0"/>
              <a:t> and tape alphabet </a:t>
            </a:r>
            <a:r>
              <a:rPr lang="el-GR" sz="2400" dirty="0" smtClean="0"/>
              <a:t>Γ</a:t>
            </a:r>
            <a:r>
              <a:rPr lang="en-US" sz="2400" baseline="-25000" dirty="0" smtClean="0"/>
              <a:t>i</a:t>
            </a:r>
            <a:r>
              <a:rPr lang="en-US" sz="2400" dirty="0" smtClean="0"/>
              <a:t>.</a:t>
            </a:r>
          </a:p>
          <a:p>
            <a:pPr eaLnBrk="1" hangingPunct="1"/>
            <a:endParaRPr lang="en-US" sz="2400" dirty="0"/>
          </a:p>
          <a:p>
            <a:pPr eaLnBrk="1" hangingPunct="1"/>
            <a:endParaRPr lang="en-US" sz="2400" dirty="0"/>
          </a:p>
        </p:txBody>
      </p:sp>
      <p:pic>
        <p:nvPicPr>
          <p:cNvPr id="2" name="Picture 1"/>
          <p:cNvPicPr>
            <a:picLocks noChangeAspect="1"/>
          </p:cNvPicPr>
          <p:nvPr/>
        </p:nvPicPr>
        <p:blipFill>
          <a:blip r:embed="rId3"/>
          <a:stretch>
            <a:fillRect/>
          </a:stretch>
        </p:blipFill>
        <p:spPr>
          <a:xfrm>
            <a:off x="762000" y="2438400"/>
            <a:ext cx="7910705" cy="3048000"/>
          </a:xfrm>
          <a:prstGeom prst="rect">
            <a:avLst/>
          </a:prstGeom>
        </p:spPr>
      </p:pic>
    </p:spTree>
    <p:extLst>
      <p:ext uri="{BB962C8B-B14F-4D97-AF65-F5344CB8AC3E}">
        <p14:creationId xmlns:p14="http://schemas.microsoft.com/office/powerpoint/2010/main" val="1881146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Entscheidungsproblem</a:t>
            </a:r>
            <a:r>
              <a:rPr lang="en-US" sz="3600">
                <a:solidFill>
                  <a:schemeClr val="tx2"/>
                </a:solidFill>
              </a:rPr>
              <a:t> </a:t>
            </a:r>
          </a:p>
        </p:txBody>
      </p:sp>
      <p:sp>
        <p:nvSpPr>
          <p:cNvPr id="4105" name="Text Box 9"/>
          <p:cNvSpPr txBox="1">
            <a:spLocks noChangeArrowheads="1"/>
          </p:cNvSpPr>
          <p:nvPr/>
        </p:nvSpPr>
        <p:spPr bwMode="auto">
          <a:xfrm>
            <a:off x="457200" y="1143000"/>
            <a:ext cx="8382000" cy="5662613"/>
          </a:xfrm>
          <a:prstGeom prst="rect">
            <a:avLst/>
          </a:prstGeom>
          <a:noFill/>
          <a:ln w="9525">
            <a:noFill/>
            <a:miter lim="800000"/>
            <a:headEnd/>
            <a:tailEnd/>
          </a:ln>
          <a:effectLst/>
        </p:spPr>
        <p:txBody>
          <a:bodyPr>
            <a:spAutoFit/>
          </a:bodyPr>
          <a:lstStyle/>
          <a:p>
            <a:pPr marL="800100" lvl="1" indent="-342900">
              <a:defRPr/>
            </a:pPr>
            <a:r>
              <a:rPr lang="en-US" sz="2200" dirty="0">
                <a:latin typeface="Arial" charset="0"/>
              </a:rPr>
              <a:t>From Wikipedia: The </a:t>
            </a:r>
            <a:r>
              <a:rPr lang="en-US" sz="2200" dirty="0" err="1">
                <a:latin typeface="Arial" charset="0"/>
              </a:rPr>
              <a:t>Entscheidungsproblem</a:t>
            </a:r>
            <a:r>
              <a:rPr lang="en-US" sz="2200" dirty="0">
                <a:latin typeface="Arial" charset="0"/>
              </a:rPr>
              <a:t> ("decision problem", David Hilbert 1928) asks for an algorithm that will take as input a description of a formal language and a mathematical statement in the language, and produce as output either "True" or "False" according to whether the statement is true or false. The algorithm need not justify its answer, nor provide a proof, so long as it is always correct.</a:t>
            </a:r>
          </a:p>
          <a:p>
            <a:pPr marL="800100" lvl="1" indent="-342900">
              <a:defRPr/>
            </a:pPr>
            <a:endParaRPr lang="en-US" sz="2200" dirty="0">
              <a:latin typeface="Arial" charset="0"/>
            </a:endParaRPr>
          </a:p>
          <a:p>
            <a:pPr marL="800100" lvl="1" indent="-342900">
              <a:defRPr/>
            </a:pPr>
            <a:r>
              <a:rPr lang="en-US" sz="2200" dirty="0">
                <a:latin typeface="Arial" charset="0"/>
              </a:rPr>
              <a:t>Three equivalent formulations:</a:t>
            </a:r>
          </a:p>
          <a:p>
            <a:pPr marL="914400" lvl="1" indent="-457200">
              <a:buFont typeface="+mj-lt"/>
              <a:buAutoNum type="arabicPeriod"/>
              <a:defRPr/>
            </a:pPr>
            <a:r>
              <a:rPr lang="en-US" sz="2200" dirty="0">
                <a:latin typeface="Arial" charset="0"/>
              </a:rPr>
              <a:t>Does there exist an algorithm to decide, given an arbitrary sentence </a:t>
            </a:r>
            <a:r>
              <a:rPr lang="en-US" sz="2200" i="1" dirty="0">
                <a:latin typeface="Arial" charset="0"/>
              </a:rPr>
              <a:t>w</a:t>
            </a:r>
            <a:r>
              <a:rPr lang="en-US" sz="2200" dirty="0">
                <a:latin typeface="Arial" charset="0"/>
              </a:rPr>
              <a:t> in first order logic, whether </a:t>
            </a:r>
            <a:r>
              <a:rPr lang="en-US" sz="2200" i="1" dirty="0">
                <a:latin typeface="Arial" charset="0"/>
              </a:rPr>
              <a:t>w</a:t>
            </a:r>
            <a:r>
              <a:rPr lang="en-US" sz="2200" dirty="0">
                <a:latin typeface="Arial" charset="0"/>
              </a:rPr>
              <a:t> is valid?</a:t>
            </a:r>
          </a:p>
          <a:p>
            <a:pPr marL="914400" lvl="1" indent="-457200">
              <a:buFont typeface="+mj-lt"/>
              <a:buAutoNum type="arabicPeriod"/>
              <a:defRPr/>
            </a:pPr>
            <a:r>
              <a:rPr lang="en-US" sz="2200" dirty="0">
                <a:latin typeface="Arial" charset="0"/>
              </a:rPr>
              <a:t>Given a set of axioms </a:t>
            </a:r>
            <a:r>
              <a:rPr lang="en-US" sz="2200" i="1" dirty="0">
                <a:latin typeface="Arial" charset="0"/>
              </a:rPr>
              <a:t>A</a:t>
            </a:r>
            <a:r>
              <a:rPr lang="en-US" sz="2200" dirty="0">
                <a:latin typeface="Arial" charset="0"/>
              </a:rPr>
              <a:t> and a sentence </a:t>
            </a:r>
            <a:r>
              <a:rPr lang="en-US" sz="2200" i="1" dirty="0">
                <a:latin typeface="Arial" charset="0"/>
              </a:rPr>
              <a:t>w</a:t>
            </a:r>
            <a:r>
              <a:rPr lang="en-US" sz="2200" dirty="0">
                <a:latin typeface="Arial" charset="0"/>
              </a:rPr>
              <a:t>, does there exist an algorithm to decide whether </a:t>
            </a:r>
            <a:r>
              <a:rPr lang="en-US" sz="2200" i="1" dirty="0">
                <a:latin typeface="Arial" charset="0"/>
              </a:rPr>
              <a:t>w</a:t>
            </a:r>
            <a:r>
              <a:rPr lang="en-US" sz="2200" dirty="0">
                <a:latin typeface="Arial" charset="0"/>
              </a:rPr>
              <a:t> is entailed by </a:t>
            </a:r>
            <a:r>
              <a:rPr lang="en-US" sz="2200" i="1" dirty="0">
                <a:latin typeface="Arial" charset="0"/>
              </a:rPr>
              <a:t>A</a:t>
            </a:r>
            <a:r>
              <a:rPr lang="en-US" sz="2200" dirty="0">
                <a:latin typeface="Arial" charset="0"/>
              </a:rPr>
              <a:t>?</a:t>
            </a:r>
          </a:p>
          <a:p>
            <a:pPr marL="914400" lvl="1" indent="-457200">
              <a:buFont typeface="+mj-lt"/>
              <a:buAutoNum type="arabicPeriod"/>
              <a:defRPr/>
            </a:pPr>
            <a:r>
              <a:rPr lang="en-US" sz="2200" dirty="0">
                <a:latin typeface="Arial" charset="0"/>
              </a:rPr>
              <a:t>Given a set of axioms, </a:t>
            </a:r>
            <a:r>
              <a:rPr lang="en-US" sz="2200" i="1" dirty="0">
                <a:latin typeface="Arial" charset="0"/>
              </a:rPr>
              <a:t>A</a:t>
            </a:r>
            <a:r>
              <a:rPr lang="en-US" sz="2200" dirty="0">
                <a:latin typeface="Arial" charset="0"/>
              </a:rPr>
              <a:t>, and a sentence, </a:t>
            </a:r>
            <a:r>
              <a:rPr lang="en-US" sz="2200" i="1" dirty="0">
                <a:latin typeface="Arial" charset="0"/>
              </a:rPr>
              <a:t>w</a:t>
            </a:r>
            <a:r>
              <a:rPr lang="en-US" sz="2200" dirty="0">
                <a:latin typeface="Arial" charset="0"/>
              </a:rPr>
              <a:t>, does there exist an algorithm to decide whether </a:t>
            </a:r>
            <a:r>
              <a:rPr lang="en-US" sz="2200" i="1" dirty="0">
                <a:latin typeface="Arial" charset="0"/>
              </a:rPr>
              <a:t>w</a:t>
            </a:r>
            <a:r>
              <a:rPr lang="en-US" sz="2200" dirty="0">
                <a:latin typeface="Arial" charset="0"/>
              </a:rPr>
              <a:t> can be proved from </a:t>
            </a:r>
            <a:r>
              <a:rPr lang="en-US" sz="2200" i="1" dirty="0">
                <a:latin typeface="Arial" charset="0"/>
              </a:rPr>
              <a:t>A</a:t>
            </a:r>
            <a:r>
              <a:rPr lang="en-US" sz="2200" dirty="0">
                <a:latin typeface="Arial" charset="0"/>
              </a:rPr>
              <a:t>?</a:t>
            </a:r>
          </a:p>
          <a:p>
            <a:pPr marL="800100" lvl="1" indent="-342900">
              <a:defRPr/>
            </a:pPr>
            <a:endParaRPr lang="en-US" sz="1000" dirty="0">
              <a:latin typeface="Arial" charset="0"/>
            </a:endParaRPr>
          </a:p>
        </p:txBody>
      </p:sp>
    </p:spTree>
    <p:extLst>
      <p:ext uri="{BB962C8B-B14F-4D97-AF65-F5344CB8AC3E}">
        <p14:creationId xmlns:p14="http://schemas.microsoft.com/office/powerpoint/2010/main" val="4763162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Entscheidungsproblem</a:t>
            </a:r>
            <a:r>
              <a:rPr lang="en-US" sz="3600">
                <a:solidFill>
                  <a:schemeClr val="tx2"/>
                </a:solidFill>
              </a:rPr>
              <a:t> </a:t>
            </a:r>
          </a:p>
        </p:txBody>
      </p:sp>
      <p:sp>
        <p:nvSpPr>
          <p:cNvPr id="21507" name="Text Box 3"/>
          <p:cNvSpPr txBox="1">
            <a:spLocks noChangeArrowheads="1"/>
          </p:cNvSpPr>
          <p:nvPr/>
        </p:nvSpPr>
        <p:spPr bwMode="auto">
          <a:xfrm>
            <a:off x="762000" y="990600"/>
            <a:ext cx="80772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a:t>To answer the question, in any of these forms, requires formalizing the definition of an algorithm:</a:t>
            </a:r>
          </a:p>
          <a:p>
            <a:pPr eaLnBrk="1" hangingPunct="1"/>
            <a:endParaRPr lang="en-US" sz="1000"/>
          </a:p>
          <a:p>
            <a:pPr eaLnBrk="1" hangingPunct="1"/>
            <a:r>
              <a:rPr lang="en-US"/>
              <a:t>    ● </a:t>
            </a:r>
            <a:r>
              <a:rPr lang="en-US" sz="2200"/>
              <a:t>Turing: Turing machines.</a:t>
            </a:r>
          </a:p>
          <a:p>
            <a:pPr eaLnBrk="1" hangingPunct="1"/>
            <a:endParaRPr lang="en-US" sz="2200"/>
          </a:p>
          <a:p>
            <a:pPr eaLnBrk="1" hangingPunct="1"/>
            <a:r>
              <a:rPr lang="en-US"/>
              <a:t>    ● </a:t>
            </a:r>
            <a:r>
              <a:rPr lang="en-US" sz="2200"/>
              <a:t>Church: lambda calculus.  </a:t>
            </a:r>
          </a:p>
          <a:p>
            <a:pPr eaLnBrk="1" hangingPunct="1"/>
            <a:endParaRPr lang="en-US" sz="1000"/>
          </a:p>
          <a:p>
            <a:pPr eaLnBrk="1" hangingPunct="1"/>
            <a:endParaRPr lang="en-US" sz="2200"/>
          </a:p>
          <a:p>
            <a:pPr eaLnBrk="1" hangingPunct="1"/>
            <a:endParaRPr lang="en-US" sz="2200"/>
          </a:p>
          <a:p>
            <a:pPr eaLnBrk="1" hangingPunct="1"/>
            <a:endParaRPr lang="en-US" sz="2200"/>
          </a:p>
          <a:p>
            <a:pPr eaLnBrk="1" hangingPunct="1"/>
            <a:endParaRPr lang="en-US" sz="2200"/>
          </a:p>
          <a:p>
            <a:pPr eaLnBrk="1" hangingPunct="1"/>
            <a:endParaRPr lang="en-US" sz="2200"/>
          </a:p>
          <a:p>
            <a:pPr eaLnBrk="1" hangingPunct="1"/>
            <a:endParaRPr lang="en-US" sz="2200"/>
          </a:p>
          <a:p>
            <a:pPr eaLnBrk="1" hangingPunct="1"/>
            <a:r>
              <a:rPr lang="en-US" sz="2200"/>
              <a:t>Turing proved that Turing machines and the lambda calculus are equivalent.</a:t>
            </a:r>
          </a:p>
        </p:txBody>
      </p:sp>
    </p:spTree>
    <p:extLst>
      <p:ext uri="{BB962C8B-B14F-4D97-AF65-F5344CB8AC3E}">
        <p14:creationId xmlns:p14="http://schemas.microsoft.com/office/powerpoint/2010/main" val="24294505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685800" y="2286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Church's Thesis</a:t>
            </a:r>
            <a:br>
              <a:rPr lang="en-US" sz="3600" b="1">
                <a:solidFill>
                  <a:schemeClr val="tx2"/>
                </a:solidFill>
              </a:rPr>
            </a:br>
            <a:r>
              <a:rPr lang="en-US" sz="3600" b="1">
                <a:solidFill>
                  <a:schemeClr val="tx2"/>
                </a:solidFill>
              </a:rPr>
              <a:t>(Church-Turing Thesis)</a:t>
            </a:r>
          </a:p>
        </p:txBody>
      </p:sp>
      <p:sp>
        <p:nvSpPr>
          <p:cNvPr id="22531" name="Text Box 14"/>
          <p:cNvSpPr txBox="1">
            <a:spLocks noChangeArrowheads="1"/>
          </p:cNvSpPr>
          <p:nvPr/>
        </p:nvSpPr>
        <p:spPr bwMode="auto">
          <a:xfrm>
            <a:off x="914400" y="1482725"/>
            <a:ext cx="7772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All formalisms powerful enough to describe everything we think of as a computational algorithm are equivalent. </a:t>
            </a:r>
          </a:p>
          <a:p>
            <a:pPr eaLnBrk="1" hangingPunct="1"/>
            <a:endParaRPr lang="en-US" sz="2400"/>
          </a:p>
          <a:p>
            <a:pPr eaLnBrk="1" hangingPunct="1"/>
            <a:endParaRPr lang="en-US" sz="2400"/>
          </a:p>
          <a:p>
            <a:pPr eaLnBrk="1" hangingPunct="1"/>
            <a:endParaRPr lang="en-US" sz="2400"/>
          </a:p>
          <a:p>
            <a:pPr eaLnBrk="1" hangingPunct="1"/>
            <a:r>
              <a:rPr lang="en-US" sz="2400"/>
              <a:t>This isn’t a formal statement, so we can’t prove it.  But many different computational models have been proposed and they all turn out to be equivalent.</a:t>
            </a:r>
          </a:p>
        </p:txBody>
      </p:sp>
    </p:spTree>
    <p:extLst>
      <p:ext uri="{BB962C8B-B14F-4D97-AF65-F5344CB8AC3E}">
        <p14:creationId xmlns:p14="http://schemas.microsoft.com/office/powerpoint/2010/main" val="2382752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1"/>
          <p:cNvSpPr txBox="1">
            <a:spLocks noChangeArrowheads="1"/>
          </p:cNvSpPr>
          <p:nvPr/>
        </p:nvSpPr>
        <p:spPr bwMode="auto">
          <a:xfrm>
            <a:off x="685800" y="914400"/>
            <a:ext cx="83058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Examples of equivalent formalisms: </a:t>
            </a:r>
          </a:p>
          <a:p>
            <a:pPr eaLnBrk="1" hangingPunct="1"/>
            <a:endParaRPr lang="en-US" sz="1000"/>
          </a:p>
          <a:p>
            <a:pPr eaLnBrk="1" hangingPunct="1"/>
            <a:r>
              <a:rPr lang="en-US"/>
              <a:t>    ● Modern computers (with unbounded memory)</a:t>
            </a:r>
          </a:p>
          <a:p>
            <a:pPr eaLnBrk="1" hangingPunct="1"/>
            <a:endParaRPr lang="en-US" sz="1000"/>
          </a:p>
          <a:p>
            <a:pPr eaLnBrk="1" hangingPunct="1"/>
            <a:r>
              <a:rPr lang="en-US"/>
              <a:t>    ● Lambda calculus</a:t>
            </a:r>
          </a:p>
          <a:p>
            <a:pPr eaLnBrk="1" hangingPunct="1"/>
            <a:endParaRPr lang="en-US" sz="1000"/>
          </a:p>
          <a:p>
            <a:pPr eaLnBrk="1" hangingPunct="1"/>
            <a:r>
              <a:rPr lang="en-US"/>
              <a:t>    ● Partial recursive functions</a:t>
            </a:r>
          </a:p>
          <a:p>
            <a:pPr eaLnBrk="1" hangingPunct="1"/>
            <a:endParaRPr lang="en-US" sz="1000"/>
          </a:p>
          <a:p>
            <a:pPr eaLnBrk="1" hangingPunct="1"/>
            <a:r>
              <a:rPr lang="en-US"/>
              <a:t>    ● Tag systems (FSM plus FIFO queue)</a:t>
            </a:r>
          </a:p>
          <a:p>
            <a:pPr eaLnBrk="1" hangingPunct="1"/>
            <a:endParaRPr lang="en-US" sz="1000"/>
          </a:p>
          <a:p>
            <a:pPr eaLnBrk="1" hangingPunct="1"/>
            <a:r>
              <a:rPr lang="en-US"/>
              <a:t>    ● Unrestricted grammars:</a:t>
            </a:r>
          </a:p>
          <a:p>
            <a:pPr eaLnBrk="1" hangingPunct="1"/>
            <a:endParaRPr lang="en-US" sz="1000"/>
          </a:p>
          <a:p>
            <a:pPr eaLnBrk="1" hangingPunct="1"/>
            <a:r>
              <a:rPr lang="en-US"/>
              <a:t>            </a:t>
            </a:r>
            <a:r>
              <a:rPr lang="en-US">
                <a:latin typeface="Courier New" panose="02070309020205020404" pitchFamily="49" charset="0"/>
              </a:rPr>
              <a:t>a</a:t>
            </a:r>
            <a:r>
              <a:rPr lang="en-US" i="1"/>
              <a:t>S</a:t>
            </a:r>
            <a:r>
              <a:rPr lang="en-US">
                <a:latin typeface="Courier New" panose="02070309020205020404" pitchFamily="49" charset="0"/>
              </a:rPr>
              <a:t>a</a:t>
            </a:r>
            <a:r>
              <a:rPr lang="en-US"/>
              <a:t> </a:t>
            </a:r>
            <a:r>
              <a:rPr lang="en-US">
                <a:sym typeface="Symbol" panose="05050102010706020507" pitchFamily="18" charset="2"/>
              </a:rPr>
              <a:t></a:t>
            </a:r>
            <a:r>
              <a:rPr lang="en-US"/>
              <a:t> </a:t>
            </a:r>
            <a:r>
              <a:rPr lang="en-US" i="1"/>
              <a:t>B</a:t>
            </a:r>
          </a:p>
          <a:p>
            <a:pPr eaLnBrk="1" hangingPunct="1"/>
            <a:endParaRPr lang="en-US" sz="1000"/>
          </a:p>
          <a:p>
            <a:pPr eaLnBrk="1" hangingPunct="1"/>
            <a:r>
              <a:rPr lang="en-US"/>
              <a:t>    ● Post production systems</a:t>
            </a:r>
          </a:p>
          <a:p>
            <a:pPr eaLnBrk="1" hangingPunct="1"/>
            <a:endParaRPr lang="en-US" sz="1000"/>
          </a:p>
          <a:p>
            <a:pPr eaLnBrk="1" hangingPunct="1"/>
            <a:r>
              <a:rPr lang="en-US"/>
              <a:t>    ● Markov algorithms</a:t>
            </a:r>
          </a:p>
          <a:p>
            <a:pPr eaLnBrk="1" hangingPunct="1"/>
            <a:endParaRPr lang="en-US" sz="1000"/>
          </a:p>
          <a:p>
            <a:pPr eaLnBrk="1" hangingPunct="1"/>
            <a:r>
              <a:rPr lang="en-US"/>
              <a:t>    ● Conway’s Game of Life</a:t>
            </a:r>
          </a:p>
          <a:p>
            <a:pPr eaLnBrk="1" hangingPunct="1"/>
            <a:endParaRPr lang="en-US" sz="1000"/>
          </a:p>
          <a:p>
            <a:pPr eaLnBrk="1" hangingPunct="1"/>
            <a:r>
              <a:rPr lang="en-US"/>
              <a:t>    ● One dimensional cellular automata</a:t>
            </a:r>
          </a:p>
          <a:p>
            <a:pPr eaLnBrk="1" hangingPunct="1"/>
            <a:endParaRPr lang="en-US" sz="1000"/>
          </a:p>
          <a:p>
            <a:pPr eaLnBrk="1" hangingPunct="1"/>
            <a:r>
              <a:rPr lang="en-US"/>
              <a:t>    ● DNA-based computing </a:t>
            </a:r>
          </a:p>
          <a:p>
            <a:pPr eaLnBrk="1" hangingPunct="1"/>
            <a:endParaRPr lang="en-US" sz="1000"/>
          </a:p>
          <a:p>
            <a:pPr eaLnBrk="1" hangingPunct="1"/>
            <a:r>
              <a:rPr lang="en-US"/>
              <a:t>    ● Lindenmayer systems</a:t>
            </a:r>
          </a:p>
        </p:txBody>
      </p:sp>
      <p:sp>
        <p:nvSpPr>
          <p:cNvPr id="23555" name="Rectangle 12"/>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Church-Turing Thesis</a:t>
            </a:r>
            <a:r>
              <a:rPr lang="en-US" sz="3600">
                <a:solidFill>
                  <a:schemeClr val="tx2"/>
                </a:solidFill>
              </a:rPr>
              <a:t> </a:t>
            </a:r>
          </a:p>
        </p:txBody>
      </p:sp>
    </p:spTree>
    <p:extLst>
      <p:ext uri="{BB962C8B-B14F-4D97-AF65-F5344CB8AC3E}">
        <p14:creationId xmlns:p14="http://schemas.microsoft.com/office/powerpoint/2010/main" val="3129263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Lambda Calculus</a:t>
            </a:r>
            <a:r>
              <a:rPr lang="en-US" sz="3600">
                <a:solidFill>
                  <a:schemeClr val="tx2"/>
                </a:solidFill>
              </a:rPr>
              <a:t> </a:t>
            </a:r>
          </a:p>
        </p:txBody>
      </p:sp>
      <p:sp>
        <p:nvSpPr>
          <p:cNvPr id="24579" name="Text Box 10"/>
          <p:cNvSpPr txBox="1">
            <a:spLocks noChangeArrowheads="1"/>
          </p:cNvSpPr>
          <p:nvPr/>
        </p:nvSpPr>
        <p:spPr bwMode="auto">
          <a:xfrm>
            <a:off x="685800" y="762000"/>
            <a:ext cx="8001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a:t>The successor function:</a:t>
            </a:r>
          </a:p>
          <a:p>
            <a:pPr eaLnBrk="1" hangingPunct="1"/>
            <a:endParaRPr lang="en-US" sz="2200"/>
          </a:p>
          <a:p>
            <a:pPr eaLnBrk="1" hangingPunct="1"/>
            <a:r>
              <a:rPr lang="en-US" sz="2200"/>
              <a:t>	(λ </a:t>
            </a:r>
            <a:r>
              <a:rPr lang="en-US" sz="2200" i="1"/>
              <a:t>x</a:t>
            </a:r>
            <a:r>
              <a:rPr lang="en-US" sz="2200"/>
              <a:t>. </a:t>
            </a:r>
            <a:r>
              <a:rPr lang="en-US" sz="2200" i="1"/>
              <a:t>x</a:t>
            </a:r>
            <a:r>
              <a:rPr lang="en-US" sz="2200"/>
              <a:t> + 1) 3 = 4</a:t>
            </a:r>
          </a:p>
          <a:p>
            <a:pPr eaLnBrk="1" hangingPunct="1"/>
            <a:endParaRPr lang="en-US" sz="2200"/>
          </a:p>
          <a:p>
            <a:pPr eaLnBrk="1" hangingPunct="1"/>
            <a:r>
              <a:rPr lang="en-US" sz="2200"/>
              <a:t>	Addition:    </a:t>
            </a:r>
            <a:r>
              <a:rPr lang="en-US" sz="2200" i="1"/>
              <a:t>(λ x. λ y. x + y) </a:t>
            </a:r>
            <a:r>
              <a:rPr lang="en-US" sz="2200"/>
              <a:t>3 4</a:t>
            </a:r>
          </a:p>
          <a:p>
            <a:pPr eaLnBrk="1" hangingPunct="1"/>
            <a:endParaRPr lang="en-US" sz="2200"/>
          </a:p>
          <a:p>
            <a:pPr eaLnBrk="1" hangingPunct="1"/>
            <a:r>
              <a:rPr lang="en-US" sz="2200"/>
              <a:t>This expression is evaluated by binding 3 to </a:t>
            </a:r>
            <a:r>
              <a:rPr lang="en-US" sz="2200" i="1"/>
              <a:t>x</a:t>
            </a:r>
            <a:r>
              <a:rPr lang="en-US" sz="2200"/>
              <a:t> to create the new function (</a:t>
            </a:r>
            <a:r>
              <a:rPr lang="en-US" sz="2200" i="1"/>
              <a:t>λ y. </a:t>
            </a:r>
            <a:r>
              <a:rPr lang="en-US" sz="2200"/>
              <a:t>3</a:t>
            </a:r>
            <a:r>
              <a:rPr lang="en-US" sz="2200" i="1"/>
              <a:t> + y</a:t>
            </a:r>
            <a:r>
              <a:rPr lang="en-US" sz="2200"/>
              <a:t>), which is applied to 4 to return 7.</a:t>
            </a:r>
          </a:p>
          <a:p>
            <a:pPr eaLnBrk="1" hangingPunct="1"/>
            <a:endParaRPr lang="en-US" sz="2200"/>
          </a:p>
          <a:p>
            <a:pPr eaLnBrk="1" hangingPunct="1"/>
            <a:r>
              <a:rPr lang="en-US" sz="2200"/>
              <a:t>In the pure lambda calculus, there is no built in number data type.  All expressions are functions.  But the natural numbers can be defined as lambda calculus functions.  So the lambda calculus can effectively describe numeric functions.</a:t>
            </a:r>
          </a:p>
        </p:txBody>
      </p:sp>
    </p:spTree>
    <p:extLst>
      <p:ext uri="{BB962C8B-B14F-4D97-AF65-F5344CB8AC3E}">
        <p14:creationId xmlns:p14="http://schemas.microsoft.com/office/powerpoint/2010/main" val="5649919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Lambda Calculus</a:t>
            </a:r>
            <a:r>
              <a:rPr lang="en-US" sz="3600">
                <a:solidFill>
                  <a:schemeClr val="tx2"/>
                </a:solidFill>
              </a:rPr>
              <a:t> </a:t>
            </a:r>
          </a:p>
        </p:txBody>
      </p:sp>
      <p:sp>
        <p:nvSpPr>
          <p:cNvPr id="25603" name="Text Box 10"/>
          <p:cNvSpPr txBox="1">
            <a:spLocks noChangeArrowheads="1"/>
          </p:cNvSpPr>
          <p:nvPr/>
        </p:nvSpPr>
        <p:spPr bwMode="auto">
          <a:xfrm>
            <a:off x="609600" y="990600"/>
            <a:ext cx="8001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a:r>
              <a:rPr lang="en-US" sz="2000">
                <a:latin typeface="Courier New" panose="02070309020205020404" pitchFamily="49" charset="0"/>
                <a:cs typeface="Courier New" panose="02070309020205020404" pitchFamily="49" charset="0"/>
              </a:rPr>
              <a:t>&gt; (define Y</a:t>
            </a:r>
          </a:p>
          <a:p>
            <a:pPr eaLnBrk="1"/>
            <a:r>
              <a:rPr lang="en-US" sz="2000">
                <a:latin typeface="Courier New" panose="02070309020205020404" pitchFamily="49" charset="0"/>
                <a:cs typeface="Courier New" panose="02070309020205020404" pitchFamily="49" charset="0"/>
              </a:rPr>
              <a:t>    (lambda (f)</a:t>
            </a:r>
          </a:p>
          <a:p>
            <a:pPr eaLnBrk="1"/>
            <a:r>
              <a:rPr lang="en-US" sz="2000">
                <a:latin typeface="Courier New" panose="02070309020205020404" pitchFamily="49" charset="0"/>
                <a:cs typeface="Courier New" panose="02070309020205020404" pitchFamily="49" charset="0"/>
              </a:rPr>
              <a:t>      ((lambda (x) (f (lambda (y) ((x x) y))))</a:t>
            </a:r>
          </a:p>
          <a:p>
            <a:pPr eaLnBrk="1"/>
            <a:r>
              <a:rPr lang="en-US" sz="2000">
                <a:latin typeface="Courier New" panose="02070309020205020404" pitchFamily="49" charset="0"/>
                <a:cs typeface="Courier New" panose="02070309020205020404" pitchFamily="49" charset="0"/>
              </a:rPr>
              <a:t>       (lambda (x) (f (lambda (y) ((x x) y)))))))</a:t>
            </a:r>
          </a:p>
          <a:p>
            <a:pPr eaLnBrk="1"/>
            <a:r>
              <a:rPr lang="en-US" sz="2000">
                <a:latin typeface="Courier New" panose="02070309020205020404" pitchFamily="49" charset="0"/>
                <a:cs typeface="Courier New" panose="02070309020205020404" pitchFamily="49" charset="0"/>
              </a:rPr>
              <a:t>&gt; (define H</a:t>
            </a:r>
          </a:p>
          <a:p>
            <a:pPr eaLnBrk="1"/>
            <a:r>
              <a:rPr lang="en-US" sz="2000">
                <a:latin typeface="Courier New" panose="02070309020205020404" pitchFamily="49" charset="0"/>
                <a:cs typeface="Courier New" panose="02070309020205020404" pitchFamily="49" charset="0"/>
              </a:rPr>
              <a:t>    (lambda (g)</a:t>
            </a:r>
          </a:p>
          <a:p>
            <a:pPr eaLnBrk="1"/>
            <a:r>
              <a:rPr lang="en-US" sz="2000">
                <a:latin typeface="Courier New" panose="02070309020205020404" pitchFamily="49" charset="0"/>
                <a:cs typeface="Courier New" panose="02070309020205020404" pitchFamily="49" charset="0"/>
              </a:rPr>
              <a:t>      (lambda (n)</a:t>
            </a:r>
          </a:p>
          <a:p>
            <a:pPr eaLnBrk="1"/>
            <a:r>
              <a:rPr lang="en-US" sz="2000">
                <a:latin typeface="Courier New" panose="02070309020205020404" pitchFamily="49" charset="0"/>
                <a:cs typeface="Courier New" panose="02070309020205020404" pitchFamily="49" charset="0"/>
              </a:rPr>
              <a:t>        (if (zero? n)</a:t>
            </a:r>
          </a:p>
          <a:p>
            <a:pPr eaLnBrk="1"/>
            <a:r>
              <a:rPr lang="en-US" sz="2000">
                <a:latin typeface="Courier New" panose="02070309020205020404" pitchFamily="49" charset="0"/>
                <a:cs typeface="Courier New" panose="02070309020205020404" pitchFamily="49" charset="0"/>
              </a:rPr>
              <a:t>            1</a:t>
            </a:r>
          </a:p>
          <a:p>
            <a:pPr eaLnBrk="1"/>
            <a:r>
              <a:rPr lang="en-US" sz="2000">
                <a:latin typeface="Courier New" panose="02070309020205020404" pitchFamily="49" charset="0"/>
                <a:cs typeface="Courier New" panose="02070309020205020404" pitchFamily="49" charset="0"/>
              </a:rPr>
              <a:t>            (* n (g (- n 1)))))))</a:t>
            </a:r>
          </a:p>
          <a:p>
            <a:pPr eaLnBrk="1"/>
            <a:r>
              <a:rPr lang="en-US" sz="2000">
                <a:latin typeface="Courier New" panose="02070309020205020404" pitchFamily="49" charset="0"/>
                <a:cs typeface="Courier New" panose="02070309020205020404" pitchFamily="49" charset="0"/>
              </a:rPr>
              <a:t>&gt; ((Y H) 5)</a:t>
            </a:r>
          </a:p>
          <a:p>
            <a:pPr eaLnBrk="1"/>
            <a:r>
              <a:rPr lang="en-US" sz="2000">
                <a:latin typeface="Courier New" panose="02070309020205020404" pitchFamily="49" charset="0"/>
                <a:cs typeface="Courier New" panose="02070309020205020404" pitchFamily="49" charset="0"/>
              </a:rPr>
              <a:t>120</a:t>
            </a:r>
          </a:p>
          <a:p>
            <a:pPr eaLnBrk="1"/>
            <a:r>
              <a:rPr lang="en-US" sz="200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36600716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685800" y="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sz="3600" b="1" dirty="0" smtClean="0">
                <a:solidFill>
                  <a:schemeClr val="tx2"/>
                </a:solidFill>
              </a:rPr>
              <a:t>Λ</a:t>
            </a:r>
            <a:r>
              <a:rPr lang="en-US" sz="3600" b="1" dirty="0" smtClean="0">
                <a:solidFill>
                  <a:schemeClr val="tx2"/>
                </a:solidFill>
              </a:rPr>
              <a:t>-Calculus in Scheme</a:t>
            </a:r>
            <a:endParaRPr lang="en-US" sz="3600" dirty="0">
              <a:solidFill>
                <a:schemeClr val="tx2"/>
              </a:solidFill>
            </a:endParaRPr>
          </a:p>
        </p:txBody>
      </p:sp>
      <p:sp>
        <p:nvSpPr>
          <p:cNvPr id="43018" name="Text Box 10"/>
          <p:cNvSpPr txBox="1">
            <a:spLocks noChangeArrowheads="1"/>
          </p:cNvSpPr>
          <p:nvPr/>
        </p:nvSpPr>
        <p:spPr bwMode="auto">
          <a:xfrm>
            <a:off x="685800" y="762000"/>
            <a:ext cx="8001000" cy="4186238"/>
          </a:xfrm>
          <a:prstGeom prst="rect">
            <a:avLst/>
          </a:prstGeom>
          <a:noFill/>
          <a:ln w="9525">
            <a:noFill/>
            <a:miter lim="800000"/>
            <a:headEnd/>
            <a:tailEnd/>
          </a:ln>
          <a:effectLst/>
        </p:spPr>
        <p:txBody>
          <a:bodyPr>
            <a:spAutoFit/>
          </a:bodyPr>
          <a:lstStyle/>
          <a:p>
            <a:pPr marL="342900" indent="-342900">
              <a:defRPr/>
            </a:pPr>
            <a:endParaRPr lang="en-US" sz="2200" dirty="0">
              <a:latin typeface="Arial" charset="0"/>
            </a:endParaRPr>
          </a:p>
          <a:p>
            <a:pPr marL="342900" indent="-342900">
              <a:defRPr/>
            </a:pPr>
            <a:endParaRPr lang="en-US" sz="2200" dirty="0">
              <a:latin typeface="Arial" charset="0"/>
            </a:endParaRPr>
          </a:p>
          <a:p>
            <a:pPr hangingPunct="0">
              <a:defRPr/>
            </a:pPr>
            <a:r>
              <a:rPr lang="en-US" sz="2000" dirty="0">
                <a:latin typeface="Courier New" pitchFamily="49" charset="0"/>
                <a:cs typeface="Courier New" pitchFamily="49" charset="0"/>
              </a:rPr>
              <a:t>&gt; (((lambda (f)</a:t>
            </a:r>
          </a:p>
          <a:p>
            <a:pPr hangingPunct="0">
              <a:defRPr/>
            </a:pPr>
            <a:r>
              <a:rPr lang="en-US" sz="2000" dirty="0">
                <a:latin typeface="Courier New" pitchFamily="49" charset="0"/>
                <a:cs typeface="Courier New" pitchFamily="49" charset="0"/>
              </a:rPr>
              <a:t>      ((lambda (x) (f (lambda (y) ((x </a:t>
            </a:r>
            <a:r>
              <a:rPr lang="en-US" sz="2000" dirty="0" err="1">
                <a:latin typeface="Courier New" pitchFamily="49" charset="0"/>
                <a:cs typeface="Courier New" pitchFamily="49" charset="0"/>
              </a:rPr>
              <a:t>x</a:t>
            </a:r>
            <a:r>
              <a:rPr lang="en-US" sz="2000" dirty="0">
                <a:latin typeface="Courier New" pitchFamily="49" charset="0"/>
                <a:cs typeface="Courier New" pitchFamily="49" charset="0"/>
              </a:rPr>
              <a:t>) y))))</a:t>
            </a:r>
          </a:p>
          <a:p>
            <a:pPr hangingPunct="0">
              <a:defRPr/>
            </a:pPr>
            <a:r>
              <a:rPr lang="en-US" sz="2000" dirty="0">
                <a:latin typeface="Courier New" pitchFamily="49" charset="0"/>
                <a:cs typeface="Courier New" pitchFamily="49" charset="0"/>
              </a:rPr>
              <a:t>       (lambda (x) (f (lambda (y) ((x </a:t>
            </a:r>
            <a:r>
              <a:rPr lang="en-US" sz="2000" dirty="0" err="1">
                <a:latin typeface="Courier New" pitchFamily="49" charset="0"/>
                <a:cs typeface="Courier New" pitchFamily="49" charset="0"/>
              </a:rPr>
              <a:t>x</a:t>
            </a:r>
            <a:r>
              <a:rPr lang="en-US" sz="2000" dirty="0">
                <a:latin typeface="Courier New" pitchFamily="49" charset="0"/>
                <a:cs typeface="Courier New" pitchFamily="49" charset="0"/>
              </a:rPr>
              <a:t>) y))))))</a:t>
            </a:r>
          </a:p>
          <a:p>
            <a:pPr hangingPunct="0">
              <a:defRPr/>
            </a:pPr>
            <a:r>
              <a:rPr lang="en-US" sz="2000" dirty="0">
                <a:latin typeface="Courier New" pitchFamily="49" charset="0"/>
                <a:cs typeface="Courier New" pitchFamily="49" charset="0"/>
              </a:rPr>
              <a:t>    (lambda (g)</a:t>
            </a:r>
          </a:p>
          <a:p>
            <a:pPr hangingPunct="0">
              <a:defRPr/>
            </a:pPr>
            <a:r>
              <a:rPr lang="en-US" sz="2000" dirty="0">
                <a:latin typeface="Courier New" pitchFamily="49" charset="0"/>
                <a:cs typeface="Courier New" pitchFamily="49" charset="0"/>
              </a:rPr>
              <a:t>      (lambda (n)</a:t>
            </a:r>
          </a:p>
          <a:p>
            <a:pPr hangingPunct="0">
              <a:defRPr/>
            </a:pPr>
            <a:r>
              <a:rPr lang="en-US" sz="2000" dirty="0">
                <a:latin typeface="Courier New" pitchFamily="49" charset="0"/>
                <a:cs typeface="Courier New" pitchFamily="49" charset="0"/>
              </a:rPr>
              <a:t>        (if (zero? n)</a:t>
            </a:r>
          </a:p>
          <a:p>
            <a:pPr hangingPunct="0">
              <a:defRPr/>
            </a:pPr>
            <a:r>
              <a:rPr lang="en-US" sz="2000" dirty="0">
                <a:latin typeface="Courier New" pitchFamily="49" charset="0"/>
                <a:cs typeface="Courier New" pitchFamily="49" charset="0"/>
              </a:rPr>
              <a:t>            1</a:t>
            </a:r>
          </a:p>
          <a:p>
            <a:pPr hangingPunct="0">
              <a:defRPr/>
            </a:pPr>
            <a:r>
              <a:rPr lang="en-US" sz="2000" dirty="0">
                <a:latin typeface="Courier New" pitchFamily="49" charset="0"/>
                <a:cs typeface="Courier New" pitchFamily="49" charset="0"/>
              </a:rPr>
              <a:t>            (* n (g (- n 1)))))))</a:t>
            </a:r>
          </a:p>
          <a:p>
            <a:pPr hangingPunct="0">
              <a:defRPr/>
            </a:pPr>
            <a:r>
              <a:rPr lang="en-US" sz="2000" dirty="0">
                <a:latin typeface="Courier New" pitchFamily="49" charset="0"/>
                <a:cs typeface="Courier New" pitchFamily="49" charset="0"/>
              </a:rPr>
              <a:t>   5)</a:t>
            </a:r>
          </a:p>
          <a:p>
            <a:pPr hangingPunct="0">
              <a:defRPr/>
            </a:pPr>
            <a:r>
              <a:rPr lang="en-US" sz="2000" dirty="0">
                <a:latin typeface="Courier New" pitchFamily="49" charset="0"/>
                <a:cs typeface="Courier New" pitchFamily="49" charset="0"/>
              </a:rPr>
              <a:t>120</a:t>
            </a:r>
          </a:p>
          <a:p>
            <a:pPr marL="342900" indent="-342900">
              <a:defRPr/>
            </a:pPr>
            <a:endParaRPr lang="en-US" sz="2200" dirty="0">
              <a:latin typeface="Arial" charset="0"/>
            </a:endParaRPr>
          </a:p>
        </p:txBody>
      </p:sp>
      <p:pic>
        <p:nvPicPr>
          <p:cNvPr id="93186" name="Picture 2" descr="http://upload.wikimedia.org/wikipedia/en/thumb/8/83/Lambda.svg/500px-Lambd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371600" y="1143000"/>
            <a:ext cx="6781800" cy="1200150"/>
          </a:xfrm>
          <a:prstGeom prst="rect">
            <a:avLst/>
          </a:prstGeom>
          <a:noFill/>
        </p:spPr>
        <p:txBody>
          <a:bodyPr>
            <a:spAutoFit/>
          </a:bodyPr>
          <a:lstStyle/>
          <a:p>
            <a:pPr algn="r">
              <a:defRPr/>
            </a:pPr>
            <a:r>
              <a:rPr lang="en-US" sz="2400" b="1" dirty="0">
                <a:solidFill>
                  <a:schemeClr val="accent5">
                    <a:lumMod val="25000"/>
                  </a:schemeClr>
                </a:solidFill>
                <a:latin typeface="Arial" charset="0"/>
              </a:rPr>
              <a:t>The Applicative Y </a:t>
            </a:r>
            <a:r>
              <a:rPr lang="en-US" sz="2400" b="1" dirty="0" err="1">
                <a:solidFill>
                  <a:schemeClr val="accent5">
                    <a:lumMod val="25000"/>
                  </a:schemeClr>
                </a:solidFill>
                <a:latin typeface="Arial" charset="0"/>
              </a:rPr>
              <a:t>Combinator</a:t>
            </a:r>
            <a:endParaRPr lang="en-US" sz="2400" b="1" dirty="0">
              <a:solidFill>
                <a:schemeClr val="accent5">
                  <a:lumMod val="25000"/>
                </a:schemeClr>
              </a:solidFill>
              <a:latin typeface="Arial" charset="0"/>
            </a:endParaRPr>
          </a:p>
          <a:p>
            <a:pPr algn="r">
              <a:defRPr/>
            </a:pPr>
            <a:endParaRPr lang="en-US" sz="1600" dirty="0">
              <a:latin typeface="Arial" charset="0"/>
            </a:endParaRPr>
          </a:p>
          <a:p>
            <a:pPr algn="r">
              <a:defRPr/>
            </a:pPr>
            <a:endParaRPr lang="en-US" sz="1600" dirty="0">
              <a:latin typeface="Arial" charset="0"/>
            </a:endParaRPr>
          </a:p>
          <a:p>
            <a:pPr algn="r">
              <a:defRPr/>
            </a:pPr>
            <a:endParaRPr lang="en-US" sz="1600" dirty="0">
              <a:latin typeface="Arial" charset="0"/>
            </a:endParaRPr>
          </a:p>
        </p:txBody>
      </p:sp>
    </p:spTree>
    <p:extLst>
      <p:ext uri="{BB962C8B-B14F-4D97-AF65-F5344CB8AC3E}">
        <p14:creationId xmlns:p14="http://schemas.microsoft.com/office/powerpoint/2010/main" val="2519862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Tag Systems</a:t>
            </a:r>
            <a:r>
              <a:rPr lang="en-US" sz="3600">
                <a:solidFill>
                  <a:schemeClr val="tx2"/>
                </a:solidFill>
              </a:rPr>
              <a:t> </a:t>
            </a:r>
          </a:p>
        </p:txBody>
      </p:sp>
      <p:sp>
        <p:nvSpPr>
          <p:cNvPr id="27651" name="Text Box 11"/>
          <p:cNvSpPr txBox="1">
            <a:spLocks noChangeArrowheads="1"/>
          </p:cNvSpPr>
          <p:nvPr/>
        </p:nvSpPr>
        <p:spPr bwMode="auto">
          <a:xfrm>
            <a:off x="838200" y="990600"/>
            <a:ext cx="8077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A tag system (or a Post machine) is an FSM augmented with a FIFO queue.</a:t>
            </a:r>
          </a:p>
          <a:p>
            <a:pPr eaLnBrk="1" hangingPunct="1"/>
            <a:endParaRPr lang="en-US" sz="2400"/>
          </a:p>
          <a:p>
            <a:pPr eaLnBrk="1" hangingPunct="1"/>
            <a:r>
              <a:rPr lang="en-US" sz="2400"/>
              <a:t>Simple for WW:</a:t>
            </a:r>
          </a:p>
          <a:p>
            <a:pPr eaLnBrk="1" hangingPunct="1"/>
            <a:r>
              <a:rPr lang="en-US" sz="2400"/>
              <a:t>Not so simple for PalEven</a:t>
            </a:r>
          </a:p>
        </p:txBody>
      </p:sp>
    </p:spTree>
    <p:extLst>
      <p:ext uri="{BB962C8B-B14F-4D97-AF65-F5344CB8AC3E}">
        <p14:creationId xmlns:p14="http://schemas.microsoft.com/office/powerpoint/2010/main" val="25572066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6"/>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Power of Tag Systems</a:t>
            </a:r>
            <a:r>
              <a:rPr lang="en-US" sz="3600">
                <a:solidFill>
                  <a:schemeClr val="tx2"/>
                </a:solidFill>
              </a:rPr>
              <a:t> </a:t>
            </a:r>
          </a:p>
        </p:txBody>
      </p:sp>
      <p:sp>
        <p:nvSpPr>
          <p:cNvPr id="28675" name="Text Box 17"/>
          <p:cNvSpPr txBox="1">
            <a:spLocks noChangeArrowheads="1"/>
          </p:cNvSpPr>
          <p:nvPr/>
        </p:nvSpPr>
        <p:spPr bwMode="auto">
          <a:xfrm>
            <a:off x="838200" y="990600"/>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t>Tag systems are equivalent in power to Turing machines because the TM’s tape can be simulated with the FIFO queue.</a:t>
            </a:r>
          </a:p>
          <a:p>
            <a:pPr eaLnBrk="1" hangingPunct="1"/>
            <a:endParaRPr lang="en-US" sz="2400" dirty="0"/>
          </a:p>
          <a:p>
            <a:pPr eaLnBrk="1" hangingPunct="1"/>
            <a:endParaRPr lang="en-US" sz="2400" dirty="0"/>
          </a:p>
          <a:p>
            <a:pPr eaLnBrk="1" hangingPunct="1"/>
            <a:r>
              <a:rPr lang="en-US" sz="2400" dirty="0"/>
              <a:t>Suppose that we </a:t>
            </a:r>
            <a:r>
              <a:rPr lang="en-US" sz="2400" dirty="0" smtClean="0"/>
              <a:t>put </a:t>
            </a:r>
            <a:r>
              <a:rPr lang="en-US" sz="2400" dirty="0" err="1" smtClean="0">
                <a:latin typeface="Courier New" panose="02070309020205020404" pitchFamily="49" charset="0"/>
              </a:rPr>
              <a:t>abcde</a:t>
            </a:r>
            <a:r>
              <a:rPr lang="en-US" sz="2400" dirty="0" smtClean="0"/>
              <a:t> into </a:t>
            </a:r>
            <a:r>
              <a:rPr lang="en-US" sz="2400" dirty="0"/>
              <a:t>the queue:</a:t>
            </a:r>
          </a:p>
          <a:p>
            <a:pPr eaLnBrk="1" hangingPunct="1"/>
            <a:endParaRPr lang="en-US" sz="2400" dirty="0"/>
          </a:p>
          <a:p>
            <a:pPr eaLnBrk="1" hangingPunct="1"/>
            <a:r>
              <a:rPr lang="en-US" sz="2400" dirty="0"/>
              <a:t>			</a:t>
            </a:r>
            <a:r>
              <a:rPr lang="en-US" sz="2400" dirty="0">
                <a:latin typeface="Courier New" panose="02070309020205020404" pitchFamily="49" charset="0"/>
              </a:rPr>
              <a:t>a b c d e</a:t>
            </a:r>
          </a:p>
          <a:p>
            <a:pPr eaLnBrk="1" hangingPunct="1"/>
            <a:r>
              <a:rPr lang="en-US" sz="2400" dirty="0"/>
              <a:t/>
            </a:r>
            <a:br>
              <a:rPr lang="en-US" sz="2400" dirty="0"/>
            </a:br>
            <a:r>
              <a:rPr lang="en-US" sz="2400" dirty="0"/>
              <a:t>To read the queue, we must remove the </a:t>
            </a:r>
            <a:r>
              <a:rPr lang="en-US" sz="2400" dirty="0">
                <a:latin typeface="Courier New" panose="02070309020205020404" pitchFamily="49" charset="0"/>
              </a:rPr>
              <a:t>a</a:t>
            </a:r>
            <a:r>
              <a:rPr lang="en-US" sz="2400" dirty="0"/>
              <a:t> first.</a:t>
            </a:r>
          </a:p>
          <a:p>
            <a:pPr eaLnBrk="1" hangingPunct="1"/>
            <a:endParaRPr lang="en-US" sz="2400" dirty="0"/>
          </a:p>
          <a:p>
            <a:pPr eaLnBrk="1" hangingPunct="1"/>
            <a:r>
              <a:rPr lang="en-US" sz="2400" dirty="0"/>
              <a:t>But suppose we want to remove </a:t>
            </a:r>
            <a:r>
              <a:rPr lang="en-US" sz="2400" dirty="0">
                <a:latin typeface="Courier New" panose="02070309020205020404" pitchFamily="49" charset="0"/>
              </a:rPr>
              <a:t>e</a:t>
            </a:r>
            <a:r>
              <a:rPr lang="en-US" sz="2400" dirty="0"/>
              <a:t> first:</a:t>
            </a:r>
          </a:p>
        </p:txBody>
      </p:sp>
      <p:sp>
        <p:nvSpPr>
          <p:cNvPr id="28676" name="Line 18"/>
          <p:cNvSpPr>
            <a:spLocks noChangeShapeType="1"/>
          </p:cNvSpPr>
          <p:nvPr/>
        </p:nvSpPr>
        <p:spPr bwMode="auto">
          <a:xfrm>
            <a:off x="2133600" y="3581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Line 19"/>
          <p:cNvSpPr>
            <a:spLocks noChangeShapeType="1"/>
          </p:cNvSpPr>
          <p:nvPr/>
        </p:nvSpPr>
        <p:spPr bwMode="auto">
          <a:xfrm>
            <a:off x="2133600" y="3962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8" name="Line 20"/>
          <p:cNvSpPr>
            <a:spLocks noChangeShapeType="1"/>
          </p:cNvSpPr>
          <p:nvPr/>
        </p:nvSpPr>
        <p:spPr bwMode="auto">
          <a:xfrm>
            <a:off x="2667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Line 21"/>
          <p:cNvSpPr>
            <a:spLocks noChangeShapeType="1"/>
          </p:cNvSpPr>
          <p:nvPr/>
        </p:nvSpPr>
        <p:spPr bwMode="auto">
          <a:xfrm>
            <a:off x="3048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22"/>
          <p:cNvSpPr>
            <a:spLocks noChangeShapeType="1"/>
          </p:cNvSpPr>
          <p:nvPr/>
        </p:nvSpPr>
        <p:spPr bwMode="auto">
          <a:xfrm>
            <a:off x="3429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Line 23"/>
          <p:cNvSpPr>
            <a:spLocks noChangeShapeType="1"/>
          </p:cNvSpPr>
          <p:nvPr/>
        </p:nvSpPr>
        <p:spPr bwMode="auto">
          <a:xfrm>
            <a:off x="3733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24"/>
          <p:cNvSpPr>
            <a:spLocks noChangeShapeType="1"/>
          </p:cNvSpPr>
          <p:nvPr/>
        </p:nvSpPr>
        <p:spPr bwMode="auto">
          <a:xfrm>
            <a:off x="4114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Line 25"/>
          <p:cNvSpPr>
            <a:spLocks noChangeShapeType="1"/>
          </p:cNvSpPr>
          <p:nvPr/>
        </p:nvSpPr>
        <p:spPr bwMode="auto">
          <a:xfrm>
            <a:off x="4495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44352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Power of Tag Systems</a:t>
            </a:r>
            <a:r>
              <a:rPr lang="en-US" sz="3600">
                <a:solidFill>
                  <a:schemeClr val="tx2"/>
                </a:solidFill>
              </a:rPr>
              <a:t> </a:t>
            </a:r>
          </a:p>
        </p:txBody>
      </p:sp>
      <p:sp>
        <p:nvSpPr>
          <p:cNvPr id="29699" name="Text Box 3"/>
          <p:cNvSpPr txBox="1">
            <a:spLocks noChangeArrowheads="1"/>
          </p:cNvSpPr>
          <p:nvPr/>
        </p:nvSpPr>
        <p:spPr bwMode="auto">
          <a:xfrm>
            <a:off x="838200" y="990600"/>
            <a:ext cx="8077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t>Tag systems are equivalent in power to Turing machines because the TM’s tape can be simulated with the FIFO queue.</a:t>
            </a:r>
          </a:p>
          <a:p>
            <a:pPr eaLnBrk="1" hangingPunct="1"/>
            <a:endParaRPr lang="en-US" sz="2400"/>
          </a:p>
          <a:p>
            <a:pPr eaLnBrk="1" hangingPunct="1"/>
            <a:endParaRPr lang="en-US" sz="2400"/>
          </a:p>
          <a:p>
            <a:pPr eaLnBrk="1" hangingPunct="1"/>
            <a:r>
              <a:rPr lang="en-US" sz="2400"/>
              <a:t>Suppose that we push </a:t>
            </a:r>
            <a:r>
              <a:rPr lang="en-US" sz="2400">
                <a:latin typeface="Courier New" panose="02070309020205020404" pitchFamily="49" charset="0"/>
              </a:rPr>
              <a:t>abcde</a:t>
            </a:r>
            <a:r>
              <a:rPr lang="en-US" sz="2400"/>
              <a:t> onto the queue:</a:t>
            </a:r>
          </a:p>
          <a:p>
            <a:pPr eaLnBrk="1" hangingPunct="1"/>
            <a:endParaRPr lang="en-US" sz="2400"/>
          </a:p>
          <a:p>
            <a:pPr eaLnBrk="1" hangingPunct="1"/>
            <a:r>
              <a:rPr lang="en-US" sz="2400"/>
              <a:t>			</a:t>
            </a:r>
            <a:r>
              <a:rPr lang="en-US" sz="2400">
                <a:latin typeface="Courier New" panose="02070309020205020404" pitchFamily="49" charset="0"/>
              </a:rPr>
              <a:t>a b c d e</a:t>
            </a:r>
          </a:p>
          <a:p>
            <a:pPr eaLnBrk="1" hangingPunct="1"/>
            <a:r>
              <a:rPr lang="en-US" sz="2400"/>
              <a:t/>
            </a:r>
            <a:br>
              <a:rPr lang="en-US" sz="2400"/>
            </a:br>
            <a:r>
              <a:rPr lang="en-US" sz="2400"/>
              <a:t>To read the queue, we must remove the </a:t>
            </a:r>
            <a:r>
              <a:rPr lang="en-US" sz="2400">
                <a:latin typeface="Courier New" panose="02070309020205020404" pitchFamily="49" charset="0"/>
              </a:rPr>
              <a:t>a</a:t>
            </a:r>
            <a:r>
              <a:rPr lang="en-US" sz="2400"/>
              <a:t> first.</a:t>
            </a:r>
          </a:p>
          <a:p>
            <a:pPr eaLnBrk="1" hangingPunct="1"/>
            <a:endParaRPr lang="en-US" sz="2400"/>
          </a:p>
          <a:p>
            <a:pPr eaLnBrk="1" hangingPunct="1"/>
            <a:r>
              <a:rPr lang="en-US" sz="2400"/>
              <a:t>But suppose we want to remove </a:t>
            </a:r>
            <a:r>
              <a:rPr lang="en-US" sz="2400">
                <a:latin typeface="Courier New" panose="02070309020205020404" pitchFamily="49" charset="0"/>
              </a:rPr>
              <a:t>e</a:t>
            </a:r>
            <a:r>
              <a:rPr lang="en-US" sz="2400"/>
              <a:t> first:</a:t>
            </a:r>
          </a:p>
          <a:p>
            <a:pPr eaLnBrk="1" hangingPunct="1"/>
            <a:endParaRPr lang="en-US" sz="2400"/>
          </a:p>
          <a:p>
            <a:pPr eaLnBrk="1" hangingPunct="1"/>
            <a:r>
              <a:rPr lang="en-US" sz="2400"/>
              <a:t>		</a:t>
            </a:r>
            <a:r>
              <a:rPr lang="en-US" sz="2400">
                <a:solidFill>
                  <a:srgbClr val="FF0000"/>
                </a:solidFill>
              </a:rPr>
              <a:t>Treat the queue as a loop.</a:t>
            </a:r>
          </a:p>
        </p:txBody>
      </p:sp>
      <p:sp>
        <p:nvSpPr>
          <p:cNvPr id="29700" name="Line 4"/>
          <p:cNvSpPr>
            <a:spLocks noChangeShapeType="1"/>
          </p:cNvSpPr>
          <p:nvPr/>
        </p:nvSpPr>
        <p:spPr bwMode="auto">
          <a:xfrm>
            <a:off x="2133600" y="3581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 name="Line 5"/>
          <p:cNvSpPr>
            <a:spLocks noChangeShapeType="1"/>
          </p:cNvSpPr>
          <p:nvPr/>
        </p:nvSpPr>
        <p:spPr bwMode="auto">
          <a:xfrm>
            <a:off x="2133600" y="3962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 name="Line 6"/>
          <p:cNvSpPr>
            <a:spLocks noChangeShapeType="1"/>
          </p:cNvSpPr>
          <p:nvPr/>
        </p:nvSpPr>
        <p:spPr bwMode="auto">
          <a:xfrm>
            <a:off x="2667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3" name="Line 7"/>
          <p:cNvSpPr>
            <a:spLocks noChangeShapeType="1"/>
          </p:cNvSpPr>
          <p:nvPr/>
        </p:nvSpPr>
        <p:spPr bwMode="auto">
          <a:xfrm>
            <a:off x="3048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8"/>
          <p:cNvSpPr>
            <a:spLocks noChangeShapeType="1"/>
          </p:cNvSpPr>
          <p:nvPr/>
        </p:nvSpPr>
        <p:spPr bwMode="auto">
          <a:xfrm>
            <a:off x="34290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Line 9"/>
          <p:cNvSpPr>
            <a:spLocks noChangeShapeType="1"/>
          </p:cNvSpPr>
          <p:nvPr/>
        </p:nvSpPr>
        <p:spPr bwMode="auto">
          <a:xfrm>
            <a:off x="3733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10"/>
          <p:cNvSpPr>
            <a:spLocks noChangeShapeType="1"/>
          </p:cNvSpPr>
          <p:nvPr/>
        </p:nvSpPr>
        <p:spPr bwMode="auto">
          <a:xfrm>
            <a:off x="4114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11"/>
          <p:cNvSpPr>
            <a:spLocks noChangeShapeType="1"/>
          </p:cNvSpPr>
          <p:nvPr/>
        </p:nvSpPr>
        <p:spPr bwMode="auto">
          <a:xfrm>
            <a:off x="4495800" y="3581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84203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762000" y="76200"/>
            <a:ext cx="845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dirty="0" smtClean="0">
                <a:solidFill>
                  <a:schemeClr val="tx2"/>
                </a:solidFill>
              </a:rPr>
              <a:t>Multiple-track tape</a:t>
            </a:r>
            <a:endParaRPr lang="en-US" sz="3600" b="1" dirty="0">
              <a:solidFill>
                <a:schemeClr val="tx2"/>
              </a:solidFill>
            </a:endParaRPr>
          </a:p>
        </p:txBody>
      </p:sp>
      <p:sp>
        <p:nvSpPr>
          <p:cNvPr id="23555" name="Text Box 7"/>
          <p:cNvSpPr txBox="1">
            <a:spLocks noChangeArrowheads="1"/>
          </p:cNvSpPr>
          <p:nvPr/>
        </p:nvSpPr>
        <p:spPr bwMode="auto">
          <a:xfrm>
            <a:off x="838200" y="990600"/>
            <a:ext cx="8077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smtClean="0"/>
              <a:t>    On an n-track tape, track i has input alphabet </a:t>
            </a:r>
            <a:r>
              <a:rPr lang="el-GR" sz="2400" dirty="0" smtClean="0"/>
              <a:t>Σ</a:t>
            </a:r>
            <a:r>
              <a:rPr lang="en-US" sz="2400" baseline="-25000" dirty="0" smtClean="0"/>
              <a:t>i</a:t>
            </a:r>
            <a:r>
              <a:rPr lang="en-US" sz="2400" dirty="0" smtClean="0"/>
              <a:t> </a:t>
            </a:r>
            <a:br>
              <a:rPr lang="en-US" sz="2400" dirty="0" smtClean="0"/>
            </a:br>
            <a:r>
              <a:rPr lang="en-US" sz="2400" dirty="0" smtClean="0"/>
              <a:t>and tape alphabet </a:t>
            </a:r>
            <a:r>
              <a:rPr lang="el-GR" sz="2400" dirty="0" smtClean="0"/>
              <a:t>Γ</a:t>
            </a:r>
            <a:r>
              <a:rPr lang="en-US" sz="2400" baseline="-25000" dirty="0" smtClean="0"/>
              <a:t>i</a:t>
            </a:r>
            <a:r>
              <a:rPr lang="en-US" sz="2400" dirty="0" smtClean="0"/>
              <a:t>.</a:t>
            </a:r>
          </a:p>
          <a:p>
            <a:pPr eaLnBrk="1" hangingPunct="1"/>
            <a:endParaRPr lang="en-US" sz="2400" dirty="0"/>
          </a:p>
          <a:p>
            <a:pPr eaLnBrk="1" hangingPunct="1"/>
            <a:r>
              <a:rPr lang="en-US" sz="2400" b="1" dirty="0" smtClean="0"/>
              <a:t>We can simulate this with an ordinary TM.</a:t>
            </a:r>
          </a:p>
          <a:p>
            <a:pPr eaLnBrk="1" hangingPunct="1"/>
            <a:endParaRPr lang="en-US" sz="2400" b="1" dirty="0"/>
          </a:p>
          <a:p>
            <a:pPr eaLnBrk="1" hangingPunct="1"/>
            <a:r>
              <a:rPr lang="en-US" sz="2400" b="1" dirty="0"/>
              <a:t>	</a:t>
            </a:r>
            <a:r>
              <a:rPr lang="en-US" sz="2400" dirty="0" smtClean="0"/>
              <a:t>A transition is based on the current state and the combination of all of the symbols on all of the tracks of the current "column".</a:t>
            </a:r>
            <a:endParaRPr lang="en-US" sz="2400" dirty="0"/>
          </a:p>
          <a:p>
            <a:pPr eaLnBrk="1" hangingPunct="1"/>
            <a:endParaRPr lang="en-US" sz="2400" dirty="0" smtClean="0"/>
          </a:p>
          <a:p>
            <a:pPr eaLnBrk="1" hangingPunct="1"/>
            <a:r>
              <a:rPr lang="en-US" sz="2400" dirty="0"/>
              <a:t>	</a:t>
            </a:r>
            <a:r>
              <a:rPr lang="el-GR" sz="2400" dirty="0" smtClean="0"/>
              <a:t>Γ</a:t>
            </a:r>
            <a:r>
              <a:rPr lang="en-US" sz="2400" dirty="0" smtClean="0"/>
              <a:t> is the set of n-tuples of the form [ </a:t>
            </a:r>
            <a:r>
              <a:rPr lang="el-GR" sz="2400" dirty="0" smtClean="0"/>
              <a:t>γ</a:t>
            </a:r>
            <a:r>
              <a:rPr lang="en-US" sz="2400" baseline="-25000" dirty="0" smtClean="0"/>
              <a:t>1</a:t>
            </a:r>
            <a:r>
              <a:rPr lang="en-US" sz="2400" dirty="0" smtClean="0"/>
              <a:t>, …, </a:t>
            </a:r>
            <a:r>
              <a:rPr lang="el-GR" sz="2400" dirty="0" smtClean="0"/>
              <a:t>γ</a:t>
            </a:r>
            <a:r>
              <a:rPr lang="en-US" sz="2400" baseline="-25000" dirty="0" smtClean="0"/>
              <a:t>n</a:t>
            </a:r>
            <a:r>
              <a:rPr lang="en-US" sz="2400" dirty="0" smtClean="0"/>
              <a:t>], where </a:t>
            </a:r>
            <a:r>
              <a:rPr lang="el-GR" sz="2400" dirty="0" smtClean="0"/>
              <a:t>γ</a:t>
            </a:r>
            <a:r>
              <a:rPr lang="en-US" sz="2400" baseline="-25000" dirty="0" smtClean="0"/>
              <a:t>1</a:t>
            </a:r>
            <a:r>
              <a:rPr lang="en-US" sz="2400" dirty="0" smtClean="0"/>
              <a:t> </a:t>
            </a:r>
            <a:r>
              <a:rPr lang="en-US" sz="2400" dirty="0" smtClean="0">
                <a:sym typeface="Symbol" panose="05050102010706020507" pitchFamily="18" charset="2"/>
              </a:rPr>
              <a:t> </a:t>
            </a:r>
            <a:r>
              <a:rPr lang="el-GR" sz="2400" dirty="0"/>
              <a:t>Γ</a:t>
            </a:r>
            <a:r>
              <a:rPr lang="en-US" sz="2400" baseline="-25000" dirty="0"/>
              <a:t>i</a:t>
            </a:r>
            <a:r>
              <a:rPr lang="en-US" sz="2400" dirty="0" smtClean="0"/>
              <a:t>.  </a:t>
            </a:r>
            <a:r>
              <a:rPr lang="el-GR" sz="2400" dirty="0" smtClean="0"/>
              <a:t>Σ</a:t>
            </a:r>
            <a:r>
              <a:rPr lang="en-US" sz="2400" dirty="0" smtClean="0"/>
              <a:t> is similar.  The "blank" symbol is the n-tuple   [</a:t>
            </a:r>
            <a:r>
              <a:rPr lang="en-US" sz="2400" dirty="0" smtClean="0">
                <a:sym typeface="Wingdings" panose="05000000000000000000" pitchFamily="2" charset="2"/>
              </a:rPr>
              <a:t></a:t>
            </a:r>
            <a:r>
              <a:rPr lang="en-US" sz="2400" dirty="0" smtClean="0"/>
              <a:t>, …,</a:t>
            </a:r>
            <a:r>
              <a:rPr lang="en-US" sz="2400" dirty="0">
                <a:sym typeface="Wingdings" panose="05000000000000000000" pitchFamily="2" charset="2"/>
              </a:rPr>
              <a:t> </a:t>
            </a:r>
            <a:r>
              <a:rPr lang="en-US" sz="2400" dirty="0" smtClean="0">
                <a:sym typeface="Wingdings" panose="05000000000000000000" pitchFamily="2" charset="2"/>
              </a:rPr>
              <a:t></a:t>
            </a:r>
            <a:r>
              <a:rPr lang="en-US" sz="2400" dirty="0" smtClean="0"/>
              <a:t>].  Each transition reads an n-tuple from </a:t>
            </a:r>
            <a:r>
              <a:rPr lang="el-GR" sz="2400" dirty="0" smtClean="0"/>
              <a:t>Γ</a:t>
            </a:r>
            <a:r>
              <a:rPr lang="en-US" sz="2400" dirty="0" smtClean="0"/>
              <a:t>, and then writes an n-tuple from </a:t>
            </a:r>
            <a:r>
              <a:rPr lang="el-GR" sz="2400" dirty="0" smtClean="0"/>
              <a:t>Γ</a:t>
            </a:r>
            <a:r>
              <a:rPr lang="en-US" sz="2400" dirty="0" smtClean="0"/>
              <a:t> on the same "square" before the head moves right or left.  </a:t>
            </a:r>
            <a:endParaRPr lang="en-US" sz="2400" dirty="0"/>
          </a:p>
          <a:p>
            <a:pPr eaLnBrk="1" hangingPunct="1"/>
            <a:endParaRPr lang="en-US" sz="2400" dirty="0"/>
          </a:p>
        </p:txBody>
      </p:sp>
    </p:spTree>
    <p:extLst>
      <p:ext uri="{BB962C8B-B14F-4D97-AF65-F5344CB8AC3E}">
        <p14:creationId xmlns:p14="http://schemas.microsoft.com/office/powerpoint/2010/main" val="1369149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The Game of Life</a:t>
            </a:r>
            <a:r>
              <a:rPr lang="en-US" sz="3600">
                <a:solidFill>
                  <a:schemeClr val="tx2"/>
                </a:solidFill>
              </a:rPr>
              <a:t> </a:t>
            </a:r>
          </a:p>
        </p:txBody>
      </p:sp>
      <p:sp>
        <p:nvSpPr>
          <p:cNvPr id="30723" name="Text Box 5"/>
          <p:cNvSpPr txBox="1">
            <a:spLocks noChangeArrowheads="1"/>
          </p:cNvSpPr>
          <p:nvPr/>
        </p:nvSpPr>
        <p:spPr bwMode="auto">
          <a:xfrm>
            <a:off x="838200" y="1066800"/>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hlinkClick r:id="rId3"/>
              </a:rPr>
              <a:t>Playing the game</a:t>
            </a:r>
            <a:endParaRPr lang="en-US" sz="2000"/>
          </a:p>
        </p:txBody>
      </p:sp>
      <p:sp>
        <p:nvSpPr>
          <p:cNvPr id="30724" name="Text Box 11"/>
          <p:cNvSpPr txBox="1">
            <a:spLocks noChangeArrowheads="1"/>
          </p:cNvSpPr>
          <p:nvPr/>
        </p:nvSpPr>
        <p:spPr bwMode="auto">
          <a:xfrm>
            <a:off x="914400" y="2971800"/>
            <a:ext cx="8077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t>At each step of the computation, the value for each cell is determined by computing the number of neighbors (up to a max of 8) it currently has, according to the following rules:</a:t>
            </a:r>
          </a:p>
          <a:p>
            <a:pPr eaLnBrk="1" hangingPunct="1"/>
            <a:r>
              <a:rPr lang="en-US"/>
              <a:t>    ● </a:t>
            </a:r>
            <a:r>
              <a:rPr lang="en-US" sz="2000"/>
              <a:t>A dead cell with exactly three live neighbors becomes a live cell   </a:t>
            </a:r>
          </a:p>
          <a:p>
            <a:pPr eaLnBrk="1" hangingPunct="1"/>
            <a:r>
              <a:rPr lang="en-US" sz="2000"/>
              <a:t>      (birth). </a:t>
            </a:r>
            <a:endParaRPr lang="en-US"/>
          </a:p>
          <a:p>
            <a:pPr eaLnBrk="1" hangingPunct="1"/>
            <a:r>
              <a:rPr lang="en-US"/>
              <a:t>    ● </a:t>
            </a:r>
            <a:r>
              <a:rPr lang="en-US" sz="2000"/>
              <a:t>A live cell with two or three live neighbors stays alive (survival).</a:t>
            </a:r>
          </a:p>
          <a:p>
            <a:pPr eaLnBrk="1" hangingPunct="1"/>
            <a:r>
              <a:rPr lang="en-US"/>
              <a:t>    ● </a:t>
            </a:r>
            <a:r>
              <a:rPr lang="en-US" sz="2000"/>
              <a:t>In all other cases, a cell dies or remains dead (overcrowding or </a:t>
            </a:r>
          </a:p>
          <a:p>
            <a:pPr eaLnBrk="1" hangingPunct="1"/>
            <a:r>
              <a:rPr lang="en-US" sz="2000"/>
              <a:t>       loneliness).</a:t>
            </a:r>
          </a:p>
          <a:p>
            <a:pPr eaLnBrk="1" hangingPunct="1"/>
            <a:endParaRPr lang="en-US" sz="1000"/>
          </a:p>
          <a:p>
            <a:pPr eaLnBrk="1" hangingPunct="1"/>
            <a:endParaRPr lang="en-US" sz="2000"/>
          </a:p>
          <a:p>
            <a:pPr eaLnBrk="1" hangingPunct="1"/>
            <a:r>
              <a:rPr lang="en-US" sz="2000"/>
              <a:t>We’ll say that a game halts iff it reaches some stable configuration.</a:t>
            </a:r>
          </a:p>
        </p:txBody>
      </p:sp>
      <p:pic>
        <p:nvPicPr>
          <p:cNvPr id="30725" name="Picture 12" descr="Fig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808038"/>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9777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533400" y="76200"/>
            <a:ext cx="861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Elementary Cellular Automata</a:t>
            </a:r>
            <a:r>
              <a:rPr lang="en-US" sz="3600">
                <a:solidFill>
                  <a:schemeClr val="tx2"/>
                </a:solidFill>
              </a:rPr>
              <a:t> </a:t>
            </a:r>
          </a:p>
        </p:txBody>
      </p:sp>
      <p:sp>
        <p:nvSpPr>
          <p:cNvPr id="31747" name="Text Box 5"/>
          <p:cNvSpPr txBox="1">
            <a:spLocks noChangeArrowheads="1"/>
          </p:cNvSpPr>
          <p:nvPr/>
        </p:nvSpPr>
        <p:spPr bwMode="auto">
          <a:xfrm>
            <a:off x="838200" y="31242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hlinkClick r:id="rId3"/>
              </a:rPr>
              <a:t>Wolfram’s Rule 110</a:t>
            </a:r>
            <a:r>
              <a:rPr lang="en-US" sz="2400"/>
              <a:t> is a universal </a:t>
            </a:r>
            <a:br>
              <a:rPr lang="en-US" sz="2400"/>
            </a:br>
            <a:r>
              <a:rPr lang="en-US" sz="2400"/>
              <a:t>computer,  if you can figure out how to encode the </a:t>
            </a:r>
            <a:br>
              <a:rPr lang="en-US" sz="2400"/>
            </a:br>
            <a:r>
              <a:rPr lang="en-US" sz="2400"/>
              <a:t>program and the input in the initial configuration:</a:t>
            </a:r>
          </a:p>
        </p:txBody>
      </p:sp>
      <p:pic>
        <p:nvPicPr>
          <p:cNvPr id="31748" name="Picture 6" descr="Fig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47800"/>
            <a:ext cx="50625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7" descr="Fig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4343400"/>
            <a:ext cx="8510587"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5"/>
          <p:cNvSpPr txBox="1">
            <a:spLocks noChangeArrowheads="1"/>
          </p:cNvSpPr>
          <p:nvPr/>
        </p:nvSpPr>
        <p:spPr bwMode="auto">
          <a:xfrm>
            <a:off x="838200" y="5638800"/>
            <a:ext cx="815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a:t>For some fascinating pictures, look up </a:t>
            </a:r>
            <a:r>
              <a:rPr lang="en-US" dirty="0">
                <a:solidFill>
                  <a:srgbClr val="00B050"/>
                </a:solidFill>
              </a:rPr>
              <a:t>Rule 110</a:t>
            </a:r>
            <a:r>
              <a:rPr lang="en-US" dirty="0"/>
              <a:t>.  </a:t>
            </a:r>
            <a:br>
              <a:rPr lang="en-US" dirty="0"/>
            </a:br>
            <a:r>
              <a:rPr lang="en-US" dirty="0"/>
              <a:t>Conjectured in 1985 to be Turing complete, proved in 2000 by Matthew Cook</a:t>
            </a:r>
            <a:r>
              <a:rPr lang="en-US" dirty="0" smtClean="0"/>
              <a:t>.</a:t>
            </a:r>
          </a:p>
          <a:p>
            <a:pPr eaLnBrk="1" hangingPunct="1"/>
            <a:r>
              <a:rPr lang="en-US" dirty="0"/>
              <a:t>Also: </a:t>
            </a:r>
            <a:r>
              <a:rPr lang="en-US" dirty="0">
                <a:hlinkClick r:id="rId6"/>
              </a:rPr>
              <a:t>http://</a:t>
            </a:r>
            <a:r>
              <a:rPr lang="en-US" dirty="0" smtClean="0">
                <a:hlinkClick r:id="rId6"/>
              </a:rPr>
              <a:t>en.wikipedia.org/wiki/A_New_Kind_of_Science</a:t>
            </a:r>
            <a:r>
              <a:rPr lang="en-US" dirty="0" smtClean="0"/>
              <a:t> </a:t>
            </a:r>
            <a:endParaRPr lang="en-US" dirty="0"/>
          </a:p>
        </p:txBody>
      </p:sp>
      <p:pic>
        <p:nvPicPr>
          <p:cNvPr id="3175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6300" y="1014413"/>
            <a:ext cx="29591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017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Multiple Tapes</a:t>
            </a:r>
          </a:p>
        </p:txBody>
      </p:sp>
      <p:pic>
        <p:nvPicPr>
          <p:cNvPr id="24579" name="Picture 13" descr="Fig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8305800"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241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57200" y="76200"/>
            <a:ext cx="876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Multiple Tapes</a:t>
            </a:r>
          </a:p>
        </p:txBody>
      </p:sp>
      <p:sp>
        <p:nvSpPr>
          <p:cNvPr id="25603" name="Text Box 3"/>
          <p:cNvSpPr txBox="1">
            <a:spLocks noChangeArrowheads="1"/>
          </p:cNvSpPr>
          <p:nvPr/>
        </p:nvSpPr>
        <p:spPr bwMode="auto">
          <a:xfrm>
            <a:off x="762000" y="1143000"/>
            <a:ext cx="8077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800100" indent="-6858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dirty="0"/>
              <a:t>The transition function for a </a:t>
            </a:r>
            <a:r>
              <a:rPr lang="en-US" sz="2400" i="1" dirty="0"/>
              <a:t>k</a:t>
            </a:r>
            <a:r>
              <a:rPr lang="en-US" sz="2400" dirty="0"/>
              <a:t>-tape Turing machine:</a:t>
            </a:r>
          </a:p>
          <a:p>
            <a:pPr lvl="1" eaLnBrk="1" hangingPunct="1"/>
            <a:endParaRPr lang="en-US" sz="2400" dirty="0"/>
          </a:p>
          <a:p>
            <a:pPr lvl="1" eaLnBrk="1" hangingPunct="1"/>
            <a:r>
              <a:rPr lang="en-US" sz="2400" dirty="0"/>
              <a:t>((</a:t>
            </a:r>
            <a:r>
              <a:rPr lang="en-US" sz="2400" i="1" dirty="0"/>
              <a:t>K-H</a:t>
            </a:r>
            <a:r>
              <a:rPr lang="en-US" sz="2400" dirty="0"/>
              <a:t>) ,  </a:t>
            </a:r>
            <a:r>
              <a:rPr lang="en-US" sz="2400" dirty="0">
                <a:sym typeface="Symbol" panose="05050102010706020507" pitchFamily="18" charset="2"/>
              </a:rPr>
              <a:t></a:t>
            </a:r>
            <a:r>
              <a:rPr lang="en-US" sz="2400" baseline="-25000" dirty="0"/>
              <a:t>1</a:t>
            </a:r>
            <a:r>
              <a:rPr lang="en-US" sz="2400" dirty="0"/>
              <a:t>	</a:t>
            </a:r>
            <a:r>
              <a:rPr lang="en-US" sz="2400" dirty="0" smtClean="0"/>
              <a:t>     to</a:t>
            </a:r>
            <a:r>
              <a:rPr lang="en-US" sz="2400" dirty="0"/>
              <a:t>	</a:t>
            </a:r>
            <a:r>
              <a:rPr lang="en-US" sz="2400" dirty="0" smtClean="0"/>
              <a:t>   (</a:t>
            </a:r>
            <a:r>
              <a:rPr lang="en-US" sz="2400" i="1" dirty="0"/>
              <a:t>K </a:t>
            </a:r>
            <a:r>
              <a:rPr lang="en-US" sz="2400" dirty="0"/>
              <a:t>, </a:t>
            </a:r>
            <a:r>
              <a:rPr lang="en-US" sz="2400" dirty="0">
                <a:sym typeface="Symbol" panose="05050102010706020507" pitchFamily="18" charset="2"/>
              </a:rPr>
              <a:t></a:t>
            </a:r>
            <a:r>
              <a:rPr lang="en-US" sz="2400" baseline="-25000" dirty="0"/>
              <a:t>1</a:t>
            </a:r>
            <a:r>
              <a:rPr lang="en-US" sz="2400" baseline="-25000" dirty="0">
                <a:sym typeface="Symbol" panose="05050102010706020507" pitchFamily="18" charset="2"/>
              </a:rPr>
              <a:t></a:t>
            </a:r>
            <a:r>
              <a:rPr lang="en-US" sz="2400" dirty="0"/>
              <a:t>, {</a:t>
            </a:r>
            <a:r>
              <a:rPr lang="en-US" sz="2400" dirty="0">
                <a:sym typeface="Symbol" panose="05050102010706020507" pitchFamily="18" charset="2"/>
              </a:rPr>
              <a:t></a:t>
            </a:r>
            <a:r>
              <a:rPr lang="en-US" sz="2400" dirty="0"/>
              <a:t>, </a:t>
            </a:r>
            <a:r>
              <a:rPr lang="en-US" sz="2400" dirty="0">
                <a:sym typeface="Symbol" panose="05050102010706020507" pitchFamily="18" charset="2"/>
              </a:rPr>
              <a:t></a:t>
            </a:r>
            <a:r>
              <a:rPr lang="en-US" sz="2400" dirty="0"/>
              <a:t>, </a:t>
            </a:r>
            <a:r>
              <a:rPr lang="en-US" sz="2400" dirty="0">
                <a:sym typeface="Symbol" panose="05050102010706020507" pitchFamily="18" charset="2"/>
              </a:rPr>
              <a:t></a:t>
            </a:r>
            <a:r>
              <a:rPr lang="en-US" sz="2400" dirty="0"/>
              <a:t>}</a:t>
            </a:r>
          </a:p>
          <a:p>
            <a:pPr lvl="1" eaLnBrk="1" hangingPunct="1"/>
            <a:r>
              <a:rPr lang="en-US" sz="2400" dirty="0"/>
              <a:t>           ,  </a:t>
            </a:r>
            <a:r>
              <a:rPr lang="en-US" sz="2400" dirty="0">
                <a:sym typeface="Symbol" panose="05050102010706020507" pitchFamily="18" charset="2"/>
              </a:rPr>
              <a:t></a:t>
            </a:r>
            <a:r>
              <a:rPr lang="en-US" sz="2400" baseline="-25000" dirty="0"/>
              <a:t>2</a:t>
            </a:r>
            <a:r>
              <a:rPr lang="en-US" sz="2400" dirty="0"/>
              <a:t>  		     </a:t>
            </a:r>
            <a:r>
              <a:rPr lang="en-US" sz="2400" dirty="0" smtClean="0"/>
              <a:t>   , </a:t>
            </a:r>
            <a:r>
              <a:rPr lang="en-US" sz="2400" dirty="0">
                <a:sym typeface="Symbol" panose="05050102010706020507" pitchFamily="18" charset="2"/>
              </a:rPr>
              <a:t></a:t>
            </a:r>
            <a:r>
              <a:rPr lang="en-US" sz="2400" baseline="-25000" dirty="0"/>
              <a:t>2</a:t>
            </a:r>
            <a:r>
              <a:rPr lang="en-US" sz="2400" baseline="-25000" dirty="0">
                <a:sym typeface="Symbol" panose="05050102010706020507" pitchFamily="18" charset="2"/>
              </a:rPr>
              <a:t></a:t>
            </a:r>
            <a:r>
              <a:rPr lang="en-US" sz="2400" dirty="0"/>
              <a:t>, {</a:t>
            </a:r>
            <a:r>
              <a:rPr lang="en-US" sz="2400" dirty="0">
                <a:sym typeface="Symbol" panose="05050102010706020507" pitchFamily="18" charset="2"/>
              </a:rPr>
              <a:t></a:t>
            </a:r>
            <a:r>
              <a:rPr lang="en-US" sz="2400" dirty="0"/>
              <a:t>, </a:t>
            </a:r>
            <a:r>
              <a:rPr lang="en-US" sz="2400" dirty="0">
                <a:sym typeface="Symbol" panose="05050102010706020507" pitchFamily="18" charset="2"/>
              </a:rPr>
              <a:t></a:t>
            </a:r>
            <a:r>
              <a:rPr lang="en-US" sz="2400" dirty="0"/>
              <a:t>, </a:t>
            </a:r>
            <a:r>
              <a:rPr lang="en-US" sz="2400" dirty="0">
                <a:sym typeface="Symbol" panose="05050102010706020507" pitchFamily="18" charset="2"/>
              </a:rPr>
              <a:t></a:t>
            </a:r>
            <a:r>
              <a:rPr lang="en-US" sz="2400" dirty="0"/>
              <a:t>}</a:t>
            </a:r>
          </a:p>
          <a:p>
            <a:pPr lvl="1" eaLnBrk="1" hangingPunct="1"/>
            <a:r>
              <a:rPr lang="en-US" sz="2400" dirty="0"/>
              <a:t>           ,   .		     </a:t>
            </a:r>
            <a:r>
              <a:rPr lang="en-US" sz="2400" dirty="0" smtClean="0"/>
              <a:t>   ,   </a:t>
            </a:r>
            <a:r>
              <a:rPr lang="en-US" sz="2400" dirty="0"/>
              <a:t>.</a:t>
            </a:r>
          </a:p>
          <a:p>
            <a:pPr lvl="1" eaLnBrk="1" hangingPunct="1"/>
            <a:r>
              <a:rPr lang="en-US" sz="2400" dirty="0"/>
              <a:t>           ,   .		    </a:t>
            </a:r>
            <a:r>
              <a:rPr lang="en-US" sz="2400" dirty="0" smtClean="0"/>
              <a:t>    </a:t>
            </a:r>
            <a:r>
              <a:rPr lang="en-US" sz="2400" dirty="0"/>
              <a:t>,   .</a:t>
            </a:r>
          </a:p>
          <a:p>
            <a:pPr lvl="1" eaLnBrk="1" hangingPunct="1"/>
            <a:r>
              <a:rPr lang="en-US" sz="2400" dirty="0"/>
              <a:t>           ,   </a:t>
            </a:r>
            <a:r>
              <a:rPr lang="en-US" sz="2400" dirty="0">
                <a:sym typeface="Symbol" panose="05050102010706020507" pitchFamily="18" charset="2"/>
              </a:rPr>
              <a:t></a:t>
            </a:r>
            <a:r>
              <a:rPr lang="en-US" sz="2400" i="1" baseline="-25000" dirty="0"/>
              <a:t>k</a:t>
            </a:r>
            <a:r>
              <a:rPr lang="en-US" sz="2400" dirty="0"/>
              <a:t>) 	    </a:t>
            </a:r>
            <a:r>
              <a:rPr lang="en-US" sz="2400" dirty="0" smtClean="0"/>
              <a:t>    </a:t>
            </a:r>
            <a:r>
              <a:rPr lang="en-US" sz="2400" dirty="0"/>
              <a:t>, </a:t>
            </a:r>
            <a:r>
              <a:rPr lang="en-US" sz="2400" dirty="0">
                <a:sym typeface="Symbol" panose="05050102010706020507" pitchFamily="18" charset="2"/>
              </a:rPr>
              <a:t></a:t>
            </a:r>
            <a:r>
              <a:rPr lang="en-US" sz="2400" i="1" baseline="-25000" dirty="0"/>
              <a:t>k</a:t>
            </a:r>
            <a:r>
              <a:rPr lang="en-US" sz="2400" baseline="-25000" dirty="0">
                <a:sym typeface="Symbol" panose="05050102010706020507" pitchFamily="18" charset="2"/>
              </a:rPr>
              <a:t></a:t>
            </a:r>
            <a:r>
              <a:rPr lang="en-US" sz="2400" dirty="0"/>
              <a:t>, {</a:t>
            </a:r>
            <a:r>
              <a:rPr lang="en-US" sz="2400" dirty="0">
                <a:sym typeface="Symbol" panose="05050102010706020507" pitchFamily="18" charset="2"/>
              </a:rPr>
              <a:t></a:t>
            </a:r>
            <a:r>
              <a:rPr lang="en-US" sz="2400" dirty="0"/>
              <a:t>, </a:t>
            </a:r>
            <a:r>
              <a:rPr lang="en-US" sz="2400" dirty="0">
                <a:sym typeface="Symbol" panose="05050102010706020507" pitchFamily="18" charset="2"/>
              </a:rPr>
              <a:t></a:t>
            </a:r>
            <a:r>
              <a:rPr lang="en-US" sz="2400" dirty="0"/>
              <a:t>, </a:t>
            </a:r>
            <a:r>
              <a:rPr lang="en-US" sz="2400" dirty="0">
                <a:sym typeface="Symbol" panose="05050102010706020507" pitchFamily="18" charset="2"/>
              </a:rPr>
              <a:t></a:t>
            </a:r>
            <a:r>
              <a:rPr lang="en-US" sz="2400" dirty="0"/>
              <a:t>})</a:t>
            </a:r>
          </a:p>
          <a:p>
            <a:pPr lvl="1" eaLnBrk="1" hangingPunct="1"/>
            <a:endParaRPr lang="en-US" sz="2400" dirty="0"/>
          </a:p>
          <a:p>
            <a:pPr lvl="1" eaLnBrk="1" hangingPunct="1"/>
            <a:endParaRPr lang="en-US" sz="2400" dirty="0"/>
          </a:p>
          <a:p>
            <a:pPr lvl="1" eaLnBrk="1" hangingPunct="1"/>
            <a:r>
              <a:rPr lang="en-US" sz="2400" dirty="0"/>
              <a:t>Input: </a:t>
            </a:r>
            <a:r>
              <a:rPr lang="en-US" sz="2400" dirty="0" smtClean="0"/>
              <a:t>initially all on </a:t>
            </a:r>
            <a:r>
              <a:rPr lang="en-US" sz="2400" dirty="0"/>
              <a:t>tape 1, </a:t>
            </a:r>
            <a:r>
              <a:rPr lang="en-US" sz="2400" dirty="0" smtClean="0"/>
              <a:t>other tapes </a:t>
            </a:r>
            <a:r>
              <a:rPr lang="en-US" sz="2400" dirty="0"/>
              <a:t>blank.</a:t>
            </a:r>
          </a:p>
          <a:p>
            <a:pPr lvl="1" eaLnBrk="1" hangingPunct="1"/>
            <a:r>
              <a:rPr lang="en-US" sz="2400" dirty="0"/>
              <a:t>Output: </a:t>
            </a:r>
            <a:r>
              <a:rPr lang="en-US" sz="2400" dirty="0" smtClean="0"/>
              <a:t>what's left on </a:t>
            </a:r>
            <a:r>
              <a:rPr lang="en-US" sz="2400" dirty="0"/>
              <a:t>tape 1, </a:t>
            </a:r>
            <a:r>
              <a:rPr lang="en-US" sz="2400" dirty="0" smtClean="0"/>
              <a:t>other tapes </a:t>
            </a:r>
            <a:r>
              <a:rPr lang="en-US" sz="2400" dirty="0"/>
              <a:t>ignored.</a:t>
            </a:r>
          </a:p>
          <a:p>
            <a:pPr lvl="1" eaLnBrk="1" hangingPunct="1"/>
            <a:endParaRPr lang="en-US" sz="2400" dirty="0"/>
          </a:p>
          <a:p>
            <a:pPr lvl="1" eaLnBrk="1" hangingPunct="1"/>
            <a:r>
              <a:rPr lang="en-US" sz="2400" dirty="0"/>
              <a:t>Note: </a:t>
            </a:r>
            <a:r>
              <a:rPr lang="en-US" sz="2400" dirty="0" smtClean="0"/>
              <a:t>On each transition, any tape </a:t>
            </a:r>
            <a:r>
              <a:rPr lang="en-US" sz="2400" dirty="0"/>
              <a:t>head is allowed to stay where it is.</a:t>
            </a:r>
          </a:p>
        </p:txBody>
      </p:sp>
    </p:spTree>
    <p:extLst>
      <p:ext uri="{BB962C8B-B14F-4D97-AF65-F5344CB8AC3E}">
        <p14:creationId xmlns:p14="http://schemas.microsoft.com/office/powerpoint/2010/main" val="116842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685800" y="762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Example: Copying a String</a:t>
            </a:r>
          </a:p>
        </p:txBody>
      </p:sp>
      <p:pic>
        <p:nvPicPr>
          <p:cNvPr id="26627" name="Picture 19"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80010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0" descr="Exampl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05200"/>
            <a:ext cx="80010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409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762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solidFill>
                  <a:schemeClr val="tx2"/>
                </a:solidFill>
              </a:rPr>
              <a:t>Example: Copying a String</a:t>
            </a:r>
          </a:p>
        </p:txBody>
      </p:sp>
      <p:pic>
        <p:nvPicPr>
          <p:cNvPr id="27651" name="Picture 4" descr="Exampl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80010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Exampl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733800"/>
            <a:ext cx="8012113"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232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15330</TotalTime>
  <Words>2677</Words>
  <Application>Microsoft Office PowerPoint</Application>
  <PresentationFormat>On-screen Show (4:3)</PresentationFormat>
  <Paragraphs>573</Paragraphs>
  <Slides>51</Slides>
  <Notes>42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Times New Roman</vt:lpstr>
      <vt:lpstr>Arial</vt:lpstr>
      <vt:lpstr>Wingdings</vt:lpstr>
      <vt:lpstr>Lucida Handwriting</vt:lpstr>
      <vt:lpstr>Courier New</vt:lpstr>
      <vt:lpstr>Symbol</vt:lpstr>
      <vt:lpstr>Calibri</vt:lpstr>
      <vt:lpstr>Monotype Sorts</vt:lpstr>
      <vt:lpstr>Default Design</vt:lpstr>
      <vt:lpstr>CorelPhotoPaint.Image.10</vt:lpstr>
      <vt:lpstr>TUring Machine Variations Encoding Turing Machines Universal Turing Machine</vt:lpstr>
      <vt:lpstr>Your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Algorithms Do?</vt:lpstr>
      <vt:lpstr>Gödel’s Incompleteness Theorem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oih</dc:creator>
  <cp:lastModifiedBy>Claude Anderson</cp:lastModifiedBy>
  <cp:revision>408</cp:revision>
  <cp:lastPrinted>2018-05-07T11:25:10Z</cp:lastPrinted>
  <dcterms:created xsi:type="dcterms:W3CDTF">2007-01-18T00:38:26Z</dcterms:created>
  <dcterms:modified xsi:type="dcterms:W3CDTF">2018-05-07T18:41:25Z</dcterms:modified>
</cp:coreProperties>
</file>