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699" r:id="rId28"/>
    <p:sldId id="637" r:id="rId29"/>
    <p:sldId id="638" r:id="rId30"/>
    <p:sldId id="639" r:id="rId31"/>
    <p:sldId id="640" r:id="rId32"/>
  </p:sldIdLst>
  <p:sldSz cx="9144000" cy="6858000" type="screen4x3"/>
  <p:notesSz cx="7315200" cy="9601200"/>
  <p:embeddedFontLst>
    <p:embeddedFont>
      <p:font typeface="Lucida Handwriting" panose="03010101010101010101" pitchFamily="66" charset="0"/>
      <p:regular r:id="rId35"/>
    </p:embeddedFont>
    <p:embeddedFont>
      <p:font typeface="Monotype Sorts" panose="05000000000000000000" charset="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1749" autoAdjust="0"/>
    <p:restoredTop sz="83867" autoAdjust="0"/>
  </p:normalViewPr>
  <p:slideViewPr>
    <p:cSldViewPr>
      <p:cViewPr varScale="1">
        <p:scale>
          <a:sx n="85" d="100"/>
          <a:sy n="85" d="100"/>
        </p:scale>
        <p:origin x="60" y="14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444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8444"/>
            <a:ext cx="3169920" cy="481123"/>
          </a:xfrm>
          <a:prstGeom prst="rect">
            <a:avLst/>
          </a:prstGeom>
        </p:spPr>
        <p:txBody>
          <a:bodyPr vert="horz" wrap="square" lIns="94959" tIns="47481" rIns="94959" bIns="474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5963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9" tIns="47481" rIns="94959" bIns="474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859"/>
            <a:ext cx="5852160" cy="4321930"/>
          </a:xfrm>
          <a:prstGeom prst="rect">
            <a:avLst/>
          </a:prstGeom>
        </p:spPr>
        <p:txBody>
          <a:bodyPr vert="horz" lIns="94959" tIns="47481" rIns="94959" bIns="474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444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8444"/>
            <a:ext cx="3169920" cy="481123"/>
          </a:xfrm>
          <a:prstGeom prst="rect">
            <a:avLst/>
          </a:prstGeom>
        </p:spPr>
        <p:txBody>
          <a:bodyPr vert="horz" wrap="square" lIns="94959" tIns="47481" rIns="94959" bIns="474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091" indent="-29338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128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180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888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2254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620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6986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4352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7A65F3-5FCB-4494-80AB-FB032838EA4F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90F09D-738C-47B9-8DFD-0C64BA94B395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1A5910-46F5-4272-83BC-1D35544810C3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051A64-B048-4244-8147-432B9C4FFB02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F8E89-726D-4E79-BF90-D0C61D4F1F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0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8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A886B5-5DB1-42DC-BE32-B6C24CC85E49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357A84-5C82-4A7C-9071-E438F77FCF73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117" indent="-29006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814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206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916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282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648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2014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380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23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EF9349-3516-4BB9-BC2F-EFFD0A08D3A9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1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CFB8C8-F9D3-486E-AB93-BA0B1C2C147F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3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0D3C25-D67A-45FE-8FEA-A1F20BB31469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Ask students how they would use multiple tapes to do multiplication of unary numbers.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Give them a few minutes.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6652B2-A8F8-4C5C-B990-4B97AB530F82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2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0A8CDF-B274-4515-931D-89B38DEC9D0C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 treat the single tape as if it is divided into</a:t>
            </a:r>
            <a:r>
              <a:rPr lang="en-US" baseline="0" dirty="0" smtClean="0"/>
              <a:t> tracks.  For each track we need to know the symbols, and the position of the read/write head.  1 indicates "this tape's head is here" and 0 represents "this tape's head is not here".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Total number of symbols in tape alphabet for  M' :  (3 x 2 x 3 x 2) + 3 = 39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00CA4C-C221-4CC8-920F-339DF791A6DC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7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1B36D7-1785-4DBB-8D7D-01DA241108EB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A25EB3-63A1-4C26-B2DD-38F3E75AFBBF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46899-8571-4220-8AB7-724438445947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3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have seen</a:t>
            </a:r>
            <a:r>
              <a:rPr lang="en-US" baseline="0" dirty="0" smtClean="0"/>
              <a:t> that TMs seem to be able </a:t>
            </a:r>
            <a:r>
              <a:rPr lang="en-US" baseline="0" smtClean="0"/>
              <a:t>to do any </a:t>
            </a:r>
            <a:r>
              <a:rPr lang="en-US" baseline="0" dirty="0" smtClean="0"/>
              <a:t>algorithm that a real computer can do.</a:t>
            </a:r>
          </a:p>
          <a:p>
            <a:r>
              <a:rPr lang="en-US" baseline="0" dirty="0" smtClean="0"/>
              <a:t>Can there be a programmable TM?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3A02F9-1EC6-42B3-BCB1-6892D19C543E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CDACE-4C35-4245-A551-2F85EDAAEBF7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One issue.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There is no limit on the number of states or tape symbols that a TM can have.  </a:t>
            </a:r>
          </a:p>
          <a:p>
            <a:pPr>
              <a:spcBef>
                <a:spcPct val="0"/>
              </a:spcBef>
            </a:pPr>
            <a:r>
              <a:rPr lang="en-US" smtClean="0"/>
              <a:t>But we want to be able to encode </a:t>
            </a:r>
            <a:r>
              <a:rPr lang="en-US" i="1" smtClean="0"/>
              <a:t>any </a:t>
            </a:r>
            <a:r>
              <a:rPr lang="en-US" smtClean="0"/>
              <a:t>TM with a finite number of symbols.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EAD204-6EE3-4E13-ABE8-4E6853C0B598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E6EFE7-056B-45E9-BFC4-57A6D32ABD8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dirty="0">
                <a:solidFill>
                  <a:schemeClr val="tx2"/>
                </a:solidFill>
              </a:rPr>
              <a:t>TM </a:t>
            </a:r>
            <a:r>
              <a:rPr lang="en-US" sz="3600" dirty="0" smtClean="0">
                <a:solidFill>
                  <a:schemeClr val="tx2"/>
                </a:solidFill>
              </a:rPr>
              <a:t>Variations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Encoding a TM</a:t>
            </a:r>
            <a:endParaRPr lang="en-US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(Universal Turing Machine)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Let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 = {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,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}.  Let </a:t>
            </a: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w</a:t>
            </a:r>
            <a:r>
              <a:rPr lang="en-US" sz="2000"/>
              <a:t>) = </a:t>
            </a:r>
            <a:r>
              <a:rPr lang="en-US" sz="2000" i="1"/>
              <a:t>ww.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Input: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 sz="2000"/>
              <a:t> 		Output: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Define the copy machine </a:t>
            </a:r>
            <a:r>
              <a:rPr lang="en-US" sz="2000" i="1"/>
              <a:t>C</a:t>
            </a:r>
            <a:r>
              <a:rPr lang="en-US" sz="2000"/>
              <a:t>:  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/>
              <a:t> </a:t>
            </a:r>
            <a:r>
              <a:rPr lang="en-US" sz="2000"/>
              <a:t>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algn="ctr"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Also use the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machine: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/>
              <a:t>         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  <a:endParaRPr lang="en-US" sz="2000" u="sng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Then the machine to compute </a:t>
            </a:r>
            <a:r>
              <a:rPr lang="en-US" sz="2000" i="1"/>
              <a:t>f</a:t>
            </a:r>
            <a:r>
              <a:rPr lang="en-US" sz="2000"/>
              <a:t> is just      &gt;</a:t>
            </a:r>
            <a:r>
              <a:rPr lang="en-US" sz="2000" i="1"/>
              <a:t>C</a:t>
            </a:r>
            <a:r>
              <a:rPr lang="en-US" sz="2000"/>
              <a:t>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baseline="-25000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019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8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Let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}.  Let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w</a:t>
            </a:r>
            <a:r>
              <a:rPr lang="en-US" sz="2000" dirty="0"/>
              <a:t>) = </a:t>
            </a:r>
            <a:r>
              <a:rPr lang="en-US" sz="2000" i="1" dirty="0" err="1"/>
              <a:t>ww</a:t>
            </a:r>
            <a:r>
              <a:rPr lang="en-US" sz="2000" i="1" dirty="0"/>
              <a:t>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Input: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sz="2000" dirty="0"/>
              <a:t> 		Output: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Define </a:t>
            </a:r>
            <a:r>
              <a:rPr lang="en-US" sz="2000" b="1" dirty="0">
                <a:solidFill>
                  <a:srgbClr val="FF0000"/>
                </a:solidFill>
              </a:rPr>
              <a:t>the copy machine C</a:t>
            </a:r>
            <a:r>
              <a:rPr lang="en-US" sz="2000" dirty="0"/>
              <a:t>:  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dirty="0"/>
              <a:t> </a:t>
            </a:r>
            <a:r>
              <a:rPr lang="en-US" sz="2000" dirty="0"/>
              <a:t>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algn="ctr" eaLnBrk="1" hangingPunct="1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use </a:t>
            </a:r>
            <a:r>
              <a:rPr lang="en-US" sz="2000" b="1" dirty="0">
                <a:solidFill>
                  <a:srgbClr val="FF0000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sz="2000" b="1" dirty="0">
                <a:solidFill>
                  <a:srgbClr val="FF0000"/>
                </a:solidFill>
              </a:rPr>
              <a:t> machine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        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  <a:endParaRPr lang="en-US" sz="2000" u="sng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the machine to compute </a:t>
            </a:r>
            <a:r>
              <a:rPr lang="en-US" sz="2000" i="1" dirty="0"/>
              <a:t>f</a:t>
            </a:r>
            <a:r>
              <a:rPr lang="en-US" sz="2000" dirty="0"/>
              <a:t> is just      &gt;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baseline="-25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52600" y="2895600"/>
          <a:ext cx="4824413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CorelPhotoPaint.Image.10" r:id="rId4" imgW="2179140" imgH="886669" progId="CorelPhotoPaint.Image.10">
                  <p:embed/>
                </p:oleObj>
              </mc:Choice>
              <mc:Fallback>
                <p:oleObj name="CorelPhotoPaint.Image.10" r:id="rId4" imgW="2179140" imgH="88666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4824413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Computing Numeric Functions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For any positive integer 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b="1" i="1" dirty="0" err="1"/>
              <a:t>value</a:t>
            </a:r>
            <a:r>
              <a:rPr lang="en-US" sz="2200" b="1" i="1" baseline="-25000" dirty="0" err="1"/>
              <a:t>k</a:t>
            </a:r>
            <a:r>
              <a:rPr lang="en-US" sz="2200" b="1" dirty="0"/>
              <a:t>(</a:t>
            </a:r>
            <a:r>
              <a:rPr lang="en-US" sz="2200" b="1" i="1" dirty="0"/>
              <a:t>n</a:t>
            </a:r>
            <a:r>
              <a:rPr lang="en-US" sz="2200" b="1" dirty="0"/>
              <a:t>) </a:t>
            </a:r>
            <a:r>
              <a:rPr lang="en-US" sz="2200" dirty="0"/>
              <a:t>returns the nonnegative integer that is encoded, base </a:t>
            </a:r>
            <a:r>
              <a:rPr lang="en-US" sz="2200" i="1" dirty="0"/>
              <a:t>k</a:t>
            </a:r>
            <a:r>
              <a:rPr lang="en-US" sz="2200" dirty="0"/>
              <a:t>, by the string </a:t>
            </a:r>
            <a:r>
              <a:rPr lang="en-US" sz="2200" i="1" dirty="0"/>
              <a:t>n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example: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5.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8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65.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TM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dirty="0"/>
              <a:t>computes a function </a:t>
            </a:r>
            <a:r>
              <a:rPr lang="en-US" sz="2200" b="1" i="1" dirty="0"/>
              <a:t>f</a:t>
            </a:r>
            <a:r>
              <a:rPr lang="en-US" sz="2200" b="1" dirty="0"/>
              <a:t> from </a:t>
            </a:r>
            <a:r>
              <a:rPr lang="en-US" sz="2200" b="1" dirty="0" err="1"/>
              <a:t>ℕ</a:t>
            </a:r>
            <a:r>
              <a:rPr lang="en-US" sz="2200" b="1" i="1" baseline="30000" dirty="0" err="1"/>
              <a:t>m</a:t>
            </a:r>
            <a:r>
              <a:rPr lang="en-US" sz="2200" b="1" dirty="0"/>
              <a:t> to ℕ </a:t>
            </a:r>
            <a:r>
              <a:rPr lang="en-US" sz="2200" dirty="0"/>
              <a:t>iff, for some </a:t>
            </a:r>
            <a:r>
              <a:rPr lang="en-US" sz="2200" i="1" dirty="0"/>
              <a:t>k</a:t>
            </a:r>
            <a:r>
              <a:rPr lang="en-US" sz="2200" dirty="0"/>
              <a:t>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;</a:t>
            </a:r>
            <a:r>
              <a:rPr lang="en-US" sz="2400" i="1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;…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), … 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 smtClean="0"/>
              <a:t>))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181600"/>
            <a:ext cx="510540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 semicolon serves to separate the representations of the arguments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2"/>
                </a:solidFill>
              </a:rPr>
              <a:t>Why Are We Working with Our Hands Tied Behind Our Backs?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Turing machines	Are more powerful than any of</a:t>
            </a:r>
          </a:p>
          <a:p>
            <a:pPr eaLnBrk="1" hangingPunct="1"/>
            <a:r>
              <a:rPr lang="en-US" sz="2000" dirty="0"/>
              <a:t>				the other formalisms we have</a:t>
            </a:r>
          </a:p>
          <a:p>
            <a:pPr eaLnBrk="1" hangingPunct="1"/>
            <a:r>
              <a:rPr lang="en-US" sz="2000" dirty="0"/>
              <a:t>				studied so far.										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  <a:p>
            <a:pPr eaLnBrk="1" hangingPunct="1"/>
            <a:r>
              <a:rPr lang="en-US" sz="2000" dirty="0"/>
              <a:t>Turing machines	Are a </a:t>
            </a:r>
            <a:r>
              <a:rPr lang="en-US" sz="2000" b="1" dirty="0"/>
              <a:t>lot</a:t>
            </a:r>
            <a:r>
              <a:rPr lang="en-US" sz="2000" dirty="0"/>
              <a:t> harder to work with than</a:t>
            </a:r>
          </a:p>
          <a:p>
            <a:pPr eaLnBrk="1" hangingPunct="1"/>
            <a:r>
              <a:rPr lang="en-US" sz="2000" dirty="0"/>
              <a:t>				all the real computers </a:t>
            </a:r>
            <a:r>
              <a:rPr lang="en-US" sz="2000" dirty="0" smtClean="0"/>
              <a:t>that are</a:t>
            </a:r>
            <a:endParaRPr lang="en-US" sz="2000" dirty="0"/>
          </a:p>
          <a:p>
            <a:pPr eaLnBrk="1" hangingPunct="1"/>
            <a:r>
              <a:rPr lang="en-US" sz="2000" dirty="0"/>
              <a:t>				</a:t>
            </a:r>
            <a:r>
              <a:rPr lang="en-US" sz="2000" dirty="0" smtClean="0"/>
              <a:t>available to us.</a:t>
            </a:r>
            <a:endParaRPr lang="en-US" sz="2000" dirty="0"/>
          </a:p>
          <a:p>
            <a:pPr eaLnBrk="1" hangingPunct="1"/>
            <a:r>
              <a:rPr lang="en-US" sz="2000" dirty="0"/>
              <a:t>							</a:t>
            </a:r>
            <a:r>
              <a:rPr lang="en-US" sz="4800" dirty="0">
                <a:sym typeface="Wingdings" panose="05000000000000000000" pitchFamily="2" charset="2"/>
              </a:rPr>
              <a:t></a:t>
            </a:r>
            <a:endParaRPr lang="en-US" sz="4800" dirty="0"/>
          </a:p>
          <a:p>
            <a:pPr eaLnBrk="1" hangingPunct="1"/>
            <a:r>
              <a:rPr lang="en-US" sz="2000" dirty="0"/>
              <a:t>Why bother?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000" dirty="0"/>
              <a:t>The very simplicity that makes it hard to program Turing machines makes it possible to reason formally about what they can do.  If we can, once, show that </a:t>
            </a:r>
            <a:r>
              <a:rPr lang="en-US" sz="2000" i="1" dirty="0" smtClean="0"/>
              <a:t>everything</a:t>
            </a:r>
            <a:r>
              <a:rPr lang="en-US" sz="2000" dirty="0" smtClean="0"/>
              <a:t> a </a:t>
            </a:r>
            <a:r>
              <a:rPr lang="en-US" sz="2000" dirty="0"/>
              <a:t>real computer can do can be done (albeit clumsily) on a Turing machine, then we have a way to reason about what real computers can do.</a:t>
            </a:r>
          </a:p>
        </p:txBody>
      </p:sp>
    </p:spTree>
    <p:extLst>
      <p:ext uri="{BB962C8B-B14F-4D97-AF65-F5344CB8AC3E}">
        <p14:creationId xmlns:p14="http://schemas.microsoft.com/office/powerpoint/2010/main" val="5330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362075"/>
          </a:xfrm>
        </p:spPr>
        <p:txBody>
          <a:bodyPr/>
          <a:lstStyle/>
          <a:p>
            <a:r>
              <a:rPr lang="en-US" dirty="0" err="1" smtClean="0"/>
              <a:t>TUring</a:t>
            </a:r>
            <a:r>
              <a:rPr lang="en-US" dirty="0" smtClean="0"/>
              <a:t> Machine Variations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tracks</a:t>
            </a:r>
          </a:p>
          <a:p>
            <a:r>
              <a:rPr lang="en-US" dirty="0" smtClean="0"/>
              <a:t>Multiple tapes</a:t>
            </a:r>
          </a:p>
          <a:p>
            <a:r>
              <a:rPr lang="en-US" dirty="0" smtClean="0"/>
              <a:t>Non-deterministic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Turing Machine </a:t>
            </a:r>
            <a:r>
              <a:rPr lang="en-US" sz="3600" b="1" dirty="0" smtClean="0">
                <a:solidFill>
                  <a:schemeClr val="tx2"/>
                </a:solidFill>
              </a:rPr>
              <a:t>Variations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There are many extensions we might like to make to our basic Turing machine model.  </a:t>
            </a:r>
            <a:r>
              <a:rPr lang="en-US" sz="2400" dirty="0" smtClean="0"/>
              <a:t>We can do this because:</a:t>
            </a:r>
            <a:endParaRPr lang="en-US" sz="2400" dirty="0"/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	We can show that every extended machine </a:t>
            </a:r>
          </a:p>
          <a:p>
            <a:pPr eaLnBrk="1" hangingPunct="1"/>
            <a:r>
              <a:rPr lang="en-US" sz="2400" b="1" dirty="0"/>
              <a:t>	has an </a:t>
            </a:r>
            <a:r>
              <a:rPr lang="en-US" sz="2400" b="1" dirty="0" smtClean="0"/>
              <a:t>equivalent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2400" b="1" dirty="0" smtClean="0"/>
              <a:t> </a:t>
            </a:r>
            <a:r>
              <a:rPr lang="en-US" sz="2400" b="1" dirty="0"/>
              <a:t>basic machine.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can also place a bound on any change in the complexity of a solution when we go from an extended machine to a basic machine.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Some possible </a:t>
            </a:r>
            <a:r>
              <a:rPr lang="en-US" sz="2400" dirty="0" smtClean="0"/>
              <a:t>extensions: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dirty="0" smtClean="0"/>
              <a:t>Multi-track tape.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  ● Multi-tape TM</a:t>
            </a:r>
            <a:endParaRPr lang="en-US" sz="2400" dirty="0"/>
          </a:p>
          <a:p>
            <a:pPr eaLnBrk="1" hangingPunct="1"/>
            <a:r>
              <a:rPr lang="en-US" sz="2400" dirty="0"/>
              <a:t>    ● Nondeterministic </a:t>
            </a:r>
            <a:r>
              <a:rPr lang="en-US" sz="2400" dirty="0" smtClean="0"/>
              <a:t>TM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4495800"/>
            <a:ext cx="3810000" cy="156966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Recall that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equivalent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means "accepts the same language," or "computes the same function."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Multiple-track tape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We would like to be able to have  TM with a multiple-track tape. On an n-track tape, Track i has input alphabet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tape alphabet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38400"/>
            <a:ext cx="79107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Multiple-track tape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We would like to be able to have a TM with a multiple-track tape. On an n-track tape, Track i has input alphabet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tape alphabet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We can simulate this with an ordinary TM.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	</a:t>
            </a:r>
            <a:r>
              <a:rPr lang="en-US" sz="2400" dirty="0" smtClean="0"/>
              <a:t>A transition is based on the current state and the combination of all of the symbols on all of the tracks of the current "column".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/>
              <a:t>	</a:t>
            </a:r>
            <a:r>
              <a:rPr lang="en-US" sz="2400" dirty="0" smtClean="0"/>
              <a:t>Then </a:t>
            </a:r>
            <a:r>
              <a:rPr lang="el-GR" sz="2400" dirty="0" smtClean="0"/>
              <a:t>Γ</a:t>
            </a:r>
            <a:r>
              <a:rPr lang="en-US" sz="2400" dirty="0" smtClean="0"/>
              <a:t> is the set of n-tuples of the form [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], where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 </a:t>
            </a:r>
            <a:r>
              <a:rPr lang="el-GR" sz="2400" dirty="0"/>
              <a:t>Γ</a:t>
            </a:r>
            <a:r>
              <a:rPr lang="en-US" sz="2400" baseline="-25000" dirty="0"/>
              <a:t>i</a:t>
            </a:r>
            <a:r>
              <a:rPr lang="en-US" sz="2400" dirty="0" smtClean="0"/>
              <a:t>.  </a:t>
            </a:r>
            <a:r>
              <a:rPr lang="el-GR" sz="2400" dirty="0" smtClean="0"/>
              <a:t>Σ</a:t>
            </a:r>
            <a:r>
              <a:rPr lang="en-US" sz="2400" dirty="0" smtClean="0"/>
              <a:t> is similar.  The "blank" symbol is the n-tuple   [</a:t>
            </a:r>
            <a:r>
              <a:rPr lang="en-US" sz="2400" dirty="0" smtClean="0">
                <a:sym typeface="Wingdings" panose="05000000000000000000" pitchFamily="2" charset="2"/>
              </a:rPr>
              <a:t></a:t>
            </a:r>
            <a:r>
              <a:rPr lang="en-US" sz="2400" dirty="0" smtClean="0"/>
              <a:t>, …,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</a:t>
            </a:r>
            <a:r>
              <a:rPr lang="en-US" sz="2400" dirty="0" smtClean="0"/>
              <a:t>].  Each transition reads an n-tuple from </a:t>
            </a:r>
            <a:r>
              <a:rPr lang="el-GR" sz="2400" dirty="0" smtClean="0"/>
              <a:t>Γ</a:t>
            </a:r>
            <a:r>
              <a:rPr lang="en-US" sz="2400" dirty="0" smtClean="0"/>
              <a:t>, and then writes an n-tuple from </a:t>
            </a:r>
            <a:r>
              <a:rPr lang="el-GR" sz="2400" dirty="0" smtClean="0"/>
              <a:t>Γ</a:t>
            </a:r>
            <a:r>
              <a:rPr lang="en-US" sz="2400" dirty="0" smtClean="0"/>
              <a:t> on the same "square" before the head moves right or left.  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Multiple Tapes</a:t>
            </a:r>
          </a:p>
        </p:txBody>
      </p:sp>
      <p:pic>
        <p:nvPicPr>
          <p:cNvPr id="24579" name="Picture 13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3058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Multiple Tapes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The transition function for a </a:t>
            </a:r>
            <a:r>
              <a:rPr lang="en-US" sz="2400" i="1" dirty="0"/>
              <a:t>k</a:t>
            </a:r>
            <a:r>
              <a:rPr lang="en-US" sz="2400" dirty="0"/>
              <a:t>-tape Turing machine: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((</a:t>
            </a:r>
            <a:r>
              <a:rPr lang="en-US" sz="2400" i="1" dirty="0"/>
              <a:t>K-H</a:t>
            </a:r>
            <a:r>
              <a:rPr lang="en-US" sz="2400" dirty="0"/>
              <a:t>) ,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1</a:t>
            </a:r>
            <a:r>
              <a:rPr lang="en-US" sz="2400" dirty="0"/>
              <a:t>	</a:t>
            </a:r>
            <a:r>
              <a:rPr lang="en-US" sz="2400" dirty="0" smtClean="0"/>
              <a:t>     to</a:t>
            </a:r>
            <a:r>
              <a:rPr lang="en-US" sz="2400" dirty="0"/>
              <a:t>	</a:t>
            </a:r>
            <a:r>
              <a:rPr lang="en-US" sz="2400" dirty="0" smtClean="0"/>
              <a:t>   (</a:t>
            </a:r>
            <a:r>
              <a:rPr lang="en-US" sz="2400" i="1" dirty="0"/>
              <a:t>K 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1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</a:t>
            </a:r>
          </a:p>
          <a:p>
            <a:pPr lvl="1" eaLnBrk="1" hangingPunct="1"/>
            <a:r>
              <a:rPr lang="en-US" sz="2400" dirty="0"/>
              <a:t>           ,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2</a:t>
            </a:r>
            <a:r>
              <a:rPr lang="en-US" sz="2400" dirty="0"/>
              <a:t>  		     </a:t>
            </a:r>
            <a:r>
              <a:rPr lang="en-US" sz="2400" dirty="0" smtClean="0"/>
              <a:t>   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2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</a:t>
            </a:r>
          </a:p>
          <a:p>
            <a:pPr lvl="1" eaLnBrk="1" hangingPunct="1"/>
            <a:r>
              <a:rPr lang="en-US" sz="2400" dirty="0"/>
              <a:t>           ,   .		     </a:t>
            </a:r>
            <a:r>
              <a:rPr lang="en-US" sz="2400" dirty="0" smtClean="0"/>
              <a:t>   ,   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           ,   .		    </a:t>
            </a:r>
            <a:r>
              <a:rPr lang="en-US" sz="2400" dirty="0" smtClean="0"/>
              <a:t>    </a:t>
            </a:r>
            <a:r>
              <a:rPr lang="en-US" sz="2400" dirty="0"/>
              <a:t>,   .</a:t>
            </a:r>
          </a:p>
          <a:p>
            <a:pPr lvl="1" eaLnBrk="1" hangingPunct="1"/>
            <a:r>
              <a:rPr lang="en-US" sz="2400" dirty="0"/>
              <a:t>           , 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i="1" baseline="-25000" dirty="0"/>
              <a:t>k</a:t>
            </a:r>
            <a:r>
              <a:rPr lang="en-US" sz="2400" dirty="0"/>
              <a:t>) 	    </a:t>
            </a:r>
            <a:r>
              <a:rPr lang="en-US" sz="2400" dirty="0" smtClean="0"/>
              <a:t>    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i="1" baseline="-25000" dirty="0"/>
              <a:t>k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})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Input: </a:t>
            </a:r>
            <a:r>
              <a:rPr lang="en-US" sz="2400" dirty="0" smtClean="0"/>
              <a:t>initially all on </a:t>
            </a:r>
            <a:r>
              <a:rPr lang="en-US" sz="2400" dirty="0"/>
              <a:t>tape 1, </a:t>
            </a:r>
            <a:r>
              <a:rPr lang="en-US" sz="2400" dirty="0" smtClean="0"/>
              <a:t>other tapes </a:t>
            </a:r>
            <a:r>
              <a:rPr lang="en-US" sz="2400" dirty="0"/>
              <a:t>blank.</a:t>
            </a:r>
          </a:p>
          <a:p>
            <a:pPr lvl="1" eaLnBrk="1" hangingPunct="1"/>
            <a:r>
              <a:rPr lang="en-US" sz="2400" dirty="0"/>
              <a:t>Output: </a:t>
            </a:r>
            <a:r>
              <a:rPr lang="en-US" sz="2400" dirty="0" smtClean="0"/>
              <a:t>what's left on </a:t>
            </a:r>
            <a:r>
              <a:rPr lang="en-US" sz="2400" dirty="0"/>
              <a:t>tape 1, </a:t>
            </a:r>
            <a:r>
              <a:rPr lang="en-US" sz="2400" dirty="0" smtClean="0"/>
              <a:t>other tapes </a:t>
            </a:r>
            <a:r>
              <a:rPr lang="en-US" sz="2400" dirty="0"/>
              <a:t>ignored.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Note: </a:t>
            </a:r>
            <a:r>
              <a:rPr lang="en-US" sz="2400" dirty="0" smtClean="0"/>
              <a:t>On each transition, any tape </a:t>
            </a:r>
            <a:r>
              <a:rPr lang="en-US" sz="2400" dirty="0"/>
              <a:t>head is allowed to stay where it is.</a:t>
            </a:r>
          </a:p>
        </p:txBody>
      </p:sp>
    </p:spTree>
    <p:extLst>
      <p:ext uri="{BB962C8B-B14F-4D97-AF65-F5344CB8AC3E}">
        <p14:creationId xmlns:p14="http://schemas.microsoft.com/office/powerpoint/2010/main" val="11684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14 or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Next week's exam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2743200"/>
            <a:ext cx="77821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8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6627" name="Picture 1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0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4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7651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80121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8675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0121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872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Two Tape Example: Addition</a:t>
            </a:r>
          </a:p>
        </p:txBody>
      </p:sp>
      <p:pic>
        <p:nvPicPr>
          <p:cNvPr id="29699" name="Picture 15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7" descr="Exampl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6629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Adding Tapes </a:t>
            </a:r>
            <a:r>
              <a:rPr lang="en-US" sz="3600" b="1" dirty="0" smtClean="0">
                <a:solidFill>
                  <a:schemeClr val="tx2"/>
                </a:solidFill>
              </a:rPr>
              <a:t>Does Not Add Power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990600" y="1181993"/>
            <a:ext cx="7696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Let </a:t>
            </a:r>
            <a:r>
              <a:rPr lang="en-US" sz="2200" i="1" dirty="0" smtClean="0"/>
              <a:t>M =</a:t>
            </a:r>
            <a:r>
              <a:rPr lang="en-US" sz="2000" dirty="0"/>
              <a:t> (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n-US" sz="2000" i="1" dirty="0" smtClean="0"/>
              <a:t>H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200" dirty="0" smtClean="0"/>
              <a:t>be </a:t>
            </a:r>
            <a:r>
              <a:rPr lang="en-US" sz="2200" dirty="0"/>
              <a:t>a </a:t>
            </a:r>
            <a:r>
              <a:rPr lang="en-US" sz="2200" i="1" dirty="0"/>
              <a:t>k</a:t>
            </a:r>
            <a:r>
              <a:rPr lang="en-US" sz="2200" dirty="0"/>
              <a:t>-tape Turing machine for some </a:t>
            </a:r>
            <a:r>
              <a:rPr lang="en-US" sz="2200" i="1" dirty="0"/>
              <a:t>k</a:t>
            </a:r>
            <a:r>
              <a:rPr lang="en-US" sz="2200" dirty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&gt;</a:t>
            </a:r>
            <a:r>
              <a:rPr lang="en-US" sz="2200" dirty="0" smtClean="0"/>
              <a:t> </a:t>
            </a:r>
            <a:r>
              <a:rPr lang="en-US" sz="2200" dirty="0"/>
              <a:t>1.  </a:t>
            </a:r>
            <a:r>
              <a:rPr lang="en-US" sz="2200" dirty="0" smtClean="0"/>
              <a:t>Then </a:t>
            </a:r>
            <a:r>
              <a:rPr lang="en-US" sz="2200" dirty="0"/>
              <a:t>there is a standard TM </a:t>
            </a:r>
            <a:r>
              <a:rPr lang="en-US" sz="2200" i="1" dirty="0"/>
              <a:t>M</a:t>
            </a:r>
            <a:r>
              <a:rPr lang="en-US" sz="2200" i="1" dirty="0" smtClean="0"/>
              <a:t>'=</a:t>
            </a:r>
            <a:r>
              <a:rPr lang="en-US" sz="2400" dirty="0"/>
              <a:t> (</a:t>
            </a:r>
            <a:r>
              <a:rPr lang="en-US" sz="2400" i="1" dirty="0" smtClean="0"/>
              <a:t>K'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'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'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'</a:t>
            </a:r>
            <a:r>
              <a:rPr lang="en-US" sz="2400" dirty="0" smtClean="0"/>
              <a:t>, </a:t>
            </a:r>
            <a:r>
              <a:rPr lang="en-US" sz="2400" i="1" dirty="0" smtClean="0"/>
              <a:t>s'</a:t>
            </a:r>
            <a:r>
              <a:rPr lang="en-US" sz="2400" dirty="0" smtClean="0"/>
              <a:t>, </a:t>
            </a:r>
            <a:r>
              <a:rPr lang="en-US" sz="2400" i="1" dirty="0" smtClean="0"/>
              <a:t>H'</a:t>
            </a:r>
            <a:r>
              <a:rPr lang="en-US" sz="2400" dirty="0" smtClean="0"/>
              <a:t>)</a:t>
            </a:r>
            <a:r>
              <a:rPr lang="en-US" sz="2200" dirty="0" smtClean="0"/>
              <a:t> </a:t>
            </a:r>
            <a:r>
              <a:rPr lang="en-US" sz="2200" dirty="0"/>
              <a:t>where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', and: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On input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 halts with output </a:t>
            </a:r>
            <a:r>
              <a:rPr lang="en-US" sz="2200" i="1" dirty="0"/>
              <a:t>z</a:t>
            </a:r>
            <a:r>
              <a:rPr lang="en-US" sz="2200" dirty="0"/>
              <a:t> on the first tape iff</a:t>
            </a:r>
          </a:p>
          <a:p>
            <a:pPr eaLnBrk="1" hangingPunct="1"/>
            <a:r>
              <a:rPr lang="en-US" sz="2200" dirty="0"/>
              <a:t>      </a:t>
            </a:r>
            <a:r>
              <a:rPr lang="en-US" sz="2200" i="1" dirty="0"/>
              <a:t>M'</a:t>
            </a:r>
            <a:r>
              <a:rPr lang="en-US" sz="2200" dirty="0"/>
              <a:t> halts in the same state with </a:t>
            </a:r>
            <a:r>
              <a:rPr lang="en-US" sz="2200" i="1" dirty="0"/>
              <a:t>z</a:t>
            </a:r>
            <a:r>
              <a:rPr lang="en-US" sz="2200" dirty="0"/>
              <a:t> on its tape. </a:t>
            </a:r>
          </a:p>
          <a:p>
            <a:pPr eaLnBrk="1" hangingPunct="1"/>
            <a:r>
              <a:rPr lang="en-US" sz="2200" dirty="0"/>
              <a:t>    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On input </a:t>
            </a:r>
            <a:r>
              <a:rPr lang="en-US" sz="2200" i="1" dirty="0"/>
              <a:t>x</a:t>
            </a:r>
            <a:r>
              <a:rPr lang="en-US" sz="2200" dirty="0"/>
              <a:t>, if </a:t>
            </a:r>
            <a:r>
              <a:rPr lang="en-US" sz="2200" i="1" dirty="0"/>
              <a:t>M</a:t>
            </a:r>
            <a:r>
              <a:rPr lang="en-US" sz="2200" dirty="0"/>
              <a:t> halts in </a:t>
            </a:r>
            <a:r>
              <a:rPr lang="en-US" sz="2200" i="1" dirty="0"/>
              <a:t>n</a:t>
            </a:r>
            <a:r>
              <a:rPr lang="en-US" sz="2200" dirty="0"/>
              <a:t> steps, </a:t>
            </a:r>
            <a:r>
              <a:rPr lang="en-US" sz="2200" i="1" dirty="0"/>
              <a:t>M'</a:t>
            </a:r>
            <a:r>
              <a:rPr lang="en-US" sz="2200" dirty="0"/>
              <a:t> halts in </a:t>
            </a:r>
            <a:r>
              <a:rPr lang="en-US" sz="2200" dirty="0">
                <a:latin typeface="Lucida Handwriting" panose="03010101010101010101" pitchFamily="66" charset="0"/>
              </a:rPr>
              <a:t>O</a:t>
            </a:r>
            <a:r>
              <a:rPr lang="en-US" sz="2200" dirty="0"/>
              <a:t>(</a:t>
            </a:r>
            <a:r>
              <a:rPr lang="en-US" sz="2200" i="1" dirty="0"/>
              <a:t>n</a:t>
            </a:r>
            <a:r>
              <a:rPr lang="en-US" sz="2200" baseline="30000" dirty="0"/>
              <a:t>2</a:t>
            </a:r>
            <a:r>
              <a:rPr lang="en-US" sz="2200" dirty="0"/>
              <a:t>) steps.</a:t>
            </a:r>
          </a:p>
          <a:p>
            <a:pPr eaLnBrk="1" hangingPunct="1"/>
            <a:r>
              <a:rPr lang="en-US" sz="2200" dirty="0"/>
              <a:t>    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By construction.</a:t>
            </a:r>
          </a:p>
        </p:txBody>
      </p:sp>
    </p:spTree>
    <p:extLst>
      <p:ext uri="{BB962C8B-B14F-4D97-AF65-F5344CB8AC3E}">
        <p14:creationId xmlns:p14="http://schemas.microsoft.com/office/powerpoint/2010/main" val="4887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Representation</a:t>
            </a: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Alphabet </a:t>
            </a:r>
            <a:r>
              <a:rPr lang="en-US" sz="2400" dirty="0" smtClean="0"/>
              <a:t>(</a:t>
            </a:r>
            <a:r>
              <a:rPr lang="en-US" sz="2400" dirty="0">
                <a:sym typeface="Symbol" panose="05050102010706020507" pitchFamily="18" charset="2"/>
              </a:rPr>
              <a:t> </a:t>
            </a:r>
            <a:r>
              <a:rPr lang="en-US" sz="2400" dirty="0" smtClean="0"/>
              <a:t>') </a:t>
            </a:r>
            <a:r>
              <a:rPr lang="en-US" sz="2400" dirty="0"/>
              <a:t>of </a:t>
            </a:r>
            <a:r>
              <a:rPr lang="en-US" sz="2400" i="1" dirty="0"/>
              <a:t>M'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})</a:t>
            </a:r>
            <a:r>
              <a:rPr lang="en-US" sz="2400" i="1" baseline="30000" dirty="0"/>
              <a:t>k</a:t>
            </a:r>
            <a:r>
              <a:rPr lang="en-US" sz="2400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latin typeface="Monotype Sorts" panose="05000000000000000000" charset="2"/>
              </a:rPr>
              <a:t>		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(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), (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 ,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), (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), …</a:t>
            </a:r>
          </a:p>
        </p:txBody>
      </p:sp>
      <p:pic>
        <p:nvPicPr>
          <p:cNvPr id="31748" name="Picture 14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1628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Operation of </a:t>
            </a:r>
            <a:r>
              <a:rPr lang="en-US" sz="3600" b="1" i="1">
                <a:solidFill>
                  <a:schemeClr val="tx2"/>
                </a:solidFill>
              </a:rPr>
              <a:t>M'</a:t>
            </a:r>
          </a:p>
        </p:txBody>
      </p:sp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762000" y="28956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1. Set up the multitrack tape.</a:t>
            </a:r>
          </a:p>
          <a:p>
            <a:pPr eaLnBrk="1" hangingPunct="1"/>
            <a:r>
              <a:rPr lang="en-US" sz="2000"/>
              <a:t>2. Simulate the computation of </a:t>
            </a:r>
            <a:r>
              <a:rPr lang="en-US" sz="2000" i="1"/>
              <a:t>M</a:t>
            </a:r>
            <a:r>
              <a:rPr lang="en-US" sz="2000"/>
              <a:t> until (if) </a:t>
            </a:r>
            <a:r>
              <a:rPr lang="en-US" sz="2000" i="1"/>
              <a:t>M</a:t>
            </a:r>
            <a:r>
              <a:rPr lang="en-US" sz="2000"/>
              <a:t> would halt: </a:t>
            </a:r>
          </a:p>
          <a:p>
            <a:pPr lvl="1" eaLnBrk="1" hangingPunct="1"/>
            <a:r>
              <a:rPr lang="en-US" sz="2000"/>
              <a:t>    2.1 Scan left and store in the state the </a:t>
            </a:r>
            <a:r>
              <a:rPr lang="en-US" sz="2000" i="1"/>
              <a:t>k</a:t>
            </a:r>
            <a:r>
              <a:rPr lang="en-US" sz="2000"/>
              <a:t>-tuple of characters  </a:t>
            </a:r>
          </a:p>
          <a:p>
            <a:pPr lvl="1" eaLnBrk="1" hangingPunct="1"/>
            <a:r>
              <a:rPr lang="en-US" sz="2000"/>
              <a:t>          under the read heads.  </a:t>
            </a:r>
            <a:br>
              <a:rPr lang="en-US" sz="2000"/>
            </a:br>
            <a:r>
              <a:rPr lang="en-US" sz="2000"/>
              <a:t>     Move back right.</a:t>
            </a:r>
          </a:p>
          <a:p>
            <a:pPr lvl="1" eaLnBrk="1" hangingPunct="1"/>
            <a:r>
              <a:rPr lang="en-US" sz="2000"/>
              <a:t>    2.2 Scan left and update each track as required by the  </a:t>
            </a:r>
          </a:p>
          <a:p>
            <a:pPr lvl="1" eaLnBrk="1" hangingPunct="1"/>
            <a:r>
              <a:rPr lang="en-US" sz="2000"/>
              <a:t>          transitions of </a:t>
            </a:r>
            <a:r>
              <a:rPr lang="en-US" sz="2000" i="1"/>
              <a:t>M</a:t>
            </a:r>
            <a:r>
              <a:rPr lang="en-US" sz="2000"/>
              <a:t>.  If necessary, subdivide a new (formerly </a:t>
            </a:r>
          </a:p>
          <a:p>
            <a:pPr lvl="1" eaLnBrk="1" hangingPunct="1"/>
            <a:r>
              <a:rPr lang="en-US" sz="2000"/>
              <a:t>          blank) square into tracks.  </a:t>
            </a:r>
          </a:p>
          <a:p>
            <a:pPr lvl="1" eaLnBrk="1" hangingPunct="1"/>
            <a:r>
              <a:rPr lang="en-US" sz="2000"/>
              <a:t>          Move back right.</a:t>
            </a:r>
          </a:p>
          <a:p>
            <a:pPr eaLnBrk="1" hangingPunct="1"/>
            <a:r>
              <a:rPr lang="en-US" sz="2000"/>
              <a:t>3. When </a:t>
            </a:r>
            <a:r>
              <a:rPr lang="en-US" sz="2000" i="1"/>
              <a:t>M</a:t>
            </a:r>
            <a:r>
              <a:rPr lang="en-US" sz="2000"/>
              <a:t> would halt, reformat the tape to throw away all but track 1, </a:t>
            </a:r>
          </a:p>
          <a:p>
            <a:pPr eaLnBrk="1" hangingPunct="1"/>
            <a:r>
              <a:rPr lang="en-US" sz="2000"/>
              <a:t>    position the head correctly, then go to </a:t>
            </a:r>
            <a:r>
              <a:rPr lang="en-US" sz="2000" i="1"/>
              <a:t>M</a:t>
            </a:r>
            <a:r>
              <a:rPr lang="en-US" sz="2000"/>
              <a:t>’s halt state.</a:t>
            </a:r>
          </a:p>
        </p:txBody>
      </p:sp>
      <p:graphicFrame>
        <p:nvGraphicFramePr>
          <p:cNvPr id="32772" name="Object 20"/>
          <p:cNvGraphicFramePr>
            <a:graphicFrameLocks noChangeAspect="1"/>
          </p:cNvGraphicFramePr>
          <p:nvPr/>
        </p:nvGraphicFramePr>
        <p:xfrm>
          <a:off x="838200" y="1066800"/>
          <a:ext cx="80772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CorelPhotoPaint.Image.10" r:id="rId4" imgW="5001355" imgH="883772" progId="CorelPhotoPaint.Image.10">
                  <p:embed/>
                </p:oleObj>
              </mc:Choice>
              <mc:Fallback>
                <p:oleObj name="CorelPhotoPaint.Image.10" r:id="rId4" imgW="5001355" imgH="883772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80772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How Many Steps Does </a:t>
            </a:r>
            <a:r>
              <a:rPr lang="en-US" sz="3600" b="1" i="1">
                <a:solidFill>
                  <a:schemeClr val="tx2"/>
                </a:solidFill>
              </a:rPr>
              <a:t>M'</a:t>
            </a:r>
            <a:r>
              <a:rPr lang="en-US" sz="3600" b="1">
                <a:solidFill>
                  <a:schemeClr val="tx2"/>
                </a:solidFill>
              </a:rPr>
              <a:t>  Take?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838200" y="1055688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Let:	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 be the input string, and 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be the number of steps it takes </a:t>
            </a:r>
            <a:r>
              <a:rPr lang="en-US" sz="2000" i="1" dirty="0">
                <a:sym typeface="Symbol" panose="05050102010706020507" pitchFamily="18" charset="2"/>
              </a:rPr>
              <a:t>M</a:t>
            </a:r>
            <a:r>
              <a:rPr lang="en-US" sz="2000" dirty="0">
                <a:sym typeface="Symbol" panose="05050102010706020507" pitchFamily="18" charset="2"/>
              </a:rPr>
              <a:t> to execute.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1 (initialization):  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2 ( computation):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Number of passes =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Work at each pass:	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2.1</a:t>
            </a:r>
            <a:r>
              <a:rPr lang="en-US" sz="2000" dirty="0">
                <a:sym typeface="Symbol" panose="05050102010706020507" pitchFamily="18" charset="2"/>
              </a:rPr>
              <a:t> = 2  (length of tape).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    			      = 2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2.2</a:t>
            </a:r>
            <a:r>
              <a:rPr lang="en-US" sz="2000" dirty="0">
                <a:sym typeface="Symbol" panose="05050102010706020507" pitchFamily="18" charset="2"/>
              </a:rPr>
              <a:t> = 2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Total: 	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3 (clean up): 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(length of tape).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Total:		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						     = 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baseline="30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). *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* assuming that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≥ 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0772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Universal Turing Machine</a:t>
            </a:r>
          </a:p>
        </p:txBody>
      </p:sp>
    </p:spTree>
    <p:extLst>
      <p:ext uri="{BB962C8B-B14F-4D97-AF65-F5344CB8AC3E}">
        <p14:creationId xmlns:p14="http://schemas.microsoft.com/office/powerpoint/2010/main" val="11660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Problem</a:t>
            </a:r>
            <a:r>
              <a:rPr lang="en-US" sz="2400"/>
              <a:t>:  All our machines so far are hardwired.</a:t>
            </a:r>
          </a:p>
          <a:p>
            <a:pPr eaLnBrk="1" hangingPunct="1"/>
            <a:endParaRPr lang="en-US" sz="2400" b="1"/>
          </a:p>
        </p:txBody>
      </p:sp>
      <p:pic>
        <p:nvPicPr>
          <p:cNvPr id="35844" name="Picture 11" descr="enia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514600" y="6477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ENIAC - 1945</a:t>
            </a:r>
          </a:p>
        </p:txBody>
      </p:sp>
    </p:spTree>
    <p:extLst>
      <p:ext uri="{BB962C8B-B14F-4D97-AF65-F5344CB8AC3E}">
        <p14:creationId xmlns:p14="http://schemas.microsoft.com/office/powerpoint/2010/main" val="15599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/>
              <a:t>Problem</a:t>
            </a:r>
            <a:r>
              <a:rPr lang="en-US" sz="2400" dirty="0"/>
              <a:t>:  All our machines so far are hardwired.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Question</a:t>
            </a:r>
            <a:r>
              <a:rPr lang="en-US" sz="2400" dirty="0"/>
              <a:t>: Can we build a programmable TM that accepts</a:t>
            </a:r>
          </a:p>
          <a:p>
            <a:pPr eaLnBrk="1" hangingPunct="1"/>
            <a:r>
              <a:rPr lang="en-US" sz="2400" dirty="0"/>
              <a:t>			 as input: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		</a:t>
            </a:r>
            <a:r>
              <a:rPr lang="en-US" sz="2400" i="1" dirty="0"/>
              <a:t>program </a:t>
            </a:r>
            <a:r>
              <a:rPr lang="en-US" sz="2400" i="1" dirty="0" smtClean="0"/>
              <a:t>     </a:t>
            </a:r>
            <a:r>
              <a:rPr lang="en-US" sz="2400" i="1" dirty="0"/>
              <a:t>input string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executes the </a:t>
            </a:r>
            <a:r>
              <a:rPr lang="en-US" sz="2400" dirty="0" smtClean="0"/>
              <a:t>program on that input, </a:t>
            </a:r>
            <a:r>
              <a:rPr lang="en-US" sz="2400" dirty="0"/>
              <a:t>and outputs: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     		 </a:t>
            </a:r>
            <a:r>
              <a:rPr lang="en-US" sz="2400" i="1" dirty="0"/>
              <a:t>output string</a:t>
            </a:r>
            <a:r>
              <a:rPr lang="en-US" sz="2400" dirty="0"/>
              <a:t>        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8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Yes, it’s called the </a:t>
            </a:r>
            <a:r>
              <a:rPr lang="en-US" sz="2400" b="1" i="1" dirty="0"/>
              <a:t>Universal Turing Machine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define the Universal Turing Machine </a:t>
            </a:r>
            <a:r>
              <a:rPr lang="en-US" sz="2400" i="1" dirty="0"/>
              <a:t>U</a:t>
            </a:r>
            <a:r>
              <a:rPr lang="en-US" sz="2400" dirty="0"/>
              <a:t> we need 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1. Define an encoding </a:t>
            </a:r>
            <a:r>
              <a:rPr lang="en-US" sz="2400" dirty="0" smtClean="0"/>
              <a:t>scheme for </a:t>
            </a:r>
            <a:r>
              <a:rPr lang="en-US" sz="2400" dirty="0"/>
              <a:t>TMs.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2. Describe the operation of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smtClean="0"/>
              <a:t>when it is given </a:t>
            </a:r>
            <a:r>
              <a:rPr lang="en-US" sz="2400" dirty="0"/>
              <a:t>input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&gt;, the </a:t>
            </a:r>
            <a:r>
              <a:rPr lang="en-US" sz="2400" dirty="0" smtClean="0"/>
              <a:t>encoding </a:t>
            </a:r>
            <a:r>
              <a:rPr lang="en-US" sz="2400" dirty="0"/>
              <a:t>of: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400" dirty="0"/>
              <a:t>    ● a TM </a:t>
            </a:r>
            <a:r>
              <a:rPr lang="en-US" sz="2400" i="1" dirty="0"/>
              <a:t>M</a:t>
            </a:r>
            <a:r>
              <a:rPr lang="en-US" sz="2400" dirty="0"/>
              <a:t>, and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    ● an input string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1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accepts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 smtClean="0">
                <a:sym typeface="Symbol" panose="05050102010706020507" pitchFamily="18" charset="2"/>
              </a:rPr>
              <a:t> (that includes an underlined character)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rejects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decides</a:t>
            </a:r>
            <a:r>
              <a:rPr lang="en-US" sz="2400" dirty="0"/>
              <a:t> 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decidable</a:t>
            </a:r>
            <a:r>
              <a:rPr lang="en-US" sz="2400" i="1" dirty="0"/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i="1" dirty="0"/>
              <a:t>L</a:t>
            </a:r>
            <a:r>
              <a:rPr lang="en-US" sz="2400" dirty="0"/>
              <a:t> is in </a:t>
            </a:r>
            <a:r>
              <a:rPr lang="en-US" sz="2400" b="1" i="1" dirty="0"/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34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semidecides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/>
              <a:t>semidecidable</a:t>
            </a:r>
            <a:r>
              <a:rPr lang="en-US" sz="2400" dirty="0"/>
              <a:t> 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0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tx2"/>
                </a:solidFill>
              </a:rPr>
              <a:t>Example </a:t>
            </a:r>
            <a:r>
              <a:rPr lang="en-US" sz="3200" b="1" dirty="0" smtClean="0">
                <a:solidFill>
                  <a:schemeClr val="tx2"/>
                </a:solidFill>
              </a:rPr>
              <a:t>of Deciding the same Language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 dirty="0"/>
              <a:t>L</a:t>
            </a:r>
            <a:r>
              <a:rPr lang="en-US" sz="2200" dirty="0"/>
              <a:t> =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*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</a:t>
            </a:r>
            <a:r>
              <a:rPr lang="en-US" sz="2200" dirty="0"/>
              <a:t>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)*.   We can also decide </a:t>
            </a:r>
            <a:r>
              <a:rPr lang="en-US" sz="2200" i="1" dirty="0"/>
              <a:t>L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lvl="1" eaLnBrk="1" hangingPunct="1"/>
            <a:r>
              <a:rPr lang="en-US" sz="2200" dirty="0"/>
              <a:t>Loop:</a:t>
            </a:r>
          </a:p>
          <a:p>
            <a:pPr lvl="2" eaLnBrk="1" hangingPunct="1"/>
            <a:r>
              <a:rPr lang="en-US" sz="2200" dirty="0"/>
              <a:t>	1.1 Move one square to the right.  </a:t>
            </a:r>
          </a:p>
          <a:p>
            <a:pPr lvl="2" eaLnBrk="1" hangingPunct="1"/>
            <a:r>
              <a:rPr lang="en-US" sz="2200" dirty="0"/>
              <a:t>	1.2 If the character under the read/write head is </a:t>
            </a:r>
          </a:p>
          <a:p>
            <a:pPr lvl="2" eaLnBrk="1" hangingPunct="1"/>
            <a:r>
              <a:rPr lang="en-US" sz="2200" dirty="0"/>
              <a:t>	      an a, halt and accept.  </a:t>
            </a:r>
          </a:p>
          <a:p>
            <a:pPr lvl="2" eaLnBrk="1" hangingPunct="1"/>
            <a:r>
              <a:rPr lang="en-US" sz="2200" dirty="0"/>
              <a:t>	1.3 If it is </a:t>
            </a:r>
            <a:r>
              <a:rPr lang="en-US" sz="2200" dirty="0">
                <a:latin typeface="Monotype Sorts" panose="05000000000000000000" charset="2"/>
              </a:rPr>
              <a:t>q</a:t>
            </a:r>
            <a:r>
              <a:rPr lang="en-US" sz="2200" dirty="0"/>
              <a:t>, halt and reject.</a:t>
            </a:r>
          </a:p>
          <a:p>
            <a:pPr lvl="1" eaLnBrk="1" hangingPunct="1"/>
            <a:endParaRPr lang="en-US" sz="2200" dirty="0"/>
          </a:p>
          <a:p>
            <a:pPr eaLnBrk="1" hangingPunct="1"/>
            <a:r>
              <a:rPr lang="en-US" sz="2200" dirty="0"/>
              <a:t>In our macro language, </a:t>
            </a:r>
            <a:r>
              <a:rPr lang="en-US" sz="2200" i="1" dirty="0"/>
              <a:t>M</a:t>
            </a:r>
            <a:r>
              <a:rPr lang="en-US" sz="2200" dirty="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TM that Computes a Function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M</a:t>
            </a:r>
            <a:r>
              <a:rPr lang="en-US" sz="2200" dirty="0"/>
              <a:t> = (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dirty="0"/>
              <a:t>, {</a:t>
            </a:r>
            <a:r>
              <a:rPr lang="en-US" sz="2200" i="1" dirty="0"/>
              <a:t>h</a:t>
            </a:r>
            <a:r>
              <a:rPr lang="en-US" sz="2200" dirty="0"/>
              <a:t>}).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Define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z</a:t>
            </a:r>
            <a:r>
              <a:rPr lang="en-US" sz="2200" dirty="0"/>
              <a:t> iff 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w</a:t>
            </a:r>
            <a:r>
              <a:rPr lang="en-US" sz="2200" dirty="0"/>
              <a:t>) |-</a:t>
            </a:r>
            <a:r>
              <a:rPr lang="en-US" sz="2200" i="1" baseline="-25000" dirty="0"/>
              <a:t>M</a:t>
            </a:r>
            <a:r>
              <a:rPr lang="en-US" sz="2200" dirty="0"/>
              <a:t>* 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z</a:t>
            </a:r>
            <a:r>
              <a:rPr lang="en-US" sz="2200" dirty="0"/>
              <a:t>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Let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be </a:t>
            </a:r>
            <a:r>
              <a:rPr lang="en-US" sz="2200" i="1" dirty="0"/>
              <a:t>M</a:t>
            </a:r>
            <a:r>
              <a:rPr lang="en-US" sz="2200" dirty="0"/>
              <a:t>’s output alphabet.  </a:t>
            </a:r>
          </a:p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f</a:t>
            </a:r>
            <a:r>
              <a:rPr lang="en-US" sz="2200" dirty="0"/>
              <a:t> be any function from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 to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*.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i="1" dirty="0"/>
              <a:t>computes</a:t>
            </a:r>
            <a:r>
              <a:rPr lang="en-US" sz="2200" dirty="0"/>
              <a:t> </a:t>
            </a:r>
            <a:r>
              <a:rPr lang="en-US" sz="2200" i="1" dirty="0"/>
              <a:t>f</a:t>
            </a:r>
            <a:r>
              <a:rPr lang="en-US" sz="2200" dirty="0"/>
              <a:t> iff, for all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is an input on which </a:t>
            </a:r>
            <a:r>
              <a:rPr lang="en-US" sz="2200" i="1" dirty="0"/>
              <a:t>f</a:t>
            </a:r>
            <a:r>
              <a:rPr lang="en-US" sz="2200" dirty="0"/>
              <a:t> is defined: </a:t>
            </a:r>
            <a:r>
              <a:rPr lang="en-US" sz="2200" i="1" dirty="0"/>
              <a:t>	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Otherwise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does not halt.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function </a:t>
            </a:r>
            <a:r>
              <a:rPr lang="en-US" sz="2200" i="1" dirty="0"/>
              <a:t>f</a:t>
            </a:r>
            <a:r>
              <a:rPr lang="en-US" sz="2200" dirty="0"/>
              <a:t> is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recursive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or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computable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iff there is a Turing machine </a:t>
            </a:r>
            <a:r>
              <a:rPr lang="en-US" sz="2200" i="1" dirty="0"/>
              <a:t>M</a:t>
            </a:r>
            <a:r>
              <a:rPr lang="en-US" sz="2200" dirty="0"/>
              <a:t> that computes it and that always halts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dirty="0" smtClean="0"/>
              <a:t>Note that this is different than our common use of </a:t>
            </a:r>
            <a:r>
              <a:rPr lang="en-US" i="1" dirty="0" smtClean="0"/>
              <a:t>recursive.</a:t>
            </a:r>
            <a:endParaRPr lang="en-US" dirty="0"/>
          </a:p>
          <a:p>
            <a:pPr eaLnBrk="1" hangingPunct="1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1752600"/>
            <a:ext cx="20574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Notice that the TM's  function computes with strings (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* to </a:t>
            </a:r>
            <a:r>
              <a:rPr lang="en-US" sz="2000" dirty="0">
                <a:sym typeface="Symbol" panose="05050102010706020507" pitchFamily="18" charset="2"/>
              </a:rPr>
              <a:t></a:t>
            </a:r>
            <a:r>
              <a:rPr lang="en-US" sz="2000" dirty="0" smtClean="0"/>
              <a:t>*),  not directly with numbers.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88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12154</TotalTime>
  <Words>1169</Words>
  <Application>Microsoft Office PowerPoint</Application>
  <PresentationFormat>On-screen Show (4:3)</PresentationFormat>
  <Paragraphs>300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Courier New</vt:lpstr>
      <vt:lpstr>Wingdings</vt:lpstr>
      <vt:lpstr>Arial</vt:lpstr>
      <vt:lpstr>Symbol</vt:lpstr>
      <vt:lpstr>Lucida Handwriting</vt:lpstr>
      <vt:lpstr>Monotype Sorts</vt:lpstr>
      <vt:lpstr>Calibri</vt:lpstr>
      <vt:lpstr>Default Design</vt:lpstr>
      <vt:lpstr>CorelPhotoPaint.Image.10</vt:lpstr>
      <vt:lpstr>PowerPoint Presentation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TUring Machine Variations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388</cp:revision>
  <cp:lastPrinted>2014-02-06T14:29:43Z</cp:lastPrinted>
  <dcterms:created xsi:type="dcterms:W3CDTF">2007-01-18T00:38:26Z</dcterms:created>
  <dcterms:modified xsi:type="dcterms:W3CDTF">2016-02-05T12:41:54Z</dcterms:modified>
</cp:coreProperties>
</file>