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503" r:id="rId3"/>
    <p:sldId id="625" r:id="rId4"/>
    <p:sldId id="596" r:id="rId5"/>
    <p:sldId id="598" r:id="rId6"/>
    <p:sldId id="597" r:id="rId7"/>
    <p:sldId id="599" r:id="rId8"/>
    <p:sldId id="600" r:id="rId9"/>
    <p:sldId id="601" r:id="rId10"/>
    <p:sldId id="602" r:id="rId11"/>
    <p:sldId id="603" r:id="rId12"/>
    <p:sldId id="612" r:id="rId13"/>
  </p:sldIdLst>
  <p:sldSz cx="9144000" cy="6858000" type="screen4x3"/>
  <p:notesSz cx="7315200" cy="9601200"/>
  <p:embeddedFontLst>
    <p:embeddedFont>
      <p:font typeface="Monotype Sorts" panose="05000000000000000000" charset="2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749" autoAdjust="0"/>
    <p:restoredTop sz="71644" autoAdjust="0"/>
  </p:normalViewPr>
  <p:slideViewPr>
    <p:cSldViewPr>
      <p:cViewPr varScale="1">
        <p:scale>
          <a:sx n="84" d="100"/>
          <a:sy n="84" d="100"/>
        </p:scale>
        <p:origin x="1122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169920" cy="481123"/>
          </a:xfrm>
          <a:prstGeom prst="rect">
            <a:avLst/>
          </a:prstGeom>
        </p:spPr>
        <p:txBody>
          <a:bodyPr vert="horz" lIns="94971" tIns="47487" rIns="94971" bIns="47487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9" y="3"/>
            <a:ext cx="3169920" cy="481123"/>
          </a:xfrm>
          <a:prstGeom prst="rect">
            <a:avLst/>
          </a:prstGeom>
        </p:spPr>
        <p:txBody>
          <a:bodyPr vert="horz" lIns="94971" tIns="47487" rIns="94971" bIns="47487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80BDB6A-396C-4A62-AADC-40E5948D6121}" type="datetimeFigureOut">
              <a:rPr lang="en-US"/>
              <a:pPr>
                <a:defRPr/>
              </a:pPr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443"/>
            <a:ext cx="3169920" cy="481123"/>
          </a:xfrm>
          <a:prstGeom prst="rect">
            <a:avLst/>
          </a:prstGeom>
        </p:spPr>
        <p:txBody>
          <a:bodyPr vert="horz" lIns="94971" tIns="47487" rIns="94971" bIns="47487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9" y="9118443"/>
            <a:ext cx="3169920" cy="481123"/>
          </a:xfrm>
          <a:prstGeom prst="rect">
            <a:avLst/>
          </a:prstGeom>
        </p:spPr>
        <p:txBody>
          <a:bodyPr vert="horz" wrap="square" lIns="94971" tIns="47487" rIns="94971" bIns="4748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952E531-1716-4577-83E2-1814263B0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98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169920" cy="481123"/>
          </a:xfrm>
          <a:prstGeom prst="rect">
            <a:avLst/>
          </a:prstGeom>
        </p:spPr>
        <p:txBody>
          <a:bodyPr vert="horz" lIns="94971" tIns="47487" rIns="94971" bIns="47487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3"/>
            <a:ext cx="3169920" cy="481123"/>
          </a:xfrm>
          <a:prstGeom prst="rect">
            <a:avLst/>
          </a:prstGeom>
        </p:spPr>
        <p:txBody>
          <a:bodyPr vert="horz" lIns="94971" tIns="47487" rIns="94971" bIns="47487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04A55EC-1300-4936-BDFB-6741522DDC76}" type="datetimeFigureOut">
              <a:rPr lang="en-US"/>
              <a:pPr>
                <a:defRPr/>
              </a:pPr>
              <a:t>2/3/2016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5963"/>
            <a:ext cx="4802188" cy="3603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71" tIns="47487" rIns="94971" bIns="47487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859"/>
            <a:ext cx="5852160" cy="4321930"/>
          </a:xfrm>
          <a:prstGeom prst="rect">
            <a:avLst/>
          </a:prstGeom>
        </p:spPr>
        <p:txBody>
          <a:bodyPr vert="horz" lIns="94971" tIns="47487" rIns="94971" bIns="4748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443"/>
            <a:ext cx="3169920" cy="481123"/>
          </a:xfrm>
          <a:prstGeom prst="rect">
            <a:avLst/>
          </a:prstGeom>
        </p:spPr>
        <p:txBody>
          <a:bodyPr vert="horz" lIns="94971" tIns="47487" rIns="94971" bIns="47487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8443"/>
            <a:ext cx="3169920" cy="481123"/>
          </a:xfrm>
          <a:prstGeom prst="rect">
            <a:avLst/>
          </a:prstGeom>
        </p:spPr>
        <p:txBody>
          <a:bodyPr vert="horz" wrap="square" lIns="94971" tIns="47487" rIns="94971" bIns="4748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F1F8E89-726D-4E79-BF90-D0C61D4F1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37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186" indent="-29341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5275" indent="-233741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9386" indent="-233741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5153" indent="-233741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2578" indent="-233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0004" indent="-233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7429" indent="-233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4854" indent="-2337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478E58-7552-457F-9074-3478C642DEA2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719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5816" indent="-298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3563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0989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8413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5840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3266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0691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8116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FE7B62-45BB-44E4-8BA2-C59A3619CEDA}" type="slidenum">
              <a:rPr lang="en-US"/>
              <a:pPr eaLnBrk="1" hangingPunct="1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29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5816" indent="-298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3563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0989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8413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5840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3266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0691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8116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A31B45-3CF4-4E0B-9908-C441AB042EB6}" type="slidenum">
              <a:rPr lang="en-US"/>
              <a:pPr eaLnBrk="1" hangingPunct="1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53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5816" indent="-298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3563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0989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8413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5840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3266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0691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8116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A31B45-3CF4-4E0B-9908-C441AB042EB6}" type="slidenum">
              <a:rPr lang="en-US"/>
              <a:pPr eaLnBrk="1" hangingPunct="1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2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4212" indent="-29010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1960" indent="-23208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4412" indent="-23208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0180" indent="-23208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07606" indent="-23208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5031" indent="-23208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2457" indent="-23208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39882" indent="-23208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71CF6B-C332-4077-960F-24E5EA8629F5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160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5816" indent="-298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3563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0989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8413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5840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3266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0691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8116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CDF20E8-9DCA-4D1C-BEB7-7AF66CF7556B}" type="slidenum">
              <a:rPr lang="en-US"/>
              <a:pPr eaLnBrk="1" hangingPunct="1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69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There is an </a:t>
            </a:r>
            <a:r>
              <a:rPr lang="en-US" dirty="0" err="1" smtClean="0"/>
              <a:t>Mx</a:t>
            </a:r>
            <a:r>
              <a:rPr lang="en-US" dirty="0" smtClean="0"/>
              <a:t> for each x</a:t>
            </a:r>
            <a:r>
              <a:rPr lang="en-US" dirty="0" smtClean="0">
                <a:sym typeface="Symbol" panose="05050102010706020507" pitchFamily="18" charset="2"/>
              </a:rPr>
              <a:t>.  </a:t>
            </a:r>
            <a:r>
              <a:rPr lang="en-US" dirty="0" smtClean="0"/>
              <a:t> To implement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x</a:t>
            </a:r>
            <a:r>
              <a:rPr lang="en-US" dirty="0" smtClean="0"/>
              <a:t> requires two TM moves. </a:t>
            </a:r>
            <a:r>
              <a:rPr lang="en-US" dirty="0" smtClean="0">
                <a:sym typeface="Symbol" panose="05050102010706020507" pitchFamily="18" charset="2"/>
              </a:rPr>
              <a:t>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) =  (s', x, </a:t>
            </a:r>
            <a:r>
              <a:rPr lang="en-US" dirty="0" smtClean="0">
                <a:sym typeface="Symbol" panose="05050102010706020507" pitchFamily="18" charset="2"/>
              </a:rPr>
              <a:t>), </a:t>
            </a:r>
            <a:r>
              <a:rPr lang="en-US" dirty="0" smtClean="0"/>
              <a:t>(</a:t>
            </a:r>
            <a:r>
              <a:rPr lang="en-US" i="1" dirty="0" smtClean="0"/>
              <a:t>s'</a:t>
            </a:r>
            <a:r>
              <a:rPr lang="en-US" dirty="0" smtClean="0"/>
              <a:t>, </a:t>
            </a:r>
            <a:r>
              <a:rPr lang="en-US" i="1" dirty="0" smtClean="0"/>
              <a:t>z</a:t>
            </a:r>
            <a:r>
              <a:rPr lang="en-US" dirty="0" smtClean="0"/>
              <a:t>) =  (s, z, </a:t>
            </a:r>
            <a:r>
              <a:rPr lang="en-US" dirty="0" smtClean="0">
                <a:sym typeface="Symbol" panose="05050102010706020507" pitchFamily="18" charset="2"/>
              </a:rPr>
              <a:t>)</a:t>
            </a:r>
          </a:p>
          <a:p>
            <a:pPr eaLnBrk="1" hangingPunct="1"/>
            <a:endParaRPr lang="en-US" dirty="0" smtClean="0">
              <a:sym typeface="Symbol" panose="05050102010706020507" pitchFamily="18" charset="2"/>
            </a:endParaRPr>
          </a:p>
          <a:p>
            <a:pPr eaLnBrk="1" hangingPunct="1"/>
            <a:endParaRPr lang="en-US" dirty="0" smtClean="0">
              <a:sym typeface="Symbol" panose="05050102010706020507" pitchFamily="18" charset="2"/>
            </a:endParaRPr>
          </a:p>
          <a:p>
            <a:pPr eaLnBrk="1" hangingPunct="1"/>
            <a:endParaRPr lang="en-US" dirty="0" smtClean="0">
              <a:sym typeface="Symbol" panose="05050102010706020507" pitchFamily="18" charset="2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5816" indent="-298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3563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0989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8413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5840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3266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0691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8116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2F1DB0-09BD-4A2F-9491-1F6BF9043B15}" type="slidenum">
              <a:rPr lang="en-US"/>
              <a:pPr eaLnBrk="1" hangingPunct="1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9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162" indent="-171162">
              <a:buFont typeface="Arial" panose="020B0604020202020204" pitchFamily="34" charset="0"/>
              <a:buChar char="•"/>
            </a:pPr>
            <a:r>
              <a:rPr lang="en-US" baseline="0" dirty="0" smtClean="0"/>
              <a:t>Run M1 then M2.  If either fails to halt, so does the composite machine.</a:t>
            </a:r>
          </a:p>
          <a:p>
            <a:pPr marL="171162" indent="-171162">
              <a:buFont typeface="Arial" panose="020B0604020202020204" pitchFamily="34" charset="0"/>
              <a:buChar char="•"/>
            </a:pPr>
            <a:r>
              <a:rPr lang="en-US" baseline="0" dirty="0" smtClean="0"/>
              <a:t>Run M1; if it halts, check condition (usually look for a specific character under the tape head). If true, run M2.  If M1 does not halt or if condition is true and M2 does not halt, composite machine does not halt.</a:t>
            </a:r>
            <a:endParaRPr 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5816" indent="-298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3563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0989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8413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5840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3266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0691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8116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5DF19E1-3350-4F06-8CC3-B41E15461DF5}" type="slidenum">
              <a:rPr lang="en-US"/>
              <a:pPr eaLnBrk="1" hangingPunct="1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2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5816" indent="-298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3563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0989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8413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5840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3266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0691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8116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5CDA56-C19F-4EE4-BDC6-EE94312366E2}" type="slidenum">
              <a:rPr lang="en-US"/>
              <a:pPr eaLnBrk="1" hangingPunct="1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44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Two ways to implement "variable assignment:</a:t>
            </a:r>
          </a:p>
          <a:p>
            <a:pPr>
              <a:defRPr/>
            </a:pPr>
            <a:endParaRPr lang="en-US" dirty="0" smtClean="0"/>
          </a:p>
          <a:p>
            <a:pPr marL="243241" indent="-243241">
              <a:buFontTx/>
              <a:buAutoNum type="arabicPeriod"/>
              <a:defRPr/>
            </a:pPr>
            <a:r>
              <a:rPr lang="en-US" dirty="0" smtClean="0"/>
              <a:t>Use an area of the tape at the left or right end as a "scratchpad".</a:t>
            </a:r>
          </a:p>
          <a:p>
            <a:pPr marL="243241" indent="-243241">
              <a:buFontTx/>
              <a:buAutoNum type="arabicPeriod"/>
              <a:defRPr/>
            </a:pPr>
            <a:r>
              <a:rPr lang="en-US" dirty="0" smtClean="0"/>
              <a:t>Have a bunch of duplicate sets of states, each representing "holding" a different tape symbol (usually an input symbol).</a:t>
            </a:r>
            <a:endParaRPr 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5816" indent="-298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3563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0989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8413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5840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3266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0691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8116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50CC0E-2A3E-4FB7-8AC6-21DC81DE6FF8}" type="slidenum">
              <a:rPr lang="en-US"/>
              <a:pPr eaLnBrk="1" hangingPunct="1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49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5816" indent="-298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3563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0989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8413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5840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3266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0691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8116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BD516C-37AB-4481-AD5F-857FC9810942}" type="slidenum">
              <a:rPr lang="en-US"/>
              <a:pPr eaLnBrk="1" hangingPunct="1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21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5816" indent="-298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3563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0989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8413" indent="-238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5840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3266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0691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8116" indent="-238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1A10639-852F-472D-B052-3CDB6609CAEA}" type="slidenum">
              <a:rPr lang="en-US"/>
              <a:pPr eaLnBrk="1" hangingPunct="1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35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8BA47-C690-45D6-A9E3-BC9ADDFE7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6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A6A1D-F253-4205-926E-0556682ED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F3649-2389-404E-A898-C1B346D45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73FD1-6CEA-4612-8746-2953DDA79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6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13477-707C-4C7C-8DEE-C2ADA0CE2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6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DFDAB-563E-4F6F-8169-F501A1BA7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9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058F2-F758-4CD1-9CAA-469AEE411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2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D0C69-57BA-4D73-ABE3-B3A1A7B2C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3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6B2E3-C9D0-467E-AD74-675A085DE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6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40558-B70F-4B19-B55F-9AB4A8A7D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5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EB541-9676-45F5-BF62-258DD16D7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2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25533AA-A332-4DAB-AB14-DA7BB68E9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381000" y="1905000"/>
            <a:ext cx="8763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57200" y="2743200"/>
            <a:ext cx="899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TM Macro </a:t>
            </a:r>
            <a:r>
              <a:rPr lang="en-US" sz="3600" dirty="0" smtClean="0">
                <a:solidFill>
                  <a:schemeClr val="tx2"/>
                </a:solidFill>
              </a:rPr>
              <a:t>Language</a:t>
            </a:r>
            <a:endParaRPr lang="en-US" sz="3600" dirty="0" smtClean="0">
              <a:solidFill>
                <a:schemeClr val="tx2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" y="1120775"/>
            <a:ext cx="8610600" cy="147002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MA/CSSE 474</a:t>
            </a:r>
          </a:p>
          <a:p>
            <a:pPr algn="ctr" eaLnBrk="1" hangingPunct="1">
              <a:defRPr/>
            </a:pPr>
            <a: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Theory of Computation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An Example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Input:  		</a:t>
            </a:r>
            <a:r>
              <a:rPr lang="en-US" sz="2200" u="sng">
                <a:latin typeface="Monotype Sorts" panose="05000000000000000000" pitchFamily="2" charset="2"/>
              </a:rPr>
              <a:t>q</a:t>
            </a:r>
            <a:r>
              <a:rPr lang="en-US" sz="2200" i="1"/>
              <a:t>w</a:t>
            </a:r>
            <a:r>
              <a:rPr lang="en-US" sz="2200"/>
              <a:t>    </a:t>
            </a:r>
            <a:r>
              <a:rPr lang="en-US" sz="2200" i="1"/>
              <a:t>w</a:t>
            </a:r>
            <a:r>
              <a:rPr lang="en-US" sz="2200"/>
              <a:t> </a:t>
            </a:r>
            <a:r>
              <a:rPr lang="en-US" sz="2200">
                <a:sym typeface="Symbol" panose="05050102010706020507" pitchFamily="18" charset="2"/>
              </a:rPr>
              <a:t></a:t>
            </a:r>
            <a:r>
              <a:rPr lang="en-US" sz="2200"/>
              <a:t> {1}*</a:t>
            </a:r>
          </a:p>
          <a:p>
            <a:pPr eaLnBrk="1" hangingPunct="1"/>
            <a:r>
              <a:rPr lang="en-US" sz="2200"/>
              <a:t>Output:	</a:t>
            </a:r>
            <a:r>
              <a:rPr lang="en-US" sz="2200" u="sng">
                <a:latin typeface="Monotype Sorts" panose="05000000000000000000" pitchFamily="2" charset="2"/>
              </a:rPr>
              <a:t>q</a:t>
            </a:r>
            <a:r>
              <a:rPr lang="en-US" sz="2200" i="1"/>
              <a:t>w</a:t>
            </a:r>
            <a:r>
              <a:rPr lang="en-US" sz="2200" baseline="30000"/>
              <a:t>3</a:t>
            </a:r>
            <a:r>
              <a:rPr lang="en-US" sz="2200"/>
              <a:t> 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Example: 	</a:t>
            </a:r>
            <a:r>
              <a:rPr lang="en-US" sz="2200" u="sng">
                <a:latin typeface="Monotype Sorts" panose="05000000000000000000" pitchFamily="2" charset="2"/>
              </a:rPr>
              <a:t>q</a:t>
            </a:r>
            <a:r>
              <a:rPr lang="en-US" sz="2200"/>
              <a:t>111</a:t>
            </a:r>
            <a:r>
              <a:rPr lang="en-US" sz="2200">
                <a:latin typeface="Monotype Sorts" panose="05000000000000000000" pitchFamily="2" charset="2"/>
              </a:rPr>
              <a:t>qqqqqqqqqqqqqq</a:t>
            </a:r>
            <a:r>
              <a:rPr lang="en-US" sz="2200"/>
              <a:t>  </a:t>
            </a:r>
          </a:p>
          <a:p>
            <a:pPr eaLnBrk="1" hangingPunct="1"/>
            <a:endParaRPr lang="en-US" sz="2200"/>
          </a:p>
          <a:p>
            <a:pPr eaLnBrk="1" hangingPunct="1"/>
            <a:endParaRPr lang="en-US" sz="2200"/>
          </a:p>
        </p:txBody>
      </p:sp>
      <p:pic>
        <p:nvPicPr>
          <p:cNvPr id="9220" name="Picture 8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67000"/>
            <a:ext cx="553402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0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What does this machine do?</a:t>
            </a:r>
            <a:endParaRPr lang="en-US" sz="3600">
              <a:solidFill>
                <a:schemeClr val="tx2"/>
              </a:solidFill>
            </a:endParaRP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1495425"/>
            <a:ext cx="6532563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9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Exercise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indent="0" eaLnBrk="1" hangingPunct="1">
              <a:spcBef>
                <a:spcPts val="1200"/>
              </a:spcBef>
              <a:buFontTx/>
              <a:buNone/>
            </a:pPr>
            <a:r>
              <a:rPr lang="en-US" kern="0" dirty="0" smtClean="0"/>
              <a:t>Initial input on the tape is an integer written in binary, most significant bit first </a:t>
            </a:r>
            <a:r>
              <a:rPr lang="en-US" kern="0" smtClean="0"/>
              <a:t>(110 </a:t>
            </a:r>
            <a:r>
              <a:rPr lang="en-US" kern="0" dirty="0" smtClean="0"/>
              <a:t>represents 6).</a:t>
            </a:r>
          </a:p>
          <a:p>
            <a:pPr indent="0" eaLnBrk="1" hangingPunct="1">
              <a:spcBef>
                <a:spcPts val="1200"/>
              </a:spcBef>
              <a:buFontTx/>
              <a:buNone/>
            </a:pPr>
            <a:endParaRPr lang="en-US" kern="0" dirty="0"/>
          </a:p>
          <a:p>
            <a:pPr indent="0" eaLnBrk="1" hangingPunct="1">
              <a:spcBef>
                <a:spcPts val="1200"/>
              </a:spcBef>
              <a:buFontTx/>
              <a:buNone/>
            </a:pPr>
            <a:r>
              <a:rPr lang="en-US" kern="0" dirty="0" smtClean="0"/>
              <a:t>Design a TM that replaces the binary representation of </a:t>
            </a:r>
            <a:r>
              <a:rPr lang="en-US" i="1" kern="0" dirty="0" smtClean="0"/>
              <a:t>n</a:t>
            </a:r>
            <a:r>
              <a:rPr lang="en-US" kern="0" dirty="0" smtClean="0"/>
              <a:t> by the binary representation of </a:t>
            </a:r>
            <a:r>
              <a:rPr lang="en-US" i="1" kern="0" dirty="0" smtClean="0"/>
              <a:t>n</a:t>
            </a:r>
            <a:r>
              <a:rPr lang="en-US" kern="0" dirty="0" smtClean="0"/>
              <a:t>+1.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n-US" i="1" kern="0" dirty="0" smtClean="0"/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n-US" i="1" kern="0" dirty="0" smtClean="0"/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n-US" kern="0" dirty="0" smtClean="0"/>
          </a:p>
          <a:p>
            <a:pPr eaLnBrk="1" hangingPunct="1"/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82805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mtClean="0"/>
              <a:t>Your Questions?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3581400" cy="4648200"/>
          </a:xfrm>
        </p:spPr>
        <p:txBody>
          <a:bodyPr/>
          <a:lstStyle/>
          <a:p>
            <a:r>
              <a:rPr lang="en-US" sz="2400" smtClean="0"/>
              <a:t>Previous class days' material</a:t>
            </a:r>
          </a:p>
          <a:p>
            <a:r>
              <a:rPr lang="en-US" sz="2400" smtClean="0"/>
              <a:t>Reading Assignments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9600" y="1905000"/>
            <a:ext cx="4495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5000"/>
              </a:lnSpc>
              <a:defRPr/>
            </a:pPr>
            <a:r>
              <a:rPr lang="en-US" sz="2400" kern="0" dirty="0" smtClean="0"/>
              <a:t>HW 14 problems</a:t>
            </a:r>
          </a:p>
          <a:p>
            <a:pPr>
              <a:lnSpc>
                <a:spcPct val="95000"/>
              </a:lnSpc>
              <a:defRPr/>
            </a:pPr>
            <a:r>
              <a:rPr lang="en-US" sz="2400" kern="0" dirty="0" smtClean="0"/>
              <a:t>Next week's exam</a:t>
            </a:r>
          </a:p>
          <a:p>
            <a:pPr>
              <a:lnSpc>
                <a:spcPct val="95000"/>
              </a:lnSpc>
              <a:defRPr/>
            </a:pPr>
            <a:r>
              <a:rPr lang="en-US" sz="2400" kern="0" dirty="0" smtClean="0"/>
              <a:t>Anything else</a:t>
            </a:r>
          </a:p>
          <a:p>
            <a:pPr marL="0" indent="0">
              <a:lnSpc>
                <a:spcPct val="95000"/>
              </a:lnSpc>
              <a:buNone/>
              <a:defRPr/>
            </a:pPr>
            <a:endParaRPr lang="en-US" sz="2400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09600"/>
            <a:ext cx="4648200" cy="618210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Macro Language slides from yesterday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are here for reference and in case you have questions about them.</a:t>
            </a:r>
          </a:p>
        </p:txBody>
      </p:sp>
    </p:spTree>
    <p:extLst>
      <p:ext uri="{BB962C8B-B14F-4D97-AF65-F5344CB8AC3E}">
        <p14:creationId xmlns:p14="http://schemas.microsoft.com/office/powerpoint/2010/main" val="393983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400" b="1">
                <a:solidFill>
                  <a:schemeClr val="tx2"/>
                </a:solidFill>
              </a:rPr>
              <a:t>A Macro language for Turing Machines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838200" y="990600"/>
            <a:ext cx="80772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dirty="0"/>
              <a:t>(1) Define some basic machines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dirty="0"/>
              <a:t>● </a:t>
            </a:r>
            <a:r>
              <a:rPr lang="en-US" sz="2200" dirty="0"/>
              <a:t>Symbol writing machines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	For each </a:t>
            </a:r>
            <a:r>
              <a:rPr lang="en-US" sz="2200" i="1" dirty="0"/>
              <a:t>x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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, define </a:t>
            </a:r>
            <a:r>
              <a:rPr lang="en-US" sz="2200" i="1" dirty="0" err="1"/>
              <a:t>M</a:t>
            </a:r>
            <a:r>
              <a:rPr lang="en-US" sz="2200" i="1" baseline="-25000" dirty="0" err="1"/>
              <a:t>x</a:t>
            </a:r>
            <a:r>
              <a:rPr lang="en-US" sz="2200" dirty="0"/>
              <a:t>, </a:t>
            </a:r>
            <a:r>
              <a:rPr lang="en-US" sz="2200" dirty="0" smtClean="0"/>
              <a:t>written as  </a:t>
            </a:r>
            <a:r>
              <a:rPr lang="en-US" sz="2200" dirty="0"/>
              <a:t>just </a:t>
            </a:r>
            <a:r>
              <a:rPr lang="en-US" sz="2200" i="1" dirty="0"/>
              <a:t>x</a:t>
            </a:r>
            <a:r>
              <a:rPr lang="en-US" sz="2200" dirty="0"/>
              <a:t>, to be a machine that writes </a:t>
            </a:r>
            <a:r>
              <a:rPr lang="en-US" sz="2200" i="1" dirty="0"/>
              <a:t>x</a:t>
            </a:r>
            <a:r>
              <a:rPr lang="en-US" sz="2200" dirty="0" smtClean="0"/>
              <a:t>. Read-write head ends up in original position.</a:t>
            </a:r>
            <a:endParaRPr lang="en-US" sz="2200" dirty="0"/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dirty="0"/>
              <a:t>● </a:t>
            </a:r>
            <a:r>
              <a:rPr lang="en-US" sz="2200" dirty="0"/>
              <a:t>Head moving machines</a:t>
            </a:r>
          </a:p>
          <a:p>
            <a:pPr eaLnBrk="1" hangingPunct="1"/>
            <a:endParaRPr lang="en-US" sz="2200" i="1" dirty="0"/>
          </a:p>
          <a:p>
            <a:pPr eaLnBrk="1" hangingPunct="1"/>
            <a:r>
              <a:rPr lang="en-US" sz="2200" i="1" dirty="0"/>
              <a:t>	</a:t>
            </a:r>
            <a:r>
              <a:rPr lang="en-US" sz="2200" dirty="0"/>
              <a:t>R:	for each </a:t>
            </a:r>
            <a:r>
              <a:rPr lang="en-US" sz="2200" i="1" dirty="0"/>
              <a:t>x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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(</a:t>
            </a:r>
            <a:r>
              <a:rPr lang="en-US" sz="2200" i="1" dirty="0"/>
              <a:t>s</a:t>
            </a:r>
            <a:r>
              <a:rPr lang="en-US" sz="2200" dirty="0"/>
              <a:t>, </a:t>
            </a:r>
            <a:r>
              <a:rPr lang="en-US" sz="2200" i="1" dirty="0"/>
              <a:t>x</a:t>
            </a:r>
            <a:r>
              <a:rPr lang="en-US" sz="2200" dirty="0"/>
              <a:t>) = (</a:t>
            </a:r>
            <a:r>
              <a:rPr lang="en-US" sz="2200" i="1" dirty="0"/>
              <a:t>h</a:t>
            </a:r>
            <a:r>
              <a:rPr lang="en-US" sz="2200" dirty="0"/>
              <a:t>, </a:t>
            </a:r>
            <a:r>
              <a:rPr lang="en-US" sz="2200" i="1" dirty="0"/>
              <a:t>x</a:t>
            </a:r>
            <a:r>
              <a:rPr lang="en-US" sz="2200" dirty="0"/>
              <a:t>, </a:t>
            </a:r>
            <a:r>
              <a:rPr lang="en-US" sz="2200" dirty="0">
                <a:sym typeface="Symbol" panose="05050102010706020507" pitchFamily="18" charset="2"/>
              </a:rPr>
              <a:t></a:t>
            </a:r>
            <a:r>
              <a:rPr lang="en-US" sz="2200" dirty="0"/>
              <a:t>)</a:t>
            </a:r>
            <a:endParaRPr lang="en-US" sz="2200" i="1" dirty="0"/>
          </a:p>
          <a:p>
            <a:pPr eaLnBrk="1" hangingPunct="1"/>
            <a:r>
              <a:rPr lang="en-US" sz="2200" i="1" dirty="0"/>
              <a:t>	</a:t>
            </a:r>
            <a:r>
              <a:rPr lang="en-US" sz="2200" dirty="0"/>
              <a:t>L:	for each </a:t>
            </a:r>
            <a:r>
              <a:rPr lang="en-US" sz="2200" i="1" dirty="0"/>
              <a:t>x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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(</a:t>
            </a:r>
            <a:r>
              <a:rPr lang="en-US" sz="2200" i="1" dirty="0"/>
              <a:t>s</a:t>
            </a:r>
            <a:r>
              <a:rPr lang="en-US" sz="2200" dirty="0"/>
              <a:t>, </a:t>
            </a:r>
            <a:r>
              <a:rPr lang="en-US" sz="2200" i="1" dirty="0"/>
              <a:t>x</a:t>
            </a:r>
            <a:r>
              <a:rPr lang="en-US" sz="2200" dirty="0"/>
              <a:t>) = (</a:t>
            </a:r>
            <a:r>
              <a:rPr lang="en-US" sz="2200" i="1" dirty="0"/>
              <a:t>h</a:t>
            </a:r>
            <a:r>
              <a:rPr lang="en-US" sz="2200" dirty="0"/>
              <a:t>, </a:t>
            </a:r>
            <a:r>
              <a:rPr lang="en-US" sz="2200" i="1" dirty="0"/>
              <a:t>x</a:t>
            </a:r>
            <a:r>
              <a:rPr lang="en-US" sz="2200" dirty="0"/>
              <a:t>, </a:t>
            </a:r>
            <a:r>
              <a:rPr lang="en-US" sz="2200" dirty="0">
                <a:sym typeface="Symbol" panose="05050102010706020507" pitchFamily="18" charset="2"/>
              </a:rPr>
              <a:t></a:t>
            </a:r>
            <a:r>
              <a:rPr lang="en-US" sz="2200" dirty="0"/>
              <a:t>)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dirty="0"/>
              <a:t>● </a:t>
            </a:r>
            <a:r>
              <a:rPr lang="en-US" sz="2200" dirty="0"/>
              <a:t>Machines that simply halt: </a:t>
            </a:r>
            <a:endParaRPr lang="en-US" sz="2200" i="1" dirty="0"/>
          </a:p>
          <a:p>
            <a:pPr eaLnBrk="1" hangingPunct="1"/>
            <a:r>
              <a:rPr lang="en-US" dirty="0"/>
              <a:t>   </a:t>
            </a:r>
            <a:r>
              <a:rPr lang="en-US" sz="2200" i="1" dirty="0"/>
              <a:t>h</a:t>
            </a:r>
            <a:r>
              <a:rPr lang="en-US" sz="2200" dirty="0"/>
              <a:t>, 	which simply halts (don't care whether it accepts).  </a:t>
            </a:r>
            <a:endParaRPr lang="en-US" sz="2200" i="1" dirty="0"/>
          </a:p>
          <a:p>
            <a:pPr eaLnBrk="1" hangingPunct="1"/>
            <a:r>
              <a:rPr lang="en-US" dirty="0"/>
              <a:t>   </a:t>
            </a:r>
            <a:r>
              <a:rPr lang="en-US" sz="2200" i="1" dirty="0"/>
              <a:t>n</a:t>
            </a:r>
            <a:r>
              <a:rPr lang="en-US" sz="2200" dirty="0"/>
              <a:t>, 	which halts and rejects.</a:t>
            </a:r>
            <a:endParaRPr lang="en-US" sz="2200" i="1" dirty="0"/>
          </a:p>
          <a:p>
            <a:pPr eaLnBrk="1" hangingPunct="1"/>
            <a:r>
              <a:rPr lang="en-US" dirty="0"/>
              <a:t>   </a:t>
            </a:r>
            <a:r>
              <a:rPr lang="en-US" sz="2200" i="1" dirty="0"/>
              <a:t>y</a:t>
            </a:r>
            <a:r>
              <a:rPr lang="en-US" sz="2200" dirty="0"/>
              <a:t>, 	which halts and accepts.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1600" y="990600"/>
            <a:ext cx="3886200" cy="144655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You need to learn this simple language.  I  will use it and I expect you to use it on HW and tests. 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4018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Next we need to describe how to: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/>
              <a:t>    ● </a:t>
            </a:r>
            <a:r>
              <a:rPr lang="en-US" sz="2400"/>
              <a:t>Check the tape and branch based on what character </a:t>
            </a:r>
          </a:p>
          <a:p>
            <a:pPr eaLnBrk="1" hangingPunct="1"/>
            <a:r>
              <a:rPr lang="en-US" sz="2400"/>
              <a:t>      we see, and </a:t>
            </a:r>
          </a:p>
          <a:p>
            <a:pPr eaLnBrk="1" hangingPunct="1"/>
            <a:r>
              <a:rPr lang="en-US"/>
              <a:t>    ● </a:t>
            </a:r>
            <a:r>
              <a:rPr lang="en-US" sz="2400"/>
              <a:t>Combine the basic machines to form larger ones.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To do this, we need two forms: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/>
              <a:t>● </a:t>
            </a:r>
            <a:r>
              <a:rPr lang="en-US" sz="2400" i="1"/>
              <a:t>M</a:t>
            </a:r>
            <a:r>
              <a:rPr lang="en-US" sz="2400" baseline="-25000"/>
              <a:t>1</a:t>
            </a:r>
            <a:r>
              <a:rPr lang="en-US" sz="2400"/>
              <a:t> </a:t>
            </a:r>
            <a:r>
              <a:rPr lang="en-US" sz="2400" i="1"/>
              <a:t>M</a:t>
            </a:r>
            <a:r>
              <a:rPr lang="en-US" sz="2400" baseline="-25000"/>
              <a:t>2</a:t>
            </a:r>
            <a:r>
              <a:rPr lang="en-US" sz="2400"/>
              <a:t> 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 i="1"/>
          </a:p>
          <a:p>
            <a:pPr eaLnBrk="1" hangingPunct="1"/>
            <a:r>
              <a:rPr lang="en-US"/>
              <a:t>● </a:t>
            </a:r>
            <a:r>
              <a:rPr lang="en-US" sz="2400" i="1"/>
              <a:t>M</a:t>
            </a:r>
            <a:r>
              <a:rPr lang="en-US" sz="2400" baseline="-25000"/>
              <a:t>1</a:t>
            </a:r>
            <a:r>
              <a:rPr lang="en-US" sz="2400"/>
              <a:t>   &lt;</a:t>
            </a:r>
            <a:r>
              <a:rPr lang="en-US" sz="2400" i="1"/>
              <a:t>condition</a:t>
            </a:r>
            <a:r>
              <a:rPr lang="en-US" sz="2400"/>
              <a:t>&gt;     </a:t>
            </a:r>
            <a:r>
              <a:rPr lang="en-US" sz="2400" i="1"/>
              <a:t>M</a:t>
            </a:r>
            <a:r>
              <a:rPr lang="en-US" sz="2400" baseline="-25000"/>
              <a:t>2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tx2"/>
                </a:solidFill>
              </a:rPr>
              <a:t>Checking Inputs and Combining Machines</a:t>
            </a:r>
          </a:p>
        </p:txBody>
      </p:sp>
      <p:sp>
        <p:nvSpPr>
          <p:cNvPr id="4100" name="Line 6"/>
          <p:cNvSpPr>
            <a:spLocks noChangeShapeType="1"/>
          </p:cNvSpPr>
          <p:nvPr/>
        </p:nvSpPr>
        <p:spPr bwMode="auto">
          <a:xfrm>
            <a:off x="1752600" y="54102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 b="1">
                <a:solidFill>
                  <a:schemeClr val="tx2"/>
                </a:solidFill>
              </a:rPr>
              <a:t>Turing Machines Macros Cont'd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Example: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         &gt;</a:t>
            </a:r>
            <a:r>
              <a:rPr lang="en-US" sz="2200" i="1"/>
              <a:t>M</a:t>
            </a:r>
            <a:r>
              <a:rPr lang="en-US" sz="2200" baseline="-25000"/>
              <a:t>1</a:t>
            </a:r>
            <a:r>
              <a:rPr lang="en-US" sz="2200"/>
              <a:t>     </a:t>
            </a:r>
            <a:r>
              <a:rPr lang="en-US" sz="1600">
                <a:latin typeface="Courier New" panose="02070309020205020404" pitchFamily="49" charset="0"/>
              </a:rPr>
              <a:t>a</a:t>
            </a:r>
            <a:r>
              <a:rPr lang="en-US" sz="2200"/>
              <a:t>     </a:t>
            </a:r>
            <a:r>
              <a:rPr lang="en-US" sz="2200" i="1"/>
              <a:t>M</a:t>
            </a:r>
            <a:r>
              <a:rPr lang="en-US" sz="2200" baseline="-25000"/>
              <a:t>2</a:t>
            </a:r>
          </a:p>
          <a:p>
            <a:pPr eaLnBrk="1" hangingPunct="1"/>
            <a:r>
              <a:rPr lang="en-US" sz="2200"/>
              <a:t>           </a:t>
            </a:r>
            <a:r>
              <a:rPr lang="en-US" sz="1600">
                <a:latin typeface="Courier New" panose="02070309020205020404" pitchFamily="49" charset="0"/>
              </a:rPr>
              <a:t>b</a:t>
            </a:r>
            <a:r>
              <a:rPr lang="en-US" sz="2200"/>
              <a:t>  </a:t>
            </a:r>
          </a:p>
          <a:p>
            <a:pPr eaLnBrk="1" hangingPunct="1"/>
            <a:r>
              <a:rPr lang="en-US" sz="2200"/>
              <a:t>    </a:t>
            </a:r>
          </a:p>
          <a:p>
            <a:pPr eaLnBrk="1" hangingPunct="1"/>
            <a:r>
              <a:rPr lang="en-US" sz="2200"/>
              <a:t>           </a:t>
            </a:r>
            <a:r>
              <a:rPr lang="en-US" sz="2200" i="1"/>
              <a:t>M</a:t>
            </a:r>
            <a:r>
              <a:rPr lang="en-US" sz="2200" baseline="-25000"/>
              <a:t>3</a:t>
            </a:r>
          </a:p>
          <a:p>
            <a:pPr eaLnBrk="1" hangingPunct="1"/>
            <a:endParaRPr lang="en-US" sz="2200"/>
          </a:p>
          <a:p>
            <a:pPr eaLnBrk="1" hangingPunct="1"/>
            <a:endParaRPr lang="en-US" sz="2200"/>
          </a:p>
          <a:p>
            <a:pPr eaLnBrk="1" hangingPunct="1"/>
            <a:r>
              <a:rPr lang="en-US"/>
              <a:t>● </a:t>
            </a:r>
            <a:r>
              <a:rPr lang="en-US" sz="2200"/>
              <a:t>Start in the start state of </a:t>
            </a:r>
            <a:r>
              <a:rPr lang="en-US" sz="2200" i="1"/>
              <a:t>M</a:t>
            </a:r>
            <a:r>
              <a:rPr lang="en-US" sz="2200" baseline="-25000"/>
              <a:t>1</a:t>
            </a:r>
            <a:r>
              <a:rPr lang="en-US" sz="2200"/>
              <a:t>.</a:t>
            </a:r>
          </a:p>
          <a:p>
            <a:pPr eaLnBrk="1" hangingPunct="1"/>
            <a:r>
              <a:rPr lang="en-US"/>
              <a:t>● </a:t>
            </a:r>
            <a:r>
              <a:rPr lang="en-US" sz="2200"/>
              <a:t>Compute until </a:t>
            </a:r>
            <a:r>
              <a:rPr lang="en-US" sz="2200" i="1"/>
              <a:t>M</a:t>
            </a:r>
            <a:r>
              <a:rPr lang="en-US" sz="2200" baseline="-25000"/>
              <a:t>1</a:t>
            </a:r>
            <a:r>
              <a:rPr lang="en-US" sz="2200"/>
              <a:t> reaches a halt state.</a:t>
            </a:r>
          </a:p>
          <a:p>
            <a:pPr eaLnBrk="1" hangingPunct="1"/>
            <a:r>
              <a:rPr lang="en-US"/>
              <a:t>● </a:t>
            </a:r>
            <a:r>
              <a:rPr lang="en-US" sz="2200"/>
              <a:t>Examine the tape and take the appropriate transition.</a:t>
            </a:r>
          </a:p>
          <a:p>
            <a:pPr eaLnBrk="1" hangingPunct="1"/>
            <a:r>
              <a:rPr lang="en-US"/>
              <a:t>● </a:t>
            </a:r>
            <a:r>
              <a:rPr lang="en-US" sz="2200"/>
              <a:t>Start in the start state of the next machine, etc.</a:t>
            </a:r>
          </a:p>
          <a:p>
            <a:pPr eaLnBrk="1" hangingPunct="1"/>
            <a:r>
              <a:rPr lang="en-US"/>
              <a:t>● </a:t>
            </a:r>
            <a:r>
              <a:rPr lang="en-US" sz="2200"/>
              <a:t>Halt if any component reaches a halt state and has no place </a:t>
            </a:r>
          </a:p>
          <a:p>
            <a:pPr eaLnBrk="1" hangingPunct="1"/>
            <a:r>
              <a:rPr lang="en-US" sz="2200"/>
              <a:t>   to go.</a:t>
            </a:r>
          </a:p>
          <a:p>
            <a:pPr eaLnBrk="1" hangingPunct="1"/>
            <a:r>
              <a:rPr lang="en-US"/>
              <a:t>● </a:t>
            </a:r>
            <a:r>
              <a:rPr lang="en-US" sz="2200"/>
              <a:t>If any component fails to halt, then the entire machine may fail </a:t>
            </a:r>
          </a:p>
          <a:p>
            <a:pPr eaLnBrk="1" hangingPunct="1"/>
            <a:r>
              <a:rPr lang="en-US" sz="2200"/>
              <a:t>   to halt.</a:t>
            </a:r>
          </a:p>
        </p:txBody>
      </p:sp>
      <p:sp>
        <p:nvSpPr>
          <p:cNvPr id="21508" name="Line 6"/>
          <p:cNvSpPr>
            <a:spLocks noChangeShapeType="1"/>
          </p:cNvSpPr>
          <p:nvPr/>
        </p:nvSpPr>
        <p:spPr bwMode="auto">
          <a:xfrm>
            <a:off x="2286000" y="1981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Line 7"/>
          <p:cNvSpPr>
            <a:spLocks noChangeShapeType="1"/>
          </p:cNvSpPr>
          <p:nvPr/>
        </p:nvSpPr>
        <p:spPr bwMode="auto">
          <a:xfrm>
            <a:off x="2133600" y="2057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4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838200" y="685800"/>
            <a:ext cx="8077200" cy="558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i="1"/>
              <a:t>            </a:t>
            </a:r>
            <a:r>
              <a:rPr lang="en-US" sz="1200">
                <a:latin typeface="Courier New" panose="02070309020205020404" pitchFamily="49" charset="0"/>
              </a:rPr>
              <a:t>a</a:t>
            </a:r>
          </a:p>
          <a:p>
            <a:pPr eaLnBrk="1" hangingPunct="1"/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                  </a:t>
            </a:r>
            <a:r>
              <a:rPr lang="en-US" i="1"/>
              <a:t>M</a:t>
            </a:r>
            <a:r>
              <a:rPr lang="en-US" baseline="-25000"/>
              <a:t>2</a:t>
            </a:r>
            <a:r>
              <a:rPr lang="en-US"/>
              <a:t> 	      	becomes	</a:t>
            </a:r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    </a:t>
            </a:r>
            <a:r>
              <a:rPr lang="en-US" sz="1200">
                <a:latin typeface="Courier New" panose="02070309020205020404" pitchFamily="49" charset="0"/>
              </a:rPr>
              <a:t>a</a:t>
            </a:r>
            <a:r>
              <a:rPr lang="en-US" sz="1200"/>
              <a:t>, </a:t>
            </a:r>
            <a:r>
              <a:rPr lang="en-US" sz="1200">
                <a:latin typeface="Courier New" panose="02070309020205020404" pitchFamily="49" charset="0"/>
              </a:rPr>
              <a:t>b</a:t>
            </a:r>
            <a:r>
              <a:rPr lang="en-US" sz="1600"/>
              <a:t>	       </a:t>
            </a:r>
            <a:r>
              <a:rPr lang="en-US" i="1"/>
              <a:t>M</a:t>
            </a:r>
            <a:r>
              <a:rPr lang="en-US" baseline="-25000"/>
              <a:t>2</a:t>
            </a:r>
          </a:p>
          <a:p>
            <a:pPr eaLnBrk="1" hangingPunct="1"/>
            <a:r>
              <a:rPr lang="en-US"/>
              <a:t>            </a:t>
            </a:r>
            <a:r>
              <a:rPr lang="en-US" sz="1200">
                <a:latin typeface="Courier New" panose="02070309020205020404" pitchFamily="49" charset="0"/>
              </a:rPr>
              <a:t>b</a:t>
            </a:r>
          </a:p>
          <a:p>
            <a:pPr eaLnBrk="1" hangingPunct="1"/>
            <a:r>
              <a:rPr lang="en-US"/>
              <a:t>      								</a:t>
            </a:r>
            <a:endParaRPr lang="en-US" i="1"/>
          </a:p>
          <a:p>
            <a:pPr eaLnBrk="1" hangingPunct="1"/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  </a:t>
            </a:r>
            <a:r>
              <a:rPr lang="en-US" sz="1200"/>
              <a:t>all elems of </a:t>
            </a:r>
            <a:r>
              <a:rPr lang="en-US" sz="1200">
                <a:sym typeface="Symbol" panose="05050102010706020507" pitchFamily="18" charset="2"/>
              </a:rPr>
              <a:t> </a:t>
            </a:r>
            <a:r>
              <a:rPr lang="en-US"/>
              <a:t> </a:t>
            </a:r>
            <a:r>
              <a:rPr lang="en-US" i="1"/>
              <a:t>M</a:t>
            </a:r>
            <a:r>
              <a:rPr lang="en-US" baseline="-25000"/>
              <a:t>2</a:t>
            </a:r>
            <a:r>
              <a:rPr lang="en-US"/>
              <a:t>		becomes	</a:t>
            </a:r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	      </a:t>
            </a:r>
            <a:r>
              <a:rPr lang="en-US" i="1"/>
              <a:t>M</a:t>
            </a:r>
            <a:r>
              <a:rPr lang="en-US" baseline="-25000"/>
              <a:t>2</a:t>
            </a:r>
          </a:p>
          <a:p>
            <a:pPr eaLnBrk="1" hangingPunct="1"/>
            <a:r>
              <a:rPr lang="en-US"/>
              <a:t>   					        		or</a:t>
            </a:r>
          </a:p>
          <a:p>
            <a:pPr eaLnBrk="1" hangingPunct="1"/>
            <a:r>
              <a:rPr lang="en-US"/>
              <a:t> 					     	</a:t>
            </a:r>
            <a:r>
              <a:rPr lang="en-US" i="1"/>
              <a:t>M</a:t>
            </a:r>
            <a:r>
              <a:rPr lang="en-US" baseline="-25000"/>
              <a:t>1</a:t>
            </a:r>
            <a:r>
              <a:rPr lang="en-US" i="1"/>
              <a:t>M</a:t>
            </a:r>
            <a:r>
              <a:rPr lang="en-US" baseline="-25000"/>
              <a:t>2</a:t>
            </a:r>
          </a:p>
          <a:p>
            <a:pPr eaLnBrk="1" hangingPunct="1"/>
            <a:r>
              <a:rPr lang="en-US" b="1"/>
              <a:t>Variables</a:t>
            </a:r>
            <a:endParaRPr lang="en-US"/>
          </a:p>
          <a:p>
            <a:pPr eaLnBrk="1" hangingPunct="1"/>
            <a:r>
              <a:rPr lang="en-US"/>
              <a:t>      					 	  		</a:t>
            </a:r>
            <a:endParaRPr lang="en-US" i="1"/>
          </a:p>
          <a:p>
            <a:pPr eaLnBrk="1" hangingPunct="1"/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  </a:t>
            </a:r>
            <a:r>
              <a:rPr lang="en-US" sz="1200"/>
              <a:t>all elems of </a:t>
            </a:r>
            <a:r>
              <a:rPr lang="en-US" sz="1200">
                <a:sym typeface="Symbol" panose="05050102010706020507" pitchFamily="18" charset="2"/>
              </a:rPr>
              <a:t>   </a:t>
            </a:r>
            <a:r>
              <a:rPr lang="en-US" i="1"/>
              <a:t>M</a:t>
            </a:r>
            <a:r>
              <a:rPr lang="en-US" baseline="-25000"/>
              <a:t>2</a:t>
            </a:r>
            <a:r>
              <a:rPr lang="en-US"/>
              <a:t>		becomes	</a:t>
            </a:r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   </a:t>
            </a:r>
            <a:r>
              <a:rPr lang="en-US" sz="1200" i="1"/>
              <a:t>x</a:t>
            </a:r>
            <a:r>
              <a:rPr lang="en-US" sz="1200"/>
              <a:t> </a:t>
            </a:r>
            <a:r>
              <a:rPr lang="en-US" sz="1200">
                <a:sym typeface="Symbol" panose="05050102010706020507" pitchFamily="18" charset="2"/>
              </a:rPr>
              <a:t></a:t>
            </a:r>
            <a:r>
              <a:rPr lang="en-US" sz="1200"/>
              <a:t> </a:t>
            </a:r>
            <a:r>
              <a:rPr lang="en-US" sz="1200">
                <a:sym typeface="Symbol" panose="05050102010706020507" pitchFamily="18" charset="2"/>
              </a:rPr>
              <a:t></a:t>
            </a:r>
            <a:r>
              <a:rPr lang="en-US" sz="1200">
                <a:latin typeface="Courier New" panose="02070309020205020404" pitchFamily="49" charset="0"/>
              </a:rPr>
              <a:t>a</a:t>
            </a:r>
            <a:r>
              <a:rPr lang="en-US" sz="1200"/>
              <a:t>        </a:t>
            </a:r>
            <a:r>
              <a:rPr lang="en-US" i="1"/>
              <a:t>M</a:t>
            </a:r>
            <a:r>
              <a:rPr lang="en-US" baseline="-25000"/>
              <a:t>2</a:t>
            </a:r>
          </a:p>
          <a:p>
            <a:pPr eaLnBrk="1" hangingPunct="1"/>
            <a:r>
              <a:rPr lang="en-US"/>
              <a:t>       </a:t>
            </a:r>
            <a:r>
              <a:rPr lang="en-US" sz="1200"/>
              <a:t>except </a:t>
            </a:r>
            <a:r>
              <a:rPr lang="en-US" sz="1200">
                <a:latin typeface="Courier New" panose="02070309020205020404" pitchFamily="49" charset="0"/>
              </a:rPr>
              <a:t>a</a:t>
            </a:r>
            <a:r>
              <a:rPr lang="en-US" sz="1200"/>
              <a:t>		and </a:t>
            </a:r>
            <a:r>
              <a:rPr lang="en-US" sz="1200" i="1"/>
              <a:t>x</a:t>
            </a:r>
            <a:r>
              <a:rPr lang="en-US" sz="1200"/>
              <a:t> takes on the value of </a:t>
            </a:r>
          </a:p>
          <a:p>
            <a:pPr eaLnBrk="1" hangingPunct="1"/>
            <a:r>
              <a:rPr lang="en-US" sz="1200"/>
              <a:t>			             	 the current square</a:t>
            </a:r>
          </a:p>
          <a:p>
            <a:pPr eaLnBrk="1" hangingPunct="1"/>
            <a:r>
              <a:rPr lang="en-US"/>
              <a:t>           						  		</a:t>
            </a:r>
            <a:endParaRPr lang="en-US" i="1"/>
          </a:p>
          <a:p>
            <a:pPr eaLnBrk="1" hangingPunct="1"/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    </a:t>
            </a:r>
            <a:r>
              <a:rPr lang="en-US" sz="1200">
                <a:latin typeface="Courier New" panose="02070309020205020404" pitchFamily="49" charset="0"/>
              </a:rPr>
              <a:t>a</a:t>
            </a:r>
            <a:r>
              <a:rPr lang="en-US" sz="1200"/>
              <a:t>, </a:t>
            </a:r>
            <a:r>
              <a:rPr lang="en-US" sz="1200">
                <a:latin typeface="Courier New" panose="02070309020205020404" pitchFamily="49" charset="0"/>
              </a:rPr>
              <a:t>b</a:t>
            </a:r>
            <a:r>
              <a:rPr lang="en-US"/>
              <a:t>         </a:t>
            </a:r>
            <a:r>
              <a:rPr lang="en-US" i="1"/>
              <a:t>M</a:t>
            </a:r>
            <a:r>
              <a:rPr lang="en-US" baseline="-25000"/>
              <a:t>2</a:t>
            </a:r>
            <a:r>
              <a:rPr lang="en-US"/>
              <a:t>		becomes	</a:t>
            </a:r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   </a:t>
            </a:r>
            <a:r>
              <a:rPr lang="en-US" sz="1200" i="1"/>
              <a:t>x</a:t>
            </a:r>
            <a:r>
              <a:rPr lang="en-US" sz="1200"/>
              <a:t> </a:t>
            </a:r>
            <a:r>
              <a:rPr lang="en-US" sz="1200">
                <a:sym typeface="Symbol" panose="05050102010706020507" pitchFamily="18" charset="2"/>
              </a:rPr>
              <a:t></a:t>
            </a:r>
            <a:r>
              <a:rPr lang="en-US" sz="1200"/>
              <a:t> </a:t>
            </a:r>
            <a:r>
              <a:rPr lang="en-US" sz="1200">
                <a:latin typeface="Courier New" panose="02070309020205020404" pitchFamily="49" charset="0"/>
              </a:rPr>
              <a:t>a</a:t>
            </a:r>
            <a:r>
              <a:rPr lang="en-US" sz="1200"/>
              <a:t>, </a:t>
            </a:r>
            <a:r>
              <a:rPr lang="en-US" sz="1200">
                <a:latin typeface="Courier New" panose="02070309020205020404" pitchFamily="49" charset="0"/>
              </a:rPr>
              <a:t>b</a:t>
            </a:r>
            <a:r>
              <a:rPr lang="en-US" sz="1200"/>
              <a:t>       </a:t>
            </a:r>
            <a:r>
              <a:rPr lang="en-US" i="1"/>
              <a:t>M</a:t>
            </a:r>
            <a:r>
              <a:rPr lang="en-US" baseline="-25000"/>
              <a:t>2</a:t>
            </a:r>
          </a:p>
          <a:p>
            <a:pPr eaLnBrk="1" hangingPunct="1"/>
            <a:r>
              <a:rPr lang="en-US"/>
              <a:t>			     	</a:t>
            </a:r>
            <a:r>
              <a:rPr lang="en-US" sz="1200"/>
              <a:t>and </a:t>
            </a:r>
            <a:r>
              <a:rPr lang="en-US" sz="1200" i="1"/>
              <a:t>x</a:t>
            </a:r>
            <a:r>
              <a:rPr lang="en-US" sz="1200"/>
              <a:t> takes on the value of </a:t>
            </a:r>
          </a:p>
          <a:p>
            <a:pPr eaLnBrk="1" hangingPunct="1"/>
            <a:r>
              <a:rPr lang="en-US" sz="1200"/>
              <a:t>			             	the current square</a:t>
            </a:r>
          </a:p>
          <a:p>
            <a:pPr eaLnBrk="1" hangingPunct="1"/>
            <a:r>
              <a:rPr lang="en-US"/>
              <a:t>	</a:t>
            </a:r>
          </a:p>
          <a:p>
            <a:pPr eaLnBrk="1" hangingPunct="1"/>
            <a:r>
              <a:rPr lang="en-US"/>
              <a:t>						</a:t>
            </a:r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    </a:t>
            </a:r>
            <a:r>
              <a:rPr lang="en-US" sz="1200" i="1"/>
              <a:t>x</a:t>
            </a:r>
            <a:r>
              <a:rPr lang="en-US" sz="1200"/>
              <a:t> = </a:t>
            </a:r>
            <a:r>
              <a:rPr lang="en-US" sz="1200" i="1"/>
              <a:t>y</a:t>
            </a:r>
            <a:r>
              <a:rPr lang="en-US"/>
              <a:t>	      </a:t>
            </a:r>
            <a:r>
              <a:rPr lang="en-US" i="1"/>
              <a:t>M</a:t>
            </a:r>
            <a:r>
              <a:rPr lang="en-US" baseline="-25000"/>
              <a:t>2</a:t>
            </a:r>
          </a:p>
          <a:p>
            <a:pPr eaLnBrk="1" hangingPunct="1"/>
            <a:r>
              <a:rPr lang="en-US"/>
              <a:t>				</a:t>
            </a:r>
            <a:r>
              <a:rPr lang="en-US" sz="1200"/>
              <a:t>if </a:t>
            </a:r>
            <a:r>
              <a:rPr lang="en-US" sz="1200" i="1"/>
              <a:t>x</a:t>
            </a:r>
            <a:r>
              <a:rPr lang="en-US" sz="1200"/>
              <a:t> = </a:t>
            </a:r>
            <a:r>
              <a:rPr lang="en-US" sz="1200" i="1"/>
              <a:t>y</a:t>
            </a:r>
            <a:r>
              <a:rPr lang="en-US" sz="1200"/>
              <a:t> then take the transition</a:t>
            </a:r>
          </a:p>
          <a:p>
            <a:pPr eaLnBrk="1" hangingPunct="1"/>
            <a:endParaRPr lang="en-US" sz="1200"/>
          </a:p>
          <a:p>
            <a:pPr eaLnBrk="1" hangingPunct="1"/>
            <a:r>
              <a:rPr lang="en-US"/>
              <a:t>e.g.,    &gt; </a:t>
            </a:r>
            <a:r>
              <a:rPr lang="en-US" sz="1200" i="1"/>
              <a:t>x</a:t>
            </a:r>
            <a:r>
              <a:rPr lang="en-US" sz="1200"/>
              <a:t> </a:t>
            </a:r>
            <a:r>
              <a:rPr lang="en-US" sz="1200">
                <a:sym typeface="Symbol" panose="05050102010706020507" pitchFamily="18" charset="2"/>
              </a:rPr>
              <a:t></a:t>
            </a:r>
            <a:r>
              <a:rPr lang="en-US" sz="1200"/>
              <a:t> </a:t>
            </a:r>
            <a:r>
              <a:rPr lang="en-US" sz="1200">
                <a:sym typeface="Symbol" panose="05050102010706020507" pitchFamily="18" charset="2"/>
              </a:rPr>
              <a:t></a:t>
            </a:r>
            <a:r>
              <a:rPr lang="en-US" sz="1200">
                <a:latin typeface="Monotype Sorts" panose="05000000000000000000" pitchFamily="2" charset="2"/>
              </a:rPr>
              <a:t>q</a:t>
            </a:r>
            <a:r>
              <a:rPr lang="en-US"/>
              <a:t>      </a:t>
            </a:r>
            <a:r>
              <a:rPr lang="en-US" i="1"/>
              <a:t>Rx	</a:t>
            </a:r>
            <a:r>
              <a:rPr lang="en-US" sz="1200"/>
              <a:t>if the current square is not 	blank, go right and copy it.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More macros</a:t>
            </a:r>
          </a:p>
        </p:txBody>
      </p:sp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1295400" y="1066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Line 7"/>
          <p:cNvSpPr>
            <a:spLocks noChangeShapeType="1"/>
          </p:cNvSpPr>
          <p:nvPr/>
        </p:nvSpPr>
        <p:spPr bwMode="auto">
          <a:xfrm>
            <a:off x="1295400" y="1295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Line 8"/>
          <p:cNvSpPr>
            <a:spLocks noChangeShapeType="1"/>
          </p:cNvSpPr>
          <p:nvPr/>
        </p:nvSpPr>
        <p:spPr bwMode="auto">
          <a:xfrm>
            <a:off x="5791200" y="1295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10"/>
          <p:cNvSpPr>
            <a:spLocks noChangeShapeType="1"/>
          </p:cNvSpPr>
          <p:nvPr/>
        </p:nvSpPr>
        <p:spPr bwMode="auto">
          <a:xfrm>
            <a:off x="1295400" y="2057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11"/>
          <p:cNvSpPr>
            <a:spLocks noChangeShapeType="1"/>
          </p:cNvSpPr>
          <p:nvPr/>
        </p:nvSpPr>
        <p:spPr bwMode="auto">
          <a:xfrm>
            <a:off x="5791200" y="2057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12"/>
          <p:cNvSpPr>
            <a:spLocks noChangeShapeType="1"/>
          </p:cNvSpPr>
          <p:nvPr/>
        </p:nvSpPr>
        <p:spPr bwMode="auto">
          <a:xfrm>
            <a:off x="1295400" y="3505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13"/>
          <p:cNvSpPr>
            <a:spLocks noChangeShapeType="1"/>
          </p:cNvSpPr>
          <p:nvPr/>
        </p:nvSpPr>
        <p:spPr bwMode="auto">
          <a:xfrm>
            <a:off x="5867400" y="3505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4"/>
          <p:cNvSpPr>
            <a:spLocks noChangeShapeType="1"/>
          </p:cNvSpPr>
          <p:nvPr/>
        </p:nvSpPr>
        <p:spPr bwMode="auto">
          <a:xfrm>
            <a:off x="1219200" y="4495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5"/>
          <p:cNvSpPr>
            <a:spLocks noChangeShapeType="1"/>
          </p:cNvSpPr>
          <p:nvPr/>
        </p:nvSpPr>
        <p:spPr bwMode="auto">
          <a:xfrm>
            <a:off x="5791200" y="4495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16"/>
          <p:cNvSpPr>
            <a:spLocks noChangeShapeType="1"/>
          </p:cNvSpPr>
          <p:nvPr/>
        </p:nvSpPr>
        <p:spPr bwMode="auto">
          <a:xfrm>
            <a:off x="5791200" y="5486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Line 17"/>
          <p:cNvSpPr>
            <a:spLocks noChangeShapeType="1"/>
          </p:cNvSpPr>
          <p:nvPr/>
        </p:nvSpPr>
        <p:spPr bwMode="auto">
          <a:xfrm>
            <a:off x="1752600" y="6248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Blank/Non-blank Search Machines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67056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				Find the first blank square to </a:t>
            </a:r>
          </a:p>
          <a:p>
            <a:pPr eaLnBrk="1" hangingPunct="1"/>
            <a:r>
              <a:rPr lang="en-US" sz="2000"/>
              <a:t>				the right of the current square.</a:t>
            </a:r>
          </a:p>
          <a:p>
            <a:pPr eaLnBrk="1" hangingPunct="1"/>
            <a:r>
              <a:rPr lang="en-US" sz="2000"/>
              <a:t>	</a:t>
            </a:r>
          </a:p>
          <a:p>
            <a:pPr eaLnBrk="1" hangingPunct="1"/>
            <a:endParaRPr lang="en-US" sz="2000">
              <a:solidFill>
                <a:srgbClr val="FF0000"/>
              </a:solidFill>
            </a:endParaRPr>
          </a:p>
          <a:p>
            <a:pPr eaLnBrk="1" hangingPunct="1"/>
            <a:r>
              <a:rPr lang="en-US" sz="2000"/>
              <a:t>  				Find the first blank square to </a:t>
            </a:r>
          </a:p>
          <a:p>
            <a:pPr eaLnBrk="1" hangingPunct="1"/>
            <a:r>
              <a:rPr lang="en-US" sz="2000"/>
              <a:t>				the left of the current square.</a:t>
            </a:r>
          </a:p>
          <a:p>
            <a:pPr eaLnBrk="1" hangingPunct="1"/>
            <a:r>
              <a:rPr lang="en-US" sz="2000"/>
              <a:t>	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				Find the first nonblank square to </a:t>
            </a:r>
          </a:p>
          <a:p>
            <a:pPr eaLnBrk="1" hangingPunct="1"/>
            <a:r>
              <a:rPr lang="en-US" sz="2000"/>
              <a:t>				the right of the current square.</a:t>
            </a:r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				Find the first nonblank square to </a:t>
            </a:r>
          </a:p>
          <a:p>
            <a:pPr eaLnBrk="1" hangingPunct="1"/>
            <a:r>
              <a:rPr lang="en-US" sz="2000"/>
              <a:t>				the left of the current square </a:t>
            </a:r>
          </a:p>
        </p:txBody>
      </p:sp>
      <p:pic>
        <p:nvPicPr>
          <p:cNvPr id="7172" name="Picture 12" descr="Unfigure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14478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4" descr="Unfig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15240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5" descr="Unfig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0"/>
            <a:ext cx="14478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6" descr="Unfig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95800"/>
            <a:ext cx="1524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17"/>
          <p:cNvSpPr txBox="1">
            <a:spLocks noChangeArrowheads="1"/>
          </p:cNvSpPr>
          <p:nvPr/>
        </p:nvSpPr>
        <p:spPr bwMode="auto">
          <a:xfrm>
            <a:off x="7924800" y="11430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R</a:t>
            </a:r>
            <a:r>
              <a:rPr lang="en-US" sz="2000" baseline="-25000">
                <a:latin typeface="Monotype Sorts" panose="05000000000000000000" pitchFamily="2" charset="2"/>
              </a:rPr>
              <a:t>q</a:t>
            </a:r>
          </a:p>
        </p:txBody>
      </p:sp>
      <p:sp>
        <p:nvSpPr>
          <p:cNvPr id="7177" name="Text Box 18"/>
          <p:cNvSpPr txBox="1">
            <a:spLocks noChangeArrowheads="1"/>
          </p:cNvSpPr>
          <p:nvPr/>
        </p:nvSpPr>
        <p:spPr bwMode="auto">
          <a:xfrm>
            <a:off x="8001000" y="48006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L</a:t>
            </a:r>
            <a:r>
              <a:rPr lang="en-US" sz="2000" baseline="-25000">
                <a:sym typeface="Symbol" panose="05050102010706020507" pitchFamily="18" charset="2"/>
              </a:rPr>
              <a:t></a:t>
            </a:r>
            <a:r>
              <a:rPr lang="en-US" sz="2000" baseline="-25000">
                <a:latin typeface="Monotype Sorts" panose="05000000000000000000" pitchFamily="2" charset="2"/>
              </a:rPr>
              <a:t>q</a:t>
            </a:r>
          </a:p>
        </p:txBody>
      </p:sp>
      <p:sp>
        <p:nvSpPr>
          <p:cNvPr id="7178" name="Text Box 19"/>
          <p:cNvSpPr txBox="1">
            <a:spLocks noChangeArrowheads="1"/>
          </p:cNvSpPr>
          <p:nvPr/>
        </p:nvSpPr>
        <p:spPr bwMode="auto">
          <a:xfrm>
            <a:off x="7924800" y="35814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R</a:t>
            </a:r>
            <a:r>
              <a:rPr lang="en-US" sz="2000" baseline="-25000">
                <a:sym typeface="Symbol" panose="05050102010706020507" pitchFamily="18" charset="2"/>
              </a:rPr>
              <a:t></a:t>
            </a:r>
            <a:r>
              <a:rPr lang="en-US" sz="2000" baseline="-25000">
                <a:latin typeface="Monotype Sorts" panose="05000000000000000000" pitchFamily="2" charset="2"/>
              </a:rPr>
              <a:t>q</a:t>
            </a:r>
          </a:p>
        </p:txBody>
      </p:sp>
      <p:sp>
        <p:nvSpPr>
          <p:cNvPr id="7179" name="Text Box 20"/>
          <p:cNvSpPr txBox="1">
            <a:spLocks noChangeArrowheads="1"/>
          </p:cNvSpPr>
          <p:nvPr/>
        </p:nvSpPr>
        <p:spPr bwMode="auto">
          <a:xfrm>
            <a:off x="7924800" y="23622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L</a:t>
            </a:r>
            <a:r>
              <a:rPr lang="en-US" sz="2000" baseline="-25000">
                <a:latin typeface="Monotype Sorts" panose="05000000000000000000" pitchFamily="2" charset="2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56542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More Search Machines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990600" y="990600"/>
            <a:ext cx="80772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L</a:t>
            </a:r>
            <a:r>
              <a:rPr lang="en-US" baseline="-25000">
                <a:latin typeface="Courier New" panose="02070309020205020404" pitchFamily="49" charset="0"/>
              </a:rPr>
              <a:t>a</a:t>
            </a:r>
            <a:r>
              <a:rPr lang="en-US"/>
              <a:t>				Find the first occurrence of </a:t>
            </a:r>
            <a:r>
              <a:rPr lang="en-US">
                <a:latin typeface="Courier New" panose="02070309020205020404" pitchFamily="49" charset="0"/>
              </a:rPr>
              <a:t>a</a:t>
            </a:r>
            <a:r>
              <a:rPr lang="en-US"/>
              <a:t> to </a:t>
            </a:r>
          </a:p>
          <a:p>
            <a:pPr eaLnBrk="1" hangingPunct="1"/>
            <a:r>
              <a:rPr lang="en-US"/>
              <a:t>				the left of the current square.</a:t>
            </a:r>
          </a:p>
          <a:p>
            <a:pPr eaLnBrk="1" hangingPunct="1"/>
            <a:endParaRPr lang="en-US">
              <a:solidFill>
                <a:srgbClr val="FF0000"/>
              </a:solidFill>
            </a:endParaRPr>
          </a:p>
          <a:p>
            <a:pPr eaLnBrk="1" hangingPunct="1"/>
            <a:r>
              <a:rPr lang="en-US"/>
              <a:t>R</a:t>
            </a:r>
            <a:r>
              <a:rPr lang="en-US" baseline="-25000">
                <a:latin typeface="Courier New" panose="02070309020205020404" pitchFamily="49" charset="0"/>
              </a:rPr>
              <a:t>a</a:t>
            </a:r>
            <a:r>
              <a:rPr lang="en-US" baseline="-25000"/>
              <a:t>,</a:t>
            </a:r>
            <a:r>
              <a:rPr lang="en-US" baseline="-25000">
                <a:latin typeface="Courier New" panose="02070309020205020404" pitchFamily="49" charset="0"/>
              </a:rPr>
              <a:t>b</a:t>
            </a:r>
            <a:r>
              <a:rPr lang="en-US"/>
              <a:t>			Find the first occurrence of </a:t>
            </a:r>
            <a:r>
              <a:rPr lang="en-US">
                <a:latin typeface="Courier New" panose="02070309020205020404" pitchFamily="49" charset="0"/>
              </a:rPr>
              <a:t>a</a:t>
            </a:r>
            <a:r>
              <a:rPr lang="en-US"/>
              <a:t> or </a:t>
            </a:r>
            <a:r>
              <a:rPr lang="en-US">
                <a:latin typeface="Courier New" panose="02070309020205020404" pitchFamily="49" charset="0"/>
              </a:rPr>
              <a:t>b</a:t>
            </a:r>
            <a:r>
              <a:rPr lang="en-US"/>
              <a:t> </a:t>
            </a:r>
          </a:p>
          <a:p>
            <a:pPr eaLnBrk="1" hangingPunct="1"/>
            <a:r>
              <a:rPr lang="en-US"/>
              <a:t>				to the right of the current square.</a:t>
            </a:r>
          </a:p>
          <a:p>
            <a:pPr eaLnBrk="1" hangingPunct="1"/>
            <a:r>
              <a:rPr lang="en-US"/>
              <a:t>    </a:t>
            </a:r>
            <a:endParaRPr lang="en-US" i="1"/>
          </a:p>
          <a:p>
            <a:pPr eaLnBrk="1" hangingPunct="1"/>
            <a:r>
              <a:rPr lang="en-US"/>
              <a:t>L</a:t>
            </a:r>
            <a:r>
              <a:rPr lang="en-US" baseline="-25000">
                <a:latin typeface="Courier New" panose="02070309020205020404" pitchFamily="49" charset="0"/>
              </a:rPr>
              <a:t>a</a:t>
            </a:r>
            <a:r>
              <a:rPr lang="en-US" baseline="-25000"/>
              <a:t>,</a:t>
            </a:r>
            <a:r>
              <a:rPr lang="en-US" baseline="-25000">
                <a:latin typeface="Courier New" panose="02070309020205020404" pitchFamily="49" charset="0"/>
              </a:rPr>
              <a:t>b</a:t>
            </a:r>
            <a:r>
              <a:rPr lang="en-US"/>
              <a:t>     </a:t>
            </a:r>
            <a:r>
              <a:rPr lang="en-US" sz="1600">
                <a:latin typeface="Courier New" panose="02070309020205020404" pitchFamily="49" charset="0"/>
              </a:rPr>
              <a:t>a</a:t>
            </a:r>
            <a:r>
              <a:rPr lang="en-US"/>
              <a:t>    </a:t>
            </a:r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		Find the first occurrence of </a:t>
            </a:r>
            <a:r>
              <a:rPr lang="en-US">
                <a:latin typeface="Courier New" panose="02070309020205020404" pitchFamily="49" charset="0"/>
              </a:rPr>
              <a:t>a</a:t>
            </a:r>
            <a:r>
              <a:rPr lang="en-US"/>
              <a:t> or </a:t>
            </a:r>
            <a:r>
              <a:rPr lang="en-US">
                <a:latin typeface="Courier New" panose="02070309020205020404" pitchFamily="49" charset="0"/>
              </a:rPr>
              <a:t>b</a:t>
            </a:r>
            <a:r>
              <a:rPr lang="en-US"/>
              <a:t>  </a:t>
            </a:r>
          </a:p>
          <a:p>
            <a:pPr eaLnBrk="1" hangingPunct="1"/>
            <a:r>
              <a:rPr lang="en-US"/>
              <a:t>				to the left of the current square, </a:t>
            </a:r>
          </a:p>
          <a:p>
            <a:pPr eaLnBrk="1" hangingPunct="1"/>
            <a:r>
              <a:rPr lang="en-US"/>
              <a:t>  </a:t>
            </a:r>
            <a:r>
              <a:rPr lang="en-US" sz="1600">
                <a:latin typeface="Courier New" panose="02070309020205020404" pitchFamily="49" charset="0"/>
              </a:rPr>
              <a:t>b</a:t>
            </a:r>
            <a:r>
              <a:rPr lang="en-US"/>
              <a:t>				then go to </a:t>
            </a:r>
            <a:r>
              <a:rPr lang="en-US" i="1"/>
              <a:t>M</a:t>
            </a:r>
            <a:r>
              <a:rPr lang="en-US" baseline="-25000"/>
              <a:t>1</a:t>
            </a:r>
            <a:r>
              <a:rPr lang="en-US"/>
              <a:t> if the detected	</a:t>
            </a:r>
            <a:endParaRPr lang="en-US" i="1"/>
          </a:p>
          <a:p>
            <a:pPr eaLnBrk="1" hangingPunct="1"/>
            <a:r>
              <a:rPr lang="en-US"/>
              <a:t>				character is </a:t>
            </a:r>
            <a:r>
              <a:rPr lang="en-US">
                <a:latin typeface="Courier New" panose="02070309020205020404" pitchFamily="49" charset="0"/>
              </a:rPr>
              <a:t>a</a:t>
            </a:r>
            <a:r>
              <a:rPr lang="en-US"/>
              <a:t>; go to </a:t>
            </a:r>
            <a:r>
              <a:rPr lang="en-US" i="1"/>
              <a:t>M</a:t>
            </a:r>
            <a:r>
              <a:rPr lang="en-US" baseline="-25000"/>
              <a:t>2</a:t>
            </a:r>
            <a:r>
              <a:rPr lang="en-US"/>
              <a:t> if the </a:t>
            </a:r>
          </a:p>
          <a:p>
            <a:pPr eaLnBrk="1" hangingPunct="1"/>
            <a:r>
              <a:rPr lang="en-US" i="1"/>
              <a:t>M</a:t>
            </a:r>
            <a:r>
              <a:rPr lang="en-US" baseline="-25000"/>
              <a:t>2</a:t>
            </a:r>
            <a:r>
              <a:rPr lang="en-US"/>
              <a:t>				detected character is </a:t>
            </a:r>
            <a:r>
              <a:rPr lang="en-US">
                <a:latin typeface="Courier New" panose="02070309020205020404" pitchFamily="49" charset="0"/>
              </a:rPr>
              <a:t>b</a:t>
            </a:r>
            <a:r>
              <a:rPr lang="en-US"/>
              <a:t>.</a:t>
            </a:r>
          </a:p>
          <a:p>
            <a:pPr eaLnBrk="1" hangingPunct="1"/>
            <a:endParaRPr lang="en-US" i="1"/>
          </a:p>
          <a:p>
            <a:pPr eaLnBrk="1" hangingPunct="1"/>
            <a:r>
              <a:rPr lang="en-US"/>
              <a:t>L</a:t>
            </a:r>
            <a:r>
              <a:rPr lang="en-US" i="1" baseline="-25000"/>
              <a:t>x</a:t>
            </a:r>
            <a:r>
              <a:rPr lang="en-US" baseline="-25000">
                <a:sym typeface="Symbol" panose="05050102010706020507" pitchFamily="18" charset="2"/>
              </a:rPr>
              <a:t></a:t>
            </a:r>
            <a:r>
              <a:rPr lang="en-US" baseline="-25000">
                <a:latin typeface="Courier New" panose="02070309020205020404" pitchFamily="49" charset="0"/>
                <a:sym typeface="Symbol" panose="05050102010706020507" pitchFamily="18" charset="2"/>
              </a:rPr>
              <a:t>a</a:t>
            </a:r>
            <a:r>
              <a:rPr lang="en-US" baseline="-25000">
                <a:sym typeface="Symbol" panose="05050102010706020507" pitchFamily="18" charset="2"/>
              </a:rPr>
              <a:t>,</a:t>
            </a:r>
            <a:r>
              <a:rPr lang="en-US" baseline="-25000">
                <a:latin typeface="Courier New" panose="02070309020205020404" pitchFamily="49" charset="0"/>
                <a:sym typeface="Symbol" panose="05050102010706020507" pitchFamily="18" charset="2"/>
              </a:rPr>
              <a:t>b</a:t>
            </a:r>
            <a:r>
              <a:rPr lang="en-US"/>
              <a:t>			Find the first occurrence of </a:t>
            </a:r>
            <a:r>
              <a:rPr lang="en-US">
                <a:latin typeface="Courier New" panose="02070309020205020404" pitchFamily="49" charset="0"/>
              </a:rPr>
              <a:t>a</a:t>
            </a:r>
            <a:r>
              <a:rPr lang="en-US"/>
              <a:t> or </a:t>
            </a:r>
            <a:r>
              <a:rPr lang="en-US">
                <a:latin typeface="Courier New" panose="02070309020205020404" pitchFamily="49" charset="0"/>
              </a:rPr>
              <a:t>b</a:t>
            </a:r>
            <a:r>
              <a:rPr lang="en-US"/>
              <a:t> </a:t>
            </a:r>
          </a:p>
          <a:p>
            <a:pPr eaLnBrk="1" hangingPunct="1"/>
            <a:r>
              <a:rPr lang="en-US"/>
              <a:t>				to the left of the current square </a:t>
            </a:r>
          </a:p>
          <a:p>
            <a:pPr eaLnBrk="1" hangingPunct="1"/>
            <a:r>
              <a:rPr lang="en-US"/>
              <a:t>				and set </a:t>
            </a:r>
            <a:r>
              <a:rPr lang="en-US" i="1"/>
              <a:t>x</a:t>
            </a:r>
            <a:r>
              <a:rPr lang="en-US"/>
              <a:t> to the value found.</a:t>
            </a:r>
          </a:p>
          <a:p>
            <a:pPr eaLnBrk="1" hangingPunct="1"/>
            <a:endParaRPr lang="en-US" i="1"/>
          </a:p>
          <a:p>
            <a:pPr eaLnBrk="1" hangingPunct="1"/>
            <a:r>
              <a:rPr lang="en-US"/>
              <a:t>L</a:t>
            </a:r>
            <a:r>
              <a:rPr lang="en-US" i="1" baseline="-25000"/>
              <a:t>x</a:t>
            </a:r>
            <a:r>
              <a:rPr lang="en-US" baseline="-25000">
                <a:sym typeface="Symbol" panose="05050102010706020507" pitchFamily="18" charset="2"/>
              </a:rPr>
              <a:t></a:t>
            </a:r>
            <a:r>
              <a:rPr lang="en-US" baseline="-25000">
                <a:latin typeface="Courier New" panose="02070309020205020404" pitchFamily="49" charset="0"/>
                <a:sym typeface="Symbol" panose="05050102010706020507" pitchFamily="18" charset="2"/>
              </a:rPr>
              <a:t>a</a:t>
            </a:r>
            <a:r>
              <a:rPr lang="en-US" baseline="-25000">
                <a:sym typeface="Symbol" panose="05050102010706020507" pitchFamily="18" charset="2"/>
              </a:rPr>
              <a:t>,</a:t>
            </a:r>
            <a:r>
              <a:rPr lang="en-US" baseline="-25000">
                <a:latin typeface="Courier New" panose="02070309020205020404" pitchFamily="49" charset="0"/>
                <a:sym typeface="Symbol" panose="05050102010706020507" pitchFamily="18" charset="2"/>
              </a:rPr>
              <a:t>b</a:t>
            </a:r>
            <a:r>
              <a:rPr lang="en-US">
                <a:sym typeface="Symbol" panose="05050102010706020507" pitchFamily="18" charset="2"/>
              </a:rPr>
              <a:t>R</a:t>
            </a:r>
            <a:r>
              <a:rPr lang="en-US" i="1">
                <a:sym typeface="Symbol" panose="05050102010706020507" pitchFamily="18" charset="2"/>
              </a:rPr>
              <a:t>x</a:t>
            </a:r>
            <a:r>
              <a:rPr lang="en-US"/>
              <a:t>			Find the first occurrence of </a:t>
            </a:r>
            <a:r>
              <a:rPr lang="en-US">
                <a:latin typeface="Courier New" panose="02070309020205020404" pitchFamily="49" charset="0"/>
              </a:rPr>
              <a:t>a</a:t>
            </a:r>
            <a:r>
              <a:rPr lang="en-US"/>
              <a:t> or </a:t>
            </a:r>
            <a:r>
              <a:rPr lang="en-US">
                <a:latin typeface="Courier New" panose="02070309020205020404" pitchFamily="49" charset="0"/>
              </a:rPr>
              <a:t>b</a:t>
            </a:r>
            <a:r>
              <a:rPr lang="en-US"/>
              <a:t> </a:t>
            </a:r>
          </a:p>
          <a:p>
            <a:pPr eaLnBrk="1" hangingPunct="1"/>
            <a:r>
              <a:rPr lang="en-US"/>
              <a:t>				to the left of the current square, </a:t>
            </a:r>
          </a:p>
          <a:p>
            <a:pPr eaLnBrk="1" hangingPunct="1"/>
            <a:r>
              <a:rPr lang="en-US"/>
              <a:t>				set </a:t>
            </a:r>
            <a:r>
              <a:rPr lang="en-US" i="1"/>
              <a:t>x</a:t>
            </a:r>
            <a:r>
              <a:rPr lang="en-US"/>
              <a:t> to the value found, move one </a:t>
            </a:r>
          </a:p>
          <a:p>
            <a:pPr eaLnBrk="1" hangingPunct="1"/>
            <a:r>
              <a:rPr lang="en-US"/>
              <a:t>				square to the right, and write </a:t>
            </a:r>
            <a:r>
              <a:rPr lang="en-US" i="1"/>
              <a:t>x</a:t>
            </a:r>
            <a:r>
              <a:rPr lang="en-US"/>
              <a:t> (</a:t>
            </a:r>
            <a:r>
              <a:rPr lang="en-US">
                <a:latin typeface="Courier New" panose="02070309020205020404" pitchFamily="49" charset="0"/>
              </a:rPr>
              <a:t>a</a:t>
            </a:r>
            <a:r>
              <a:rPr lang="en-US"/>
              <a:t> or </a:t>
            </a:r>
            <a:r>
              <a:rPr lang="en-US">
                <a:latin typeface="Courier New" panose="02070309020205020404" pitchFamily="49" charset="0"/>
              </a:rPr>
              <a:t>b</a:t>
            </a:r>
            <a:r>
              <a:rPr lang="en-US"/>
              <a:t>).</a:t>
            </a:r>
          </a:p>
        </p:txBody>
      </p:sp>
      <p:sp>
        <p:nvSpPr>
          <p:cNvPr id="8196" name="Line 8"/>
          <p:cNvSpPr>
            <a:spLocks noChangeShapeType="1"/>
          </p:cNvSpPr>
          <p:nvPr/>
        </p:nvSpPr>
        <p:spPr bwMode="auto">
          <a:xfrm>
            <a:off x="1524000" y="2895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143000" y="3048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590800"/>
            <a:ext cx="6477000" cy="16002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0600" y="5257800"/>
            <a:ext cx="6934200" cy="14478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9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11217</TotalTime>
  <Words>480</Words>
  <Application>Microsoft Office PowerPoint</Application>
  <PresentationFormat>On-screen Show (4:3)</PresentationFormat>
  <Paragraphs>153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Symbol</vt:lpstr>
      <vt:lpstr>Monotype Sorts</vt:lpstr>
      <vt:lpstr>Calibri</vt:lpstr>
      <vt:lpstr>Courier New</vt:lpstr>
      <vt:lpstr>Arial</vt:lpstr>
      <vt:lpstr>Default Design</vt:lpstr>
      <vt:lpstr>PowerPoint Presentation</vt:lpstr>
      <vt:lpstr>Your Questions?</vt:lpstr>
      <vt:lpstr>The Macro Language slides from yesterday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oih</dc:creator>
  <cp:lastModifiedBy>Claude Anderson</cp:lastModifiedBy>
  <cp:revision>368</cp:revision>
  <cp:lastPrinted>2016-02-03T20:57:55Z</cp:lastPrinted>
  <dcterms:created xsi:type="dcterms:W3CDTF">2007-01-18T00:38:26Z</dcterms:created>
  <dcterms:modified xsi:type="dcterms:W3CDTF">2016-02-03T21:16:33Z</dcterms:modified>
</cp:coreProperties>
</file>