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503" r:id="rId3"/>
    <p:sldId id="626" r:id="rId4"/>
    <p:sldId id="596" r:id="rId5"/>
    <p:sldId id="598" r:id="rId6"/>
    <p:sldId id="597" r:id="rId7"/>
    <p:sldId id="599" r:id="rId8"/>
    <p:sldId id="600" r:id="rId9"/>
    <p:sldId id="601" r:id="rId10"/>
    <p:sldId id="602" r:id="rId11"/>
    <p:sldId id="603" r:id="rId12"/>
    <p:sldId id="612" r:id="rId13"/>
    <p:sldId id="627" r:id="rId14"/>
    <p:sldId id="628" r:id="rId15"/>
    <p:sldId id="629" r:id="rId16"/>
    <p:sldId id="630" r:id="rId17"/>
    <p:sldId id="631" r:id="rId18"/>
    <p:sldId id="632" r:id="rId19"/>
    <p:sldId id="633" r:id="rId20"/>
    <p:sldId id="634" r:id="rId21"/>
    <p:sldId id="635" r:id="rId22"/>
    <p:sldId id="636" r:id="rId23"/>
    <p:sldId id="637" r:id="rId24"/>
  </p:sldIdLst>
  <p:sldSz cx="9144000" cy="6858000" type="screen4x3"/>
  <p:notesSz cx="7315200" cy="9601200"/>
  <p:embeddedFontLst>
    <p:embeddedFont>
      <p:font typeface="Monotype Sorts" panose="05000000000000000000" charset="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49" autoAdjust="0"/>
    <p:restoredTop sz="71644" autoAdjust="0"/>
  </p:normalViewPr>
  <p:slideViewPr>
    <p:cSldViewPr>
      <p:cViewPr varScale="1">
        <p:scale>
          <a:sx n="77" d="100"/>
          <a:sy n="77" d="100"/>
        </p:scale>
        <p:origin x="70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4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BDB6A-396C-4A62-AADC-40E5948D6121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443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8443"/>
            <a:ext cx="3169920" cy="481123"/>
          </a:xfrm>
          <a:prstGeom prst="rect">
            <a:avLst/>
          </a:prstGeom>
        </p:spPr>
        <p:txBody>
          <a:bodyPr vert="horz" wrap="square" lIns="94971" tIns="47487" rIns="94971" bIns="47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52E531-1716-4577-83E2-1814263B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4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4A55EC-1300-4936-BDFB-6741522DDC76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5963"/>
            <a:ext cx="4803775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71" tIns="47487" rIns="94971" bIns="474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859"/>
            <a:ext cx="5852160" cy="4321930"/>
          </a:xfrm>
          <a:prstGeom prst="rect">
            <a:avLst/>
          </a:prstGeom>
        </p:spPr>
        <p:txBody>
          <a:bodyPr vert="horz" lIns="94971" tIns="47487" rIns="94971" bIns="474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443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8443"/>
            <a:ext cx="3169920" cy="481123"/>
          </a:xfrm>
          <a:prstGeom prst="rect">
            <a:avLst/>
          </a:prstGeom>
        </p:spPr>
        <p:txBody>
          <a:bodyPr vert="horz" wrap="square" lIns="94971" tIns="47487" rIns="94971" bIns="47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1F8E89-726D-4E79-BF90-D0C61D4F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186" indent="-29341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275" indent="-2337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386" indent="-2337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5153" indent="-2337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2578" indent="-233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0004" indent="-233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7429" indent="-233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4854" indent="-233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78E58-7552-457F-9074-3478C642DE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FE7B62-45BB-44E4-8BA2-C59A3619CEDA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88DC0-2A3D-4157-A318-B2280B90B0B4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79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DFFEE-25CC-41BF-8512-8068E796688D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49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07065-9309-4C2D-B088-379249EC8EBD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7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Another term that is sometimes used tfor this concept is "recursively enumerable"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9A6B-DC40-4785-957B-AA98D7277521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E0D006-C912-49D5-9791-E9DEF51A3D18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048AF-C346-44E6-80E5-6A4ABB7352A9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3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E6EFE7-056B-45E9-BFC4-57A6D32ABD83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212" indent="-29010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960" indent="-23208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4412" indent="-23208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180" indent="-23208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7606" indent="-2320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5031" indent="-2320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2457" indent="-2320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9882" indent="-2320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7A65F3-5FCB-4494-80AB-FB032838EA4F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50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90F09D-738C-47B9-8DFD-0C64BA94B395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17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1A5910-46F5-4272-83BC-1D35544810C3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1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051A64-B048-4244-8147-432B9C4FFB02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2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Let's look at the difference between a macro and a subroutine.</a:t>
            </a:r>
          </a:p>
          <a:p>
            <a:endParaRPr lang="en-US" dirty="0" smtClean="0"/>
          </a:p>
          <a:p>
            <a:r>
              <a:rPr lang="en-US" dirty="0" smtClean="0"/>
              <a:t>In C, #define vs. function definition.</a:t>
            </a:r>
          </a:p>
          <a:p>
            <a:endParaRPr lang="en-US" dirty="0" smtClean="0"/>
          </a:p>
          <a:p>
            <a:r>
              <a:rPr lang="en-US" dirty="0" smtClean="0"/>
              <a:t>In Scheme, lambda vs define-syntax.</a:t>
            </a:r>
          </a:p>
          <a:p>
            <a:endParaRPr lang="en-US" dirty="0" smtClean="0"/>
          </a:p>
          <a:p>
            <a:r>
              <a:rPr lang="en-US" dirty="0" smtClean="0"/>
              <a:t>Many assemblers are macro-assemblers, allowing the user to create macros.</a:t>
            </a:r>
          </a:p>
          <a:p>
            <a:r>
              <a:rPr lang="en-US" dirty="0" smtClean="0"/>
              <a:t>In MIPS assembly language, I believe move is a macro</a:t>
            </a:r>
          </a:p>
          <a:p>
            <a:r>
              <a:rPr lang="en-US" dirty="0" smtClean="0"/>
              <a:t>(out of my league here)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DF20E8-9DCA-4D1C-BEB7-7AF66CF7556B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There is an </a:t>
            </a:r>
            <a:r>
              <a:rPr lang="en-US" dirty="0" err="1" smtClean="0"/>
              <a:t>Mx</a:t>
            </a:r>
            <a:r>
              <a:rPr lang="en-US" dirty="0" smtClean="0"/>
              <a:t> for each x</a:t>
            </a:r>
            <a:r>
              <a:rPr lang="en-US" dirty="0" smtClean="0">
                <a:sym typeface="Symbol" panose="05050102010706020507" pitchFamily="18" charset="2"/>
              </a:rPr>
              <a:t>.  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To </a:t>
            </a:r>
            <a:r>
              <a:rPr lang="en-US" dirty="0" smtClean="0"/>
              <a:t>implement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 requires two TM moves. </a:t>
            </a:r>
            <a:endParaRPr lang="en-US" dirty="0" smtClean="0"/>
          </a:p>
          <a:p>
            <a:pPr eaLnBrk="1" hangingPunct="1"/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=  (s', x, </a:t>
            </a:r>
            <a:r>
              <a:rPr lang="en-US" dirty="0" smtClean="0">
                <a:sym typeface="Symbol" panose="05050102010706020507" pitchFamily="18" charset="2"/>
              </a:rPr>
              <a:t>), </a:t>
            </a:r>
            <a:r>
              <a:rPr lang="en-US" dirty="0" smtClean="0"/>
              <a:t>(</a:t>
            </a:r>
            <a:r>
              <a:rPr lang="en-US" i="1" dirty="0" smtClean="0"/>
              <a:t>s'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 (s, z, </a:t>
            </a:r>
            <a:r>
              <a:rPr lang="en-US" dirty="0" smtClean="0">
                <a:sym typeface="Symbol" panose="05050102010706020507" pitchFamily="18" charset="2"/>
              </a:rPr>
              <a:t>)</a:t>
            </a: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2F1DB0-09BD-4A2F-9491-1F6BF9043B15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162" indent="-171162">
              <a:buFont typeface="Arial" panose="020B0604020202020204" pitchFamily="34" charset="0"/>
              <a:buChar char="•"/>
            </a:pPr>
            <a:r>
              <a:rPr lang="en-US" baseline="0" dirty="0" smtClean="0"/>
              <a:t>Run M1 then M2.  If either fails to halt, so does the composite machine.</a:t>
            </a:r>
          </a:p>
          <a:p>
            <a:pPr marL="171162" indent="-171162">
              <a:buFont typeface="Arial" panose="020B0604020202020204" pitchFamily="34" charset="0"/>
              <a:buChar char="•"/>
            </a:pPr>
            <a:r>
              <a:rPr lang="en-US" baseline="0" dirty="0" smtClean="0"/>
              <a:t>Run M1; if it halts, check condition (usually look for a specific character under the tape head). If true, run M2.  If M1 does not halt or if condition is true and M2 does not halt, composite machine does not halt.</a:t>
            </a: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DF19E1-3350-4F06-8CC3-B41E15461DF5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CDA56-C19F-4EE4-BDC6-EE94312366E2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 ways to implement "variable assignment:</a:t>
            </a:r>
          </a:p>
          <a:p>
            <a:pPr>
              <a:defRPr/>
            </a:pPr>
            <a:endParaRPr lang="en-US" dirty="0" smtClean="0"/>
          </a:p>
          <a:p>
            <a:pPr marL="243241" indent="-243241">
              <a:buFontTx/>
              <a:buAutoNum type="arabicPeriod"/>
              <a:defRPr/>
            </a:pPr>
            <a:r>
              <a:rPr lang="en-US" dirty="0" smtClean="0"/>
              <a:t>Use an area of the tape at the left or right end as a "scratchpad".</a:t>
            </a:r>
          </a:p>
          <a:p>
            <a:pPr marL="243241" indent="-243241">
              <a:buFontTx/>
              <a:buAutoNum type="arabicPeriod"/>
              <a:defRPr/>
            </a:pPr>
            <a:r>
              <a:rPr lang="en-US" dirty="0" smtClean="0"/>
              <a:t>Have a bunch of duplicate sets of states, each representing "holding" a different tape symbol (usually an input symbol).</a:t>
            </a: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0CC0E-2A3E-4FB7-8AC6-21DC81DE6FF8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BD516C-37AB-4481-AD5F-857FC9810942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A10639-852F-472D-B052-3CDB6609CAEA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A47-C690-45D6-A9E3-BC9ADDFE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6A1D-F253-4205-926E-0556682E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3649-2389-404E-A898-C1B346D45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3FD1-6CEA-4612-8746-2953DDA7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3477-707C-4C7C-8DEE-C2ADA0CE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FDAB-563E-4F6F-8169-F501A1BA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58F2-F758-4CD1-9CAA-469AEE41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0C69-57BA-4D73-ABE3-B3A1A7B2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B2E3-C9D0-467E-AD74-675A085D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558-B70F-4B19-B55F-9AB4A8A7D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541-9676-45F5-BF62-258DD16D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5533AA-A332-4DAB-AB14-DA7BB68E9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-304800" y="-327025"/>
            <a:ext cx="876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TM Macro Language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120775"/>
            <a:ext cx="86106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MA/CSSE 474</a:t>
            </a:r>
          </a:p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Theory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Input:  	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/>
              <a:t>    </a:t>
            </a:r>
            <a:r>
              <a:rPr lang="en-US" sz="2200" i="1"/>
              <a:t>w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{1}*</a:t>
            </a:r>
          </a:p>
          <a:p>
            <a:pPr eaLnBrk="1" hangingPunct="1"/>
            <a:r>
              <a:rPr lang="en-US" sz="2200"/>
              <a:t>Output: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 baseline="30000"/>
              <a:t>3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/>
              <a:t>111</a:t>
            </a:r>
            <a:r>
              <a:rPr lang="en-US" sz="2200">
                <a:latin typeface="Monotype Sorts" panose="05000000000000000000" pitchFamily="2" charset="2"/>
              </a:rPr>
              <a:t>qqqqqqqqqqqqqq</a:t>
            </a:r>
            <a:r>
              <a:rPr lang="en-US" sz="2200"/>
              <a:t>  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pic>
        <p:nvPicPr>
          <p:cNvPr id="9220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534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What does this machine do?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95425"/>
            <a:ext cx="65325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Exercise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Initial input on the tape is an integer written in binary, most significant bit first </a:t>
            </a:r>
            <a:r>
              <a:rPr lang="en-US" kern="0" smtClean="0"/>
              <a:t>(110 </a:t>
            </a:r>
            <a:r>
              <a:rPr lang="en-US" kern="0" dirty="0" smtClean="0"/>
              <a:t>represents 6).</a:t>
            </a:r>
          </a:p>
          <a:p>
            <a:pPr indent="0" eaLnBrk="1" hangingPunct="1">
              <a:spcBef>
                <a:spcPts val="1200"/>
              </a:spcBef>
              <a:buFontTx/>
              <a:buNone/>
            </a:pPr>
            <a:endParaRPr lang="en-US" kern="0" dirty="0"/>
          </a:p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Design a TM that replaces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 by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+1.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8280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Two </a:t>
            </a:r>
            <a:r>
              <a:rPr lang="en-US" sz="3100" b="1" dirty="0" smtClean="0">
                <a:solidFill>
                  <a:schemeClr val="tx2"/>
                </a:solidFill>
              </a:rPr>
              <a:t>Flavors of </a:t>
            </a:r>
            <a:r>
              <a:rPr lang="en-US" sz="3100" b="1" dirty="0">
                <a:solidFill>
                  <a:schemeClr val="tx2"/>
                </a:solidFill>
              </a:rPr>
              <a:t>TMs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Recognize a language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Compute a function</a:t>
            </a:r>
          </a:p>
          <a:p>
            <a:pPr marL="342900" indent="-342900">
              <a:defRPr/>
            </a:pPr>
            <a:endParaRPr lang="en-US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Turing Machines as Language Recognizers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i="1" dirty="0"/>
              <a:t>M</a:t>
            </a:r>
            <a:r>
              <a:rPr lang="en-US" sz="2400" dirty="0"/>
              <a:t> 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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{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dirty="0"/>
              <a:t>}). 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accepts</a:t>
            </a:r>
            <a:r>
              <a:rPr lang="en-US" sz="2400" dirty="0"/>
              <a:t> 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 smtClean="0">
                <a:sym typeface="Symbol" panose="05050102010706020507" pitchFamily="18" charset="2"/>
              </a:rPr>
              <a:t> (that includes an underlined character)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rejects</a:t>
            </a:r>
            <a:r>
              <a:rPr lang="en-US" sz="2400" dirty="0"/>
              <a:t> 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decides</a:t>
            </a:r>
            <a:r>
              <a:rPr lang="en-US" sz="2400" dirty="0"/>
              <a:t> a language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iff:</a:t>
            </a:r>
          </a:p>
          <a:p>
            <a:pPr eaLnBrk="1" hangingPunct="1"/>
            <a:r>
              <a:rPr lang="en-US" sz="2400" dirty="0"/>
              <a:t>    For any string </a:t>
            </a:r>
            <a:r>
              <a:rPr lang="en-US" sz="2400" i="1" dirty="0"/>
              <a:t>w 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 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it is true that: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  <a:r>
              <a:rPr lang="en-US" sz="2400" dirty="0"/>
              <a:t>, and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rejects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/>
              <a:t>decidable</a:t>
            </a:r>
            <a:r>
              <a:rPr lang="en-US" sz="2400" i="1" dirty="0"/>
              <a:t> </a:t>
            </a:r>
            <a:r>
              <a:rPr lang="en-US" sz="2400" dirty="0"/>
              <a:t>iff there is a Turing machine </a:t>
            </a:r>
            <a:r>
              <a:rPr lang="en-US" sz="2400" i="1" dirty="0"/>
              <a:t>M</a:t>
            </a:r>
            <a:r>
              <a:rPr lang="en-US" sz="2400" dirty="0"/>
              <a:t> that decides it.  In this case, we will say that </a:t>
            </a:r>
            <a:r>
              <a:rPr lang="en-US" sz="2400" i="1" dirty="0"/>
              <a:t>L</a:t>
            </a:r>
            <a:r>
              <a:rPr lang="en-US" sz="2400" dirty="0"/>
              <a:t> is in </a:t>
            </a:r>
            <a:r>
              <a:rPr lang="en-US" sz="2400" b="1" i="1" dirty="0"/>
              <a:t>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5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Deciding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C</a:t>
            </a:r>
            <a:r>
              <a:rPr lang="en-US" sz="2200" baseline="30000"/>
              <a:t>n</a:t>
            </a:r>
            <a:r>
              <a:rPr lang="en-US" sz="2200"/>
              <a:t> = {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c</a:t>
            </a:r>
            <a:r>
              <a:rPr lang="en-US" sz="2200" i="1" baseline="30000"/>
              <a:t>n</a:t>
            </a:r>
            <a:r>
              <a:rPr lang="en-US" sz="2200"/>
              <a:t> : </a:t>
            </a:r>
            <a:r>
              <a:rPr lang="en-US" sz="2200" i="1"/>
              <a:t>n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</a:t>
            </a:r>
            <a:r>
              <a:rPr lang="en-US" sz="2200"/>
              <a:t> 0}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aabbcc</a:t>
            </a:r>
            <a:r>
              <a:rPr lang="en-US" sz="2200">
                <a:latin typeface="Monotype Sorts" panose="05000000000000000000" charset="2"/>
              </a:rPr>
              <a:t>qqqqqqqqq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aaccb</a:t>
            </a:r>
            <a:r>
              <a:rPr lang="en-US" sz="2200">
                <a:latin typeface="Monotype Sorts" panose="05000000000000000000" charset="2"/>
              </a:rPr>
              <a:t>qqqqqqqqq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</p:txBody>
      </p:sp>
      <p:pic>
        <p:nvPicPr>
          <p:cNvPr id="13316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9263"/>
            <a:ext cx="8534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7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Semideciding a Language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 be the input alphabet to a TM </a:t>
            </a:r>
            <a:r>
              <a:rPr lang="en-US" sz="2400" i="1" dirty="0"/>
              <a:t>M</a:t>
            </a:r>
            <a:r>
              <a:rPr lang="en-US" sz="2400" dirty="0"/>
              <a:t>.  Let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semidecides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iff, for any string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does not accept </a:t>
            </a:r>
            <a:r>
              <a:rPr lang="en-US" sz="2400" i="1" dirty="0"/>
              <a:t>w</a:t>
            </a:r>
            <a:r>
              <a:rPr lang="en-US" sz="2400" dirty="0"/>
              <a:t>.  	</a:t>
            </a:r>
            <a:r>
              <a:rPr lang="en-US" sz="2400" i="1" dirty="0"/>
              <a:t>M</a:t>
            </a:r>
            <a:r>
              <a:rPr lang="en-US" sz="2400" dirty="0"/>
              <a:t> may either: </a:t>
            </a:r>
          </a:p>
          <a:p>
            <a:pPr eaLnBrk="1" hangingPunct="1"/>
            <a:r>
              <a:rPr lang="en-US" sz="2400" dirty="0"/>
              <a:t>	 	   					reject or </a:t>
            </a:r>
          </a:p>
          <a:p>
            <a:pPr eaLnBrk="1" hangingPunct="1"/>
            <a:r>
              <a:rPr lang="en-US" sz="2400" dirty="0"/>
              <a:t>							fail to halt.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 err="1"/>
              <a:t>semidecidable</a:t>
            </a:r>
            <a:r>
              <a:rPr lang="en-US" sz="2400" dirty="0"/>
              <a:t> iff there is a Turing machine that semidecides it.  We define the set </a:t>
            </a:r>
            <a:r>
              <a:rPr lang="en-US" sz="2400" b="1" i="1" dirty="0"/>
              <a:t>SD</a:t>
            </a:r>
            <a:r>
              <a:rPr lang="en-US" sz="2400" dirty="0"/>
              <a:t> to be the set of all </a:t>
            </a:r>
            <a:r>
              <a:rPr lang="en-US" sz="2400" dirty="0" err="1"/>
              <a:t>semidecidable</a:t>
            </a:r>
            <a:r>
              <a:rPr lang="en-US" sz="2400" dirty="0"/>
              <a:t> languages.  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8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Let </a:t>
            </a:r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We can build </a:t>
            </a:r>
            <a:r>
              <a:rPr lang="en-US" sz="2200" i="1"/>
              <a:t>M</a:t>
            </a:r>
            <a:r>
              <a:rPr lang="en-US" sz="2200"/>
              <a:t> to semidecide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Loop</a:t>
            </a:r>
          </a:p>
          <a:p>
            <a:pPr lvl="1" eaLnBrk="1" hangingPunct="1"/>
            <a:r>
              <a:rPr lang="en-US" sz="2200"/>
              <a:t>    1.1 Move one square to the right.  If the character under  </a:t>
            </a:r>
          </a:p>
          <a:p>
            <a:pPr lvl="1" eaLnBrk="1" hangingPunct="1"/>
            <a:r>
              <a:rPr lang="en-US" sz="2200"/>
              <a:t>          the read head is an 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, halt and accept.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5364" name="Picture 9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441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tx2"/>
                </a:solidFill>
              </a:rPr>
              <a:t>Example </a:t>
            </a:r>
            <a:r>
              <a:rPr lang="en-US" sz="3200" b="1" dirty="0" smtClean="0">
                <a:solidFill>
                  <a:schemeClr val="tx2"/>
                </a:solidFill>
              </a:rPr>
              <a:t>of Deciding the same Language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 dirty="0"/>
              <a:t>L</a:t>
            </a:r>
            <a:r>
              <a:rPr lang="en-US" sz="2200" dirty="0"/>
              <a:t> =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*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</a:t>
            </a:r>
            <a:r>
              <a:rPr lang="en-US" sz="2200" dirty="0"/>
              <a:t>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)*.   We can also decide </a:t>
            </a:r>
            <a:r>
              <a:rPr lang="en-US" sz="2200" i="1" dirty="0"/>
              <a:t>L</a:t>
            </a:r>
            <a:r>
              <a:rPr lang="en-US" sz="2200" dirty="0"/>
              <a:t>:</a:t>
            </a:r>
          </a:p>
          <a:p>
            <a:pPr eaLnBrk="1" hangingPunct="1"/>
            <a:endParaRPr lang="en-US" sz="2200" dirty="0"/>
          </a:p>
          <a:p>
            <a:pPr lvl="1" eaLnBrk="1" hangingPunct="1"/>
            <a:r>
              <a:rPr lang="en-US" sz="2200" dirty="0"/>
              <a:t>Loop:</a:t>
            </a:r>
          </a:p>
          <a:p>
            <a:pPr lvl="2" eaLnBrk="1" hangingPunct="1"/>
            <a:r>
              <a:rPr lang="en-US" sz="2200" dirty="0"/>
              <a:t>	1.1 Move one square to the right.  </a:t>
            </a:r>
          </a:p>
          <a:p>
            <a:pPr lvl="2" eaLnBrk="1" hangingPunct="1"/>
            <a:r>
              <a:rPr lang="en-US" sz="2200" dirty="0"/>
              <a:t>	1.2 If the character under the read/write head is </a:t>
            </a:r>
          </a:p>
          <a:p>
            <a:pPr lvl="2" eaLnBrk="1" hangingPunct="1"/>
            <a:r>
              <a:rPr lang="en-US" sz="2200" dirty="0"/>
              <a:t>	      an a, halt and accept.  </a:t>
            </a:r>
          </a:p>
          <a:p>
            <a:pPr lvl="2" eaLnBrk="1" hangingPunct="1"/>
            <a:r>
              <a:rPr lang="en-US" sz="2200" dirty="0"/>
              <a:t>	1.3 If it is </a:t>
            </a:r>
            <a:r>
              <a:rPr lang="en-US" sz="2200" dirty="0">
                <a:latin typeface="Monotype Sorts" panose="05000000000000000000" charset="2"/>
              </a:rPr>
              <a:t>q</a:t>
            </a:r>
            <a:r>
              <a:rPr lang="en-US" sz="2200" dirty="0"/>
              <a:t>, halt and reject.</a:t>
            </a:r>
          </a:p>
          <a:p>
            <a:pPr lvl="1" eaLnBrk="1" hangingPunct="1"/>
            <a:endParaRPr lang="en-US" sz="2200" dirty="0"/>
          </a:p>
          <a:p>
            <a:pPr eaLnBrk="1" hangingPunct="1"/>
            <a:r>
              <a:rPr lang="en-US" sz="2200" dirty="0"/>
              <a:t>In our macro language, </a:t>
            </a:r>
            <a:r>
              <a:rPr lang="en-US" sz="2200" i="1" dirty="0"/>
              <a:t>M</a:t>
            </a:r>
            <a:r>
              <a:rPr lang="en-US" sz="2200" dirty="0"/>
              <a:t> is:</a:t>
            </a:r>
          </a:p>
        </p:txBody>
      </p:sp>
      <p:pic>
        <p:nvPicPr>
          <p:cNvPr id="16388" name="Picture 7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528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TM that Computes a Function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Let </a:t>
            </a:r>
            <a:r>
              <a:rPr lang="en-US" sz="2200" i="1" dirty="0"/>
              <a:t>M</a:t>
            </a:r>
            <a:r>
              <a:rPr lang="en-US" sz="2200" dirty="0"/>
              <a:t> = (</a:t>
            </a:r>
            <a:r>
              <a:rPr lang="en-US" sz="2200" i="1" dirty="0"/>
              <a:t>K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, </a:t>
            </a:r>
            <a:r>
              <a:rPr lang="en-US" sz="2200" i="1" dirty="0"/>
              <a:t>s</a:t>
            </a:r>
            <a:r>
              <a:rPr lang="en-US" sz="2200" dirty="0"/>
              <a:t>, {</a:t>
            </a:r>
            <a:r>
              <a:rPr lang="en-US" sz="2200" i="1" dirty="0"/>
              <a:t>h</a:t>
            </a:r>
            <a:r>
              <a:rPr lang="en-US" sz="2200" dirty="0"/>
              <a:t>}).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Define </a:t>
            </a:r>
            <a:r>
              <a:rPr lang="en-US" sz="2200" i="1" dirty="0"/>
              <a:t>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= </a:t>
            </a:r>
            <a:r>
              <a:rPr lang="en-US" sz="2200" i="1" dirty="0"/>
              <a:t>z</a:t>
            </a:r>
            <a:r>
              <a:rPr lang="en-US" sz="2200" dirty="0"/>
              <a:t> iff 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u="sng" dirty="0" err="1">
                <a:latin typeface="Monotype Sorts" panose="05000000000000000000" charset="2"/>
              </a:rPr>
              <a:t>q</a:t>
            </a:r>
            <a:r>
              <a:rPr lang="en-US" sz="2200" i="1" dirty="0" err="1"/>
              <a:t>w</a:t>
            </a:r>
            <a:r>
              <a:rPr lang="en-US" sz="2200" dirty="0"/>
              <a:t>) |-</a:t>
            </a:r>
            <a:r>
              <a:rPr lang="en-US" sz="2200" i="1" baseline="-25000" dirty="0"/>
              <a:t>M</a:t>
            </a:r>
            <a:r>
              <a:rPr lang="en-US" sz="2200" dirty="0"/>
              <a:t>* 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u="sng" dirty="0" err="1">
                <a:latin typeface="Monotype Sorts" panose="05000000000000000000" charset="2"/>
              </a:rPr>
              <a:t>q</a:t>
            </a:r>
            <a:r>
              <a:rPr lang="en-US" sz="2200" i="1" dirty="0" err="1"/>
              <a:t>z</a:t>
            </a:r>
            <a:r>
              <a:rPr lang="en-US" sz="2200" dirty="0"/>
              <a:t>).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Let </a:t>
            </a:r>
            <a:r>
              <a:rPr lang="en-US" sz="2200" dirty="0">
                <a:sym typeface="Symbol" panose="05050102010706020507" pitchFamily="18" charset="2"/>
              </a:rPr>
              <a:t>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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be </a:t>
            </a:r>
            <a:r>
              <a:rPr lang="en-US" sz="2200" i="1" dirty="0"/>
              <a:t>M</a:t>
            </a:r>
            <a:r>
              <a:rPr lang="en-US" sz="2200" dirty="0"/>
              <a:t>’s output alphabet.  </a:t>
            </a:r>
          </a:p>
          <a:p>
            <a:pPr eaLnBrk="1" hangingPunct="1"/>
            <a:r>
              <a:rPr lang="en-US" sz="2200" dirty="0"/>
              <a:t>Let </a:t>
            </a:r>
            <a:r>
              <a:rPr lang="en-US" sz="2200" i="1" dirty="0"/>
              <a:t>f</a:t>
            </a:r>
            <a:r>
              <a:rPr lang="en-US" sz="2200" dirty="0"/>
              <a:t> be any function from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 to </a:t>
            </a:r>
            <a:r>
              <a:rPr lang="en-US" sz="2200" dirty="0">
                <a:sym typeface="Symbol" panose="05050102010706020507" pitchFamily="18" charset="2"/>
              </a:rPr>
              <a:t></a:t>
            </a:r>
            <a:r>
              <a:rPr lang="en-US" sz="2200" dirty="0"/>
              <a:t>*.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b="1" i="1" dirty="0"/>
              <a:t>computes</a:t>
            </a:r>
            <a:r>
              <a:rPr lang="en-US" sz="2200" dirty="0"/>
              <a:t> </a:t>
            </a:r>
            <a:r>
              <a:rPr lang="en-US" sz="2200" i="1" dirty="0"/>
              <a:t>f</a:t>
            </a:r>
            <a:r>
              <a:rPr lang="en-US" sz="2200" dirty="0"/>
              <a:t> iff, for all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    ● If </a:t>
            </a:r>
            <a:r>
              <a:rPr lang="en-US" sz="2200" i="1" dirty="0"/>
              <a:t>w</a:t>
            </a:r>
            <a:r>
              <a:rPr lang="en-US" sz="2200" dirty="0"/>
              <a:t> is an input on which </a:t>
            </a:r>
            <a:r>
              <a:rPr lang="en-US" sz="2200" i="1" dirty="0"/>
              <a:t>f</a:t>
            </a:r>
            <a:r>
              <a:rPr lang="en-US" sz="2200" dirty="0"/>
              <a:t> is defined: </a:t>
            </a:r>
            <a:r>
              <a:rPr lang="en-US" sz="2200" i="1" dirty="0"/>
              <a:t>	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=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    ● Otherwise </a:t>
            </a:r>
            <a:r>
              <a:rPr lang="en-US" sz="2200" i="1" dirty="0"/>
              <a:t>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does not halt.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A function </a:t>
            </a:r>
            <a:r>
              <a:rPr lang="en-US" sz="2200" i="1" dirty="0"/>
              <a:t>f</a:t>
            </a:r>
            <a:r>
              <a:rPr lang="en-US" sz="2200" dirty="0"/>
              <a:t> is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recursive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or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computable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iff there is a Turing machine </a:t>
            </a:r>
            <a:r>
              <a:rPr lang="en-US" sz="2200" i="1" dirty="0"/>
              <a:t>M</a:t>
            </a:r>
            <a:r>
              <a:rPr lang="en-US" sz="2200" dirty="0"/>
              <a:t> that computes it and that always halts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/>
            <a:r>
              <a:rPr lang="en-US" dirty="0" smtClean="0"/>
              <a:t>Note that this is different than our common use of </a:t>
            </a:r>
            <a:r>
              <a:rPr lang="en-US" i="1" dirty="0" smtClean="0"/>
              <a:t>recursive.</a:t>
            </a:r>
            <a:endParaRPr lang="en-US" dirty="0"/>
          </a:p>
          <a:p>
            <a:pPr eaLnBrk="1" hangingPunct="1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1752600"/>
            <a:ext cx="20574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Notice that the TM's  function computes with strings (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* to </a:t>
            </a:r>
            <a:r>
              <a:rPr lang="en-US" sz="2000" dirty="0">
                <a:sym typeface="Symbol" panose="05050102010706020507" pitchFamily="18" charset="2"/>
              </a:rPr>
              <a:t></a:t>
            </a:r>
            <a:r>
              <a:rPr lang="en-US" sz="2000" dirty="0" smtClean="0"/>
              <a:t>*),  not directly with numbers.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19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9050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14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Exam 3</a:t>
            </a:r>
            <a:endParaRPr lang="en-US" sz="2400" kern="0" dirty="0" smtClean="0"/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 marL="0" indent="0">
              <a:lnSpc>
                <a:spcPct val="95000"/>
              </a:lnSpc>
              <a:buNone/>
              <a:defRPr/>
            </a:pPr>
            <a:endParaRPr 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9600"/>
            <a:ext cx="4648200" cy="61821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Computing a Function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Let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 = {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/>
              <a:t>, 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}.  Let </a:t>
            </a:r>
            <a:r>
              <a:rPr lang="en-US" sz="2000" i="1"/>
              <a:t>f</a:t>
            </a:r>
            <a:r>
              <a:rPr lang="en-US" sz="2000"/>
              <a:t>(</a:t>
            </a:r>
            <a:r>
              <a:rPr lang="en-US" sz="2000" i="1"/>
              <a:t>w</a:t>
            </a:r>
            <a:r>
              <a:rPr lang="en-US" sz="2000"/>
              <a:t>) = </a:t>
            </a:r>
            <a:r>
              <a:rPr lang="en-US" sz="2000" i="1"/>
              <a:t>ww.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Input: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qqqqqq</a:t>
            </a:r>
            <a:r>
              <a:rPr lang="en-US" sz="2000"/>
              <a:t> 		Output: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ww</a:t>
            </a:r>
            <a:r>
              <a:rPr lang="en-US" sz="2000">
                <a:latin typeface="Monotype Sorts" panose="05000000000000000000" charset="2"/>
              </a:rPr>
              <a:t>q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Define the copy machine </a:t>
            </a:r>
            <a:r>
              <a:rPr lang="en-US" sz="2000" i="1"/>
              <a:t>C</a:t>
            </a:r>
            <a:r>
              <a:rPr lang="en-US" sz="2000"/>
              <a:t>:  </a:t>
            </a:r>
          </a:p>
          <a:p>
            <a:pPr eaLnBrk="1" hangingPunct="1"/>
            <a:r>
              <a:rPr lang="en-US" sz="2000"/>
              <a:t>	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qqqqqq</a:t>
            </a:r>
            <a:r>
              <a:rPr lang="en-US"/>
              <a:t> </a:t>
            </a:r>
            <a:r>
              <a:rPr lang="en-US" sz="2000"/>
              <a:t>   </a:t>
            </a:r>
            <a:r>
              <a:rPr lang="en-US" sz="2000">
                <a:sym typeface="Wingdings" panose="05000000000000000000" pitchFamily="2" charset="2"/>
              </a:rPr>
              <a:t></a:t>
            </a:r>
            <a:r>
              <a:rPr lang="en-US" sz="2000"/>
              <a:t>         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</a:t>
            </a:r>
          </a:p>
          <a:p>
            <a:pPr algn="ctr"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Also use the </a:t>
            </a:r>
            <a:r>
              <a:rPr lang="en-US" sz="2000" i="1"/>
              <a:t>S</a:t>
            </a:r>
            <a:r>
              <a:rPr lang="en-US" sz="2000" baseline="-25000">
                <a:sym typeface="Symbol" panose="05050102010706020507" pitchFamily="18" charset="2"/>
              </a:rPr>
              <a:t></a:t>
            </a:r>
            <a:r>
              <a:rPr lang="en-US" sz="2000"/>
              <a:t> machine:</a:t>
            </a:r>
          </a:p>
          <a:p>
            <a:pPr eaLnBrk="1" hangingPunct="1"/>
            <a:r>
              <a:rPr lang="en-US" sz="2000"/>
              <a:t>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u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/>
              <a:t>            </a:t>
            </a:r>
            <a:r>
              <a:rPr lang="en-US" sz="2000">
                <a:sym typeface="Wingdings" panose="05000000000000000000" pitchFamily="2" charset="2"/>
              </a:rPr>
              <a:t></a:t>
            </a:r>
            <a:r>
              <a:rPr lang="en-US" sz="2000"/>
              <a:t>           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uw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/>
              <a:t> </a:t>
            </a:r>
            <a:endParaRPr lang="en-US" sz="2000" u="sng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Then the machine to compute </a:t>
            </a:r>
            <a:r>
              <a:rPr lang="en-US" sz="2000" i="1"/>
              <a:t>f</a:t>
            </a:r>
            <a:r>
              <a:rPr lang="en-US" sz="2000"/>
              <a:t> is just      &gt;</a:t>
            </a:r>
            <a:r>
              <a:rPr lang="en-US" sz="2000" i="1"/>
              <a:t>C</a:t>
            </a:r>
            <a:r>
              <a:rPr lang="en-US" sz="2000"/>
              <a:t> </a:t>
            </a:r>
            <a:r>
              <a:rPr lang="en-US" sz="2000" i="1"/>
              <a:t>S</a:t>
            </a:r>
            <a:r>
              <a:rPr lang="en-US" sz="2000" baseline="-25000">
                <a:sym typeface="Symbol" panose="05050102010706020507" pitchFamily="18" charset="2"/>
              </a:rPr>
              <a:t>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baseline="-25000">
                <a:latin typeface="Monotype Sorts" panose="05000000000000000000" charset="2"/>
              </a:rPr>
              <a:t>q</a:t>
            </a:r>
            <a:r>
              <a:rPr lang="en-US" sz="200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019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details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5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Computing a Function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Let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= {</a:t>
            </a:r>
            <a:r>
              <a:rPr lang="en-US" sz="2000" dirty="0">
                <a:latin typeface="Courier New" panose="02070309020205020404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}.  Let </a:t>
            </a:r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/>
              <a:t>w</a:t>
            </a:r>
            <a:r>
              <a:rPr lang="en-US" sz="2000" dirty="0"/>
              <a:t>) = </a:t>
            </a:r>
            <a:r>
              <a:rPr lang="en-US" sz="2000" i="1" dirty="0" err="1"/>
              <a:t>ww</a:t>
            </a:r>
            <a:r>
              <a:rPr lang="en-US" sz="2000" i="1" dirty="0"/>
              <a:t>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Input: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qqqqqq</a:t>
            </a:r>
            <a:r>
              <a:rPr lang="en-US" sz="2000" dirty="0"/>
              <a:t> 		Output: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endParaRPr lang="en-US" sz="2000" dirty="0">
              <a:latin typeface="Monotype Sorts" panose="05000000000000000000" charset="2"/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Define </a:t>
            </a:r>
            <a:r>
              <a:rPr lang="en-US" sz="2000" b="1" dirty="0">
                <a:solidFill>
                  <a:srgbClr val="FF0000"/>
                </a:solidFill>
              </a:rPr>
              <a:t>the copy machine C</a:t>
            </a:r>
            <a:r>
              <a:rPr lang="en-US" sz="2000" dirty="0"/>
              <a:t>:  </a:t>
            </a:r>
          </a:p>
          <a:p>
            <a:pPr eaLnBrk="1" hangingPunct="1"/>
            <a:r>
              <a:rPr lang="en-US" sz="2000" dirty="0"/>
              <a:t>	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qqqqqq</a:t>
            </a:r>
            <a:r>
              <a:rPr lang="en-US" dirty="0"/>
              <a:t> </a:t>
            </a:r>
            <a:r>
              <a:rPr lang="en-US" sz="2000" dirty="0"/>
              <a:t>  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        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endParaRPr lang="en-US" sz="2000" dirty="0">
              <a:latin typeface="Monotype Sorts" panose="05000000000000000000" charset="2"/>
            </a:endParaRPr>
          </a:p>
          <a:p>
            <a:pPr algn="ctr" eaLnBrk="1" hangingPunct="1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Then use </a:t>
            </a:r>
            <a:r>
              <a:rPr lang="en-US" sz="2000" b="1" dirty="0">
                <a:solidFill>
                  <a:srgbClr val="FF0000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</a:t>
            </a:r>
            <a:r>
              <a:rPr lang="en-US" sz="2000" b="1" dirty="0">
                <a:solidFill>
                  <a:srgbClr val="FF0000"/>
                </a:solidFill>
              </a:rPr>
              <a:t> machine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u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dirty="0"/>
              <a:t>           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          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uw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dirty="0"/>
              <a:t> </a:t>
            </a:r>
            <a:endParaRPr lang="en-US" sz="2000" u="sng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Then the machine to compute </a:t>
            </a:r>
            <a:r>
              <a:rPr lang="en-US" sz="2000" i="1" dirty="0"/>
              <a:t>f</a:t>
            </a:r>
            <a:r>
              <a:rPr lang="en-US" sz="2000" dirty="0"/>
              <a:t> is just      &gt;</a:t>
            </a:r>
            <a:r>
              <a:rPr lang="en-US" sz="2000" i="1" dirty="0"/>
              <a:t>C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  <a:r>
              <a:rPr lang="en-US" sz="2000" baseline="-25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 </a:t>
            </a:r>
            <a:r>
              <a:rPr lang="en-US" sz="2000" i="1" dirty="0" err="1"/>
              <a:t>L</a:t>
            </a:r>
            <a:r>
              <a:rPr lang="en-US" baseline="-25000" dirty="0" err="1">
                <a:latin typeface="Monotype Sorts" panose="05000000000000000000" charset="2"/>
              </a:rPr>
              <a:t>q</a:t>
            </a:r>
            <a:r>
              <a:rPr lang="en-US" sz="2000" dirty="0"/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52600" y="2895600"/>
          <a:ext cx="4824413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PhotoPaint.Image.10" r:id="rId4" imgW="2179140" imgH="886669" progId="CorelPhotoPaint.Image.10">
                  <p:embed/>
                </p:oleObj>
              </mc:Choice>
              <mc:Fallback>
                <p:oleObj name="CorelPhotoPaint.Image.10" r:id="rId4" imgW="2179140" imgH="886669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4824413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Computing Numeric Functions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For any positive integer </a:t>
            </a:r>
            <a:r>
              <a:rPr lang="en-US" sz="2200" i="1" dirty="0"/>
              <a:t>k</a:t>
            </a:r>
            <a:r>
              <a:rPr lang="en-US" sz="2200" dirty="0"/>
              <a:t>, </a:t>
            </a:r>
            <a:r>
              <a:rPr lang="en-US" sz="2200" b="1" i="1" dirty="0" err="1"/>
              <a:t>value</a:t>
            </a:r>
            <a:r>
              <a:rPr lang="en-US" sz="2200" b="1" i="1" baseline="-25000" dirty="0" err="1"/>
              <a:t>k</a:t>
            </a:r>
            <a:r>
              <a:rPr lang="en-US" sz="2200" b="1" dirty="0"/>
              <a:t>(</a:t>
            </a:r>
            <a:r>
              <a:rPr lang="en-US" sz="2200" b="1" i="1" dirty="0"/>
              <a:t>n</a:t>
            </a:r>
            <a:r>
              <a:rPr lang="en-US" sz="2200" b="1" dirty="0"/>
              <a:t>) </a:t>
            </a:r>
            <a:r>
              <a:rPr lang="en-US" sz="2200" dirty="0"/>
              <a:t>returns the nonnegative integer that is encoded, base </a:t>
            </a:r>
            <a:r>
              <a:rPr lang="en-US" sz="2200" i="1" dirty="0"/>
              <a:t>k</a:t>
            </a:r>
            <a:r>
              <a:rPr lang="en-US" sz="2200" dirty="0"/>
              <a:t>, by the string </a:t>
            </a:r>
            <a:r>
              <a:rPr lang="en-US" sz="2200" i="1" dirty="0"/>
              <a:t>n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For example: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dirty="0"/>
              <a:t>● </a:t>
            </a:r>
            <a:r>
              <a:rPr lang="en-US" sz="2200" i="1" dirty="0"/>
              <a:t>value</a:t>
            </a:r>
            <a:r>
              <a:rPr lang="en-US" sz="2200" baseline="-25000" dirty="0"/>
              <a:t>2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101</a:t>
            </a:r>
            <a:r>
              <a:rPr lang="en-US" sz="2200" dirty="0"/>
              <a:t>) = 5.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dirty="0"/>
              <a:t>● </a:t>
            </a:r>
            <a:r>
              <a:rPr lang="en-US" sz="2200" i="1" dirty="0"/>
              <a:t>value</a:t>
            </a:r>
            <a:r>
              <a:rPr lang="en-US" sz="2200" baseline="-25000" dirty="0"/>
              <a:t>8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101</a:t>
            </a:r>
            <a:r>
              <a:rPr lang="en-US" sz="2200" dirty="0"/>
              <a:t>) = 65.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TM </a:t>
            </a:r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b="1" dirty="0"/>
              <a:t>computes a function </a:t>
            </a:r>
            <a:r>
              <a:rPr lang="en-US" sz="2200" b="1" i="1" dirty="0"/>
              <a:t>f</a:t>
            </a:r>
            <a:r>
              <a:rPr lang="en-US" sz="2200" b="1" dirty="0"/>
              <a:t> from </a:t>
            </a:r>
            <a:r>
              <a:rPr lang="en-US" sz="2200" b="1" dirty="0" err="1"/>
              <a:t>ℕ</a:t>
            </a:r>
            <a:r>
              <a:rPr lang="en-US" sz="2200" b="1" i="1" baseline="30000" dirty="0" err="1"/>
              <a:t>m</a:t>
            </a:r>
            <a:r>
              <a:rPr lang="en-US" sz="2200" b="1" dirty="0"/>
              <a:t> to ℕ </a:t>
            </a:r>
            <a:r>
              <a:rPr lang="en-US" sz="2200" dirty="0"/>
              <a:t>iff, for some </a:t>
            </a:r>
            <a:r>
              <a:rPr lang="en-US" sz="2200" i="1" dirty="0"/>
              <a:t>k</a:t>
            </a:r>
            <a:r>
              <a:rPr lang="en-US" sz="2200" dirty="0"/>
              <a:t>: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baseline="-25000" dirty="0"/>
              <a:t>1</a:t>
            </a:r>
            <a:r>
              <a:rPr lang="en-US" sz="2400" dirty="0"/>
              <a:t>;</a:t>
            </a:r>
            <a:r>
              <a:rPr lang="en-US" sz="2400" i="1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;…</a:t>
            </a:r>
            <a:r>
              <a:rPr lang="en-US" sz="2400" i="1" dirty="0"/>
              <a:t>n</a:t>
            </a:r>
            <a:r>
              <a:rPr lang="en-US" sz="2400" i="1" baseline="-25000" dirty="0"/>
              <a:t>m</a:t>
            </a:r>
            <a:r>
              <a:rPr lang="en-US" sz="2400" dirty="0"/>
              <a:t>)) 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baseline="-25000" dirty="0"/>
              <a:t>1</a:t>
            </a:r>
            <a:r>
              <a:rPr lang="en-US" sz="2400" dirty="0"/>
              <a:t>), … 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i="1" baseline="-25000" dirty="0"/>
              <a:t>m</a:t>
            </a:r>
            <a:r>
              <a:rPr lang="en-US" sz="2400" dirty="0" smtClean="0"/>
              <a:t>))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5181600"/>
            <a:ext cx="5105401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the semicolon serves to separate the representations of the arguments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1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2"/>
                </a:solidFill>
              </a:rPr>
              <a:t>Why Are We Working with Our Hands Tied Behind Our Backs?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80772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Turing machines	Are more powerful than any of</a:t>
            </a:r>
          </a:p>
          <a:p>
            <a:pPr eaLnBrk="1" hangingPunct="1"/>
            <a:r>
              <a:rPr lang="en-US" sz="2000" dirty="0"/>
              <a:t>				the other formalisms we have</a:t>
            </a:r>
          </a:p>
          <a:p>
            <a:pPr eaLnBrk="1" hangingPunct="1"/>
            <a:r>
              <a:rPr lang="en-US" sz="2000" dirty="0"/>
              <a:t>				studied so far.										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  <a:p>
            <a:pPr eaLnBrk="1" hangingPunct="1"/>
            <a:r>
              <a:rPr lang="en-US" sz="2000" dirty="0"/>
              <a:t>Turing machines	Are a </a:t>
            </a:r>
            <a:r>
              <a:rPr lang="en-US" sz="2000" b="1" dirty="0"/>
              <a:t>lot</a:t>
            </a:r>
            <a:r>
              <a:rPr lang="en-US" sz="2000" dirty="0"/>
              <a:t> harder to work with than</a:t>
            </a:r>
          </a:p>
          <a:p>
            <a:pPr eaLnBrk="1" hangingPunct="1"/>
            <a:r>
              <a:rPr lang="en-US" sz="2000" dirty="0"/>
              <a:t>				all the real computers </a:t>
            </a:r>
            <a:r>
              <a:rPr lang="en-US" sz="2000" dirty="0" smtClean="0"/>
              <a:t>that are</a:t>
            </a:r>
            <a:endParaRPr lang="en-US" sz="2000" dirty="0"/>
          </a:p>
          <a:p>
            <a:pPr eaLnBrk="1" hangingPunct="1"/>
            <a:r>
              <a:rPr lang="en-US" sz="2000" dirty="0"/>
              <a:t>				</a:t>
            </a:r>
            <a:r>
              <a:rPr lang="en-US" sz="2000" dirty="0" smtClean="0"/>
              <a:t>available to us.</a:t>
            </a:r>
            <a:endParaRPr lang="en-US" sz="2000" dirty="0"/>
          </a:p>
          <a:p>
            <a:pPr eaLnBrk="1" hangingPunct="1"/>
            <a:r>
              <a:rPr lang="en-US" sz="2000" dirty="0"/>
              <a:t>							</a:t>
            </a:r>
            <a:r>
              <a:rPr lang="en-US" sz="4800" dirty="0">
                <a:sym typeface="Wingdings" panose="05000000000000000000" pitchFamily="2" charset="2"/>
              </a:rPr>
              <a:t></a:t>
            </a:r>
            <a:endParaRPr lang="en-US" sz="4800" dirty="0"/>
          </a:p>
          <a:p>
            <a:pPr eaLnBrk="1" hangingPunct="1"/>
            <a:r>
              <a:rPr lang="en-US" sz="2000" dirty="0"/>
              <a:t>Why bother?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2000" dirty="0"/>
              <a:t>The very simplicity that makes it hard to program Turing machines makes it possible to reason formally about what they can do.  If we can, once, show that </a:t>
            </a:r>
            <a:r>
              <a:rPr lang="en-US" sz="2000" i="1" dirty="0" smtClean="0"/>
              <a:t>everything</a:t>
            </a:r>
            <a:r>
              <a:rPr lang="en-US" sz="2000" dirty="0" smtClean="0"/>
              <a:t> a </a:t>
            </a:r>
            <a:r>
              <a:rPr lang="en-US" sz="2000" dirty="0"/>
              <a:t>real computer can do can be done (albeit clumsily) on a Turing machine, then we have a way to reason about what real computers can do.</a:t>
            </a:r>
          </a:p>
        </p:txBody>
      </p:sp>
    </p:spTree>
    <p:extLst>
      <p:ext uri="{BB962C8B-B14F-4D97-AF65-F5344CB8AC3E}">
        <p14:creationId xmlns:p14="http://schemas.microsoft.com/office/powerpoint/2010/main" val="19529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TMs are complicated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i="1" dirty="0" smtClean="0"/>
              <a:t>very </a:t>
            </a:r>
            <a:r>
              <a:rPr lang="en-US" dirty="0" smtClean="0"/>
              <a:t>low-level!</a:t>
            </a:r>
          </a:p>
          <a:p>
            <a:r>
              <a:rPr lang="en-US" dirty="0" smtClean="0"/>
              <a:t>We need higher-level "abbreviations".</a:t>
            </a:r>
          </a:p>
          <a:p>
            <a:pPr lvl="1"/>
            <a:r>
              <a:rPr lang="en-US" dirty="0" smtClean="0"/>
              <a:t>Macros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9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400" b="1">
                <a:solidFill>
                  <a:schemeClr val="tx2"/>
                </a:solidFill>
              </a:rPr>
              <a:t>A Macro language for Turing Machines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(1) Define some basic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Symbol writing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define </a:t>
            </a:r>
            <a:r>
              <a:rPr lang="en-US" sz="2200" i="1" dirty="0" err="1"/>
              <a:t>M</a:t>
            </a:r>
            <a:r>
              <a:rPr lang="en-US" sz="2200" i="1" baseline="-25000" dirty="0" err="1"/>
              <a:t>x</a:t>
            </a:r>
            <a:r>
              <a:rPr lang="en-US" sz="2200" dirty="0"/>
              <a:t>, </a:t>
            </a:r>
            <a:r>
              <a:rPr lang="en-US" sz="2200" dirty="0" smtClean="0"/>
              <a:t>written as  </a:t>
            </a:r>
            <a:r>
              <a:rPr lang="en-US" sz="2200" dirty="0"/>
              <a:t>just </a:t>
            </a:r>
            <a:r>
              <a:rPr lang="en-US" sz="2200" i="1" dirty="0"/>
              <a:t>x</a:t>
            </a:r>
            <a:r>
              <a:rPr lang="en-US" sz="2200" dirty="0"/>
              <a:t>, to be a machine that writes </a:t>
            </a:r>
            <a:r>
              <a:rPr lang="en-US" sz="2200" i="1" dirty="0"/>
              <a:t>x</a:t>
            </a:r>
            <a:r>
              <a:rPr lang="en-US" sz="2200" dirty="0" smtClean="0"/>
              <a:t>. Read-write head ends up in original position.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Head moving machines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R: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</a:t>
            </a:r>
            <a:r>
              <a:rPr lang="en-US" sz="2200" dirty="0"/>
              <a:t>)</a:t>
            </a:r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L: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Machines that simply halt: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h</a:t>
            </a:r>
            <a:r>
              <a:rPr lang="en-US" sz="2200" dirty="0"/>
              <a:t>, 	which simply halts (don't care whether it accepts). 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n</a:t>
            </a:r>
            <a:r>
              <a:rPr lang="en-US" sz="2200" dirty="0"/>
              <a:t>, 	which halts and rejects.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y</a:t>
            </a:r>
            <a:r>
              <a:rPr lang="en-US" sz="2200" dirty="0"/>
              <a:t>, 	which halts and accepts.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0" y="762000"/>
            <a:ext cx="3886200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need to learn this simple language.  I  will use it and I expect you to use it on HW and </a:t>
            </a:r>
            <a:r>
              <a:rPr lang="en-US" dirty="0" smtClean="0"/>
              <a:t>tests (for exams I'll give you a handout with the details).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Machines </a:t>
            </a:r>
            <a:r>
              <a:rPr lang="en-US" sz="2400" dirty="0"/>
              <a:t>to: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Check the tape and branch based on what character </a:t>
            </a:r>
          </a:p>
          <a:p>
            <a:pPr eaLnBrk="1" hangingPunct="1"/>
            <a:r>
              <a:rPr lang="en-US" sz="2400" dirty="0"/>
              <a:t>      we see, and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Combine the basic machines to form larger ones.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To do this, we need two forms: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dirty="0"/>
              <a:t>●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dirty="0"/>
              <a:t>●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  &lt;</a:t>
            </a:r>
            <a:r>
              <a:rPr lang="en-US" sz="2400" i="1" dirty="0"/>
              <a:t>condition</a:t>
            </a:r>
            <a:r>
              <a:rPr lang="en-US" sz="2400" dirty="0"/>
              <a:t>&gt;    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Checking Inputs and Combining Machines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1752600" y="5410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Machines Macros Cont'd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Example: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         &gt;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     </a:t>
            </a:r>
            <a:r>
              <a:rPr lang="en-US" sz="16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     </a:t>
            </a:r>
            <a:r>
              <a:rPr lang="en-US" sz="2200" i="1" dirty="0"/>
              <a:t>M</a:t>
            </a:r>
            <a:r>
              <a:rPr lang="en-US" sz="2200" baseline="-25000" dirty="0"/>
              <a:t>2</a:t>
            </a:r>
          </a:p>
          <a:p>
            <a:pPr eaLnBrk="1" hangingPunct="1"/>
            <a:r>
              <a:rPr lang="en-US" sz="2200" dirty="0"/>
              <a:t>           </a:t>
            </a:r>
            <a:r>
              <a:rPr lang="en-US" sz="16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  </a:t>
            </a:r>
          </a:p>
          <a:p>
            <a:pPr eaLnBrk="1" hangingPunct="1"/>
            <a:r>
              <a:rPr lang="en-US" sz="2200" dirty="0"/>
              <a:t>    </a:t>
            </a:r>
          </a:p>
          <a:p>
            <a:pPr eaLnBrk="1" hangingPunct="1"/>
            <a:r>
              <a:rPr lang="en-US" sz="2200" dirty="0"/>
              <a:t>           </a:t>
            </a:r>
            <a:r>
              <a:rPr lang="en-US" sz="2200" i="1" dirty="0"/>
              <a:t>M</a:t>
            </a:r>
            <a:r>
              <a:rPr lang="en-US" sz="2200" baseline="-25000" dirty="0"/>
              <a:t>3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 smtClean="0"/>
              <a:t>● </a:t>
            </a:r>
            <a:r>
              <a:rPr lang="en-US" sz="2200" dirty="0"/>
              <a:t>Start in the start state of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Compute until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 reaches </a:t>
            </a:r>
            <a:r>
              <a:rPr lang="en-US" sz="2200" dirty="0" smtClean="0"/>
              <a:t>one of its </a:t>
            </a:r>
            <a:r>
              <a:rPr lang="en-US" sz="2200" dirty="0"/>
              <a:t>halt </a:t>
            </a:r>
            <a:r>
              <a:rPr lang="en-US" sz="2200" dirty="0" smtClean="0"/>
              <a:t>states, which are not halt states in the combined machine.</a:t>
            </a:r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Examine the tape and take the appropriate transition.</a:t>
            </a:r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Start in the start state of the next machine, etc.</a:t>
            </a:r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Halt if any component reaches a halt state and has no place </a:t>
            </a:r>
          </a:p>
          <a:p>
            <a:pPr eaLnBrk="1" hangingPunct="1"/>
            <a:r>
              <a:rPr lang="en-US" sz="2200" dirty="0"/>
              <a:t>   to go.</a:t>
            </a:r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If any component fails to halt, then the entire machine may fail </a:t>
            </a:r>
          </a:p>
          <a:p>
            <a:pPr eaLnBrk="1" hangingPunct="1"/>
            <a:r>
              <a:rPr lang="en-US" sz="2200" dirty="0"/>
              <a:t>   to halt.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286000" y="198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21336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80772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/>
              <a:t>            </a:t>
            </a:r>
            <a:r>
              <a:rPr lang="en-US" sz="1200" dirty="0">
                <a:latin typeface="Courier New" panose="02070309020205020404" pitchFamily="49" charset="0"/>
              </a:rPr>
              <a:t>a</a:t>
            </a:r>
          </a:p>
          <a:p>
            <a:pPr eaLnBrk="1" hangingPunct="1"/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                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 	      	becomes	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   </a:t>
            </a:r>
            <a:r>
              <a:rPr lang="en-US" sz="1200" dirty="0">
                <a:latin typeface="Courier New" panose="02070309020205020404" pitchFamily="49" charset="0"/>
              </a:rPr>
              <a:t>a</a:t>
            </a:r>
            <a:r>
              <a:rPr lang="en-US" sz="1200" dirty="0"/>
              <a:t>, </a:t>
            </a:r>
            <a:r>
              <a:rPr lang="en-US" sz="1200" dirty="0">
                <a:latin typeface="Courier New" panose="02070309020205020404" pitchFamily="49" charset="0"/>
              </a:rPr>
              <a:t>b</a:t>
            </a:r>
            <a:r>
              <a:rPr lang="en-US" sz="1600" dirty="0"/>
              <a:t>	      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</a:p>
          <a:p>
            <a:pPr eaLnBrk="1" hangingPunct="1"/>
            <a:r>
              <a:rPr lang="en-US" dirty="0"/>
              <a:t>            </a:t>
            </a:r>
            <a:r>
              <a:rPr lang="en-US" sz="1200" dirty="0">
                <a:latin typeface="Courier New" panose="02070309020205020404" pitchFamily="49" charset="0"/>
              </a:rPr>
              <a:t>b</a:t>
            </a:r>
          </a:p>
          <a:p>
            <a:pPr eaLnBrk="1" hangingPunct="1"/>
            <a:r>
              <a:rPr lang="en-US" dirty="0"/>
              <a:t>      								</a:t>
            </a:r>
            <a:endParaRPr lang="en-US" i="1" dirty="0"/>
          </a:p>
          <a:p>
            <a:pPr eaLnBrk="1" hangingPunct="1"/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 </a:t>
            </a:r>
            <a:r>
              <a:rPr lang="en-US" sz="1200" dirty="0"/>
              <a:t>all </a:t>
            </a:r>
            <a:r>
              <a:rPr lang="en-US" sz="1200" dirty="0" err="1"/>
              <a:t>elems</a:t>
            </a:r>
            <a:r>
              <a:rPr lang="en-US" sz="1200" dirty="0"/>
              <a:t> of </a:t>
            </a:r>
            <a:r>
              <a:rPr lang="en-US" sz="1200" dirty="0">
                <a:sym typeface="Symbol" panose="05050102010706020507" pitchFamily="18" charset="2"/>
              </a:rPr>
              <a:t> 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		becomes	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	     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</a:p>
          <a:p>
            <a:pPr eaLnBrk="1" hangingPunct="1"/>
            <a:r>
              <a:rPr lang="en-US" dirty="0"/>
              <a:t>   					        		or</a:t>
            </a:r>
          </a:p>
          <a:p>
            <a:pPr eaLnBrk="1" hangingPunct="1"/>
            <a:r>
              <a:rPr lang="en-US" dirty="0"/>
              <a:t> 					     	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</a:p>
          <a:p>
            <a:pPr eaLnBrk="1" hangingPunct="1"/>
            <a:r>
              <a:rPr lang="en-US" b="1" dirty="0"/>
              <a:t>Variables</a:t>
            </a:r>
            <a:endParaRPr lang="en-US" dirty="0"/>
          </a:p>
          <a:p>
            <a:pPr eaLnBrk="1" hangingPunct="1"/>
            <a:r>
              <a:rPr lang="en-US" dirty="0"/>
              <a:t>      					 	  		</a:t>
            </a:r>
            <a:endParaRPr lang="en-US" i="1" dirty="0"/>
          </a:p>
          <a:p>
            <a:pPr eaLnBrk="1" hangingPunct="1"/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 </a:t>
            </a:r>
            <a:r>
              <a:rPr lang="en-US" sz="1200" dirty="0"/>
              <a:t>all </a:t>
            </a:r>
            <a:r>
              <a:rPr lang="en-US" sz="1200" dirty="0" err="1"/>
              <a:t>elems</a:t>
            </a:r>
            <a:r>
              <a:rPr lang="en-US" sz="1200" dirty="0"/>
              <a:t> of </a:t>
            </a:r>
            <a:r>
              <a:rPr lang="en-US" sz="1200" dirty="0">
                <a:sym typeface="Symbol" panose="05050102010706020507" pitchFamily="18" charset="2"/>
              </a:rPr>
              <a:t>  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		becomes	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  </a:t>
            </a:r>
            <a:r>
              <a:rPr lang="en-US" sz="1200" i="1" dirty="0"/>
              <a:t>x</a:t>
            </a:r>
            <a:r>
              <a:rPr lang="en-US" sz="1200" dirty="0"/>
              <a:t> </a:t>
            </a:r>
            <a:r>
              <a:rPr lang="en-US" sz="1200" dirty="0">
                <a:sym typeface="Symbol" panose="05050102010706020507" pitchFamily="18" charset="2"/>
              </a:rPr>
              <a:t></a:t>
            </a:r>
            <a:r>
              <a:rPr lang="en-US" sz="1200" dirty="0"/>
              <a:t> </a:t>
            </a:r>
            <a:r>
              <a:rPr lang="en-US" sz="1200" dirty="0">
                <a:sym typeface="Symbol" panose="05050102010706020507" pitchFamily="18" charset="2"/>
              </a:rPr>
              <a:t></a:t>
            </a:r>
            <a:r>
              <a:rPr lang="en-US" sz="1200" dirty="0">
                <a:latin typeface="Courier New" panose="02070309020205020404" pitchFamily="49" charset="0"/>
              </a:rPr>
              <a:t>a</a:t>
            </a:r>
            <a:r>
              <a:rPr lang="en-US" sz="1200" dirty="0"/>
              <a:t>       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</a:p>
          <a:p>
            <a:pPr eaLnBrk="1" hangingPunct="1"/>
            <a:r>
              <a:rPr lang="en-US" dirty="0"/>
              <a:t>       </a:t>
            </a:r>
            <a:r>
              <a:rPr lang="en-US" sz="1200" dirty="0"/>
              <a:t>except </a:t>
            </a:r>
            <a:r>
              <a:rPr lang="en-US" sz="1200" dirty="0">
                <a:latin typeface="Courier New" panose="02070309020205020404" pitchFamily="49" charset="0"/>
              </a:rPr>
              <a:t>a</a:t>
            </a:r>
            <a:r>
              <a:rPr lang="en-US" sz="1200" dirty="0"/>
              <a:t>		</a:t>
            </a:r>
            <a:r>
              <a:rPr lang="en-US" sz="1400" dirty="0"/>
              <a:t>and </a:t>
            </a:r>
            <a:r>
              <a:rPr lang="en-US" sz="1400" i="1" dirty="0"/>
              <a:t>x</a:t>
            </a:r>
            <a:r>
              <a:rPr lang="en-US" sz="1400" dirty="0"/>
              <a:t> takes on the value of </a:t>
            </a:r>
          </a:p>
          <a:p>
            <a:pPr eaLnBrk="1" hangingPunct="1"/>
            <a:r>
              <a:rPr lang="en-US" sz="1400" dirty="0"/>
              <a:t>			             	 the current square</a:t>
            </a:r>
          </a:p>
          <a:p>
            <a:pPr eaLnBrk="1" hangingPunct="1"/>
            <a:r>
              <a:rPr lang="en-US" dirty="0"/>
              <a:t>           						  		</a:t>
            </a:r>
            <a:endParaRPr lang="en-US" i="1" dirty="0"/>
          </a:p>
          <a:p>
            <a:pPr eaLnBrk="1" hangingPunct="1"/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   </a:t>
            </a:r>
            <a:r>
              <a:rPr lang="en-US" sz="1200" dirty="0">
                <a:latin typeface="Courier New" panose="02070309020205020404" pitchFamily="49" charset="0"/>
              </a:rPr>
              <a:t>a</a:t>
            </a:r>
            <a:r>
              <a:rPr lang="en-US" sz="1200" dirty="0"/>
              <a:t>, </a:t>
            </a:r>
            <a:r>
              <a:rPr lang="en-US" sz="1200" dirty="0">
                <a:latin typeface="Courier New" panose="02070309020205020404" pitchFamily="49" charset="0"/>
              </a:rPr>
              <a:t>b</a:t>
            </a:r>
            <a:r>
              <a:rPr lang="en-US" dirty="0"/>
              <a:t>        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		becomes	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  </a:t>
            </a:r>
            <a:r>
              <a:rPr lang="en-US" sz="1200" i="1" dirty="0"/>
              <a:t>x</a:t>
            </a:r>
            <a:r>
              <a:rPr lang="en-US" sz="1200" dirty="0"/>
              <a:t> </a:t>
            </a:r>
            <a:r>
              <a:rPr lang="en-US" sz="1200" dirty="0">
                <a:sym typeface="Symbol" panose="05050102010706020507" pitchFamily="18" charset="2"/>
              </a:rPr>
              <a:t></a:t>
            </a:r>
            <a:r>
              <a:rPr lang="en-US" sz="1200" dirty="0"/>
              <a:t> </a:t>
            </a:r>
            <a:r>
              <a:rPr lang="en-US" sz="1200" dirty="0">
                <a:latin typeface="Courier New" panose="02070309020205020404" pitchFamily="49" charset="0"/>
              </a:rPr>
              <a:t>a</a:t>
            </a:r>
            <a:r>
              <a:rPr lang="en-US" sz="1200" dirty="0"/>
              <a:t>, </a:t>
            </a:r>
            <a:r>
              <a:rPr lang="en-US" sz="1200" dirty="0">
                <a:latin typeface="Courier New" panose="02070309020205020404" pitchFamily="49" charset="0"/>
              </a:rPr>
              <a:t>b</a:t>
            </a:r>
            <a:r>
              <a:rPr lang="en-US" sz="1200" dirty="0"/>
              <a:t>      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</a:p>
          <a:p>
            <a:pPr eaLnBrk="1" hangingPunct="1"/>
            <a:r>
              <a:rPr lang="en-US" dirty="0"/>
              <a:t>			     	</a:t>
            </a:r>
            <a:r>
              <a:rPr lang="en-US" sz="1400" dirty="0"/>
              <a:t>and </a:t>
            </a:r>
            <a:r>
              <a:rPr lang="en-US" sz="1400" i="1" dirty="0"/>
              <a:t>x</a:t>
            </a:r>
            <a:r>
              <a:rPr lang="en-US" sz="1400" dirty="0"/>
              <a:t> takes on the value of </a:t>
            </a:r>
          </a:p>
          <a:p>
            <a:pPr eaLnBrk="1" hangingPunct="1"/>
            <a:r>
              <a:rPr lang="en-US" sz="1400" dirty="0"/>
              <a:t>			             	the current square</a:t>
            </a:r>
          </a:p>
          <a:p>
            <a:pPr eaLnBrk="1" hangingPunct="1"/>
            <a:r>
              <a:rPr lang="en-US" dirty="0"/>
              <a:t>	</a:t>
            </a:r>
          </a:p>
          <a:p>
            <a:pPr eaLnBrk="1" hangingPunct="1"/>
            <a:r>
              <a:rPr lang="en-US" dirty="0"/>
              <a:t>						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   </a:t>
            </a:r>
            <a:r>
              <a:rPr lang="en-US" sz="1200" i="1" dirty="0"/>
              <a:t>x</a:t>
            </a:r>
            <a:r>
              <a:rPr lang="en-US" sz="1200" dirty="0"/>
              <a:t> = </a:t>
            </a:r>
            <a:r>
              <a:rPr lang="en-US" sz="1200" i="1" dirty="0"/>
              <a:t>y</a:t>
            </a:r>
            <a:r>
              <a:rPr lang="en-US" dirty="0"/>
              <a:t>	     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</a:p>
          <a:p>
            <a:pPr eaLnBrk="1" hangingPunct="1"/>
            <a:r>
              <a:rPr lang="en-US" dirty="0"/>
              <a:t>				</a:t>
            </a:r>
            <a:r>
              <a:rPr lang="en-US" sz="1400" dirty="0"/>
              <a:t>if </a:t>
            </a:r>
            <a:r>
              <a:rPr lang="en-US" sz="1400" i="1" dirty="0"/>
              <a:t>x</a:t>
            </a:r>
            <a:r>
              <a:rPr lang="en-US" sz="1400" dirty="0"/>
              <a:t> = </a:t>
            </a:r>
            <a:r>
              <a:rPr lang="en-US" sz="1400" i="1" dirty="0"/>
              <a:t>y</a:t>
            </a:r>
            <a:r>
              <a:rPr lang="en-US" sz="1400" dirty="0"/>
              <a:t> then take the transition</a:t>
            </a:r>
            <a:endParaRPr lang="en-US" sz="1200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dirty="0"/>
              <a:t>e.g.,    &gt; </a:t>
            </a:r>
            <a:r>
              <a:rPr lang="en-US" sz="1200" i="1" dirty="0"/>
              <a:t>x</a:t>
            </a:r>
            <a:r>
              <a:rPr lang="en-US" sz="1200" dirty="0"/>
              <a:t> </a:t>
            </a:r>
            <a:r>
              <a:rPr lang="en-US" sz="1200" dirty="0">
                <a:sym typeface="Symbol" panose="05050102010706020507" pitchFamily="18" charset="2"/>
              </a:rPr>
              <a:t></a:t>
            </a:r>
            <a:r>
              <a:rPr lang="en-US" sz="1200" dirty="0"/>
              <a:t> </a:t>
            </a:r>
            <a:r>
              <a:rPr lang="en-US" sz="1200" dirty="0">
                <a:sym typeface="Symbol" panose="05050102010706020507" pitchFamily="18" charset="2"/>
              </a:rPr>
              <a:t></a:t>
            </a:r>
            <a:r>
              <a:rPr lang="en-US" sz="1200" dirty="0">
                <a:latin typeface="Monotype Sorts" panose="05000000000000000000" pitchFamily="2" charset="2"/>
              </a:rPr>
              <a:t>q</a:t>
            </a:r>
            <a:r>
              <a:rPr lang="en-US" dirty="0"/>
              <a:t>      </a:t>
            </a:r>
            <a:r>
              <a:rPr lang="en-US" i="1" dirty="0"/>
              <a:t>Rx	</a:t>
            </a:r>
            <a:r>
              <a:rPr lang="en-US" sz="1400" dirty="0"/>
              <a:t>if the current square is not </a:t>
            </a:r>
            <a:r>
              <a:rPr lang="en-US" sz="1400" dirty="0" smtClean="0"/>
              <a:t> blank</a:t>
            </a:r>
            <a:r>
              <a:rPr lang="en-US" sz="1400" dirty="0"/>
              <a:t>, go right and copy it.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macros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295400" y="106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2954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57912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12954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7912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1295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5867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1219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5791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5791200" y="5486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1752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Blank/Non-blank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6705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	Find the first 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/>
              <a:t>  				Find the first blank square to </a:t>
            </a:r>
          </a:p>
          <a:p>
            <a:pPr eaLnBrk="1" hangingPunct="1"/>
            <a:r>
              <a:rPr lang="en-US" sz="2000"/>
              <a:t>				the left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left of the current square </a:t>
            </a:r>
          </a:p>
        </p:txBody>
      </p:sp>
      <p:pic>
        <p:nvPicPr>
          <p:cNvPr id="7172" name="Picture 12" descr="Unfigure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Unfig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52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Unfig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1447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6" descr="Unfig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152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7924800" y="1143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8001000" y="48006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7924800" y="3581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9" name="Text Box 20"/>
          <p:cNvSpPr txBox="1">
            <a:spLocks noChangeArrowheads="1"/>
          </p:cNvSpPr>
          <p:nvPr/>
        </p:nvSpPr>
        <p:spPr bwMode="auto">
          <a:xfrm>
            <a:off x="7924800" y="2362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654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990600" y="990600"/>
            <a:ext cx="8077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/>
              <a:t>	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to </a:t>
            </a:r>
          </a:p>
          <a:p>
            <a:pPr eaLnBrk="1" hangingPunct="1"/>
            <a:r>
              <a:rPr lang="en-US"/>
              <a:t>				the left of the current square.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/>
              <a:t>R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right of the current square.</a:t>
            </a:r>
          </a:p>
          <a:p>
            <a:pPr eaLnBrk="1" hangingPunct="1"/>
            <a:r>
              <a:rPr lang="en-US"/>
              <a:t>    </a:t>
            </a:r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/>
              <a:t>   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/>
              <a:t>				then go to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if the detected	</a:t>
            </a:r>
            <a:endParaRPr lang="en-US" i="1"/>
          </a:p>
          <a:p>
            <a:pPr eaLnBrk="1" hangingPunct="1"/>
            <a:r>
              <a:rPr lang="en-US"/>
              <a:t>				character is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; go to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if the 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		detected character is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 </a:t>
            </a:r>
          </a:p>
          <a:p>
            <a:pPr eaLnBrk="1" hangingPunct="1"/>
            <a:r>
              <a:rPr lang="en-US"/>
              <a:t>				and set </a:t>
            </a:r>
            <a:r>
              <a:rPr lang="en-US" i="1"/>
              <a:t>x</a:t>
            </a:r>
            <a:r>
              <a:rPr lang="en-US"/>
              <a:t> to the value found.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>
                <a:sym typeface="Symbol" panose="05050102010706020507" pitchFamily="18" charset="2"/>
              </a:rPr>
              <a:t>R</a:t>
            </a:r>
            <a:r>
              <a:rPr lang="en-US" i="1">
                <a:sym typeface="Symbol" panose="05050102010706020507" pitchFamily="18" charset="2"/>
              </a:rPr>
              <a:t>x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				set </a:t>
            </a:r>
            <a:r>
              <a:rPr lang="en-US" i="1"/>
              <a:t>x</a:t>
            </a:r>
            <a:r>
              <a:rPr lang="en-US"/>
              <a:t> to the value found, move one </a:t>
            </a:r>
          </a:p>
          <a:p>
            <a:pPr eaLnBrk="1" hangingPunct="1"/>
            <a:r>
              <a:rPr lang="en-US"/>
              <a:t>				square to the right, and write </a:t>
            </a:r>
            <a:r>
              <a:rPr lang="en-US" i="1"/>
              <a:t>x</a:t>
            </a:r>
            <a:r>
              <a:rPr lang="en-US"/>
              <a:t> (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).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>
            <a:off x="15240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143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590800"/>
            <a:ext cx="6477000" cy="1600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5257800"/>
            <a:ext cx="6934200" cy="14478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11262</TotalTime>
  <Words>1047</Words>
  <Application>Microsoft Office PowerPoint</Application>
  <PresentationFormat>On-screen Show (4:3)</PresentationFormat>
  <Paragraphs>303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Wingdings</vt:lpstr>
      <vt:lpstr>Monotype Sorts</vt:lpstr>
      <vt:lpstr>Courier New</vt:lpstr>
      <vt:lpstr>Symbol</vt:lpstr>
      <vt:lpstr>Calibri</vt:lpstr>
      <vt:lpstr>Default Design</vt:lpstr>
      <vt:lpstr>CorelPhotoPaint.Image.10</vt:lpstr>
      <vt:lpstr>PowerPoint Presentation</vt:lpstr>
      <vt:lpstr>Your Questions?</vt:lpstr>
      <vt:lpstr>TMs are complicated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373</cp:revision>
  <cp:lastPrinted>2018-04-30T09:05:33Z</cp:lastPrinted>
  <dcterms:created xsi:type="dcterms:W3CDTF">2007-01-18T00:38:26Z</dcterms:created>
  <dcterms:modified xsi:type="dcterms:W3CDTF">2018-04-30T09:15:09Z</dcterms:modified>
</cp:coreProperties>
</file>