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53" r:id="rId3"/>
    <p:sldId id="340" r:id="rId4"/>
    <p:sldId id="337" r:id="rId5"/>
    <p:sldId id="351" r:id="rId6"/>
    <p:sldId id="352" r:id="rId7"/>
    <p:sldId id="354" r:id="rId8"/>
    <p:sldId id="355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363" r:id="rId17"/>
    <p:sldId id="364" r:id="rId18"/>
  </p:sldIdLst>
  <p:sldSz cx="12192000" cy="6858000"/>
  <p:notesSz cx="6858000" cy="9313863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Unicode MS" panose="020B0604020202020204" pitchFamily="34" charset="-128"/>
      <p:regular r:id="rId25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55" autoAdjust="0"/>
    <p:restoredTop sz="79831" autoAdjust="0"/>
  </p:normalViewPr>
  <p:slideViewPr>
    <p:cSldViewPr>
      <p:cViewPr varScale="1">
        <p:scale>
          <a:sx n="86" d="100"/>
          <a:sy n="86" d="100"/>
        </p:scale>
        <p:origin x="96" y="2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70C6A24D-EAA6-48E1-8926-B27B75F0094F}" type="datetimeFigureOut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90638" tIns="45320" rIns="90638" bIns="45320" rtlCol="0" anchor="b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wrap="square" lIns="90638" tIns="45320" rIns="90638" bIns="453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F04238BF-6139-4190-9E59-D235DA427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150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2098" cy="466618"/>
          </a:xfrm>
          <a:prstGeom prst="rect">
            <a:avLst/>
          </a:prstGeom>
        </p:spPr>
        <p:txBody>
          <a:bodyPr vert="horz" lIns="90638" tIns="45320" rIns="90638" bIns="45320" rtlCol="0"/>
          <a:lstStyle>
            <a:lvl1pPr algn="r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fld id="{C492C250-19A5-4831-91D2-EB4ACF5AB1A6}" type="datetimeFigureOut">
              <a:rPr lang="en-US"/>
              <a:pPr>
                <a:defRPr/>
              </a:pPr>
              <a:t>4/17/2018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5438" y="695325"/>
            <a:ext cx="6208712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38" tIns="45320" rIns="90638" bIns="453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24394"/>
            <a:ext cx="5485805" cy="4191854"/>
          </a:xfrm>
          <a:prstGeom prst="rect">
            <a:avLst/>
          </a:prstGeom>
        </p:spPr>
        <p:txBody>
          <a:bodyPr vert="horz" lIns="90638" tIns="45320" rIns="90638" bIns="453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7247"/>
            <a:ext cx="2972098" cy="465077"/>
          </a:xfrm>
          <a:prstGeom prst="rect">
            <a:avLst/>
          </a:prstGeom>
        </p:spPr>
        <p:txBody>
          <a:bodyPr vert="horz" lIns="90638" tIns="45320" rIns="90638" bIns="45320" rtlCol="0" anchor="b"/>
          <a:lstStyle>
            <a:lvl1pPr algn="l" eaLnBrk="1" hangingPunct="1"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47247"/>
            <a:ext cx="2972098" cy="465077"/>
          </a:xfrm>
          <a:prstGeom prst="rect">
            <a:avLst/>
          </a:prstGeom>
        </p:spPr>
        <p:txBody>
          <a:bodyPr vert="horz" wrap="square" lIns="90638" tIns="45320" rIns="90638" bIns="453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098A41AB-C29B-4DEB-B05D-C2F66A6CC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989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Exam next Friday!</a:t>
            </a: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65CDF2-7B60-4893-BAE6-FAFB93812936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48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53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322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1063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2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54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98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238965-8285-4569-A2AD-8B5D71579A25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34969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Leftmost: Always replace leftmost nonterminal in a sentential form.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363" indent="-2841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4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8613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225" indent="-2270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142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862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582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3025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FB3E1F-0981-42DB-AE57-77541AEBFA88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32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53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322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1063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2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54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98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A3A291-17D9-4B34-8BAC-EB48A287181A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94630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I removed the previous slide: </a:t>
            </a:r>
          </a:p>
          <a:p>
            <a:r>
              <a:rPr lang="en-US" altLang="en-US" b="1" smtClean="0">
                <a:solidFill>
                  <a:schemeClr val="tx2"/>
                </a:solidFill>
              </a:rPr>
              <a:t>Derivation is Not Necessarily Unique</a:t>
            </a:r>
          </a:p>
          <a:p>
            <a:r>
              <a:rPr lang="en-US" altLang="en-US" smtClean="0">
                <a:solidFill>
                  <a:schemeClr val="tx2"/>
                </a:solidFill>
              </a:rPr>
              <a:t>Which is About regular languages.</a:t>
            </a:r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88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225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9EC3EC-DAEA-430C-835B-1A99DC6265D9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601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88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225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D49C67E-AB81-4E07-9919-72931435936E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476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88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225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FBD1DE-A12A-49C1-BCD3-C5F3A1D60D88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670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88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225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140063-1F4E-4983-9383-3674DC2C5039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43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5388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3225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51063" indent="-2381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82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54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26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9863" indent="-2381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CC13277-25B9-4E49-A768-51B8093BE6E6}" type="slidenum">
              <a:rPr lang="en-US" altLang="en-US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en-US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4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61781" indent="-285288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74538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51030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24488" indent="-22914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1525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98563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35600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2638" indent="-22914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F96FB8-112C-481F-B7AA-D68A3AE8346C}" type="slidenum">
              <a:rPr lang="en-US" altLang="en-US" sz="12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84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8491" indent="-218491">
              <a:buFontTx/>
              <a:buAutoNum type="alphaUcParenR"/>
              <a:defRPr/>
            </a:pPr>
            <a:r>
              <a:rPr lang="en-US" dirty="0" smtClean="0"/>
              <a:t>If  S </a:t>
            </a:r>
            <a:r>
              <a:rPr lang="en-US" dirty="0" smtClean="0">
                <a:sym typeface="Symbol"/>
              </a:rPr>
              <a:t>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⇒* w, then w is in L.  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By Induction on number of steps: </a:t>
            </a:r>
            <a:b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</a:b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1. If alpha can be derived from S, then alpha has 0 or 1 S.    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2. If alpha can be derived from S and contains S, then for some n , alpha is </a:t>
            </a:r>
            <a:r>
              <a:rPr lang="en-US" dirty="0" err="1" smtClean="0">
                <a:latin typeface="Arial Unicode MS"/>
                <a:ea typeface="Arial Unicode MS"/>
                <a:cs typeface="Arial Unicode MS"/>
                <a:sym typeface="Symbol"/>
              </a:rPr>
              <a:t>anSbn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.</a:t>
            </a: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3. If w is derived from S, the the S was removed in the last step.</a:t>
            </a:r>
          </a:p>
          <a:p>
            <a:pPr>
              <a:defRPr/>
            </a:pPr>
            <a:endParaRPr lang="en-US" dirty="0" smtClean="0">
              <a:latin typeface="Arial Unicode MS"/>
              <a:ea typeface="Arial Unicode MS"/>
              <a:cs typeface="Arial Unicode MS"/>
              <a:sym typeface="Symbol"/>
            </a:endParaRPr>
          </a:p>
          <a:p>
            <a:pPr>
              <a:defRPr/>
            </a:pP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Let w = </a:t>
            </a:r>
            <a:r>
              <a:rPr lang="en-US" dirty="0" err="1" smtClean="0">
                <a:latin typeface="Arial Unicode MS"/>
                <a:ea typeface="Arial Unicode MS"/>
                <a:cs typeface="Arial Unicode MS"/>
                <a:sym typeface="Symbol"/>
              </a:rPr>
              <a:t>anbn</a:t>
            </a:r>
            <a:r>
              <a:rPr lang="en-US" dirty="0" smtClean="0">
                <a:latin typeface="Arial Unicode MS"/>
                <a:ea typeface="Arial Unicode MS"/>
                <a:cs typeface="Arial Unicode MS"/>
                <a:sym typeface="Symbol"/>
              </a:rPr>
              <a:t>.  Show by induction that w is derived from S.</a:t>
            </a:r>
            <a:endParaRPr 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08669" indent="-271631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091077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28114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965152" indent="-217002">
              <a:spcBef>
                <a:spcPct val="30000"/>
              </a:spcBef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02189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839227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276264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713302" indent="-217002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5ABFFE-57BC-4AC8-A69A-ED14F20AD6AF}" type="slidenum">
              <a:rPr lang="en-US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280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3571" indent="-28528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671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954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9236" indent="-227624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96274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33311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70349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07386" indent="-22762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E089F7C-F087-42FD-A13F-0063EC78717F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1518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AA22E1-2B7C-4EF2-BA0E-6B20FB6640B8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6033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10186" indent="-27314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92594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29631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966669" indent="-218519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03706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840744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77781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714819" indent="-21851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6597C5-EA30-4E4E-93E0-B0D5B2D0B8AF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835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53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322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1063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2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54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98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43B362-C5B0-49DB-9A8A-757ED7F70E3A}" type="slidenum">
              <a:rPr lang="en-US" altLang="en-US" smtClean="0"/>
              <a:pPr/>
              <a:t>7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65540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53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322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1063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2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54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98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228C4FA-52A6-4737-A69F-7C65B219D2DE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21685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5388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3225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1063" indent="-2381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082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54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26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79863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19B4603-BA41-4820-AEEC-F54A22A27978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04965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11D50-EF14-4E37-A7E5-33C52159D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0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DBA17-A554-40D5-B787-1DE18095D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016BB-D475-490D-B3E7-733F1172D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2B0B5-216A-4189-BF93-F057C11F6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D9720-9F44-42E9-86A9-6B1FE5C93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08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71EF5-367B-420A-94DF-13ECF09B9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82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95254-C59E-4406-9309-7450223CF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0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E4E01-4642-4A02-8527-B67DC4716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337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EDD71-3482-4D54-8CEF-DFE4CDBC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69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C9DA0-1E53-4471-A0FF-494DF9A10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29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4294D-5DB8-44AC-952D-C3814DD20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6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D26176D-57AD-459D-BC8F-889E63561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905000" y="1905000"/>
            <a:ext cx="8763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400" b="1">
              <a:solidFill>
                <a:schemeClr val="tx2"/>
              </a:solidFill>
            </a:endParaRP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1447800" y="3849688"/>
            <a:ext cx="89916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tx2"/>
                </a:solidFill>
              </a:rPr>
              <a:t>Remove Useless Nonterminals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tx2"/>
                </a:solidFill>
              </a:rPr>
              <a:t>Ambiguity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>
                <a:solidFill>
                  <a:schemeClr val="tx2"/>
                </a:solidFill>
              </a:rPr>
              <a:t>Normal forms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57400" y="1120775"/>
            <a:ext cx="8610600" cy="1470025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MA/CSSE 474</a:t>
            </a:r>
          </a:p>
          <a:p>
            <a:pPr algn="ctr" eaLnBrk="1" hangingPunct="1">
              <a:defRPr/>
            </a:pPr>
            <a:r>
              <a:rPr lang="en-US" sz="44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Theory of Computation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2362200" y="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Generative Capacity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1143000" y="1143000"/>
            <a:ext cx="1005840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Because parse trees matter, it makes sense, given a grammar </a:t>
            </a:r>
            <a:r>
              <a:rPr lang="en-US" altLang="en-US" i="1" dirty="0"/>
              <a:t>G</a:t>
            </a:r>
            <a:r>
              <a:rPr lang="en-US" altLang="en-US" dirty="0"/>
              <a:t>, to distinguish between: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  ● </a:t>
            </a:r>
            <a:r>
              <a:rPr lang="en-US" altLang="en-US" i="1" dirty="0"/>
              <a:t>G</a:t>
            </a:r>
            <a:r>
              <a:rPr lang="en-US" altLang="en-US" dirty="0"/>
              <a:t>’s </a:t>
            </a:r>
            <a:r>
              <a:rPr lang="en-US" altLang="en-US" b="1" i="1" dirty="0">
                <a:solidFill>
                  <a:schemeClr val="accent5">
                    <a:lumMod val="50000"/>
                  </a:schemeClr>
                </a:solidFill>
              </a:rPr>
              <a:t>weak generative capacity</a:t>
            </a:r>
            <a:r>
              <a:rPr lang="en-US" altLang="en-US" dirty="0"/>
              <a:t>, defined to be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      set of strings, </a:t>
            </a:r>
            <a:r>
              <a:rPr lang="en-US" altLang="en-US" i="1" dirty="0"/>
              <a:t>L</a:t>
            </a:r>
            <a:r>
              <a:rPr lang="en-US" altLang="en-US" dirty="0"/>
              <a:t>(</a:t>
            </a:r>
            <a:r>
              <a:rPr lang="en-US" altLang="en-US" i="1" dirty="0"/>
              <a:t>G</a:t>
            </a:r>
            <a:r>
              <a:rPr lang="en-US" altLang="en-US" dirty="0"/>
              <a:t>), that </a:t>
            </a:r>
            <a:r>
              <a:rPr lang="en-US" altLang="en-US" i="1" dirty="0"/>
              <a:t>G</a:t>
            </a:r>
            <a:r>
              <a:rPr lang="en-US" altLang="en-US" dirty="0"/>
              <a:t> generates, and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i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   ● </a:t>
            </a:r>
            <a:r>
              <a:rPr lang="en-US" altLang="en-US" i="1" dirty="0"/>
              <a:t>G</a:t>
            </a:r>
            <a:r>
              <a:rPr lang="en-US" altLang="en-US" dirty="0"/>
              <a:t>’s </a:t>
            </a:r>
            <a:r>
              <a:rPr lang="en-US" altLang="en-US" b="1" i="1" dirty="0">
                <a:solidFill>
                  <a:schemeClr val="accent5">
                    <a:lumMod val="50000"/>
                  </a:schemeClr>
                </a:solidFill>
              </a:rPr>
              <a:t>strong generative capacity</a:t>
            </a:r>
            <a:r>
              <a:rPr lang="en-US" altLang="en-US" dirty="0"/>
              <a:t>, defined to be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      set of parse trees that </a:t>
            </a:r>
            <a:r>
              <a:rPr lang="en-US" altLang="en-US" i="1" dirty="0"/>
              <a:t>G</a:t>
            </a:r>
            <a:r>
              <a:rPr lang="en-US" altLang="en-US" dirty="0"/>
              <a:t> generates.</a:t>
            </a:r>
          </a:p>
        </p:txBody>
      </p:sp>
    </p:spTree>
    <p:extLst>
      <p:ext uri="{BB962C8B-B14F-4D97-AF65-F5344CB8AC3E}">
        <p14:creationId xmlns:p14="http://schemas.microsoft.com/office/powerpoint/2010/main" val="36279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ChangeArrowheads="1"/>
          </p:cNvSpPr>
          <p:nvPr/>
        </p:nvSpPr>
        <p:spPr bwMode="auto">
          <a:xfrm>
            <a:off x="1219200" y="76200"/>
            <a:ext cx="10058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2"/>
                </a:solidFill>
              </a:rPr>
              <a:t>Algorithms Care How We </a:t>
            </a:r>
            <a:r>
              <a:rPr lang="en-US" altLang="en-US" sz="3600" b="1" dirty="0" smtClean="0">
                <a:solidFill>
                  <a:schemeClr val="tx2"/>
                </a:solidFill>
              </a:rPr>
              <a:t>Search or Derive</a:t>
            </a:r>
            <a:r>
              <a:rPr lang="en-US" altLang="en-US" sz="3600" dirty="0" smtClean="0">
                <a:solidFill>
                  <a:schemeClr val="tx2"/>
                </a:solidFill>
              </a:rPr>
              <a:t> </a:t>
            </a: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16387" name="Text Box 7"/>
          <p:cNvSpPr txBox="1">
            <a:spLocks noChangeArrowheads="1"/>
          </p:cNvSpPr>
          <p:nvPr/>
        </p:nvSpPr>
        <p:spPr bwMode="auto">
          <a:xfrm>
            <a:off x="2374900" y="5334001"/>
            <a:ext cx="769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Algorithms for generation and recognition must be systematic.  They typically use either the </a:t>
            </a:r>
            <a:r>
              <a:rPr lang="en-US" altLang="en-US" sz="2400" b="1"/>
              <a:t>leftmost derivation </a:t>
            </a:r>
            <a:r>
              <a:rPr lang="en-US" altLang="en-US" sz="2400"/>
              <a:t>or the </a:t>
            </a:r>
            <a:r>
              <a:rPr lang="en-US" altLang="en-US" sz="2400" b="1"/>
              <a:t>rightmost derivation.</a:t>
            </a: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2235200" y="1041400"/>
            <a:ext cx="7797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			</a:t>
            </a:r>
            <a:r>
              <a:rPr lang="en-US" altLang="en-US" sz="2400" i="1"/>
              <a:t>S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</a:t>
            </a:r>
            <a:r>
              <a:rPr lang="en-US" altLang="en-US" sz="2400" i="1"/>
              <a:t>S</a:t>
            </a:r>
            <a:r>
              <a:rPr lang="en-US" altLang="en-US" sz="2400"/>
              <a:t> 				</a:t>
            </a:r>
            <a:r>
              <a:rPr lang="en-US" altLang="en-US" sz="2400" i="1"/>
              <a:t>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(	</a:t>
            </a:r>
            <a:r>
              <a:rPr lang="en-US" altLang="en-US" sz="2400" i="1"/>
              <a:t>S</a:t>
            </a:r>
            <a:r>
              <a:rPr lang="en-US" altLang="en-US" sz="2400"/>
              <a:t>	)		(	</a:t>
            </a:r>
            <a:r>
              <a:rPr lang="en-US" altLang="en-US" sz="2400" i="1"/>
              <a:t>S</a:t>
            </a:r>
            <a:r>
              <a:rPr lang="en-US" altLang="en-US" sz="2400"/>
              <a:t>	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      (	</a:t>
            </a:r>
            <a:r>
              <a:rPr lang="en-US" altLang="en-US" sz="2400" i="1"/>
              <a:t>S    </a:t>
            </a:r>
            <a:r>
              <a:rPr lang="en-US" altLang="en-US" sz="2400"/>
              <a:t>)				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endParaRPr lang="en-US" altLang="en-US" sz="2400"/>
          </a:p>
        </p:txBody>
      </p:sp>
      <p:sp>
        <p:nvSpPr>
          <p:cNvPr id="16389" name="Line 9"/>
          <p:cNvSpPr>
            <a:spLocks noChangeShapeType="1"/>
          </p:cNvSpPr>
          <p:nvPr/>
        </p:nvSpPr>
        <p:spPr bwMode="auto">
          <a:xfrm flipH="1">
            <a:off x="4292600" y="1409700"/>
            <a:ext cx="175260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6045200" y="1409700"/>
            <a:ext cx="176530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Line 11"/>
          <p:cNvSpPr>
            <a:spLocks noChangeShapeType="1"/>
          </p:cNvSpPr>
          <p:nvPr/>
        </p:nvSpPr>
        <p:spPr bwMode="auto">
          <a:xfrm flipH="1">
            <a:off x="3314700" y="2133600"/>
            <a:ext cx="87630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>
            <a:off x="4229100" y="2146300"/>
            <a:ext cx="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Line 13"/>
          <p:cNvSpPr>
            <a:spLocks noChangeShapeType="1"/>
          </p:cNvSpPr>
          <p:nvPr/>
        </p:nvSpPr>
        <p:spPr bwMode="auto">
          <a:xfrm>
            <a:off x="4254500" y="2133600"/>
            <a:ext cx="800100" cy="800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4" name="Line 14"/>
          <p:cNvSpPr>
            <a:spLocks noChangeShapeType="1"/>
          </p:cNvSpPr>
          <p:nvPr/>
        </p:nvSpPr>
        <p:spPr bwMode="auto">
          <a:xfrm flipH="1">
            <a:off x="6959600" y="2146300"/>
            <a:ext cx="92710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5"/>
          <p:cNvSpPr>
            <a:spLocks noChangeShapeType="1"/>
          </p:cNvSpPr>
          <p:nvPr/>
        </p:nvSpPr>
        <p:spPr bwMode="auto">
          <a:xfrm>
            <a:off x="7899400" y="2146300"/>
            <a:ext cx="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6"/>
          <p:cNvSpPr>
            <a:spLocks noChangeShapeType="1"/>
          </p:cNvSpPr>
          <p:nvPr/>
        </p:nvSpPr>
        <p:spPr bwMode="auto">
          <a:xfrm>
            <a:off x="7924800" y="2146300"/>
            <a:ext cx="8001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7" name="Line 17"/>
          <p:cNvSpPr>
            <a:spLocks noChangeShapeType="1"/>
          </p:cNvSpPr>
          <p:nvPr/>
        </p:nvSpPr>
        <p:spPr bwMode="auto">
          <a:xfrm>
            <a:off x="7899400" y="3263900"/>
            <a:ext cx="0" cy="81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Line 18"/>
          <p:cNvSpPr>
            <a:spLocks noChangeShapeType="1"/>
          </p:cNvSpPr>
          <p:nvPr/>
        </p:nvSpPr>
        <p:spPr bwMode="auto">
          <a:xfrm>
            <a:off x="4229100" y="3263900"/>
            <a:ext cx="0" cy="774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Line 19"/>
          <p:cNvSpPr>
            <a:spLocks noChangeShapeType="1"/>
          </p:cNvSpPr>
          <p:nvPr/>
        </p:nvSpPr>
        <p:spPr bwMode="auto">
          <a:xfrm>
            <a:off x="4229100" y="4368800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0" name="Line 20"/>
          <p:cNvSpPr>
            <a:spLocks noChangeShapeType="1"/>
          </p:cNvSpPr>
          <p:nvPr/>
        </p:nvSpPr>
        <p:spPr bwMode="auto">
          <a:xfrm flipH="1">
            <a:off x="4305300" y="1320800"/>
            <a:ext cx="152400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1" name="Line 21"/>
          <p:cNvSpPr>
            <a:spLocks noChangeShapeType="1"/>
          </p:cNvSpPr>
          <p:nvPr/>
        </p:nvSpPr>
        <p:spPr bwMode="auto">
          <a:xfrm>
            <a:off x="6261100" y="1320800"/>
            <a:ext cx="1536700" cy="40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2" name="Line 22"/>
          <p:cNvSpPr>
            <a:spLocks noChangeShapeType="1"/>
          </p:cNvSpPr>
          <p:nvPr/>
        </p:nvSpPr>
        <p:spPr bwMode="auto">
          <a:xfrm>
            <a:off x="4140200" y="2273300"/>
            <a:ext cx="0" cy="66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3" name="Line 23"/>
          <p:cNvSpPr>
            <a:spLocks noChangeShapeType="1"/>
          </p:cNvSpPr>
          <p:nvPr/>
        </p:nvSpPr>
        <p:spPr bwMode="auto">
          <a:xfrm>
            <a:off x="4127500" y="3327400"/>
            <a:ext cx="0" cy="660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4" name="Line 24"/>
          <p:cNvSpPr>
            <a:spLocks noChangeShapeType="1"/>
          </p:cNvSpPr>
          <p:nvPr/>
        </p:nvSpPr>
        <p:spPr bwMode="auto">
          <a:xfrm flipH="1">
            <a:off x="4102100" y="4318000"/>
            <a:ext cx="127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Line 25"/>
          <p:cNvSpPr>
            <a:spLocks noChangeShapeType="1"/>
          </p:cNvSpPr>
          <p:nvPr/>
        </p:nvSpPr>
        <p:spPr bwMode="auto">
          <a:xfrm>
            <a:off x="7772400" y="2362200"/>
            <a:ext cx="0" cy="5588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6" name="Line 26"/>
          <p:cNvSpPr>
            <a:spLocks noChangeShapeType="1"/>
          </p:cNvSpPr>
          <p:nvPr/>
        </p:nvSpPr>
        <p:spPr bwMode="auto">
          <a:xfrm>
            <a:off x="7772400" y="3302000"/>
            <a:ext cx="0" cy="774700"/>
          </a:xfrm>
          <a:prstGeom prst="line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4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74700"/>
          </a:xfrm>
        </p:spPr>
        <p:txBody>
          <a:bodyPr/>
          <a:lstStyle/>
          <a:p>
            <a:r>
              <a:rPr lang="en-US" altLang="en-US" sz="3600" b="1"/>
              <a:t>Derivations of The Smart Cat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2324100" y="1155700"/>
            <a:ext cx="83439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200"/>
              <a:t> A left-most derivation is:</a:t>
            </a:r>
            <a:endParaRPr lang="en-US" altLang="en-US" sz="22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    S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 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the </a:t>
            </a:r>
            <a:r>
              <a:rPr lang="en-US" altLang="en-US" sz="2200" i="1"/>
              <a:t>Nominal</a:t>
            </a:r>
            <a:r>
              <a:rPr lang="en-US" altLang="en-US" sz="2200"/>
              <a:t> </a:t>
            </a:r>
            <a:r>
              <a:rPr lang="en-US" altLang="en-US" sz="2200" i="1"/>
              <a:t>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the </a:t>
            </a:r>
            <a:r>
              <a:rPr lang="en-US" altLang="en-US" sz="2200" i="1"/>
              <a:t>Adjs</a:t>
            </a:r>
            <a:r>
              <a:rPr lang="en-US" altLang="en-US" sz="2200"/>
              <a:t> </a:t>
            </a:r>
            <a:r>
              <a:rPr lang="en-US" altLang="en-US" sz="2200" i="1"/>
              <a:t>N</a:t>
            </a:r>
            <a:r>
              <a:rPr lang="en-US" altLang="en-US" sz="2200"/>
              <a:t> </a:t>
            </a:r>
            <a:r>
              <a:rPr lang="en-US" altLang="en-US" sz="2200" i="1"/>
              <a:t>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the </a:t>
            </a:r>
            <a:r>
              <a:rPr lang="en-US" altLang="en-US" sz="2200" i="1"/>
              <a:t>Adj</a:t>
            </a:r>
            <a:r>
              <a:rPr lang="en-US" altLang="en-US" sz="2200"/>
              <a:t> </a:t>
            </a:r>
            <a:r>
              <a:rPr lang="en-US" altLang="en-US" sz="2200" i="1"/>
              <a:t>N</a:t>
            </a:r>
            <a:r>
              <a:rPr lang="en-US" altLang="en-US" sz="2200"/>
              <a:t> </a:t>
            </a:r>
            <a:r>
              <a:rPr lang="en-US" altLang="en-US" sz="2200" i="1"/>
              <a:t>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the smart </a:t>
            </a:r>
            <a:r>
              <a:rPr lang="en-US" altLang="en-US" sz="2200" i="1"/>
              <a:t>N</a:t>
            </a:r>
            <a:r>
              <a:rPr lang="en-US" altLang="en-US" sz="2200"/>
              <a:t> </a:t>
            </a:r>
            <a:r>
              <a:rPr lang="en-US" altLang="en-US" sz="2200" i="1"/>
              <a:t>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	the smart cat </a:t>
            </a:r>
            <a:r>
              <a:rPr lang="en-US" altLang="en-US" sz="2200" i="1"/>
              <a:t>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the smart cat </a:t>
            </a:r>
            <a:r>
              <a:rPr lang="en-US" altLang="en-US" sz="2200" i="1"/>
              <a:t>V NP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 the smart cat smells</a:t>
            </a:r>
            <a:r>
              <a:rPr lang="en-US" altLang="en-US" sz="2200" i="1"/>
              <a:t> NP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	 the smart cat smells</a:t>
            </a:r>
            <a:r>
              <a:rPr lang="en-US" altLang="en-US" sz="2200" i="1"/>
              <a:t> Nominal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the smart cat smells</a:t>
            </a:r>
            <a:r>
              <a:rPr lang="en-US" altLang="en-US" sz="2200" i="1"/>
              <a:t> N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endParaRPr lang="en-US" altLang="en-US" sz="22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	 the smart cat smells chocolate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200"/>
          </a:p>
          <a:p>
            <a:pPr eaLnBrk="1" hangingPunct="1">
              <a:spcBef>
                <a:spcPct val="0"/>
              </a:spcBef>
            </a:pPr>
            <a:r>
              <a:rPr lang="en-US" altLang="en-US" sz="2200"/>
              <a:t> A right-most derivation is:</a:t>
            </a:r>
            <a:endParaRPr lang="en-US" altLang="en-US" sz="22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     S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 VP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</a:t>
            </a:r>
            <a:r>
              <a:rPr lang="en-US" altLang="en-US" sz="2200"/>
              <a:t> </a:t>
            </a:r>
            <a:r>
              <a:rPr lang="en-US" altLang="en-US" sz="2200" i="1"/>
              <a:t>V NP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</a:t>
            </a:r>
            <a:r>
              <a:rPr lang="en-US" altLang="en-US" sz="2200"/>
              <a:t> </a:t>
            </a:r>
            <a:r>
              <a:rPr lang="en-US" altLang="en-US" sz="2200" i="1"/>
              <a:t>V Nominal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</a:t>
            </a:r>
            <a:r>
              <a:rPr lang="en-US" altLang="en-US" sz="2200"/>
              <a:t> </a:t>
            </a:r>
            <a:r>
              <a:rPr lang="en-US" altLang="en-US" sz="2200" i="1"/>
              <a:t>V N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</a:t>
            </a:r>
            <a:r>
              <a:rPr lang="en-US" altLang="en-US" sz="2200" i="1"/>
              <a:t>NP</a:t>
            </a:r>
            <a:r>
              <a:rPr lang="en-US" altLang="en-US" sz="2200"/>
              <a:t> </a:t>
            </a:r>
            <a:r>
              <a:rPr lang="en-US" altLang="en-US" sz="2200" i="1"/>
              <a:t>V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  <a:r>
              <a:rPr lang="en-US" altLang="en-US" sz="2200" i="1"/>
              <a:t>NP</a:t>
            </a:r>
            <a:r>
              <a:rPr lang="en-US" altLang="en-US" sz="2200"/>
              <a:t> smells</a:t>
            </a:r>
            <a:r>
              <a:rPr lang="en-US" altLang="en-US" sz="2200" i="1"/>
              <a:t>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the </a:t>
            </a:r>
            <a:r>
              <a:rPr lang="en-US" altLang="en-US" sz="2200" i="1"/>
              <a:t>Nominal</a:t>
            </a:r>
            <a:r>
              <a:rPr lang="en-US" altLang="en-US" sz="2200"/>
              <a:t> smells</a:t>
            </a:r>
            <a:r>
              <a:rPr lang="en-US" altLang="en-US" sz="2200" i="1"/>
              <a:t>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the </a:t>
            </a:r>
            <a:r>
              <a:rPr lang="en-US" altLang="en-US" sz="2200" i="1"/>
              <a:t>Adjs</a:t>
            </a:r>
            <a:r>
              <a:rPr lang="en-US" altLang="en-US" sz="2200"/>
              <a:t> </a:t>
            </a:r>
            <a:r>
              <a:rPr lang="en-US" altLang="en-US" sz="2200" i="1"/>
              <a:t>N</a:t>
            </a:r>
            <a:r>
              <a:rPr lang="en-US" altLang="en-US" sz="2200"/>
              <a:t> smells</a:t>
            </a:r>
            <a:r>
              <a:rPr lang="en-US" altLang="en-US" sz="2200" i="1"/>
              <a:t>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     the </a:t>
            </a:r>
            <a:r>
              <a:rPr lang="en-US" altLang="en-US" sz="2200" i="1"/>
              <a:t>Adjs</a:t>
            </a:r>
            <a:r>
              <a:rPr lang="en-US" altLang="en-US" sz="2200"/>
              <a:t> cat smells</a:t>
            </a:r>
            <a:r>
              <a:rPr lang="en-US" altLang="en-US" sz="2200" i="1"/>
              <a:t>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	 the </a:t>
            </a:r>
            <a:r>
              <a:rPr lang="en-US" altLang="en-US" sz="2200" i="1"/>
              <a:t>Adj</a:t>
            </a:r>
            <a:r>
              <a:rPr lang="en-US" altLang="en-US" sz="2200"/>
              <a:t> cat smells</a:t>
            </a:r>
            <a:r>
              <a:rPr lang="en-US" altLang="en-US" sz="2200" i="1"/>
              <a:t> </a:t>
            </a:r>
            <a:r>
              <a:rPr lang="en-US" altLang="en-US" sz="2200"/>
              <a:t>chocolate </a:t>
            </a:r>
            <a:r>
              <a:rPr lang="en-US" altLang="en-US" sz="2200">
                <a:sym typeface="Symbol" panose="05050102010706020507" pitchFamily="18" charset="2"/>
              </a:rPr>
              <a:t></a:t>
            </a:r>
            <a:r>
              <a:rPr lang="en-US" altLang="en-US" sz="22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	 the smart cat smells</a:t>
            </a:r>
            <a:r>
              <a:rPr lang="en-US" altLang="en-US" sz="2200" i="1"/>
              <a:t> </a:t>
            </a:r>
            <a:r>
              <a:rPr lang="en-US" altLang="en-US" sz="2200"/>
              <a:t>chocolate</a:t>
            </a:r>
          </a:p>
        </p:txBody>
      </p:sp>
    </p:spTree>
    <p:extLst>
      <p:ext uri="{BB962C8B-B14F-4D97-AF65-F5344CB8AC3E}">
        <p14:creationId xmlns:p14="http://schemas.microsoft.com/office/powerpoint/2010/main" val="40026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Ambiguity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143000" y="1143000"/>
            <a:ext cx="99822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/>
              <a:t>A grammar is 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</a:rPr>
              <a:t>ambiguous</a:t>
            </a:r>
            <a:r>
              <a:rPr lang="en-US" sz="2800" dirty="0"/>
              <a:t> iff there is at least one string in </a:t>
            </a:r>
            <a:r>
              <a:rPr lang="en-US" sz="2800" i="1" dirty="0"/>
              <a:t>L</a:t>
            </a:r>
            <a:r>
              <a:rPr lang="en-US" sz="2800" dirty="0"/>
              <a:t>(</a:t>
            </a:r>
            <a:r>
              <a:rPr lang="en-US" sz="2800" i="1" dirty="0"/>
              <a:t>G</a:t>
            </a:r>
            <a:r>
              <a:rPr lang="en-US" sz="2800" dirty="0"/>
              <a:t>) for which </a:t>
            </a:r>
            <a:r>
              <a:rPr lang="en-US" sz="2800" i="1" dirty="0"/>
              <a:t>G</a:t>
            </a:r>
            <a:r>
              <a:rPr lang="en-US" sz="2800" dirty="0"/>
              <a:t> produces more than one parse tree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*</a:t>
            </a:r>
            <a:r>
              <a:rPr lang="en-US" sz="2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8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800" dirty="0"/>
              <a:t>For many applications of context-free grammars, this is a problem.  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Example: A programming language.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2800" dirty="0"/>
              <a:t>If there can be two different structures for a string in the language, there can be two different meanings. 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en-US" sz="2800" dirty="0"/>
              <a:t>Not good!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3000" y="5722938"/>
            <a:ext cx="9982200" cy="954107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accent5">
                    <a:lumMod val="25000"/>
                  </a:schemeClr>
                </a:solidFill>
              </a:rPr>
              <a:t>*</a:t>
            </a:r>
            <a:r>
              <a:rPr lang="en-US" sz="2800" dirty="0"/>
              <a:t> Equivalently, more than one leftmost derivation, or more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   than </a:t>
            </a:r>
            <a:r>
              <a:rPr lang="en-US" sz="2800" dirty="0"/>
              <a:t>one rightmost derivation.</a:t>
            </a:r>
          </a:p>
        </p:txBody>
      </p:sp>
    </p:spTree>
    <p:extLst>
      <p:ext uri="{BB962C8B-B14F-4D97-AF65-F5344CB8AC3E}">
        <p14:creationId xmlns:p14="http://schemas.microsoft.com/office/powerpoint/2010/main" val="294147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An Arithmetic Expression Grammar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2514600" y="1143000"/>
            <a:ext cx="7696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        </a:t>
            </a:r>
            <a:r>
              <a:rPr lang="en-US" altLang="en-US" sz="2200" i="1"/>
              <a:t> E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</a:t>
            </a:r>
            <a:r>
              <a:rPr lang="en-US" altLang="en-US" sz="2200"/>
              <a:t> </a:t>
            </a:r>
            <a:r>
              <a:rPr lang="en-US" altLang="en-US" sz="2200" i="1"/>
              <a:t>E</a:t>
            </a:r>
            <a:r>
              <a:rPr lang="en-US" altLang="en-US" sz="2200"/>
              <a:t> + </a:t>
            </a:r>
            <a:r>
              <a:rPr lang="en-US" altLang="en-US" sz="2200" i="1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         E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</a:t>
            </a:r>
            <a:r>
              <a:rPr lang="en-US" altLang="en-US" sz="2200"/>
              <a:t> </a:t>
            </a:r>
            <a:r>
              <a:rPr lang="en-US" altLang="en-US" sz="2200" i="1"/>
              <a:t>E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</a:t>
            </a:r>
            <a:r>
              <a:rPr lang="en-US" altLang="en-US" sz="2200"/>
              <a:t> </a:t>
            </a:r>
            <a:r>
              <a:rPr lang="en-US" altLang="en-US" sz="2200" i="1"/>
              <a:t>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         E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</a:t>
            </a:r>
            <a:r>
              <a:rPr lang="en-US" altLang="en-US" sz="2200"/>
              <a:t> (</a:t>
            </a:r>
            <a:r>
              <a:rPr lang="en-US" altLang="en-US" sz="2200" i="1"/>
              <a:t>E</a:t>
            </a:r>
            <a:r>
              <a:rPr lang="en-US" altLang="en-US" sz="2200"/>
              <a:t>)</a:t>
            </a:r>
            <a:endParaRPr lang="en-US" altLang="en-US" sz="22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         E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</a:t>
            </a:r>
            <a:r>
              <a:rPr lang="en-US" altLang="en-US" sz="2200"/>
              <a:t> </a:t>
            </a:r>
            <a:r>
              <a:rPr lang="en-US" altLang="en-US" sz="2200">
                <a:latin typeface="Courier New" panose="02070309020205020404" pitchFamily="49" charset="0"/>
              </a:rPr>
              <a:t>id</a:t>
            </a:r>
            <a:r>
              <a:rPr lang="en-US" altLang="en-US" sz="2200"/>
              <a:t>  </a:t>
            </a:r>
          </a:p>
        </p:txBody>
      </p:sp>
      <p:pic>
        <p:nvPicPr>
          <p:cNvPr id="22532" name="Picture 10" descr="Exampl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6" y="2951163"/>
            <a:ext cx="7693025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89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Inherent Ambiguity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6627" name="Text Box 7"/>
          <p:cNvSpPr txBox="1">
            <a:spLocks noChangeArrowheads="1"/>
          </p:cNvSpPr>
          <p:nvPr/>
        </p:nvSpPr>
        <p:spPr bwMode="auto">
          <a:xfrm>
            <a:off x="2514600" y="1143001"/>
            <a:ext cx="76962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Some CF languages have the property that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every</a:t>
            </a:r>
            <a:r>
              <a:rPr lang="en-US" sz="2400" dirty="0"/>
              <a:t> grammar for them is ambiguous.  We call such languages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inherently ambiguous</a:t>
            </a:r>
            <a:r>
              <a:rPr lang="en-US" sz="2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Example: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i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b="1" i="1" dirty="0">
                <a:latin typeface="Calibri" panose="020F0502020204030204" pitchFamily="34" charset="0"/>
              </a:rPr>
              <a:t>L</a:t>
            </a:r>
            <a:r>
              <a:rPr lang="en-US" b="1" dirty="0">
                <a:latin typeface="Calibri" panose="020F0502020204030204" pitchFamily="34" charset="0"/>
              </a:rPr>
              <a:t> = {</a:t>
            </a:r>
            <a:r>
              <a:rPr lang="en-US" b="1" dirty="0" err="1">
                <a:latin typeface="Calibri" panose="020F0502020204030204" pitchFamily="34" charset="0"/>
              </a:rPr>
              <a:t>a</a:t>
            </a:r>
            <a:r>
              <a:rPr lang="en-US" b="1" i="1" baseline="30000" dirty="0" err="1">
                <a:latin typeface="Calibri" panose="020F0502020204030204" pitchFamily="34" charset="0"/>
              </a:rPr>
              <a:t>n</a:t>
            </a:r>
            <a:r>
              <a:rPr lang="en-US" b="1" dirty="0" err="1">
                <a:latin typeface="Calibri" panose="020F0502020204030204" pitchFamily="34" charset="0"/>
              </a:rPr>
              <a:t>b</a:t>
            </a:r>
            <a:r>
              <a:rPr lang="en-US" b="1" i="1" baseline="30000" dirty="0" err="1">
                <a:latin typeface="Calibri" panose="020F0502020204030204" pitchFamily="34" charset="0"/>
              </a:rPr>
              <a:t>n</a:t>
            </a:r>
            <a:r>
              <a:rPr lang="en-US" b="1" dirty="0" err="1">
                <a:latin typeface="Calibri" panose="020F0502020204030204" pitchFamily="34" charset="0"/>
              </a:rPr>
              <a:t>c</a:t>
            </a:r>
            <a:r>
              <a:rPr lang="en-US" b="1" i="1" baseline="30000" dirty="0" err="1">
                <a:latin typeface="Calibri" panose="020F0502020204030204" pitchFamily="34" charset="0"/>
              </a:rPr>
              <a:t>m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i="1" dirty="0">
                <a:latin typeface="Calibri" panose="020F0502020204030204" pitchFamily="34" charset="0"/>
              </a:rPr>
              <a:t>n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</a:rPr>
              <a:t>m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b="1" dirty="0">
                <a:latin typeface="Calibri" panose="020F0502020204030204" pitchFamily="34" charset="0"/>
              </a:rPr>
              <a:t> 0} </a:t>
            </a:r>
            <a:r>
              <a:rPr lang="en-US" b="1" dirty="0">
                <a:latin typeface="Calibri" panose="020F0502020204030204" pitchFamily="34" charset="0"/>
                <a:sym typeface="Symbol" panose="05050102010706020507" pitchFamily="18" charset="2"/>
              </a:rPr>
              <a:t></a:t>
            </a:r>
            <a:r>
              <a:rPr lang="en-US" b="1" dirty="0">
                <a:latin typeface="Calibri" panose="020F0502020204030204" pitchFamily="34" charset="0"/>
              </a:rPr>
              <a:t> {</a:t>
            </a:r>
            <a:r>
              <a:rPr lang="en-US" b="1" dirty="0" err="1">
                <a:latin typeface="Calibri" panose="020F0502020204030204" pitchFamily="34" charset="0"/>
              </a:rPr>
              <a:t>a</a:t>
            </a:r>
            <a:r>
              <a:rPr lang="en-US" b="1" i="1" baseline="30000" dirty="0" err="1">
                <a:latin typeface="Calibri" panose="020F0502020204030204" pitchFamily="34" charset="0"/>
              </a:rPr>
              <a:t>n</a:t>
            </a:r>
            <a:r>
              <a:rPr lang="en-US" b="1" dirty="0" err="1">
                <a:latin typeface="Calibri" panose="020F0502020204030204" pitchFamily="34" charset="0"/>
              </a:rPr>
              <a:t>b</a:t>
            </a:r>
            <a:r>
              <a:rPr lang="en-US" b="1" i="1" baseline="30000" dirty="0" err="1">
                <a:latin typeface="Calibri" panose="020F0502020204030204" pitchFamily="34" charset="0"/>
              </a:rPr>
              <a:t>m</a:t>
            </a:r>
            <a:r>
              <a:rPr lang="en-US" b="1" dirty="0" err="1">
                <a:latin typeface="Calibri" panose="020F0502020204030204" pitchFamily="34" charset="0"/>
              </a:rPr>
              <a:t>c</a:t>
            </a:r>
            <a:r>
              <a:rPr lang="en-US" b="1" i="1" baseline="30000" dirty="0" err="1">
                <a:latin typeface="Calibri" panose="020F0502020204030204" pitchFamily="34" charset="0"/>
              </a:rPr>
              <a:t>m</a:t>
            </a:r>
            <a:r>
              <a:rPr lang="en-US" b="1" dirty="0">
                <a:latin typeface="Calibri" panose="020F0502020204030204" pitchFamily="34" charset="0"/>
              </a:rPr>
              <a:t>: </a:t>
            </a:r>
            <a:r>
              <a:rPr lang="en-US" b="1" i="1" dirty="0">
                <a:latin typeface="Calibri" panose="020F0502020204030204" pitchFamily="34" charset="0"/>
              </a:rPr>
              <a:t>n</a:t>
            </a:r>
            <a:r>
              <a:rPr lang="en-US" b="1" dirty="0">
                <a:latin typeface="Calibri" panose="020F0502020204030204" pitchFamily="34" charset="0"/>
              </a:rPr>
              <a:t>, </a:t>
            </a:r>
            <a:r>
              <a:rPr lang="en-US" b="1" i="1" dirty="0">
                <a:latin typeface="Calibri" panose="020F0502020204030204" pitchFamily="34" charset="0"/>
              </a:rPr>
              <a:t>m</a:t>
            </a:r>
            <a:r>
              <a:rPr lang="en-US" b="1" dirty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sym typeface="Symbol" panose="05050102010706020507" pitchFamily="18" charset="2"/>
              </a:rPr>
              <a:t></a:t>
            </a:r>
            <a:r>
              <a:rPr lang="en-US" b="1" dirty="0">
                <a:latin typeface="Calibri" panose="020F0502020204030204" pitchFamily="34" charset="0"/>
              </a:rPr>
              <a:t> 0}</a:t>
            </a:r>
            <a:r>
              <a:rPr lang="en-US" sz="2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62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Inherent Ambiguity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14600" y="977900"/>
            <a:ext cx="7696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L</a:t>
            </a:r>
            <a:r>
              <a:rPr lang="en-US" altLang="en-US" sz="2400"/>
              <a:t> =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: </a:t>
            </a:r>
            <a:r>
              <a:rPr lang="en-US" altLang="en-US" sz="2400" i="1"/>
              <a:t>n</a:t>
            </a:r>
            <a:r>
              <a:rPr lang="en-US" altLang="en-US" sz="2400"/>
              <a:t>, </a:t>
            </a:r>
            <a:r>
              <a:rPr lang="en-US" altLang="en-US" sz="2400" i="1"/>
              <a:t>m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</a:t>
            </a:r>
            <a:r>
              <a:rPr lang="en-US" altLang="en-US" sz="2400"/>
              <a:t> 0} </a:t>
            </a:r>
            <a:r>
              <a:rPr lang="en-US" altLang="en-US" sz="2400">
                <a:sym typeface="Symbol" panose="05050102010706020507" pitchFamily="18" charset="2"/>
              </a:rPr>
              <a:t></a:t>
            </a:r>
            <a:r>
              <a:rPr lang="en-US" altLang="en-US" sz="2400"/>
              <a:t>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m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: </a:t>
            </a:r>
            <a:r>
              <a:rPr lang="en-US" altLang="en-US" sz="2400" i="1"/>
              <a:t>n</a:t>
            </a:r>
            <a:r>
              <a:rPr lang="en-US" altLang="en-US" sz="2400"/>
              <a:t>, </a:t>
            </a:r>
            <a:r>
              <a:rPr lang="en-US" altLang="en-US" sz="2400" i="1"/>
              <a:t>m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</a:t>
            </a:r>
            <a:r>
              <a:rPr lang="en-US" altLang="en-US" sz="2400"/>
              <a:t> 0}.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One grammar for </a:t>
            </a:r>
            <a:r>
              <a:rPr lang="en-US" altLang="en-US" sz="2400" i="1"/>
              <a:t>L</a:t>
            </a:r>
            <a:r>
              <a:rPr lang="en-US" altLang="en-US" sz="2400"/>
              <a:t> has these rules: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 i="1"/>
              <a:t>S</a:t>
            </a:r>
            <a:r>
              <a:rPr lang="en-US" altLang="en-US" sz="2400" baseline="-25000"/>
              <a:t>1</a:t>
            </a:r>
            <a:r>
              <a:rPr lang="en-US" altLang="en-US" sz="2400"/>
              <a:t> | </a:t>
            </a:r>
            <a:r>
              <a:rPr lang="en-US" altLang="en-US" sz="2400" i="1"/>
              <a:t>S</a:t>
            </a:r>
            <a:r>
              <a:rPr lang="en-US" altLang="en-US" sz="2400" baseline="-25000"/>
              <a:t>2</a:t>
            </a:r>
            <a:r>
              <a:rPr lang="en-US" altLang="en-US" sz="2400"/>
              <a:t>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  <a:r>
              <a:rPr lang="en-US" altLang="en-US" sz="2400" baseline="-25000"/>
              <a:t>1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 i="1"/>
              <a:t>S</a:t>
            </a:r>
            <a:r>
              <a:rPr lang="en-US" altLang="en-US" sz="2400" baseline="-25000"/>
              <a:t>1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/>
              <a:t> | </a:t>
            </a:r>
            <a:r>
              <a:rPr lang="en-US" altLang="en-US" sz="2400" i="1"/>
              <a:t>A</a:t>
            </a:r>
            <a:r>
              <a:rPr lang="en-US" altLang="en-US" sz="2400"/>
              <a:t>		/* Generate all strings in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}.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A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/>
              <a:t>A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/>
              <a:t> |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  <a:r>
              <a:rPr lang="en-US" altLang="en-US" sz="2400" baseline="-25000"/>
              <a:t>2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/>
              <a:t>S</a:t>
            </a:r>
            <a:r>
              <a:rPr lang="en-US" altLang="en-US" sz="2400" baseline="-25000"/>
              <a:t>2 </a:t>
            </a:r>
            <a:r>
              <a:rPr lang="en-US" altLang="en-US" sz="2400"/>
              <a:t>| </a:t>
            </a:r>
            <a:r>
              <a:rPr lang="en-US" altLang="en-US" sz="2400" i="1"/>
              <a:t>B</a:t>
            </a:r>
            <a:r>
              <a:rPr lang="en-US" altLang="en-US" sz="2400"/>
              <a:t>		/* Generate all strings in {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m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m</a:t>
            </a:r>
            <a:r>
              <a:rPr lang="en-US" altLang="en-US" sz="2400"/>
              <a:t>}.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B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</a:t>
            </a:r>
            <a:r>
              <a:rPr lang="en-US" altLang="en-US" sz="2400"/>
              <a:t> 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/>
              <a:t>B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/>
              <a:t> |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  <a:r>
              <a:rPr lang="en-US" altLang="en-US" sz="2400"/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Consider any string of the form </a:t>
            </a:r>
            <a:r>
              <a:rPr lang="en-US" altLang="en-US" sz="2400">
                <a:latin typeface="Courier New" panose="02070309020205020404" pitchFamily="49" charset="0"/>
              </a:rPr>
              <a:t>a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b</a:t>
            </a:r>
            <a:r>
              <a:rPr lang="en-US" altLang="en-US" sz="2400" i="1" baseline="30000"/>
              <a:t>n</a:t>
            </a:r>
            <a:r>
              <a:rPr lang="en-US" altLang="en-US" sz="2400">
                <a:latin typeface="Courier New" panose="02070309020205020404" pitchFamily="49" charset="0"/>
              </a:rPr>
              <a:t>c</a:t>
            </a:r>
            <a:r>
              <a:rPr lang="en-US" altLang="en-US" sz="2400" i="1" baseline="30000"/>
              <a:t>n</a:t>
            </a:r>
            <a:r>
              <a:rPr lang="en-US" altLang="en-US" sz="240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It turns out that </a:t>
            </a:r>
            <a:r>
              <a:rPr lang="en-US" altLang="en-US" sz="2400" i="1"/>
              <a:t>L</a:t>
            </a:r>
            <a:r>
              <a:rPr lang="en-US" altLang="en-US" sz="2400"/>
              <a:t> is inherently ambiguous.</a:t>
            </a:r>
          </a:p>
        </p:txBody>
      </p:sp>
    </p:spTree>
    <p:extLst>
      <p:ext uri="{BB962C8B-B14F-4D97-AF65-F5344CB8AC3E}">
        <p14:creationId xmlns:p14="http://schemas.microsoft.com/office/powerpoint/2010/main" val="42329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Ambiguity and undecidability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14600" y="1143001"/>
            <a:ext cx="7696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Both of the following problems are undecidable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*</a:t>
            </a:r>
            <a:r>
              <a:rPr lang="en-US" sz="2400" dirty="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400" dirty="0"/>
              <a:t> Given a context-free grammar </a:t>
            </a:r>
            <a:r>
              <a:rPr lang="en-US" sz="2400" i="1" dirty="0"/>
              <a:t>G</a:t>
            </a:r>
            <a:r>
              <a:rPr lang="en-US" sz="2400" dirty="0"/>
              <a:t>, is </a:t>
            </a:r>
            <a:r>
              <a:rPr lang="en-US" sz="2400" i="1" dirty="0"/>
              <a:t>G</a:t>
            </a:r>
            <a:r>
              <a:rPr lang="en-US" sz="2400" dirty="0"/>
              <a:t> ambiguous?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defRPr/>
            </a:pPr>
            <a:r>
              <a:rPr lang="en-US" sz="2400" dirty="0"/>
              <a:t> Given a context-free language </a:t>
            </a:r>
            <a:r>
              <a:rPr lang="en-US" sz="2400" i="1" dirty="0"/>
              <a:t>L</a:t>
            </a:r>
            <a:r>
              <a:rPr lang="en-US" sz="2400" dirty="0"/>
              <a:t>, is </a:t>
            </a:r>
            <a:r>
              <a:rPr lang="en-US" sz="2400" i="1" dirty="0"/>
              <a:t>L</a:t>
            </a:r>
            <a:r>
              <a:rPr lang="en-US" sz="2400" dirty="0"/>
              <a:t> inherently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  ambiguous?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6314" y="4876800"/>
            <a:ext cx="8193087" cy="1570038"/>
          </a:xfrm>
          <a:prstGeom prst="rect">
            <a:avLst/>
          </a:prstGeom>
          <a:solidFill>
            <a:schemeClr val="accent5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Informal definition of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undecidable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for the first problem: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/>
              <a:t>There is no algorithm (procedure that is guaranteed to always halt) that, given a grammar G, determines whether G is ambiguous.</a:t>
            </a:r>
          </a:p>
        </p:txBody>
      </p:sp>
    </p:spTree>
    <p:extLst>
      <p:ext uri="{BB962C8B-B14F-4D97-AF65-F5344CB8AC3E}">
        <p14:creationId xmlns:p14="http://schemas.microsoft.com/office/powerpoint/2010/main" val="25189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143000"/>
          </a:xfrm>
        </p:spPr>
        <p:txBody>
          <a:bodyPr/>
          <a:lstStyle/>
          <a:p>
            <a:r>
              <a:rPr lang="en-US" altLang="en-US" smtClean="0"/>
              <a:t>Your Questions?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47900" y="562707"/>
            <a:ext cx="4229100" cy="4648200"/>
          </a:xfrm>
        </p:spPr>
        <p:txBody>
          <a:bodyPr/>
          <a:lstStyle/>
          <a:p>
            <a:r>
              <a:rPr lang="en-US" altLang="en-US" sz="2400" dirty="0"/>
              <a:t>Previous class days' </a:t>
            </a:r>
            <a:r>
              <a:rPr lang="en-US" altLang="en-US" sz="2400" dirty="0" smtClean="0"/>
              <a:t>material</a:t>
            </a:r>
            <a:endParaRPr lang="en-US" altLang="en-US" sz="2400" dirty="0"/>
          </a:p>
          <a:p>
            <a:r>
              <a:rPr lang="en-US" altLang="en-US" sz="2400" dirty="0"/>
              <a:t>Reading Assignments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86000" y="1905000"/>
            <a:ext cx="5715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5000"/>
              </a:lnSpc>
              <a:defRPr/>
            </a:pPr>
            <a:r>
              <a:rPr lang="en-US" sz="2400" kern="0" dirty="0"/>
              <a:t>HW </a:t>
            </a:r>
            <a:r>
              <a:rPr lang="en-US" sz="2400" kern="0" dirty="0" smtClean="0"/>
              <a:t>9, 10 </a:t>
            </a:r>
            <a:r>
              <a:rPr lang="en-US" sz="2400" kern="0" dirty="0"/>
              <a:t>problems</a:t>
            </a:r>
          </a:p>
          <a:p>
            <a:pPr>
              <a:lnSpc>
                <a:spcPct val="95000"/>
              </a:lnSpc>
              <a:defRPr/>
            </a:pPr>
            <a:r>
              <a:rPr lang="en-US" sz="2400" kern="0" dirty="0" smtClean="0"/>
              <a:t>Anything </a:t>
            </a:r>
            <a:r>
              <a:rPr lang="en-US" sz="2400" kern="0" dirty="0"/>
              <a:t>else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743700" y="438150"/>
            <a:ext cx="4229100" cy="2743200"/>
          </a:xfrm>
          <a:prstGeom prst="cloudCallou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 smtClean="0"/>
              <a:t>This is quite a "complement" to Euclid!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53" y="3512343"/>
            <a:ext cx="11066894" cy="333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18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title"/>
          </p:nvPr>
        </p:nvSpPr>
        <p:spPr>
          <a:xfrm>
            <a:off x="2286000" y="76200"/>
            <a:ext cx="8382000" cy="868363"/>
          </a:xfrm>
        </p:spPr>
        <p:txBody>
          <a:bodyPr/>
          <a:lstStyle/>
          <a:p>
            <a:r>
              <a:rPr lang="en-US" altLang="en-US" sz="3400" b="1" smtClean="0"/>
              <a:t>Prove the Correctness of a Grammar</a:t>
            </a:r>
            <a:r>
              <a:rPr lang="en-US" altLang="en-US" sz="3400" smtClean="0"/>
              <a:t> </a:t>
            </a:r>
          </a:p>
        </p:txBody>
      </p:sp>
      <p:sp>
        <p:nvSpPr>
          <p:cNvPr id="36867" name="Rectangle 6"/>
          <p:cNvSpPr>
            <a:spLocks noChangeArrowheads="1"/>
          </p:cNvSpPr>
          <p:nvPr/>
        </p:nvSpPr>
        <p:spPr bwMode="auto">
          <a:xfrm>
            <a:off x="2286000" y="925354"/>
            <a:ext cx="8153400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A</a:t>
            </a:r>
            <a:r>
              <a:rPr lang="en-US" altLang="en-US" sz="2800" baseline="30000" dirty="0" err="1"/>
              <a:t>n</a:t>
            </a:r>
            <a:r>
              <a:rPr lang="en-US" altLang="en-US" sz="2800" dirty="0" err="1"/>
              <a:t>B</a:t>
            </a:r>
            <a:r>
              <a:rPr lang="en-US" altLang="en-US" sz="2800" baseline="30000" dirty="0" err="1"/>
              <a:t>n</a:t>
            </a:r>
            <a:r>
              <a:rPr lang="en-US" altLang="en-US" sz="2800" baseline="30000" dirty="0"/>
              <a:t> </a:t>
            </a:r>
            <a:r>
              <a:rPr lang="en-US" altLang="en-US" sz="2800" dirty="0"/>
              <a:t>= {</a:t>
            </a:r>
            <a:r>
              <a:rPr lang="en-US" altLang="en-US" sz="2800" dirty="0" err="1">
                <a:latin typeface="Courier New" panose="02070309020205020404" pitchFamily="49" charset="0"/>
              </a:rPr>
              <a:t>a</a:t>
            </a:r>
            <a:r>
              <a:rPr lang="en-US" altLang="en-US" sz="2800" i="1" baseline="30000" dirty="0" err="1"/>
              <a:t>n</a:t>
            </a:r>
            <a:r>
              <a:rPr lang="en-US" altLang="en-US" sz="2800" dirty="0" err="1">
                <a:latin typeface="Courier New" panose="02070309020205020404" pitchFamily="49" charset="0"/>
              </a:rPr>
              <a:t>b</a:t>
            </a:r>
            <a:r>
              <a:rPr lang="en-US" altLang="en-US" sz="2800" i="1" baseline="30000" dirty="0" err="1"/>
              <a:t>n</a:t>
            </a:r>
            <a:r>
              <a:rPr lang="en-US" altLang="en-US" sz="2800" dirty="0"/>
              <a:t> : </a:t>
            </a:r>
            <a:r>
              <a:rPr lang="en-US" altLang="en-US" sz="2800" i="1" dirty="0"/>
              <a:t>n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</a:t>
            </a:r>
            <a:r>
              <a:rPr lang="en-US" altLang="en-US" sz="2800" dirty="0"/>
              <a:t> 0}</a:t>
            </a:r>
            <a:r>
              <a:rPr lang="en-US" altLang="en-US" sz="2800" dirty="0">
                <a:sym typeface="Symbol" panose="05050102010706020507" pitchFamily="18" charset="2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ym typeface="Symbol" panose="05050102010706020507" pitchFamily="18" charset="2"/>
              </a:rPr>
              <a:t>G</a:t>
            </a:r>
            <a:r>
              <a:rPr lang="en-US" altLang="en-US" sz="2800" dirty="0">
                <a:sym typeface="Symbol" panose="05050102010706020507" pitchFamily="18" charset="2"/>
              </a:rPr>
              <a:t> = ({</a:t>
            </a:r>
            <a:r>
              <a:rPr lang="en-US" altLang="en-US" sz="2800" i="1" dirty="0">
                <a:sym typeface="Symbol" panose="05050102010706020507" pitchFamily="18" charset="2"/>
              </a:rPr>
              <a:t>S</a:t>
            </a:r>
            <a:r>
              <a:rPr lang="en-US" altLang="en-US" sz="2800" dirty="0">
                <a:sym typeface="Symbol" panose="05050102010706020507" pitchFamily="18" charset="2"/>
              </a:rPr>
              <a:t>, 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800" dirty="0">
                <a:sym typeface="Symbol" panose="05050102010706020507" pitchFamily="18" charset="2"/>
              </a:rPr>
              <a:t>, 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800" dirty="0">
                <a:sym typeface="Symbol" panose="05050102010706020507" pitchFamily="18" charset="2"/>
              </a:rPr>
              <a:t>}, {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800" dirty="0">
                <a:sym typeface="Symbol" panose="05050102010706020507" pitchFamily="18" charset="2"/>
              </a:rPr>
              <a:t>, 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  <a:r>
              <a:rPr lang="en-US" altLang="en-US" sz="2800" dirty="0">
                <a:sym typeface="Symbol" panose="05050102010706020507" pitchFamily="18" charset="2"/>
              </a:rPr>
              <a:t>}, </a:t>
            </a:r>
            <a:r>
              <a:rPr lang="en-US" altLang="en-US" sz="2800" i="1" dirty="0">
                <a:sym typeface="Symbol" panose="05050102010706020507" pitchFamily="18" charset="2"/>
              </a:rPr>
              <a:t>R</a:t>
            </a:r>
            <a:r>
              <a:rPr lang="en-US" altLang="en-US" sz="2800" dirty="0">
                <a:sym typeface="Symbol" panose="05050102010706020507" pitchFamily="18" charset="2"/>
              </a:rPr>
              <a:t>, </a:t>
            </a:r>
            <a:r>
              <a:rPr lang="en-US" altLang="en-US" sz="2800" i="1" dirty="0">
                <a:sym typeface="Symbol" panose="05050102010706020507" pitchFamily="18" charset="2"/>
              </a:rPr>
              <a:t>S</a:t>
            </a:r>
            <a:r>
              <a:rPr lang="en-US" altLang="en-US" sz="2800" dirty="0">
                <a:sym typeface="Symbol" panose="05050102010706020507" pitchFamily="18" charset="2"/>
              </a:rPr>
              <a:t>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ym typeface="Symbol" panose="05050102010706020507" pitchFamily="18" charset="2"/>
              </a:rPr>
              <a:t>            R</a:t>
            </a:r>
            <a:r>
              <a:rPr lang="en-US" altLang="en-US" sz="2800" dirty="0">
                <a:sym typeface="Symbol" panose="05050102010706020507" pitchFamily="18" charset="2"/>
              </a:rPr>
              <a:t> = {  </a:t>
            </a:r>
            <a:r>
              <a:rPr lang="en-US" altLang="en-US" sz="2800" i="1" dirty="0">
                <a:sym typeface="Symbol" panose="05050102010706020507" pitchFamily="18" charset="2"/>
              </a:rPr>
              <a:t>S</a:t>
            </a:r>
            <a:r>
              <a:rPr lang="en-US" altLang="en-US" sz="2800" dirty="0">
                <a:sym typeface="Symbol" panose="05050102010706020507" pitchFamily="18" charset="2"/>
              </a:rPr>
              <a:t> </a:t>
            </a:r>
            <a:r>
              <a:rPr lang="en-US" altLang="en-US" sz="2800" dirty="0"/>
              <a:t> 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a</a:t>
            </a:r>
            <a:r>
              <a:rPr lang="en-US" altLang="en-US" sz="2800" dirty="0">
                <a:sym typeface="Symbol" panose="05050102010706020507" pitchFamily="18" charset="2"/>
              </a:rPr>
              <a:t> </a:t>
            </a:r>
            <a:r>
              <a:rPr lang="en-US" altLang="en-US" sz="2800" i="1" dirty="0">
                <a:sym typeface="Symbol" panose="05050102010706020507" pitchFamily="18" charset="2"/>
              </a:rPr>
              <a:t>S</a:t>
            </a:r>
            <a:r>
              <a:rPr lang="en-US" altLang="en-US" sz="2800" dirty="0">
                <a:sym typeface="Symbol" panose="05050102010706020507" pitchFamily="18" charset="2"/>
              </a:rPr>
              <a:t> </a:t>
            </a:r>
            <a:r>
              <a:rPr lang="en-US" altLang="en-US" sz="2800" dirty="0">
                <a:latin typeface="Courier New" panose="02070309020205020404" pitchFamily="49" charset="0"/>
                <a:sym typeface="Symbol" panose="05050102010706020507" pitchFamily="18" charset="2"/>
              </a:rPr>
              <a:t>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ym typeface="Symbol" panose="05050102010706020507" pitchFamily="18" charset="2"/>
              </a:rPr>
              <a:t>			  	</a:t>
            </a:r>
            <a:r>
              <a:rPr lang="en-US" altLang="en-US" sz="2800" i="1" dirty="0" smtClean="0">
                <a:sym typeface="Symbol" panose="05050102010706020507" pitchFamily="18" charset="2"/>
              </a:rPr>
              <a:t>   S</a:t>
            </a:r>
            <a:r>
              <a:rPr lang="en-US" altLang="en-US" sz="2800" dirty="0" smtClean="0">
                <a:sym typeface="Symbol" panose="05050102010706020507" pitchFamily="18" charset="2"/>
              </a:rPr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</a:t>
            </a:r>
            <a:r>
              <a:rPr lang="en-US" altLang="en-US" sz="2800" dirty="0"/>
              <a:t> </a:t>
            </a:r>
            <a:r>
              <a:rPr lang="en-US" altLang="en-US" sz="2800" dirty="0">
                <a:sym typeface="Symbol" panose="05050102010706020507" pitchFamily="18" charset="2"/>
              </a:rPr>
              <a:t></a:t>
            </a:r>
            <a:r>
              <a:rPr lang="en-US" altLang="en-US" sz="2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                    }</a:t>
            </a: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●</a:t>
            </a:r>
            <a:r>
              <a:rPr lang="en-US" altLang="en-US" sz="2800" dirty="0">
                <a:sym typeface="Symbol" panose="05050102010706020507" pitchFamily="18" charset="2"/>
              </a:rPr>
              <a:t> Prove that </a:t>
            </a:r>
            <a:r>
              <a:rPr lang="en-US" altLang="en-US" sz="2800" i="1" dirty="0">
                <a:sym typeface="Symbol" panose="05050102010706020507" pitchFamily="18" charset="2"/>
              </a:rPr>
              <a:t>G</a:t>
            </a:r>
            <a:r>
              <a:rPr lang="en-US" altLang="en-US" sz="2800" dirty="0">
                <a:sym typeface="Symbol" panose="05050102010706020507" pitchFamily="18" charset="2"/>
              </a:rPr>
              <a:t> generates only strings in </a:t>
            </a:r>
            <a:r>
              <a:rPr lang="en-US" altLang="en-US" sz="2800" i="1" dirty="0">
                <a:sym typeface="Symbol" panose="05050102010706020507" pitchFamily="18" charset="2"/>
              </a:rPr>
              <a:t>L.</a:t>
            </a:r>
            <a:endParaRPr lang="en-US" altLang="en-US" sz="28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ym typeface="Symbol" panose="05050102010706020507" pitchFamily="18" charset="2"/>
              </a:rPr>
              <a:t>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●</a:t>
            </a:r>
            <a:r>
              <a:rPr lang="en-US" altLang="en-US" sz="2800" dirty="0">
                <a:sym typeface="Symbol" panose="05050102010706020507" pitchFamily="18" charset="2"/>
              </a:rPr>
              <a:t> Prove that </a:t>
            </a:r>
            <a:r>
              <a:rPr lang="en-US" altLang="en-US" sz="2800" i="1" dirty="0">
                <a:sym typeface="Symbol" panose="05050102010706020507" pitchFamily="18" charset="2"/>
              </a:rPr>
              <a:t>G</a:t>
            </a:r>
            <a:r>
              <a:rPr lang="en-US" altLang="en-US" sz="2800" dirty="0">
                <a:sym typeface="Symbol" panose="05050102010706020507" pitchFamily="18" charset="2"/>
              </a:rPr>
              <a:t> generates all the strings in </a:t>
            </a:r>
            <a:r>
              <a:rPr lang="en-US" altLang="en-US" sz="2800" i="1" dirty="0">
                <a:sym typeface="Symbol" panose="05050102010706020507" pitchFamily="18" charset="2"/>
              </a:rPr>
              <a:t>L</a:t>
            </a:r>
            <a:r>
              <a:rPr lang="en-US" altLang="en-US" sz="2800" dirty="0">
                <a:sym typeface="Symbol" panose="05050102010706020507" pitchFamily="18" charset="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>
          <a:xfrm>
            <a:off x="2197100" y="0"/>
            <a:ext cx="8229600" cy="1143000"/>
          </a:xfrm>
        </p:spPr>
        <p:txBody>
          <a:bodyPr/>
          <a:lstStyle/>
          <a:p>
            <a:r>
              <a:rPr lang="en-US" altLang="en-US" sz="3600" b="1" dirty="0" smtClean="0"/>
              <a:t>Simplify Context-Free Grammars</a:t>
            </a:r>
            <a:r>
              <a:rPr lang="en-US" altLang="en-US" sz="3600" dirty="0" smtClean="0"/>
              <a:t> </a:t>
            </a:r>
          </a:p>
        </p:txBody>
      </p:sp>
      <p:sp>
        <p:nvSpPr>
          <p:cNvPr id="40963" name="Rectangle 6"/>
          <p:cNvSpPr>
            <a:spLocks noChangeArrowheads="1"/>
          </p:cNvSpPr>
          <p:nvPr/>
        </p:nvSpPr>
        <p:spPr bwMode="auto">
          <a:xfrm>
            <a:off x="1524000" y="2694315"/>
            <a:ext cx="10210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/>
              <a:t> </a:t>
            </a:r>
            <a:r>
              <a:rPr lang="en-US" altLang="en-US" sz="2800" i="1" dirty="0"/>
              <a:t>Remove non-productive and unreachable non-terminals</a:t>
            </a:r>
            <a:r>
              <a:rPr lang="en-US" altLang="en-US" sz="2400" i="1" dirty="0"/>
              <a:t>.</a:t>
            </a:r>
            <a:endParaRPr lang="en-US" altLang="en-US" sz="2400" dirty="0">
              <a:sym typeface="Symbol" panose="05050102010706020507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>
          <a:xfrm>
            <a:off x="2438400" y="152400"/>
            <a:ext cx="8229600" cy="868363"/>
          </a:xfrm>
        </p:spPr>
        <p:txBody>
          <a:bodyPr/>
          <a:lstStyle/>
          <a:p>
            <a:r>
              <a:rPr lang="en-US" altLang="en-US" sz="3600" b="1" smtClean="0"/>
              <a:t>Remove Unproductive Nonterminals</a:t>
            </a:r>
            <a:r>
              <a:rPr lang="en-US" altLang="en-US" sz="3600" smtClean="0"/>
              <a:t> </a:t>
            </a:r>
          </a:p>
        </p:txBody>
      </p:sp>
      <p:sp>
        <p:nvSpPr>
          <p:cNvPr id="43011" name="Rectangle 6"/>
          <p:cNvSpPr>
            <a:spLocks noChangeArrowheads="1"/>
          </p:cNvSpPr>
          <p:nvPr/>
        </p:nvSpPr>
        <p:spPr bwMode="auto">
          <a:xfrm>
            <a:off x="2597150" y="1039813"/>
            <a:ext cx="738505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/>
              <a:t>removeunproductive</a:t>
            </a:r>
            <a:r>
              <a:rPr lang="en-US" altLang="en-US" sz="2200"/>
              <a:t>(</a:t>
            </a:r>
            <a:r>
              <a:rPr lang="en-US" altLang="en-US" sz="2200" i="1"/>
              <a:t>G</a:t>
            </a:r>
            <a:r>
              <a:rPr lang="en-US" altLang="en-US" sz="2200"/>
              <a:t>: CFG) =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i="1"/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=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.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every nonterminal symbol in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as unproductive.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Mark every terminal symbol in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as productive.</a:t>
            </a:r>
            <a:endParaRPr lang="en-US" altLang="en-US" sz="220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>
                <a:sym typeface="Symbol" panose="05050102010706020507" pitchFamily="18" charset="2"/>
              </a:rPr>
              <a:t>Until one entire pass has been made without any new nonterminal symbol being marked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   For each rule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</a:t>
            </a:r>
            <a:r>
              <a:rPr lang="en-US" altLang="en-US" sz="2200"/>
              <a:t> </a:t>
            </a:r>
            <a:r>
              <a:rPr lang="en-US" altLang="en-US" sz="2200">
                <a:sym typeface="Symbol" panose="05050102010706020507" pitchFamily="18" charset="2"/>
              </a:rPr>
              <a:t></a:t>
            </a:r>
            <a:r>
              <a:rPr lang="en-US" altLang="en-US" sz="2200"/>
              <a:t> in </a:t>
            </a:r>
            <a:r>
              <a:rPr lang="en-US" altLang="en-US" sz="2200" i="1">
                <a:sym typeface="Symbol" panose="05050102010706020507" pitchFamily="18" charset="2"/>
              </a:rPr>
              <a:t>R</a:t>
            </a:r>
            <a:r>
              <a:rPr lang="en-US" altLang="en-US" sz="2200">
                <a:sym typeface="Symbol" panose="05050102010706020507" pitchFamily="18" charset="2"/>
              </a:rPr>
              <a:t>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	      	If every symbol in </a:t>
            </a:r>
            <a:r>
              <a:rPr lang="en-US" altLang="en-US" sz="2200"/>
              <a:t> has been marked as 			productive and </a:t>
            </a:r>
            <a:r>
              <a:rPr lang="en-US" altLang="en-US" sz="2200" i="1">
                <a:sym typeface="Symbol" panose="05050102010706020507" pitchFamily="18" charset="2"/>
              </a:rPr>
              <a:t>X </a:t>
            </a:r>
            <a:r>
              <a:rPr lang="en-US" altLang="en-US" sz="2200">
                <a:sym typeface="Symbol" panose="05050102010706020507" pitchFamily="18" charset="2"/>
              </a:rPr>
              <a:t>has not yet been marked as 		productive then: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>
                <a:sym typeface="Symbol" panose="05050102010706020507" pitchFamily="18" charset="2"/>
              </a:rPr>
              <a:t>                    Mark </a:t>
            </a:r>
            <a:r>
              <a:rPr lang="en-US" altLang="en-US" sz="2200" i="1">
                <a:sym typeface="Symbol" panose="05050102010706020507" pitchFamily="18" charset="2"/>
              </a:rPr>
              <a:t>X</a:t>
            </a:r>
            <a:r>
              <a:rPr lang="en-US" altLang="en-US" sz="2200">
                <a:sym typeface="Symbol" panose="05050102010706020507" pitchFamily="18" charset="2"/>
              </a:rPr>
              <a:t> as productive.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unproductive symbol.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>
                <a:sym typeface="Symbol" panose="05050102010706020507" pitchFamily="18" charset="2"/>
              </a:rPr>
              <a:t>Remove from </a:t>
            </a:r>
            <a:r>
              <a:rPr lang="en-US" altLang="en-US" sz="2200" i="1">
                <a:sym typeface="Symbol" panose="05050102010706020507" pitchFamily="18" charset="2"/>
              </a:rPr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 every rule that contains an unproductive symbol. 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/>
              <a:t>Return </a:t>
            </a:r>
            <a:r>
              <a:rPr lang="en-US" altLang="en-US" sz="2200" i="1"/>
              <a:t>G</a:t>
            </a:r>
            <a:r>
              <a:rPr lang="en-US" altLang="en-US" sz="2200">
                <a:sym typeface="Symbol" panose="05050102010706020507" pitchFamily="18" charset="2"/>
              </a:rPr>
              <a:t></a:t>
            </a:r>
            <a:r>
              <a:rPr lang="en-US" altLang="en-US" sz="22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5"/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8229600" cy="868363"/>
          </a:xfrm>
        </p:spPr>
        <p:txBody>
          <a:bodyPr/>
          <a:lstStyle/>
          <a:p>
            <a:r>
              <a:rPr lang="en-US" altLang="en-US" sz="3600" b="1" smtClean="0"/>
              <a:t>Remove Unreachable Nonterminals</a:t>
            </a:r>
            <a:r>
              <a:rPr lang="en-US" altLang="en-US" sz="3600" smtClean="0"/>
              <a:t> </a:t>
            </a:r>
          </a:p>
        </p:txBody>
      </p:sp>
      <p:sp>
        <p:nvSpPr>
          <p:cNvPr id="45059" name="Rectangle 6"/>
          <p:cNvSpPr>
            <a:spLocks noChangeArrowheads="1"/>
          </p:cNvSpPr>
          <p:nvPr/>
        </p:nvSpPr>
        <p:spPr bwMode="auto">
          <a:xfrm>
            <a:off x="2514600" y="957263"/>
            <a:ext cx="7921625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Char char="•"/>
              <a:tabLst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 err="1"/>
              <a:t>removeunreachable</a:t>
            </a:r>
            <a:r>
              <a:rPr lang="en-US" altLang="en-US" sz="2200" dirty="0"/>
              <a:t>(</a:t>
            </a:r>
            <a:r>
              <a:rPr lang="en-US" altLang="en-US" sz="2200" i="1" dirty="0"/>
              <a:t>G</a:t>
            </a:r>
            <a:r>
              <a:rPr lang="en-US" altLang="en-US" sz="2200" dirty="0"/>
              <a:t>: CFG) =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i="1" dirty="0"/>
              <a:t>G</a:t>
            </a:r>
            <a:r>
              <a:rPr lang="en-US" altLang="en-US" sz="2200" dirty="0">
                <a:sym typeface="Symbol" panose="05050102010706020507" pitchFamily="18" charset="2"/>
              </a:rPr>
              <a:t></a:t>
            </a:r>
            <a:r>
              <a:rPr lang="en-US" altLang="en-US" sz="2200" dirty="0"/>
              <a:t> = </a:t>
            </a:r>
            <a:r>
              <a:rPr lang="en-US" altLang="en-US" sz="2200" i="1" dirty="0">
                <a:sym typeface="Symbol" panose="05050102010706020507" pitchFamily="18" charset="2"/>
              </a:rPr>
              <a:t>G.</a:t>
            </a:r>
            <a:r>
              <a:rPr lang="en-US" altLang="en-US" sz="2200" dirty="0">
                <a:sym typeface="Symbol" panose="05050102010706020507" pitchFamily="18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dirty="0">
                <a:sym typeface="Symbol" panose="05050102010706020507" pitchFamily="18" charset="2"/>
              </a:rPr>
              <a:t>Mark </a:t>
            </a:r>
            <a:r>
              <a:rPr lang="en-US" altLang="en-US" sz="2200" i="1" dirty="0">
                <a:sym typeface="Symbol" panose="05050102010706020507" pitchFamily="18" charset="2"/>
              </a:rPr>
              <a:t>S</a:t>
            </a:r>
            <a:r>
              <a:rPr lang="en-US" altLang="en-US" sz="2200" dirty="0">
                <a:sym typeface="Symbol" panose="05050102010706020507" pitchFamily="18" charset="2"/>
              </a:rPr>
              <a:t> as reachable.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dirty="0">
                <a:sym typeface="Symbol" panose="05050102010706020507" pitchFamily="18" charset="2"/>
              </a:rPr>
              <a:t>Mark every other nonterminal symbol as unreachable.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altLang="en-US" sz="2200" dirty="0">
                <a:sym typeface="Symbol" panose="05050102010706020507" pitchFamily="18" charset="2"/>
              </a:rPr>
              <a:t>Until one entire pass has been made without any new symbol being marked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ym typeface="Symbol" panose="05050102010706020507" pitchFamily="18" charset="2"/>
              </a:rPr>
              <a:t>	  For each rule </a:t>
            </a:r>
            <a:r>
              <a:rPr lang="en-US" altLang="en-US" sz="2200" i="1" dirty="0">
                <a:sym typeface="Symbol" panose="05050102010706020507" pitchFamily="18" charset="2"/>
              </a:rPr>
              <a:t>X</a:t>
            </a:r>
            <a:r>
              <a:rPr lang="en-US" altLang="en-US" sz="2200" dirty="0">
                <a:sym typeface="Symbol" panose="05050102010706020507" pitchFamily="18" charset="2"/>
              </a:rPr>
              <a:t> </a:t>
            </a:r>
            <a:r>
              <a:rPr lang="en-US" altLang="en-US" sz="2200" dirty="0"/>
              <a:t> </a:t>
            </a:r>
            <a:r>
              <a:rPr lang="en-US" altLang="en-US" sz="2200" dirty="0">
                <a:sym typeface="Symbol" panose="05050102010706020507" pitchFamily="18" charset="2"/>
              </a:rPr>
              <a:t></a:t>
            </a:r>
            <a:r>
              <a:rPr lang="en-US" altLang="en-US" sz="2200" i="1" dirty="0"/>
              <a:t>A</a:t>
            </a:r>
            <a:r>
              <a:rPr lang="en-US" altLang="en-US" sz="2200" dirty="0">
                <a:sym typeface="Symbol" panose="05050102010706020507" pitchFamily="18" charset="2"/>
              </a:rPr>
              <a:t></a:t>
            </a:r>
            <a:r>
              <a:rPr lang="en-US" altLang="en-US" sz="2200" dirty="0"/>
              <a:t> (where </a:t>
            </a:r>
            <a:r>
              <a:rPr lang="en-US" altLang="en-US" sz="2200" i="1" dirty="0">
                <a:sym typeface="Symbol" panose="05050102010706020507" pitchFamily="18" charset="2"/>
              </a:rPr>
              <a:t>A</a:t>
            </a:r>
            <a:r>
              <a:rPr lang="en-US" altLang="en-US" sz="2200" dirty="0">
                <a:sym typeface="Symbol" panose="05050102010706020507" pitchFamily="18" charset="2"/>
              </a:rPr>
              <a:t> </a:t>
            </a:r>
            <a:r>
              <a:rPr lang="en-US" altLang="en-US" sz="2200" dirty="0"/>
              <a:t> </a:t>
            </a:r>
            <a:r>
              <a:rPr lang="en-US" altLang="en-US" sz="2200" i="1" dirty="0">
                <a:sym typeface="Symbol" panose="05050102010706020507" pitchFamily="18" charset="2"/>
              </a:rPr>
              <a:t>V</a:t>
            </a:r>
            <a:r>
              <a:rPr lang="en-US" altLang="en-US" sz="2200" dirty="0">
                <a:sym typeface="Symbol" panose="05050102010706020507" pitchFamily="18" charset="2"/>
              </a:rPr>
              <a:t> - </a:t>
            </a:r>
            <a:r>
              <a:rPr lang="en-US" altLang="en-US" sz="2200" dirty="0"/>
              <a:t>) in </a:t>
            </a:r>
            <a:r>
              <a:rPr lang="en-US" altLang="en-US" sz="2200" i="1" dirty="0">
                <a:sym typeface="Symbol" panose="05050102010706020507" pitchFamily="18" charset="2"/>
              </a:rPr>
              <a:t>R</a:t>
            </a:r>
            <a:r>
              <a:rPr lang="en-US" altLang="en-US" sz="2200" dirty="0">
                <a:sym typeface="Symbol" panose="05050102010706020507" pitchFamily="18" charset="2"/>
              </a:rPr>
              <a:t> do: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ym typeface="Symbol" panose="05050102010706020507" pitchFamily="18" charset="2"/>
              </a:rPr>
              <a:t>		If </a:t>
            </a:r>
            <a:r>
              <a:rPr lang="en-US" altLang="en-US" sz="2200" i="1" dirty="0">
                <a:sym typeface="Symbol" panose="05050102010706020507" pitchFamily="18" charset="2"/>
              </a:rPr>
              <a:t>X</a:t>
            </a:r>
            <a:r>
              <a:rPr lang="en-US" altLang="en-US" sz="2200" dirty="0">
                <a:sym typeface="Symbol" panose="05050102010706020507" pitchFamily="18" charset="2"/>
              </a:rPr>
              <a:t> has been marked as reachable and </a:t>
            </a:r>
            <a:r>
              <a:rPr lang="en-US" altLang="en-US" sz="2200" i="1" dirty="0">
                <a:sym typeface="Symbol" panose="05050102010706020507" pitchFamily="18" charset="2"/>
              </a:rPr>
              <a:t>A</a:t>
            </a:r>
            <a:r>
              <a:rPr lang="en-US" altLang="en-US" sz="2200" dirty="0">
                <a:sym typeface="Symbol" panose="05050102010706020507" pitchFamily="18" charset="2"/>
              </a:rPr>
              <a:t> has </a:t>
            </a:r>
            <a:r>
              <a:rPr lang="en-US" altLang="en-US" sz="2200" dirty="0" smtClean="0">
                <a:sym typeface="Symbol" panose="05050102010706020507" pitchFamily="18" charset="2"/>
              </a:rPr>
              <a:t>not, </a:t>
            </a:r>
            <a:r>
              <a:rPr lang="en-US" altLang="en-US" sz="2200" dirty="0">
                <a:sym typeface="Symbol" panose="05050102010706020507" pitchFamily="18" charset="2"/>
              </a:rPr>
              <a:t>then: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sym typeface="Symbol" panose="05050102010706020507" pitchFamily="18" charset="2"/>
              </a:rPr>
              <a:t>		   Mark </a:t>
            </a:r>
            <a:r>
              <a:rPr lang="en-US" altLang="en-US" sz="2200" i="1" dirty="0">
                <a:sym typeface="Symbol" panose="05050102010706020507" pitchFamily="18" charset="2"/>
              </a:rPr>
              <a:t>A</a:t>
            </a:r>
            <a:r>
              <a:rPr lang="en-US" altLang="en-US" sz="2200" dirty="0">
                <a:sym typeface="Symbol" panose="05050102010706020507" pitchFamily="18" charset="2"/>
              </a:rPr>
              <a:t> as reachable.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 dirty="0">
                <a:sym typeface="Symbol" panose="05050102010706020507" pitchFamily="18" charset="2"/>
              </a:rPr>
              <a:t>Remove from </a:t>
            </a:r>
            <a:r>
              <a:rPr lang="en-US" altLang="en-US" sz="2200" i="1" dirty="0">
                <a:sym typeface="Symbol" panose="05050102010706020507" pitchFamily="18" charset="2"/>
              </a:rPr>
              <a:t>G</a:t>
            </a:r>
            <a:r>
              <a:rPr lang="en-US" altLang="en-US" sz="2200" dirty="0">
                <a:sym typeface="Symbol" panose="05050102010706020507" pitchFamily="18" charset="2"/>
              </a:rPr>
              <a:t></a:t>
            </a:r>
            <a:r>
              <a:rPr lang="en-US" altLang="en-US" sz="2200" dirty="0"/>
              <a:t> every unreachable symbol.</a:t>
            </a: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 dirty="0">
                <a:sym typeface="Symbol" panose="05050102010706020507" pitchFamily="18" charset="2"/>
              </a:rPr>
              <a:t>Remove from </a:t>
            </a:r>
            <a:r>
              <a:rPr lang="en-US" altLang="en-US" sz="2200" i="1" dirty="0">
                <a:sym typeface="Symbol" panose="05050102010706020507" pitchFamily="18" charset="2"/>
              </a:rPr>
              <a:t>G</a:t>
            </a:r>
            <a:r>
              <a:rPr lang="en-US" altLang="en-US" sz="2200" dirty="0">
                <a:sym typeface="Symbol" panose="05050102010706020507" pitchFamily="18" charset="2"/>
              </a:rPr>
              <a:t></a:t>
            </a:r>
            <a:r>
              <a:rPr lang="en-US" altLang="en-US" sz="2200" dirty="0"/>
              <a:t> every rule with an unreachable symbol on the left-hand side. </a:t>
            </a:r>
            <a:endParaRPr lang="en-US" altLang="en-US" sz="2200" dirty="0">
              <a:sym typeface="Symbol" panose="05050102010706020507" pitchFamily="18" charset="2"/>
            </a:endParaRPr>
          </a:p>
          <a:p>
            <a:pPr eaLnBrk="1" hangingPunct="1">
              <a:spcBef>
                <a:spcPct val="0"/>
              </a:spcBef>
              <a:buFontTx/>
              <a:buAutoNum type="arabicPeriod" startAt="5"/>
            </a:pPr>
            <a:r>
              <a:rPr lang="en-US" altLang="en-US" sz="2200" dirty="0">
                <a:sym typeface="Symbol" panose="05050102010706020507" pitchFamily="18" charset="2"/>
              </a:rPr>
              <a:t>Return </a:t>
            </a:r>
            <a:r>
              <a:rPr lang="en-US" altLang="en-US" sz="2200" i="1" dirty="0">
                <a:sym typeface="Symbol" panose="05050102010706020507" pitchFamily="18" charset="2"/>
              </a:rPr>
              <a:t>G</a:t>
            </a:r>
            <a:r>
              <a:rPr lang="en-US" altLang="en-US" sz="2200" dirty="0">
                <a:sym typeface="Symbol" panose="05050102010706020507" pitchFamily="18" charset="2"/>
              </a:rPr>
              <a:t></a:t>
            </a:r>
            <a:r>
              <a:rPr lang="en-US" altLang="en-US" sz="22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514600" y="758826"/>
            <a:ext cx="76962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Parse trees capture essential structure: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1        2           3             4               5             6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</a:t>
            </a:r>
            <a:r>
              <a:rPr lang="en-US" altLang="en-US" sz="2400" i="1"/>
              <a:t>SS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</a:t>
            </a:r>
            <a:r>
              <a:rPr lang="en-US" altLang="en-US" sz="2400" i="1"/>
              <a:t>S</a:t>
            </a:r>
            <a:r>
              <a:rPr lang="en-US" altLang="en-US" sz="2400"/>
              <a:t>)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</a:t>
            </a:r>
            <a:r>
              <a:rPr lang="en-US" altLang="en-US" sz="2400" i="1"/>
              <a:t>S</a:t>
            </a:r>
            <a:r>
              <a:rPr lang="en-US" altLang="en-US" sz="2400"/>
              <a:t>))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  (())</a:t>
            </a:r>
            <a:r>
              <a:rPr lang="en-US" altLang="en-US" sz="2400" i="1"/>
              <a:t>S</a:t>
            </a:r>
            <a:r>
              <a:rPr lang="en-US" altLang="en-US" sz="2400"/>
              <a:t>  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(())(</a:t>
            </a:r>
            <a:r>
              <a:rPr lang="en-US" altLang="en-US" sz="2400" i="1"/>
              <a:t>S</a:t>
            </a:r>
            <a:r>
              <a:rPr lang="en-US" altLang="en-US" sz="2400"/>
              <a:t>)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(())()</a:t>
            </a:r>
            <a:endParaRPr lang="en-US" altLang="en-US" sz="24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</a:t>
            </a:r>
            <a:r>
              <a:rPr lang="en-US" altLang="en-US" sz="2400" i="1"/>
              <a:t>SS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</a:t>
            </a:r>
            <a:r>
              <a:rPr lang="en-US" altLang="en-US" sz="2400" i="1"/>
              <a:t>S</a:t>
            </a:r>
            <a:r>
              <a:rPr lang="en-US" altLang="en-US" sz="2400"/>
              <a:t>)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</a:t>
            </a:r>
            <a:r>
              <a:rPr lang="en-US" altLang="en-US" sz="2400" i="1"/>
              <a:t>S</a:t>
            </a:r>
            <a:r>
              <a:rPr lang="en-US" altLang="en-US" sz="2400"/>
              <a:t>))</a:t>
            </a:r>
            <a:r>
              <a:rPr lang="en-US" altLang="en-US" sz="2400" i="1"/>
              <a:t>S</a:t>
            </a:r>
            <a:r>
              <a:rPr lang="en-US" altLang="en-US" sz="2400"/>
              <a:t>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</a:t>
            </a:r>
            <a:r>
              <a:rPr lang="en-US" altLang="en-US" sz="2400" i="1"/>
              <a:t>S</a:t>
            </a:r>
            <a:r>
              <a:rPr lang="en-US" altLang="en-US" sz="2400"/>
              <a:t>))(</a:t>
            </a:r>
            <a:r>
              <a:rPr lang="en-US" altLang="en-US" sz="2400" i="1"/>
              <a:t>S</a:t>
            </a:r>
            <a:r>
              <a:rPr lang="en-US" altLang="en-US" sz="2400"/>
              <a:t>)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(())(</a:t>
            </a:r>
            <a:r>
              <a:rPr lang="en-US" altLang="en-US" sz="2400" i="1"/>
              <a:t>S</a:t>
            </a:r>
            <a:r>
              <a:rPr lang="en-US" altLang="en-US" sz="2400"/>
              <a:t>) </a:t>
            </a:r>
            <a:r>
              <a:rPr lang="en-US" altLang="en-US" sz="2400">
                <a:sym typeface="Symbol" panose="05050102010706020507" pitchFamily="18" charset="2"/>
              </a:rPr>
              <a:t></a:t>
            </a:r>
            <a:r>
              <a:rPr lang="en-US" altLang="en-US" sz="2400"/>
              <a:t> (())()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    1        2           3             5                4              6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i="1"/>
              <a:t>			  S	  	S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      (      </a:t>
            </a:r>
            <a:r>
              <a:rPr lang="en-US" altLang="en-US" sz="2400" i="1"/>
              <a:t>S      </a:t>
            </a:r>
            <a:r>
              <a:rPr lang="en-US" altLang="en-US" sz="2400"/>
              <a:t>)  (      </a:t>
            </a:r>
            <a:r>
              <a:rPr lang="en-US" altLang="en-US" sz="2400" i="1"/>
              <a:t>S      </a:t>
            </a:r>
            <a:r>
              <a:rPr lang="en-US" altLang="en-US" sz="240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         (   </a:t>
            </a:r>
            <a:r>
              <a:rPr lang="en-US" altLang="en-US" sz="2400" i="1"/>
              <a:t>S   </a:t>
            </a:r>
            <a:r>
              <a:rPr lang="en-US" altLang="en-US" sz="2400"/>
              <a:t>)            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			   </a:t>
            </a:r>
            <a:r>
              <a:rPr lang="en-US" altLang="en-US" sz="2400">
                <a:sym typeface="Symbol" panose="05050102010706020507" pitchFamily="18" charset="2"/>
              </a:rPr>
              <a:t></a:t>
            </a: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2209800" y="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Derivations and parse trees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 flipV="1">
            <a:off x="5651500" y="3670300"/>
            <a:ext cx="66040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6311900" y="3670300"/>
            <a:ext cx="901700" cy="444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5626100" y="4406900"/>
            <a:ext cx="12700" cy="35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Line 7"/>
          <p:cNvSpPr>
            <a:spLocks noChangeShapeType="1"/>
          </p:cNvSpPr>
          <p:nvPr/>
        </p:nvSpPr>
        <p:spPr bwMode="auto">
          <a:xfrm>
            <a:off x="7251700" y="4406900"/>
            <a:ext cx="0" cy="33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5638800" y="5130800"/>
            <a:ext cx="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5676900" y="5905500"/>
            <a:ext cx="0" cy="419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7251700" y="51562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5029200" y="4381500"/>
            <a:ext cx="5461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V="1">
            <a:off x="5295900" y="5143500"/>
            <a:ext cx="3429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V="1">
            <a:off x="6642100" y="4406900"/>
            <a:ext cx="60960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>
            <a:off x="5664200" y="4394200"/>
            <a:ext cx="6096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>
            <a:off x="7251700" y="4394200"/>
            <a:ext cx="584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5651500" y="5143500"/>
            <a:ext cx="317500" cy="368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9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Parse Trees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514600" y="1143000"/>
            <a:ext cx="76962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A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parse tree</a:t>
            </a:r>
            <a:r>
              <a:rPr lang="en-US" sz="2400" dirty="0"/>
              <a:t>, </a:t>
            </a:r>
            <a:r>
              <a:rPr lang="en-US" sz="2400" dirty="0" smtClean="0"/>
              <a:t>(derivation tree) derived </a:t>
            </a:r>
            <a:r>
              <a:rPr lang="en-US" sz="2400" dirty="0"/>
              <a:t>from a grammar </a:t>
            </a:r>
            <a:r>
              <a:rPr lang="en-US" sz="2400" i="1" dirty="0"/>
              <a:t>G</a:t>
            </a:r>
            <a:r>
              <a:rPr lang="en-US" sz="2400" dirty="0"/>
              <a:t> = (</a:t>
            </a:r>
            <a:r>
              <a:rPr lang="en-US" sz="2400" i="1" dirty="0"/>
              <a:t>V</a:t>
            </a:r>
            <a:r>
              <a:rPr lang="en-US" sz="2400" dirty="0"/>
              <a:t>, </a:t>
            </a:r>
            <a:r>
              <a:rPr lang="en-US" sz="2400" dirty="0">
                <a:sym typeface="Symbol" panose="05050102010706020507" pitchFamily="18" charset="2"/>
              </a:rPr>
              <a:t></a:t>
            </a:r>
            <a:r>
              <a:rPr lang="en-US" sz="2400" dirty="0"/>
              <a:t>, </a:t>
            </a:r>
            <a:r>
              <a:rPr lang="en-US" sz="2400" i="1" dirty="0"/>
              <a:t>R</a:t>
            </a:r>
            <a:r>
              <a:rPr lang="en-US" sz="2400" dirty="0"/>
              <a:t>, </a:t>
            </a:r>
            <a:r>
              <a:rPr lang="en-US" sz="2400" i="1" dirty="0"/>
              <a:t>S</a:t>
            </a:r>
            <a:r>
              <a:rPr lang="en-US" sz="2400" dirty="0"/>
              <a:t>), is a rooted, ordered tree in which: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/>
              <a:t>● </a:t>
            </a:r>
            <a:r>
              <a:rPr lang="en-US" sz="2400" dirty="0"/>
              <a:t>Every leaf node is labeled with an element of </a:t>
            </a:r>
            <a:r>
              <a:rPr lang="en-US" sz="2400" dirty="0">
                <a:sym typeface="Symbol" panose="05050102010706020507" pitchFamily="18" charset="2"/>
              </a:rPr>
              <a:t></a:t>
            </a:r>
            <a:r>
              <a:rPr lang="en-US" sz="2400" dirty="0"/>
              <a:t> </a:t>
            </a:r>
            <a:r>
              <a:rPr lang="en-US" sz="2400" dirty="0">
                <a:sym typeface="Symbol" panose="05050102010706020507" pitchFamily="18" charset="2"/>
              </a:rPr>
              <a:t></a:t>
            </a:r>
            <a:r>
              <a:rPr lang="en-US" sz="2400" dirty="0"/>
              <a:t> {</a:t>
            </a:r>
            <a:r>
              <a:rPr lang="en-US" sz="2400" dirty="0">
                <a:sym typeface="Symbol" panose="05050102010706020507" pitchFamily="18" charset="2"/>
              </a:rPr>
              <a:t></a:t>
            </a:r>
            <a:r>
              <a:rPr lang="en-US" sz="2400" dirty="0"/>
              <a:t>},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/>
              <a:t>● </a:t>
            </a:r>
            <a:r>
              <a:rPr lang="en-US" sz="2400" dirty="0"/>
              <a:t>The root node is labeled </a:t>
            </a:r>
            <a:r>
              <a:rPr lang="en-US" sz="2400" i="1" dirty="0"/>
              <a:t>S</a:t>
            </a:r>
            <a:r>
              <a:rPr lang="en-US" sz="24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/>
              <a:t>● </a:t>
            </a:r>
            <a:r>
              <a:rPr lang="en-US" sz="2400" dirty="0"/>
              <a:t>Every other node is labeled with an element </a:t>
            </a:r>
            <a:br>
              <a:rPr lang="en-US" sz="2400" dirty="0"/>
            </a:br>
            <a:r>
              <a:rPr lang="en-US" sz="2400" dirty="0"/>
              <a:t>of </a:t>
            </a:r>
            <a:r>
              <a:rPr lang="en-US" sz="2400" i="1" dirty="0"/>
              <a:t>N = V - </a:t>
            </a:r>
            <a:r>
              <a:rPr lang="en-US" sz="2400" dirty="0">
                <a:sym typeface="Symbol" panose="05050102010706020507" pitchFamily="18" charset="2"/>
              </a:rPr>
              <a:t></a:t>
            </a:r>
            <a:r>
              <a:rPr lang="en-US" sz="2400" dirty="0"/>
              <a:t> and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1800" dirty="0"/>
              <a:t>● </a:t>
            </a:r>
            <a:r>
              <a:rPr lang="en-US" sz="2400" dirty="0"/>
              <a:t>If </a:t>
            </a:r>
            <a:r>
              <a:rPr lang="en-US" sz="2400" i="1" dirty="0"/>
              <a:t>m</a:t>
            </a:r>
            <a:r>
              <a:rPr lang="en-US" sz="2400" dirty="0"/>
              <a:t> is a non-leaf node labeled </a:t>
            </a:r>
            <a:r>
              <a:rPr lang="en-US" sz="2400" i="1" dirty="0"/>
              <a:t>X</a:t>
            </a:r>
            <a:r>
              <a:rPr lang="en-US" sz="2400" dirty="0"/>
              <a:t> and the (ordered) children of </a:t>
            </a:r>
            <a:r>
              <a:rPr lang="en-US" sz="2400" i="1" dirty="0"/>
              <a:t>m</a:t>
            </a:r>
            <a:r>
              <a:rPr lang="en-US" sz="2400" dirty="0"/>
              <a:t> are labeled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dirty="0"/>
              <a:t>, then </a:t>
            </a:r>
            <a:r>
              <a:rPr lang="en-US" sz="2400" i="1" dirty="0"/>
              <a:t>R</a:t>
            </a:r>
            <a:r>
              <a:rPr lang="en-US" sz="2400" dirty="0"/>
              <a:t> contains the rule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/>
              <a:t>  	</a:t>
            </a:r>
            <a:r>
              <a:rPr lang="en-US" sz="2400" i="1" dirty="0"/>
              <a:t>X</a:t>
            </a:r>
            <a:r>
              <a:rPr lang="en-US" sz="2400" dirty="0"/>
              <a:t> </a:t>
            </a:r>
            <a:r>
              <a:rPr lang="en-US" sz="2400" dirty="0">
                <a:sym typeface="Symbol" panose="05050102010706020507" pitchFamily="18" charset="2"/>
              </a:rPr>
              <a:t></a:t>
            </a:r>
            <a:r>
              <a:rPr lang="en-US" sz="2400" dirty="0"/>
              <a:t> 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 … </a:t>
            </a:r>
            <a:r>
              <a:rPr lang="en-US" sz="2400" i="1" dirty="0" err="1"/>
              <a:t>x</a:t>
            </a:r>
            <a:r>
              <a:rPr lang="en-US" sz="2400" i="1" baseline="-25000" dirty="0" err="1"/>
              <a:t>n</a:t>
            </a:r>
            <a:r>
              <a:rPr lang="en-US" sz="24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25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2514600" y="1143001"/>
            <a:ext cx="76962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i="1"/>
              <a:t>S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/>
            </a:r>
            <a:br>
              <a:rPr lang="en-US" altLang="en-US" sz="2000"/>
            </a:b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	</a:t>
            </a:r>
            <a:r>
              <a:rPr lang="en-US" altLang="en-US" sz="2000" i="1"/>
              <a:t>NP</a:t>
            </a:r>
            <a:r>
              <a:rPr lang="en-US" altLang="en-US" sz="2000"/>
              <a:t>				  </a:t>
            </a:r>
            <a:r>
              <a:rPr lang="en-US" altLang="en-US" sz="2000" i="1"/>
              <a:t> VP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		</a:t>
            </a:r>
            <a:r>
              <a:rPr lang="en-US" altLang="en-US" sz="2000" i="1"/>
              <a:t>Nominal	</a:t>
            </a:r>
            <a:r>
              <a:rPr lang="en-US" altLang="en-US" sz="2000"/>
              <a:t>	   </a:t>
            </a:r>
            <a:r>
              <a:rPr lang="en-US" altLang="en-US" sz="2000" i="1"/>
              <a:t>V</a:t>
            </a:r>
            <a:r>
              <a:rPr lang="en-US" altLang="en-US" sz="2000"/>
              <a:t>		</a:t>
            </a:r>
            <a:r>
              <a:rPr lang="en-US" altLang="en-US" sz="2000" i="1"/>
              <a:t>NP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> 	       </a:t>
            </a:r>
            <a:r>
              <a:rPr lang="en-US" altLang="en-US" sz="2000" i="1"/>
              <a:t>Adjs</a:t>
            </a:r>
            <a:r>
              <a:rPr lang="en-US" altLang="en-US" sz="2000"/>
              <a:t>	  </a:t>
            </a:r>
            <a:r>
              <a:rPr lang="en-US" altLang="en-US" sz="2000" i="1"/>
              <a:t>N</a:t>
            </a:r>
            <a:r>
              <a:rPr lang="en-US" altLang="en-US" sz="2000"/>
              <a:t>		                    </a:t>
            </a:r>
            <a:r>
              <a:rPr lang="en-US" altLang="en-US" sz="2000" i="1"/>
              <a:t>Nominal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>	       </a:t>
            </a:r>
            <a:r>
              <a:rPr lang="en-US" altLang="en-US" sz="2000" i="1"/>
              <a:t>Adj</a:t>
            </a:r>
            <a:r>
              <a:rPr lang="en-US" altLang="en-US" sz="2000"/>
              <a:t>						</a:t>
            </a:r>
            <a:r>
              <a:rPr lang="en-US" altLang="en-US" sz="2000" i="1"/>
              <a:t>N</a:t>
            </a: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>the 	    smart 	 cat                    smells           chocolate</a:t>
            </a:r>
          </a:p>
        </p:txBody>
      </p:sp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2209800" y="76200"/>
            <a:ext cx="845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</a:rPr>
              <a:t>Structure in English</a:t>
            </a:r>
            <a:r>
              <a:rPr lang="en-US" altLang="en-US" sz="360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2292" name="Line 8"/>
          <p:cNvSpPr>
            <a:spLocks noChangeShapeType="1"/>
          </p:cNvSpPr>
          <p:nvPr/>
        </p:nvSpPr>
        <p:spPr bwMode="auto">
          <a:xfrm flipH="1">
            <a:off x="4800600" y="1524000"/>
            <a:ext cx="1524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Line 9"/>
          <p:cNvSpPr>
            <a:spLocks noChangeShapeType="1"/>
          </p:cNvSpPr>
          <p:nvPr/>
        </p:nvSpPr>
        <p:spPr bwMode="auto">
          <a:xfrm flipH="1" flipV="1">
            <a:off x="6324600" y="1524000"/>
            <a:ext cx="1981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Line 10"/>
          <p:cNvSpPr>
            <a:spLocks noChangeShapeType="1"/>
          </p:cNvSpPr>
          <p:nvPr/>
        </p:nvSpPr>
        <p:spPr bwMode="auto">
          <a:xfrm flipV="1">
            <a:off x="2743200" y="2438400"/>
            <a:ext cx="1752600" cy="327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5" name="Line 11"/>
          <p:cNvSpPr>
            <a:spLocks noChangeShapeType="1"/>
          </p:cNvSpPr>
          <p:nvPr/>
        </p:nvSpPr>
        <p:spPr bwMode="auto">
          <a:xfrm>
            <a:off x="4495800" y="24384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2"/>
          <p:cNvSpPr>
            <a:spLocks noChangeShapeType="1"/>
          </p:cNvSpPr>
          <p:nvPr/>
        </p:nvSpPr>
        <p:spPr bwMode="auto">
          <a:xfrm>
            <a:off x="8534400" y="24384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Line 13"/>
          <p:cNvSpPr>
            <a:spLocks noChangeShapeType="1"/>
          </p:cNvSpPr>
          <p:nvPr/>
        </p:nvSpPr>
        <p:spPr bwMode="auto">
          <a:xfrm flipH="1">
            <a:off x="7620000" y="2438400"/>
            <a:ext cx="914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8" name="Line 14"/>
          <p:cNvSpPr>
            <a:spLocks noChangeShapeType="1"/>
          </p:cNvSpPr>
          <p:nvPr/>
        </p:nvSpPr>
        <p:spPr bwMode="auto">
          <a:xfrm flipH="1">
            <a:off x="4343400" y="3352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9" name="Line 15"/>
          <p:cNvSpPr>
            <a:spLocks noChangeShapeType="1"/>
          </p:cNvSpPr>
          <p:nvPr/>
        </p:nvSpPr>
        <p:spPr bwMode="auto">
          <a:xfrm>
            <a:off x="4876800" y="33528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0" name="Line 16"/>
          <p:cNvSpPr>
            <a:spLocks noChangeShapeType="1"/>
          </p:cNvSpPr>
          <p:nvPr/>
        </p:nvSpPr>
        <p:spPr bwMode="auto">
          <a:xfrm>
            <a:off x="9144000" y="3352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1" name="Line 17"/>
          <p:cNvSpPr>
            <a:spLocks noChangeShapeType="1"/>
          </p:cNvSpPr>
          <p:nvPr/>
        </p:nvSpPr>
        <p:spPr bwMode="auto">
          <a:xfrm>
            <a:off x="91440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2" name="Line 18"/>
          <p:cNvSpPr>
            <a:spLocks noChangeShapeType="1"/>
          </p:cNvSpPr>
          <p:nvPr/>
        </p:nvSpPr>
        <p:spPr bwMode="auto">
          <a:xfrm>
            <a:off x="9144000" y="5181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3" name="Line 19"/>
          <p:cNvSpPr>
            <a:spLocks noChangeShapeType="1"/>
          </p:cNvSpPr>
          <p:nvPr/>
        </p:nvSpPr>
        <p:spPr bwMode="auto">
          <a:xfrm>
            <a:off x="7467600" y="3352800"/>
            <a:ext cx="0" cy="2286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4" name="Line 20"/>
          <p:cNvSpPr>
            <a:spLocks noChangeShapeType="1"/>
          </p:cNvSpPr>
          <p:nvPr/>
        </p:nvSpPr>
        <p:spPr bwMode="auto">
          <a:xfrm>
            <a:off x="4267200" y="42672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5" name="Line 21"/>
          <p:cNvSpPr>
            <a:spLocks noChangeShapeType="1"/>
          </p:cNvSpPr>
          <p:nvPr/>
        </p:nvSpPr>
        <p:spPr bwMode="auto">
          <a:xfrm>
            <a:off x="4267200" y="51816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Line 22"/>
          <p:cNvSpPr>
            <a:spLocks noChangeShapeType="1"/>
          </p:cNvSpPr>
          <p:nvPr/>
        </p:nvSpPr>
        <p:spPr bwMode="auto">
          <a:xfrm>
            <a:off x="5638800" y="4267200"/>
            <a:ext cx="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65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6406</TotalTime>
  <Words>715</Words>
  <Application>Microsoft Office PowerPoint</Application>
  <PresentationFormat>Widescreen</PresentationFormat>
  <Paragraphs>192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Symbol</vt:lpstr>
      <vt:lpstr>Calibri</vt:lpstr>
      <vt:lpstr>Arial Unicode MS</vt:lpstr>
      <vt:lpstr>Arial</vt:lpstr>
      <vt:lpstr>Courier New</vt:lpstr>
      <vt:lpstr>Default Design</vt:lpstr>
      <vt:lpstr>PowerPoint Presentation</vt:lpstr>
      <vt:lpstr>Your Questions?</vt:lpstr>
      <vt:lpstr>Prove the Correctness of a Grammar </vt:lpstr>
      <vt:lpstr>Simplify Context-Free Grammars </vt:lpstr>
      <vt:lpstr>Remove Unproductive Nonterminals </vt:lpstr>
      <vt:lpstr>Remove Unreachable Nonterminals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Derivations of The Smart Cat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oih</dc:creator>
  <cp:lastModifiedBy>Claude Anderson</cp:lastModifiedBy>
  <cp:revision>273</cp:revision>
  <cp:lastPrinted>2018-04-17T18:24:44Z</cp:lastPrinted>
  <dcterms:created xsi:type="dcterms:W3CDTF">2007-01-18T00:38:26Z</dcterms:created>
  <dcterms:modified xsi:type="dcterms:W3CDTF">2018-04-17T18:39:22Z</dcterms:modified>
</cp:coreProperties>
</file>