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53" r:id="rId3"/>
    <p:sldId id="322" r:id="rId4"/>
    <p:sldId id="314" r:id="rId5"/>
    <p:sldId id="315" r:id="rId6"/>
    <p:sldId id="317" r:id="rId7"/>
    <p:sldId id="321" r:id="rId8"/>
    <p:sldId id="323" r:id="rId9"/>
    <p:sldId id="324" r:id="rId10"/>
    <p:sldId id="325" r:id="rId11"/>
    <p:sldId id="326" r:id="rId12"/>
    <p:sldId id="327" r:id="rId13"/>
    <p:sldId id="328" r:id="rId14"/>
    <p:sldId id="332" r:id="rId15"/>
    <p:sldId id="334" r:id="rId16"/>
    <p:sldId id="335" r:id="rId17"/>
    <p:sldId id="340" r:id="rId18"/>
    <p:sldId id="350" r:id="rId19"/>
    <p:sldId id="337" r:id="rId20"/>
    <p:sldId id="351" r:id="rId21"/>
    <p:sldId id="352" r:id="rId22"/>
  </p:sldIdLst>
  <p:sldSz cx="12192000" cy="6858000"/>
  <p:notesSz cx="6858000" cy="9313863"/>
  <p:embeddedFontLst>
    <p:embeddedFont>
      <p:font typeface="Arial Unicode MS" panose="020B0604020202020204" pitchFamily="34" charset="-128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5" autoAdjust="0"/>
    <p:restoredTop sz="79831" autoAdjust="0"/>
  </p:normalViewPr>
  <p:slideViewPr>
    <p:cSldViewPr>
      <p:cViewPr varScale="1">
        <p:scale>
          <a:sx n="55" d="100"/>
          <a:sy n="55" d="100"/>
        </p:scale>
        <p:origin x="78" y="31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098" cy="466618"/>
          </a:xfrm>
          <a:prstGeom prst="rect">
            <a:avLst/>
          </a:prstGeom>
        </p:spPr>
        <p:txBody>
          <a:bodyPr vert="horz" lIns="90638" tIns="45320" rIns="90638" bIns="45320" rtlCol="0"/>
          <a:lstStyle>
            <a:lvl1pPr algn="l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414" y="0"/>
            <a:ext cx="2972098" cy="466618"/>
          </a:xfrm>
          <a:prstGeom prst="rect">
            <a:avLst/>
          </a:prstGeom>
        </p:spPr>
        <p:txBody>
          <a:bodyPr vert="horz" lIns="90638" tIns="45320" rIns="90638" bIns="45320" rtlCol="0"/>
          <a:lstStyle>
            <a:lvl1pPr algn="r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fld id="{70C6A24D-EAA6-48E1-8926-B27B75F0094F}" type="datetimeFigureOut">
              <a:rPr lang="en-US"/>
              <a:pPr>
                <a:defRPr/>
              </a:pPr>
              <a:t>1/15/2016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7247"/>
            <a:ext cx="2972098" cy="465077"/>
          </a:xfrm>
          <a:prstGeom prst="rect">
            <a:avLst/>
          </a:prstGeom>
        </p:spPr>
        <p:txBody>
          <a:bodyPr vert="horz" lIns="90638" tIns="45320" rIns="90638" bIns="45320" rtlCol="0" anchor="b"/>
          <a:lstStyle>
            <a:lvl1pPr algn="l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414" y="8847247"/>
            <a:ext cx="2972098" cy="465077"/>
          </a:xfrm>
          <a:prstGeom prst="rect">
            <a:avLst/>
          </a:prstGeom>
        </p:spPr>
        <p:txBody>
          <a:bodyPr vert="horz" wrap="square" lIns="90638" tIns="45320" rIns="90638" bIns="453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>
              <a:defRPr/>
            </a:pPr>
            <a:fld id="{F04238BF-6139-4190-9E59-D235DA427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15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098" cy="466618"/>
          </a:xfrm>
          <a:prstGeom prst="rect">
            <a:avLst/>
          </a:prstGeom>
        </p:spPr>
        <p:txBody>
          <a:bodyPr vert="horz" lIns="90638" tIns="45320" rIns="90638" bIns="45320" rtlCol="0"/>
          <a:lstStyle>
            <a:lvl1pPr algn="l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414" y="0"/>
            <a:ext cx="2972098" cy="466618"/>
          </a:xfrm>
          <a:prstGeom prst="rect">
            <a:avLst/>
          </a:prstGeom>
        </p:spPr>
        <p:txBody>
          <a:bodyPr vert="horz" lIns="90638" tIns="45320" rIns="90638" bIns="45320" rtlCol="0"/>
          <a:lstStyle>
            <a:lvl1pPr algn="r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fld id="{C492C250-19A5-4831-91D2-EB4ACF5AB1A6}" type="datetimeFigureOut">
              <a:rPr lang="en-US"/>
              <a:pPr>
                <a:defRPr/>
              </a:pPr>
              <a:t>1/15/2016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5438" y="695325"/>
            <a:ext cx="6208712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38" tIns="45320" rIns="90638" bIns="453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098" y="4424394"/>
            <a:ext cx="5485805" cy="4191854"/>
          </a:xfrm>
          <a:prstGeom prst="rect">
            <a:avLst/>
          </a:prstGeom>
        </p:spPr>
        <p:txBody>
          <a:bodyPr vert="horz" lIns="90638" tIns="45320" rIns="90638" bIns="453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7247"/>
            <a:ext cx="2972098" cy="465077"/>
          </a:xfrm>
          <a:prstGeom prst="rect">
            <a:avLst/>
          </a:prstGeom>
        </p:spPr>
        <p:txBody>
          <a:bodyPr vert="horz" lIns="90638" tIns="45320" rIns="90638" bIns="45320" rtlCol="0" anchor="b"/>
          <a:lstStyle>
            <a:lvl1pPr algn="l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414" y="8847247"/>
            <a:ext cx="2972098" cy="465077"/>
          </a:xfrm>
          <a:prstGeom prst="rect">
            <a:avLst/>
          </a:prstGeom>
        </p:spPr>
        <p:txBody>
          <a:bodyPr vert="horz" wrap="square" lIns="90638" tIns="45320" rIns="90638" bIns="453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>
              <a:defRPr/>
            </a:pPr>
            <a:fld id="{098A41AB-C29B-4DEB-B05D-C2F66A6CC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989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Exam next Friday!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08669" indent="-271631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91077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28114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65152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02189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39227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6264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13302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65CDF2-7B60-4893-BAE6-FAFB93812936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048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3571" indent="-2852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671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954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9236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6274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3311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70349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7386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B752E9-CC4D-410F-8119-0DA999D77AE4}" type="slidenum">
              <a:rPr lang="en-US" altLang="en-US" smtClean="0"/>
              <a:pPr/>
              <a:t>10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10605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3571" indent="-2852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671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954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9236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6274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3311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70349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7386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2205B1-3FF5-4CC3-AC49-DDC91E0229E0}" type="slidenum">
              <a:rPr lang="en-US" altLang="en-US" smtClean="0"/>
              <a:pPr/>
              <a:t>11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20523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But of course, English grammar is not entirely context-free.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08669" indent="-271631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91077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28114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65152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02189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39227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6264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13302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3107D3-2E70-48B1-A611-20B93B49B2B8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945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3571" indent="-2852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671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954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9236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6274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3311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70349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7386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D579ADA-104D-4A01-9292-C934A1E484AE}" type="slidenum">
              <a:rPr lang="en-US" altLang="en-US" smtClean="0"/>
              <a:pPr/>
              <a:t>13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7535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3571" indent="-2852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671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954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9236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6274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3311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70349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7386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FCF4651-6EEB-495E-A596-BDAF344CB55C}" type="slidenum">
              <a:rPr lang="en-US" altLang="en-US" smtClean="0"/>
              <a:pPr/>
              <a:t>14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8333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3571" indent="-2852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671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954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9236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6274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3311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70349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7386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D230DD-B6DF-4FDB-A252-A246548A0AB4}" type="slidenum">
              <a:rPr lang="en-US" altLang="en-US" smtClean="0"/>
              <a:pPr/>
              <a:t>15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95068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i="1" dirty="0" smtClean="0">
                <a:sym typeface="Symbol" panose="05050102010706020507" pitchFamily="18" charset="2"/>
              </a:rPr>
              <a:t>S</a:t>
            </a:r>
            <a:r>
              <a:rPr lang="en-US" altLang="en-US" dirty="0" smtClean="0">
                <a:sym typeface="Symbol" panose="05050102010706020507" pitchFamily="18" charset="2"/>
              </a:rPr>
              <a:t> </a:t>
            </a:r>
            <a:r>
              <a:rPr lang="en-US" altLang="en-US" i="1" dirty="0" smtClean="0"/>
              <a:t> </a:t>
            </a:r>
            <a:r>
              <a:rPr lang="en-US" altLang="en-US" i="1" dirty="0" smtClean="0">
                <a:sym typeface="Symbol" panose="05050102010706020507" pitchFamily="18" charset="2"/>
              </a:rPr>
              <a:t>A</a:t>
            </a:r>
            <a:r>
              <a:rPr lang="en-US" altLang="en-US" dirty="0" smtClean="0">
                <a:sym typeface="Symbol" panose="05050102010706020507" pitchFamily="18" charset="2"/>
              </a:rPr>
              <a:t>	</a:t>
            </a:r>
            <a:r>
              <a:rPr lang="en-US" altLang="en-US" dirty="0" smtClean="0">
                <a:sym typeface="Symbol" panose="05050102010706020507" pitchFamily="18" charset="2"/>
              </a:rPr>
              <a:t>/* </a:t>
            </a:r>
            <a:r>
              <a:rPr lang="en-US" altLang="en-US" dirty="0" smtClean="0">
                <a:sym typeface="Symbol" panose="05050102010706020507" pitchFamily="18" charset="2"/>
              </a:rPr>
              <a:t>more </a:t>
            </a:r>
            <a:r>
              <a:rPr lang="en-US" altLang="en-US" dirty="0" smtClean="0">
                <a:latin typeface="Courier New" panose="02070309020205020404" pitchFamily="49" charset="0"/>
                <a:sym typeface="Symbol" panose="05050102010706020507" pitchFamily="18" charset="2"/>
              </a:rPr>
              <a:t>a</a:t>
            </a:r>
            <a:r>
              <a:rPr lang="en-US" altLang="en-US" dirty="0" smtClean="0">
                <a:sym typeface="Symbol" panose="05050102010706020507" pitchFamily="18" charset="2"/>
              </a:rPr>
              <a:t>’s than </a:t>
            </a:r>
            <a:r>
              <a:rPr lang="en-US" altLang="en-US" dirty="0" smtClean="0">
                <a:latin typeface="Courier New" panose="02070309020205020404" pitchFamily="49" charset="0"/>
                <a:sym typeface="Symbol" panose="05050102010706020507" pitchFamily="18" charset="2"/>
              </a:rPr>
              <a:t>b</a:t>
            </a:r>
            <a:r>
              <a:rPr lang="en-US" altLang="en-US" dirty="0" smtClean="0">
                <a:sym typeface="Symbol" panose="05050102010706020507" pitchFamily="18" charset="2"/>
              </a:rPr>
              <a:t>’s</a:t>
            </a:r>
          </a:p>
          <a:p>
            <a:r>
              <a:rPr lang="en-US" altLang="en-US" i="1" dirty="0" smtClean="0">
                <a:sym typeface="Symbol" panose="05050102010706020507" pitchFamily="18" charset="2"/>
              </a:rPr>
              <a:t>S</a:t>
            </a:r>
            <a:r>
              <a:rPr lang="en-US" altLang="en-US" dirty="0" smtClean="0">
                <a:sym typeface="Symbol" panose="05050102010706020507" pitchFamily="18" charset="2"/>
              </a:rPr>
              <a:t> </a:t>
            </a:r>
            <a:r>
              <a:rPr lang="en-US" altLang="en-US" i="1" dirty="0" smtClean="0"/>
              <a:t> </a:t>
            </a:r>
            <a:r>
              <a:rPr lang="en-US" altLang="en-US" i="1" dirty="0" smtClean="0">
                <a:sym typeface="Symbol" panose="05050102010706020507" pitchFamily="18" charset="2"/>
              </a:rPr>
              <a:t>B</a:t>
            </a:r>
            <a:r>
              <a:rPr lang="en-US" altLang="en-US" dirty="0" smtClean="0">
                <a:sym typeface="Symbol" panose="05050102010706020507" pitchFamily="18" charset="2"/>
              </a:rPr>
              <a:t>	</a:t>
            </a:r>
            <a:r>
              <a:rPr lang="en-US" altLang="en-US" dirty="0" smtClean="0">
                <a:sym typeface="Symbol" panose="05050102010706020507" pitchFamily="18" charset="2"/>
              </a:rPr>
              <a:t>/* </a:t>
            </a:r>
            <a:r>
              <a:rPr lang="en-US" altLang="en-US" dirty="0" smtClean="0">
                <a:sym typeface="Symbol" panose="05050102010706020507" pitchFamily="18" charset="2"/>
              </a:rPr>
              <a:t>more </a:t>
            </a:r>
            <a:r>
              <a:rPr lang="en-US" altLang="en-US" dirty="0" smtClean="0">
                <a:latin typeface="Courier New" panose="02070309020205020404" pitchFamily="49" charset="0"/>
                <a:sym typeface="Symbol" panose="05050102010706020507" pitchFamily="18" charset="2"/>
              </a:rPr>
              <a:t>b</a:t>
            </a:r>
            <a:r>
              <a:rPr lang="en-US" altLang="en-US" dirty="0" smtClean="0">
                <a:sym typeface="Symbol" panose="05050102010706020507" pitchFamily="18" charset="2"/>
              </a:rPr>
              <a:t>’s than </a:t>
            </a:r>
            <a:r>
              <a:rPr lang="en-US" altLang="en-US" dirty="0" smtClean="0">
                <a:latin typeface="Courier New" panose="02070309020205020404" pitchFamily="49" charset="0"/>
                <a:sym typeface="Symbol" panose="05050102010706020507" pitchFamily="18" charset="2"/>
              </a:rPr>
              <a:t>a</a:t>
            </a:r>
            <a:r>
              <a:rPr lang="en-US" altLang="en-US" dirty="0" smtClean="0">
                <a:sym typeface="Symbol" panose="05050102010706020507" pitchFamily="18" charset="2"/>
              </a:rPr>
              <a:t>’s</a:t>
            </a:r>
          </a:p>
          <a:p>
            <a:r>
              <a:rPr lang="en-US" altLang="en-US" i="1" dirty="0" smtClean="0">
                <a:sym typeface="Symbol" panose="05050102010706020507" pitchFamily="18" charset="2"/>
              </a:rPr>
              <a:t>A</a:t>
            </a:r>
            <a:r>
              <a:rPr lang="en-US" altLang="en-US" dirty="0" smtClean="0">
                <a:sym typeface="Symbol" panose="05050102010706020507" pitchFamily="18" charset="2"/>
              </a:rPr>
              <a:t> </a:t>
            </a:r>
            <a:r>
              <a:rPr lang="en-US" altLang="en-US" i="1" dirty="0" smtClean="0"/>
              <a:t> </a:t>
            </a:r>
            <a:r>
              <a:rPr lang="en-US" altLang="en-US" dirty="0" smtClean="0">
                <a:latin typeface="Courier New" panose="02070309020205020404" pitchFamily="49" charset="0"/>
                <a:sym typeface="Symbol" panose="05050102010706020507" pitchFamily="18" charset="2"/>
              </a:rPr>
              <a:t>a</a:t>
            </a:r>
            <a:r>
              <a:rPr lang="en-US" altLang="en-US" i="1" dirty="0" smtClean="0">
                <a:sym typeface="Symbol" panose="05050102010706020507" pitchFamily="18" charset="2"/>
              </a:rPr>
              <a:t>	</a:t>
            </a:r>
            <a:r>
              <a:rPr lang="en-US" altLang="en-US" dirty="0" smtClean="0">
                <a:sym typeface="Symbol" panose="05050102010706020507" pitchFamily="18" charset="2"/>
              </a:rPr>
              <a:t>/* </a:t>
            </a:r>
            <a:r>
              <a:rPr lang="en-US" altLang="en-US" dirty="0" smtClean="0">
                <a:sym typeface="Symbol" panose="05050102010706020507" pitchFamily="18" charset="2"/>
              </a:rPr>
              <a:t>at least one extra </a:t>
            </a:r>
            <a:r>
              <a:rPr lang="en-US" altLang="en-US" dirty="0" smtClean="0">
                <a:latin typeface="Courier New" panose="02070309020205020404" pitchFamily="49" charset="0"/>
                <a:sym typeface="Symbol" panose="05050102010706020507" pitchFamily="18" charset="2"/>
              </a:rPr>
              <a:t>a</a:t>
            </a:r>
            <a:r>
              <a:rPr lang="en-US" altLang="en-US" dirty="0" smtClean="0">
                <a:sym typeface="Symbol" panose="05050102010706020507" pitchFamily="18" charset="2"/>
              </a:rPr>
              <a:t> generated</a:t>
            </a:r>
          </a:p>
          <a:p>
            <a:r>
              <a:rPr lang="en-US" altLang="en-US" i="1" dirty="0" smtClean="0">
                <a:sym typeface="Symbol" panose="05050102010706020507" pitchFamily="18" charset="2"/>
              </a:rPr>
              <a:t>A</a:t>
            </a:r>
            <a:r>
              <a:rPr lang="en-US" altLang="en-US" dirty="0" smtClean="0">
                <a:sym typeface="Symbol" panose="05050102010706020507" pitchFamily="18" charset="2"/>
              </a:rPr>
              <a:t> </a:t>
            </a:r>
            <a:r>
              <a:rPr lang="en-US" altLang="en-US" i="1" dirty="0" smtClean="0"/>
              <a:t> </a:t>
            </a:r>
            <a:r>
              <a:rPr lang="en-US" altLang="en-US" dirty="0" err="1" smtClean="0">
                <a:latin typeface="Courier New" panose="02070309020205020404" pitchFamily="49" charset="0"/>
                <a:sym typeface="Symbol" panose="05050102010706020507" pitchFamily="18" charset="2"/>
              </a:rPr>
              <a:t>a</a:t>
            </a:r>
            <a:r>
              <a:rPr lang="en-US" altLang="en-US" i="1" dirty="0" err="1" smtClean="0">
                <a:sym typeface="Symbol" panose="05050102010706020507" pitchFamily="18" charset="2"/>
              </a:rPr>
              <a:t>A</a:t>
            </a:r>
            <a:endParaRPr lang="en-US" altLang="en-US" dirty="0" smtClean="0">
              <a:sym typeface="Symbol" panose="05050102010706020507" pitchFamily="18" charset="2"/>
            </a:endParaRPr>
          </a:p>
          <a:p>
            <a:r>
              <a:rPr lang="en-US" altLang="en-US" i="1" dirty="0" smtClean="0">
                <a:sym typeface="Symbol" panose="05050102010706020507" pitchFamily="18" charset="2"/>
              </a:rPr>
              <a:t>A</a:t>
            </a:r>
            <a:r>
              <a:rPr lang="en-US" altLang="en-US" dirty="0" smtClean="0">
                <a:sym typeface="Symbol" panose="05050102010706020507" pitchFamily="18" charset="2"/>
              </a:rPr>
              <a:t> </a:t>
            </a:r>
            <a:r>
              <a:rPr lang="en-US" altLang="en-US" i="1" dirty="0" smtClean="0"/>
              <a:t> </a:t>
            </a:r>
            <a:r>
              <a:rPr lang="en-US" altLang="en-US" dirty="0" err="1" smtClean="0">
                <a:latin typeface="Courier New" panose="02070309020205020404" pitchFamily="49" charset="0"/>
                <a:sym typeface="Symbol" panose="05050102010706020507" pitchFamily="18" charset="2"/>
              </a:rPr>
              <a:t>a</a:t>
            </a:r>
            <a:r>
              <a:rPr lang="en-US" altLang="en-US" i="1" dirty="0" err="1" smtClean="0">
                <a:sym typeface="Symbol" panose="05050102010706020507" pitchFamily="18" charset="2"/>
              </a:rPr>
              <a:t>A</a:t>
            </a:r>
            <a:r>
              <a:rPr lang="en-US" altLang="en-US" dirty="0" err="1" smtClean="0">
                <a:latin typeface="Courier New" panose="02070309020205020404" pitchFamily="49" charset="0"/>
                <a:sym typeface="Symbol" panose="05050102010706020507" pitchFamily="18" charset="2"/>
              </a:rPr>
              <a:t>b</a:t>
            </a:r>
            <a:endParaRPr lang="en-US" altLang="en-US" i="1" dirty="0" smtClean="0">
              <a:latin typeface="Courier New" panose="02070309020205020404" pitchFamily="49" charset="0"/>
              <a:sym typeface="Symbol" panose="05050102010706020507" pitchFamily="18" charset="2"/>
            </a:endParaRPr>
          </a:p>
          <a:p>
            <a:r>
              <a:rPr lang="en-US" altLang="en-US" i="1" dirty="0" smtClean="0">
                <a:sym typeface="Symbol" panose="05050102010706020507" pitchFamily="18" charset="2"/>
              </a:rPr>
              <a:t>B</a:t>
            </a:r>
            <a:r>
              <a:rPr lang="en-US" altLang="en-US" dirty="0" smtClean="0">
                <a:sym typeface="Symbol" panose="05050102010706020507" pitchFamily="18" charset="2"/>
              </a:rPr>
              <a:t> </a:t>
            </a:r>
            <a:r>
              <a:rPr lang="en-US" altLang="en-US" i="1" dirty="0" smtClean="0"/>
              <a:t> </a:t>
            </a:r>
            <a:r>
              <a:rPr lang="en-US" altLang="en-US" dirty="0" smtClean="0">
                <a:latin typeface="Courier New" panose="02070309020205020404" pitchFamily="49" charset="0"/>
                <a:sym typeface="Symbol" panose="05050102010706020507" pitchFamily="18" charset="2"/>
              </a:rPr>
              <a:t>b</a:t>
            </a:r>
            <a:r>
              <a:rPr lang="en-US" altLang="en-US" i="1" dirty="0" smtClean="0">
                <a:sym typeface="Symbol" panose="05050102010706020507" pitchFamily="18" charset="2"/>
              </a:rPr>
              <a:t>	</a:t>
            </a:r>
            <a:r>
              <a:rPr lang="en-US" altLang="en-US" dirty="0" smtClean="0">
                <a:sym typeface="Symbol" panose="05050102010706020507" pitchFamily="18" charset="2"/>
              </a:rPr>
              <a:t>/* </a:t>
            </a:r>
            <a:r>
              <a:rPr lang="en-US" altLang="en-US" dirty="0" smtClean="0">
                <a:sym typeface="Symbol" panose="05050102010706020507" pitchFamily="18" charset="2"/>
              </a:rPr>
              <a:t>at least one extra </a:t>
            </a:r>
            <a:r>
              <a:rPr lang="en-US" altLang="en-US" dirty="0" smtClean="0">
                <a:latin typeface="Courier New" panose="02070309020205020404" pitchFamily="49" charset="0"/>
                <a:sym typeface="Symbol" panose="05050102010706020507" pitchFamily="18" charset="2"/>
              </a:rPr>
              <a:t>b</a:t>
            </a:r>
            <a:r>
              <a:rPr lang="en-US" altLang="en-US" dirty="0" smtClean="0">
                <a:sym typeface="Symbol" panose="05050102010706020507" pitchFamily="18" charset="2"/>
              </a:rPr>
              <a:t> generated</a:t>
            </a:r>
          </a:p>
          <a:p>
            <a:r>
              <a:rPr lang="en-US" altLang="en-US" i="1" dirty="0" smtClean="0">
                <a:sym typeface="Symbol" panose="05050102010706020507" pitchFamily="18" charset="2"/>
              </a:rPr>
              <a:t>B</a:t>
            </a:r>
            <a:r>
              <a:rPr lang="en-US" altLang="en-US" dirty="0" smtClean="0">
                <a:sym typeface="Symbol" panose="05050102010706020507" pitchFamily="18" charset="2"/>
              </a:rPr>
              <a:t> </a:t>
            </a:r>
            <a:r>
              <a:rPr lang="en-US" altLang="en-US" i="1" dirty="0" smtClean="0"/>
              <a:t> </a:t>
            </a:r>
            <a:r>
              <a:rPr lang="en-US" altLang="en-US" i="1" dirty="0" smtClean="0">
                <a:sym typeface="Symbol" panose="05050102010706020507" pitchFamily="18" charset="2"/>
              </a:rPr>
              <a:t>B</a:t>
            </a:r>
            <a:r>
              <a:rPr lang="en-US" altLang="en-US" dirty="0" smtClean="0">
                <a:latin typeface="Courier New" panose="02070309020205020404" pitchFamily="49" charset="0"/>
                <a:sym typeface="Symbol" panose="05050102010706020507" pitchFamily="18" charset="2"/>
              </a:rPr>
              <a:t>b</a:t>
            </a:r>
            <a:endParaRPr lang="en-US" altLang="en-US" i="1" dirty="0" smtClean="0">
              <a:latin typeface="Courier New" panose="02070309020205020404" pitchFamily="49" charset="0"/>
              <a:sym typeface="Symbol" panose="05050102010706020507" pitchFamily="18" charset="2"/>
            </a:endParaRPr>
          </a:p>
          <a:p>
            <a:r>
              <a:rPr lang="en-US" altLang="en-US" i="1" dirty="0" smtClean="0">
                <a:sym typeface="Symbol" panose="05050102010706020507" pitchFamily="18" charset="2"/>
              </a:rPr>
              <a:t>B</a:t>
            </a:r>
            <a:r>
              <a:rPr lang="en-US" altLang="en-US" dirty="0" smtClean="0">
                <a:sym typeface="Symbol" panose="05050102010706020507" pitchFamily="18" charset="2"/>
              </a:rPr>
              <a:t> </a:t>
            </a:r>
            <a:r>
              <a:rPr lang="en-US" altLang="en-US" i="1" dirty="0" smtClean="0"/>
              <a:t> </a:t>
            </a:r>
            <a:r>
              <a:rPr lang="en-US" altLang="en-US" dirty="0" err="1" smtClean="0">
                <a:latin typeface="Courier New" panose="02070309020205020404" pitchFamily="49" charset="0"/>
                <a:sym typeface="Symbol" panose="05050102010706020507" pitchFamily="18" charset="2"/>
              </a:rPr>
              <a:t>a</a:t>
            </a:r>
            <a:r>
              <a:rPr lang="en-US" altLang="en-US" i="1" dirty="0" err="1" smtClean="0">
                <a:sym typeface="Symbol" panose="05050102010706020507" pitchFamily="18" charset="2"/>
              </a:rPr>
              <a:t>B</a:t>
            </a:r>
            <a:r>
              <a:rPr lang="en-US" altLang="en-US" dirty="0" err="1" smtClean="0">
                <a:latin typeface="Courier New" panose="02070309020205020404" pitchFamily="49" charset="0"/>
                <a:sym typeface="Symbol" panose="05050102010706020507" pitchFamily="18" charset="2"/>
              </a:rPr>
              <a:t>b</a:t>
            </a:r>
            <a:endParaRPr lang="en-US" altLang="en-US" dirty="0" smtClean="0">
              <a:latin typeface="Courier New" panose="02070309020205020404" pitchFamily="49" charset="0"/>
              <a:sym typeface="Symbol" panose="05050102010706020507" pitchFamily="18" charset="2"/>
            </a:endParaRPr>
          </a:p>
          <a:p>
            <a:endParaRPr lang="en-US" altLang="en-US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08669" indent="-271631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91077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28114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65152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02189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39227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6264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13302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77420F-7EAA-424C-9903-7CB0458842D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32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8491" indent="-218491">
              <a:buFontTx/>
              <a:buAutoNum type="alphaUcParenR"/>
              <a:defRPr/>
            </a:pPr>
            <a:r>
              <a:rPr lang="en-US" dirty="0" smtClean="0"/>
              <a:t>If  S </a:t>
            </a:r>
            <a:r>
              <a:rPr lang="en-US" dirty="0" smtClean="0">
                <a:sym typeface="Symbol"/>
              </a:rPr>
              <a:t></a:t>
            </a: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⇒* w, then w is in L.  </a:t>
            </a:r>
          </a:p>
          <a:p>
            <a:pPr>
              <a:defRPr/>
            </a:pP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By Induction on number of grammar symbols: </a:t>
            </a:r>
            <a:b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</a:b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1. If alpha can be derived from S, then alpha has 0 or 1 S.    </a:t>
            </a:r>
          </a:p>
          <a:p>
            <a:pPr>
              <a:defRPr/>
            </a:pP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2. If alpha can be derived form S and contains S, then for some n , alpha is </a:t>
            </a:r>
            <a:r>
              <a:rPr lang="en-US" dirty="0" err="1" smtClean="0">
                <a:latin typeface="Arial Unicode MS"/>
                <a:ea typeface="Arial Unicode MS"/>
                <a:cs typeface="Arial Unicode MS"/>
                <a:sym typeface="Symbol"/>
              </a:rPr>
              <a:t>anSbn</a:t>
            </a: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.</a:t>
            </a:r>
          </a:p>
          <a:p>
            <a:pPr>
              <a:defRPr/>
            </a:pP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3. If w is derived from S, the the S was removed in the last step.</a:t>
            </a:r>
          </a:p>
          <a:p>
            <a:pPr>
              <a:defRPr/>
            </a:pPr>
            <a:endParaRPr lang="en-US" dirty="0" smtClean="0">
              <a:latin typeface="Arial Unicode MS"/>
              <a:ea typeface="Arial Unicode MS"/>
              <a:cs typeface="Arial Unicode MS"/>
              <a:sym typeface="Symbol"/>
            </a:endParaRPr>
          </a:p>
          <a:p>
            <a:pPr>
              <a:defRPr/>
            </a:pP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Let w = </a:t>
            </a:r>
            <a:r>
              <a:rPr lang="en-US" dirty="0" err="1" smtClean="0">
                <a:latin typeface="Arial Unicode MS"/>
                <a:ea typeface="Arial Unicode MS"/>
                <a:cs typeface="Arial Unicode MS"/>
                <a:sym typeface="Symbol"/>
              </a:rPr>
              <a:t>anbn</a:t>
            </a: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.  Show by induction that w is derived from S.</a:t>
            </a:r>
            <a:endParaRPr 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08669" indent="-271631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91077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28114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65152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02189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39227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6264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13302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5ABFFE-57BC-4AC8-A69A-ED14F20AD6AF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2808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3571" indent="-2852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671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954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9236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6274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3311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70349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7386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7605A3-BBC3-4FC6-83C5-3166721F357E}" type="slidenum">
              <a:rPr lang="en-US" altLang="en-US" smtClean="0"/>
              <a:pPr/>
              <a:t>18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49835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3571" indent="-2852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671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954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9236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6274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3311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70349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7386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E089F7C-F087-42FD-A13F-0063EC78717F}" type="slidenum">
              <a:rPr lang="en-US" altLang="en-US" smtClean="0"/>
              <a:pPr/>
              <a:t>19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81518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1781" indent="-285288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4538" indent="-22914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51030" indent="-22914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24488" indent="-22914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1525" indent="-2291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8563" indent="-2291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5600" indent="-2291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72638" indent="-2291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F96FB8-112C-481F-B7AA-D68A3AE8346C}" type="slidenum">
              <a:rPr lang="en-US" altLang="en-US" sz="12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84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0186" indent="-27314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2594" indent="-21851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9631" indent="-21851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6669" indent="-21851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3706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40744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77781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4819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AA22E1-2B7C-4EF2-BA0E-6B20FB6640B8}" type="slidenum">
              <a:rPr lang="en-US" altLang="en-US" smtClean="0"/>
              <a:pPr/>
              <a:t>20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36033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0186" indent="-27314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2594" indent="-21851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9631" indent="-21851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6669" indent="-21851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3706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40744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77781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4819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6597C5-EA30-4E4E-93E0-B0D5B2D0B8AF}" type="slidenum">
              <a:rPr lang="en-US" altLang="en-US" smtClean="0"/>
              <a:pPr/>
              <a:t>21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28356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WE saw this one in PLC.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08669" indent="-271631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91077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28114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65152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02189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39227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6264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13302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6326A0-B1FD-4391-A37D-B4E75CC1815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70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A brief foray into Chapter 7 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08669" indent="-271631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91077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28114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65152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02189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39227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6264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13302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E0B69E-37C3-41F3-AF57-2DF15084165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397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08669" indent="-271631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91077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28114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65152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02189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39227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6264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13302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E1C5EE-CCE9-4A07-89D8-36227EFD734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498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3571" indent="-2852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671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954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9236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6274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3311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70349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7386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8E1BDC-27A1-4729-9867-926FA4EBDD8A}" type="slidenum">
              <a:rPr lang="en-US" altLang="en-US" smtClean="0"/>
              <a:pPr/>
              <a:t>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94777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i="1" smtClean="0"/>
              <a:t>G</a:t>
            </a:r>
            <a:r>
              <a:rPr lang="en-US" altLang="en-US" smtClean="0"/>
              <a:t> = {{</a:t>
            </a:r>
            <a:r>
              <a:rPr lang="en-US" altLang="en-US" i="1" smtClean="0"/>
              <a:t>S</a:t>
            </a:r>
            <a:r>
              <a:rPr lang="en-US" altLang="en-US" smtClean="0"/>
              <a:t>, </a:t>
            </a:r>
            <a:r>
              <a:rPr lang="en-US" altLang="en-US" smtClean="0">
                <a:latin typeface="Courier New" panose="02070309020205020404" pitchFamily="49" charset="0"/>
              </a:rPr>
              <a:t>a</a:t>
            </a:r>
            <a:r>
              <a:rPr lang="en-US" altLang="en-US" smtClean="0"/>
              <a:t>, </a:t>
            </a:r>
            <a:r>
              <a:rPr lang="en-US" altLang="en-US" smtClean="0">
                <a:latin typeface="Courier New" panose="02070309020205020404" pitchFamily="49" charset="0"/>
              </a:rPr>
              <a:t>b</a:t>
            </a:r>
            <a:r>
              <a:rPr lang="en-US" altLang="en-US" smtClean="0"/>
              <a:t>}, {</a:t>
            </a:r>
            <a:r>
              <a:rPr lang="en-US" altLang="en-US" smtClean="0">
                <a:latin typeface="Courier New" panose="02070309020205020404" pitchFamily="49" charset="0"/>
              </a:rPr>
              <a:t>a</a:t>
            </a:r>
            <a:r>
              <a:rPr lang="en-US" altLang="en-US" smtClean="0"/>
              <a:t>, </a:t>
            </a:r>
            <a:r>
              <a:rPr lang="en-US" altLang="en-US" smtClean="0">
                <a:latin typeface="Courier New" panose="02070309020205020404" pitchFamily="49" charset="0"/>
              </a:rPr>
              <a:t>b</a:t>
            </a:r>
            <a:r>
              <a:rPr lang="en-US" altLang="en-US" smtClean="0"/>
              <a:t>}, </a:t>
            </a:r>
            <a:r>
              <a:rPr lang="en-US" altLang="en-US" i="1" smtClean="0"/>
              <a:t>R</a:t>
            </a:r>
            <a:r>
              <a:rPr lang="en-US" altLang="en-US" smtClean="0"/>
              <a:t>, </a:t>
            </a:r>
            <a:r>
              <a:rPr lang="en-US" altLang="en-US" i="1" smtClean="0"/>
              <a:t>S</a:t>
            </a:r>
            <a:r>
              <a:rPr lang="en-US" altLang="en-US" smtClean="0"/>
              <a:t>}, where:</a:t>
            </a:r>
          </a:p>
          <a:p>
            <a:endParaRPr lang="en-US" altLang="en-US" smtClean="0"/>
          </a:p>
          <a:p>
            <a:r>
              <a:rPr lang="en-US" altLang="en-US" smtClean="0"/>
              <a:t>        	     </a:t>
            </a:r>
            <a:r>
              <a:rPr lang="en-US" altLang="en-US" i="1" smtClean="0"/>
              <a:t>R</a:t>
            </a:r>
            <a:r>
              <a:rPr lang="en-US" altLang="en-US" smtClean="0"/>
              <a:t> = { </a:t>
            </a:r>
            <a:r>
              <a:rPr lang="en-US" altLang="en-US" i="1" smtClean="0"/>
              <a:t>S</a:t>
            </a:r>
            <a:r>
              <a:rPr lang="en-US" altLang="en-US" smtClean="0"/>
              <a:t> </a:t>
            </a:r>
            <a:r>
              <a:rPr lang="en-US" altLang="en-US" smtClean="0">
                <a:sym typeface="Symbol" panose="05050102010706020507" pitchFamily="18" charset="2"/>
              </a:rPr>
              <a:t></a:t>
            </a:r>
            <a:r>
              <a:rPr lang="en-US" altLang="en-US" smtClean="0"/>
              <a:t> </a:t>
            </a:r>
            <a:r>
              <a:rPr lang="en-US" altLang="en-US" smtClean="0">
                <a:latin typeface="Courier New" panose="02070309020205020404" pitchFamily="49" charset="0"/>
              </a:rPr>
              <a:t>a</a:t>
            </a:r>
            <a:r>
              <a:rPr lang="en-US" altLang="en-US" i="1" smtClean="0"/>
              <a:t>S</a:t>
            </a:r>
            <a:r>
              <a:rPr lang="en-US" altLang="en-US" smtClean="0">
                <a:latin typeface="Courier New" panose="02070309020205020404" pitchFamily="49" charset="0"/>
              </a:rPr>
              <a:t>b</a:t>
            </a:r>
            <a:endParaRPr lang="en-US" altLang="en-US" i="1" smtClean="0">
              <a:latin typeface="Courier New" panose="02070309020205020404" pitchFamily="49" charset="0"/>
            </a:endParaRPr>
          </a:p>
          <a:p>
            <a:r>
              <a:rPr lang="en-US" altLang="en-US" i="1" smtClean="0"/>
              <a:t>                                 S</a:t>
            </a:r>
            <a:r>
              <a:rPr lang="en-US" altLang="en-US" smtClean="0"/>
              <a:t> </a:t>
            </a:r>
            <a:r>
              <a:rPr lang="en-US" altLang="en-US" smtClean="0">
                <a:sym typeface="Symbol" panose="05050102010706020507" pitchFamily="18" charset="2"/>
              </a:rPr>
              <a:t></a:t>
            </a:r>
            <a:r>
              <a:rPr lang="en-US" altLang="en-US" smtClean="0"/>
              <a:t> </a:t>
            </a:r>
            <a:r>
              <a:rPr lang="en-US" altLang="en-US" smtClean="0">
                <a:latin typeface="Courier New" panose="02070309020205020404" pitchFamily="49" charset="0"/>
              </a:rPr>
              <a:t>b</a:t>
            </a:r>
            <a:r>
              <a:rPr lang="en-US" altLang="en-US" i="1" smtClean="0"/>
              <a:t>S</a:t>
            </a:r>
            <a:r>
              <a:rPr lang="en-US" altLang="en-US" smtClean="0">
                <a:latin typeface="Courier New" panose="02070309020205020404" pitchFamily="49" charset="0"/>
              </a:rPr>
              <a:t>a</a:t>
            </a:r>
          </a:p>
          <a:p>
            <a:r>
              <a:rPr lang="en-US" altLang="en-US" smtClean="0"/>
              <a:t>                                  </a:t>
            </a:r>
            <a:r>
              <a:rPr lang="en-US" altLang="en-US" i="1" smtClean="0"/>
              <a:t>S</a:t>
            </a:r>
            <a:r>
              <a:rPr lang="en-US" altLang="en-US" smtClean="0"/>
              <a:t> </a:t>
            </a:r>
            <a:r>
              <a:rPr lang="en-US" altLang="en-US" smtClean="0">
                <a:sym typeface="Symbol" panose="05050102010706020507" pitchFamily="18" charset="2"/>
              </a:rPr>
              <a:t></a:t>
            </a:r>
            <a:r>
              <a:rPr lang="en-US" altLang="en-US" smtClean="0"/>
              <a:t> </a:t>
            </a:r>
            <a:r>
              <a:rPr lang="en-US" altLang="en-US" i="1" smtClean="0"/>
              <a:t>SS</a:t>
            </a:r>
          </a:p>
          <a:p>
            <a:r>
              <a:rPr lang="en-US" altLang="en-US" i="1" smtClean="0"/>
              <a:t> 	              S</a:t>
            </a:r>
            <a:r>
              <a:rPr lang="en-US" altLang="en-US" smtClean="0"/>
              <a:t> </a:t>
            </a:r>
            <a:r>
              <a:rPr lang="en-US" altLang="en-US" smtClean="0">
                <a:sym typeface="Symbol" panose="05050102010706020507" pitchFamily="18" charset="2"/>
              </a:rPr>
              <a:t></a:t>
            </a:r>
            <a:r>
              <a:rPr lang="en-US" altLang="en-US" smtClean="0"/>
              <a:t> </a:t>
            </a:r>
            <a:r>
              <a:rPr lang="en-US" altLang="en-US" smtClean="0">
                <a:sym typeface="Symbol" panose="05050102010706020507" pitchFamily="18" charset="2"/>
              </a:rPr>
              <a:t></a:t>
            </a:r>
            <a:r>
              <a:rPr lang="en-US" altLang="en-US" smtClean="0"/>
              <a:t> }.</a:t>
            </a:r>
          </a:p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08669" indent="-271631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91077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28114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65152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02189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39227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6264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13302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F50A41-7720-4CF5-B0C4-A7F5A5428EF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244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3571" indent="-2852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671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954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9236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6274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3311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70349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7386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C92CF8-09CA-439A-80D8-E285B0EE9B76}" type="slidenum">
              <a:rPr lang="en-US" altLang="en-US" smtClean="0"/>
              <a:pPr/>
              <a:t>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87992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3571" indent="-2852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671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954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9236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6274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3311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70349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7386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C425247-CADD-4295-99C3-655075A1F536}" type="slidenum">
              <a:rPr lang="en-US" altLang="en-US" smtClean="0"/>
              <a:pPr/>
              <a:t>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64170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11D50-EF14-4E37-A7E5-33C52159D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0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DBA17-A554-40D5-B787-1DE18095D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87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016BB-D475-490D-B3E7-733F1172D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2B0B5-216A-4189-BF93-F057C11F6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1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D9720-9F44-42E9-86A9-6B1FE5C93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08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71EF5-367B-420A-94DF-13ECF09B9C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82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95254-C59E-4406-9309-7450223CF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0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E4E01-4642-4A02-8527-B67DC47163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37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EDD71-3482-4D54-8CEF-DFE4CDBC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69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C9DA0-1E53-4471-A0FF-494DF9A10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29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4294D-5DB8-44AC-952D-C3814DD20B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62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D26176D-57AD-459D-BC8F-889E63561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mericanscientist.org/template/AssetDetail/assetid/55592" TargetMode="External"/><Relationship Id="rId4" Type="http://schemas.openxmlformats.org/officeDocument/2006/relationships/hyperlink" Target="http://www.americanscientist.org/template/AuthorDetail/authorid/490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1905000" y="1905000"/>
            <a:ext cx="8763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 b="1">
              <a:solidFill>
                <a:schemeClr val="tx2"/>
              </a:solidFill>
            </a:endParaRP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1447800" y="3849688"/>
            <a:ext cx="8991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tx2"/>
                </a:solidFill>
              </a:rPr>
              <a:t>Context-Free Grammars, Part 2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057400" y="1120775"/>
            <a:ext cx="8610600" cy="1470025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MA/CSSE 474</a:t>
            </a:r>
          </a:p>
          <a:p>
            <a:pPr algn="ctr" eaLnBrk="1" hangingPunct="1">
              <a:defRPr/>
            </a:pPr>
            <a:r>
              <a:rPr lang="en-US" sz="4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Theory of Computation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228600"/>
            <a:ext cx="8229600" cy="685800"/>
          </a:xfrm>
        </p:spPr>
        <p:txBody>
          <a:bodyPr/>
          <a:lstStyle/>
          <a:p>
            <a:r>
              <a:rPr lang="en-US" altLang="en-US" sz="3600" b="1" smtClean="0"/>
              <a:t>Spam Generation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19200"/>
            <a:ext cx="708660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2438400" y="5181600"/>
            <a:ext cx="7696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/>
              <a:t>These production rules yield 1,843,200 possible spellings.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How Many Ways Can You Spell V1@gra? By </a:t>
            </a:r>
            <a:r>
              <a:rPr lang="en-US" altLang="en-US" sz="1600">
                <a:hlinkClick r:id="rId4"/>
              </a:rPr>
              <a:t>Brian Hayes</a:t>
            </a:r>
            <a:endParaRPr lang="en-US" altLang="en-US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American Scientist</a:t>
            </a:r>
            <a:r>
              <a:rPr lang="en-US" altLang="en-US" sz="1600"/>
              <a:t>, July-August 2007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hlinkClick r:id="rId5"/>
              </a:rPr>
              <a:t>http://www.americanscientist.org/template/AssetDetail/assetid/55592</a:t>
            </a:r>
            <a:r>
              <a:rPr lang="en-US" altLang="en-US" sz="16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8"/>
          <p:cNvSpPr>
            <a:spLocks noGrp="1" noChangeArrowheads="1"/>
          </p:cNvSpPr>
          <p:nvPr>
            <p:ph type="title"/>
          </p:nvPr>
        </p:nvSpPr>
        <p:spPr>
          <a:xfrm>
            <a:off x="2362200" y="76200"/>
            <a:ext cx="8229600" cy="762000"/>
          </a:xfrm>
        </p:spPr>
        <p:txBody>
          <a:bodyPr/>
          <a:lstStyle/>
          <a:p>
            <a:r>
              <a:rPr lang="en-US" altLang="en-US" sz="3600" b="1" smtClean="0"/>
              <a:t>HTML</a:t>
            </a:r>
          </a:p>
        </p:txBody>
      </p:sp>
      <p:sp>
        <p:nvSpPr>
          <p:cNvPr id="24579" name="Text Box 10"/>
          <p:cNvSpPr txBox="1">
            <a:spLocks noChangeArrowheads="1"/>
          </p:cNvSpPr>
          <p:nvPr/>
        </p:nvSpPr>
        <p:spPr bwMode="auto">
          <a:xfrm>
            <a:off x="2514600" y="1143000"/>
            <a:ext cx="792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580" name="Text Box 11"/>
          <p:cNvSpPr txBox="1">
            <a:spLocks noChangeArrowheads="1"/>
          </p:cNvSpPr>
          <p:nvPr/>
        </p:nvSpPr>
        <p:spPr bwMode="auto">
          <a:xfrm>
            <a:off x="2514600" y="1066800"/>
            <a:ext cx="777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581" name="Rectangle 14"/>
          <p:cNvSpPr>
            <a:spLocks noChangeArrowheads="1"/>
          </p:cNvSpPr>
          <p:nvPr/>
        </p:nvSpPr>
        <p:spPr bwMode="auto">
          <a:xfrm>
            <a:off x="2514600" y="830263"/>
            <a:ext cx="7696200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>
                <a:latin typeface="Courier New" panose="02070309020205020404" pitchFamily="49" charset="0"/>
              </a:rPr>
              <a:t>&lt;ul&gt;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/>
              <a:t>       </a:t>
            </a:r>
            <a:r>
              <a:rPr lang="en-US" altLang="en-US" sz="1900">
                <a:latin typeface="Courier New" panose="02070309020205020404" pitchFamily="49" charset="0"/>
              </a:rPr>
              <a:t>&lt;li&gt;</a:t>
            </a:r>
            <a:r>
              <a:rPr lang="en-US" altLang="en-US" sz="1900"/>
              <a:t>Item 1, which will include a sublist</a:t>
            </a:r>
            <a:r>
              <a:rPr lang="en-US" altLang="en-US" sz="1900">
                <a:latin typeface="Courier New" panose="02070309020205020404" pitchFamily="49" charset="0"/>
              </a:rPr>
              <a:t>&lt;/li&gt;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/>
              <a:t>              </a:t>
            </a:r>
            <a:r>
              <a:rPr lang="en-US" altLang="en-US" sz="1900">
                <a:latin typeface="Courier New" panose="02070309020205020404" pitchFamily="49" charset="0"/>
              </a:rPr>
              <a:t>&lt;ul&gt;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/>
              <a:t>                     </a:t>
            </a:r>
            <a:r>
              <a:rPr lang="en-US" altLang="en-US" sz="1900">
                <a:latin typeface="Courier New" panose="02070309020205020404" pitchFamily="49" charset="0"/>
              </a:rPr>
              <a:t>&lt;li&gt;</a:t>
            </a:r>
            <a:r>
              <a:rPr lang="en-US" altLang="en-US" sz="1900"/>
              <a:t>First item in sublist</a:t>
            </a:r>
            <a:r>
              <a:rPr lang="en-US" altLang="en-US" sz="1900">
                <a:latin typeface="Courier New" panose="02070309020205020404" pitchFamily="49" charset="0"/>
              </a:rPr>
              <a:t>&lt;/li&gt;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/>
              <a:t>                     </a:t>
            </a:r>
            <a:r>
              <a:rPr lang="en-US" altLang="en-US" sz="1900">
                <a:latin typeface="Courier New" panose="02070309020205020404" pitchFamily="49" charset="0"/>
              </a:rPr>
              <a:t>&lt;li&gt;</a:t>
            </a:r>
            <a:r>
              <a:rPr lang="en-US" altLang="en-US" sz="1900"/>
              <a:t>Second item in sublist</a:t>
            </a:r>
            <a:r>
              <a:rPr lang="en-US" altLang="en-US" sz="1900">
                <a:latin typeface="Courier New" panose="02070309020205020404" pitchFamily="49" charset="0"/>
              </a:rPr>
              <a:t>&lt;/li&gt;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/>
              <a:t>             </a:t>
            </a:r>
            <a:r>
              <a:rPr lang="en-US" altLang="en-US" sz="1900">
                <a:latin typeface="Courier New" panose="02070309020205020404" pitchFamily="49" charset="0"/>
              </a:rPr>
              <a:t>&lt;/ul&gt;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/>
              <a:t>       </a:t>
            </a:r>
            <a:r>
              <a:rPr lang="en-US" altLang="en-US" sz="1900">
                <a:latin typeface="Courier New" panose="02070309020205020404" pitchFamily="49" charset="0"/>
              </a:rPr>
              <a:t>&lt;li&gt;</a:t>
            </a:r>
            <a:r>
              <a:rPr lang="en-US" altLang="en-US" sz="1900"/>
              <a:t>Item 2</a:t>
            </a:r>
            <a:r>
              <a:rPr lang="en-US" altLang="en-US" sz="1900">
                <a:latin typeface="Courier New" panose="02070309020205020404" pitchFamily="49" charset="0"/>
              </a:rPr>
              <a:t>&lt;/li&gt;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>
                <a:latin typeface="Courier New" panose="02070309020205020404" pitchFamily="49" charset="0"/>
              </a:rPr>
              <a:t>&lt;/ul&gt;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>
              <a:latin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/>
              <a:t>A grammar: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/>
              <a:t>/* Text is a sequence of elements.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i="1">
                <a:latin typeface="Courier New" panose="02070309020205020404" pitchFamily="49" charset="0"/>
              </a:rPr>
              <a:t>HTMLtext</a:t>
            </a:r>
            <a:r>
              <a:rPr lang="en-US" altLang="en-US" sz="1900">
                <a:latin typeface="Courier New" panose="02070309020205020404" pitchFamily="49" charset="0"/>
              </a:rPr>
              <a:t> </a:t>
            </a:r>
            <a:r>
              <a:rPr lang="en-US" altLang="en-US" sz="1900">
                <a:sym typeface="Symbol" panose="05050102010706020507" pitchFamily="18" charset="2"/>
              </a:rPr>
              <a:t></a:t>
            </a:r>
            <a:r>
              <a:rPr lang="en-US" altLang="en-US" sz="1900"/>
              <a:t> </a:t>
            </a:r>
            <a:r>
              <a:rPr lang="en-US" altLang="en-US" sz="1900" i="1">
                <a:latin typeface="Courier New" panose="02070309020205020404" pitchFamily="49" charset="0"/>
                <a:sym typeface="Symbol" panose="05050102010706020507" pitchFamily="18" charset="2"/>
              </a:rPr>
              <a:t>Element</a:t>
            </a:r>
            <a:r>
              <a:rPr lang="en-US" altLang="en-US" sz="1900">
                <a:latin typeface="Courier New" panose="02070309020205020404" pitchFamily="49" charset="0"/>
                <a:sym typeface="Symbol" panose="05050102010706020507" pitchFamily="18" charset="2"/>
              </a:rPr>
              <a:t> </a:t>
            </a:r>
            <a:r>
              <a:rPr lang="en-US" altLang="en-US" sz="1900">
                <a:sym typeface="Symbol" panose="05050102010706020507" pitchFamily="18" charset="2"/>
              </a:rPr>
              <a:t> </a:t>
            </a:r>
            <a:r>
              <a:rPr lang="en-US" altLang="en-US" sz="1900" i="1">
                <a:latin typeface="Courier New" panose="02070309020205020404" pitchFamily="49" charset="0"/>
                <a:sym typeface="Symbol" panose="05050102010706020507" pitchFamily="18" charset="2"/>
              </a:rPr>
              <a:t>HTMLtext</a:t>
            </a:r>
            <a:r>
              <a:rPr lang="en-US" altLang="en-US" sz="1900">
                <a:sym typeface="Symbol" panose="05050102010706020507" pitchFamily="18" charset="2"/>
              </a:rPr>
              <a:t> | </a:t>
            </a:r>
            <a:r>
              <a:rPr lang="en-US" altLang="en-US" sz="2000"/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i="1">
                <a:latin typeface="Courier New" panose="02070309020205020404" pitchFamily="49" charset="0"/>
                <a:sym typeface="Symbol" panose="05050102010706020507" pitchFamily="18" charset="2"/>
              </a:rPr>
              <a:t>Element</a:t>
            </a:r>
            <a:r>
              <a:rPr lang="en-US" altLang="en-US" sz="1900">
                <a:sym typeface="Symbol" panose="05050102010706020507" pitchFamily="18" charset="2"/>
              </a:rPr>
              <a:t> </a:t>
            </a:r>
            <a:r>
              <a:rPr lang="en-US" altLang="en-US" sz="1900"/>
              <a:t> </a:t>
            </a:r>
            <a:r>
              <a:rPr lang="en-US" altLang="en-US" sz="1900" i="1">
                <a:latin typeface="Courier New" panose="02070309020205020404" pitchFamily="49" charset="0"/>
                <a:sym typeface="Symbol" panose="05050102010706020507" pitchFamily="18" charset="2"/>
              </a:rPr>
              <a:t>UL</a:t>
            </a:r>
            <a:r>
              <a:rPr lang="en-US" altLang="en-US" sz="1900">
                <a:sym typeface="Symbol" panose="05050102010706020507" pitchFamily="18" charset="2"/>
              </a:rPr>
              <a:t> | </a:t>
            </a:r>
            <a:r>
              <a:rPr lang="en-US" altLang="en-US" sz="1900" i="1">
                <a:latin typeface="Courier New" panose="02070309020205020404" pitchFamily="49" charset="0"/>
                <a:sym typeface="Symbol" panose="05050102010706020507" pitchFamily="18" charset="2"/>
              </a:rPr>
              <a:t>LI</a:t>
            </a:r>
            <a:r>
              <a:rPr lang="en-US" altLang="en-US" sz="1900">
                <a:latin typeface="Courier New" panose="02070309020205020404" pitchFamily="49" charset="0"/>
                <a:sym typeface="Symbol" panose="05050102010706020507" pitchFamily="18" charset="2"/>
              </a:rPr>
              <a:t> </a:t>
            </a:r>
            <a:r>
              <a:rPr lang="en-US" altLang="en-US" sz="1900">
                <a:sym typeface="Symbol" panose="05050102010706020507" pitchFamily="18" charset="2"/>
              </a:rPr>
              <a:t>| …    (and other kinds of elements that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>
                <a:sym typeface="Symbol" panose="05050102010706020507" pitchFamily="18" charset="2"/>
              </a:rPr>
              <a:t>	              are allowed in the body of an HTML document)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>
                <a:sym typeface="Symbol" panose="05050102010706020507" pitchFamily="18" charset="2"/>
              </a:rPr>
              <a:t>/* The </a:t>
            </a:r>
            <a:r>
              <a:rPr lang="en-US" altLang="en-US" sz="1900">
                <a:latin typeface="Courier New" panose="02070309020205020404" pitchFamily="49" charset="0"/>
                <a:sym typeface="Symbol" panose="05050102010706020507" pitchFamily="18" charset="2"/>
              </a:rPr>
              <a:t>&lt;ul&gt;</a:t>
            </a:r>
            <a:r>
              <a:rPr lang="en-US" altLang="en-US" sz="1900">
                <a:sym typeface="Symbol" panose="05050102010706020507" pitchFamily="18" charset="2"/>
              </a:rPr>
              <a:t> and </a:t>
            </a:r>
            <a:r>
              <a:rPr lang="en-US" altLang="en-US" sz="1900">
                <a:latin typeface="Courier New" panose="02070309020205020404" pitchFamily="49" charset="0"/>
                <a:sym typeface="Symbol" panose="05050102010706020507" pitchFamily="18" charset="2"/>
              </a:rPr>
              <a:t>&lt;/ul&gt;</a:t>
            </a:r>
            <a:r>
              <a:rPr lang="en-US" altLang="en-US" sz="1900">
                <a:sym typeface="Symbol" panose="05050102010706020507" pitchFamily="18" charset="2"/>
              </a:rPr>
              <a:t> tags must match.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i="1">
                <a:latin typeface="Courier New" panose="02070309020205020404" pitchFamily="49" charset="0"/>
                <a:sym typeface="Symbol" panose="05050102010706020507" pitchFamily="18" charset="2"/>
              </a:rPr>
              <a:t>UL</a:t>
            </a:r>
            <a:r>
              <a:rPr lang="en-US" altLang="en-US" sz="1900">
                <a:sym typeface="Symbol" panose="05050102010706020507" pitchFamily="18" charset="2"/>
              </a:rPr>
              <a:t> </a:t>
            </a:r>
            <a:r>
              <a:rPr lang="en-US" altLang="en-US" sz="1900"/>
              <a:t> </a:t>
            </a:r>
            <a:r>
              <a:rPr lang="en-US" altLang="en-US" sz="1900">
                <a:latin typeface="Courier New" panose="02070309020205020404" pitchFamily="49" charset="0"/>
                <a:sym typeface="Symbol" panose="05050102010706020507" pitchFamily="18" charset="2"/>
              </a:rPr>
              <a:t>&lt;ul&gt;</a:t>
            </a:r>
            <a:r>
              <a:rPr lang="en-US" altLang="en-US" sz="1900">
                <a:sym typeface="Symbol" panose="05050102010706020507" pitchFamily="18" charset="2"/>
              </a:rPr>
              <a:t> </a:t>
            </a:r>
            <a:r>
              <a:rPr lang="en-US" altLang="en-US" sz="1900" i="1">
                <a:latin typeface="Courier New" panose="02070309020205020404" pitchFamily="49" charset="0"/>
                <a:sym typeface="Symbol" panose="05050102010706020507" pitchFamily="18" charset="2"/>
              </a:rPr>
              <a:t>HTMLtext</a:t>
            </a:r>
            <a:r>
              <a:rPr lang="en-US" altLang="en-US" sz="1900">
                <a:sym typeface="Symbol" panose="05050102010706020507" pitchFamily="18" charset="2"/>
              </a:rPr>
              <a:t> </a:t>
            </a:r>
            <a:r>
              <a:rPr lang="en-US" altLang="en-US" sz="1900">
                <a:latin typeface="Courier New" panose="02070309020205020404" pitchFamily="49" charset="0"/>
                <a:sym typeface="Symbol" panose="05050102010706020507" pitchFamily="18" charset="2"/>
              </a:rPr>
              <a:t>&lt;/ul&gt;</a:t>
            </a:r>
            <a:r>
              <a:rPr lang="en-US" altLang="en-US" sz="2000">
                <a:sym typeface="Symbol" panose="05050102010706020507" pitchFamily="18" charset="2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ym typeface="Symbol" panose="05050102010706020507" pitchFamily="18" charset="2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>
                <a:sym typeface="Symbol" panose="05050102010706020507" pitchFamily="18" charset="2"/>
              </a:rPr>
              <a:t>/* The </a:t>
            </a:r>
            <a:r>
              <a:rPr lang="en-US" altLang="en-US" sz="1900">
                <a:latin typeface="Courier New" panose="02070309020205020404" pitchFamily="49" charset="0"/>
                <a:sym typeface="Symbol" panose="05050102010706020507" pitchFamily="18" charset="2"/>
              </a:rPr>
              <a:t>&lt;li&gt;</a:t>
            </a:r>
            <a:r>
              <a:rPr lang="en-US" altLang="en-US" sz="1900">
                <a:sym typeface="Symbol" panose="05050102010706020507" pitchFamily="18" charset="2"/>
              </a:rPr>
              <a:t> and </a:t>
            </a:r>
            <a:r>
              <a:rPr lang="en-US" altLang="en-US" sz="1900">
                <a:latin typeface="Courier New" panose="02070309020205020404" pitchFamily="49" charset="0"/>
                <a:sym typeface="Symbol" panose="05050102010706020507" pitchFamily="18" charset="2"/>
              </a:rPr>
              <a:t>&lt;/li&gt;</a:t>
            </a:r>
            <a:r>
              <a:rPr lang="en-US" altLang="en-US" sz="1900">
                <a:sym typeface="Symbol" panose="05050102010706020507" pitchFamily="18" charset="2"/>
              </a:rPr>
              <a:t> tags must match.</a:t>
            </a:r>
            <a:endParaRPr lang="en-US" altLang="en-US" sz="1900" i="1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i="1">
                <a:latin typeface="Courier New" panose="02070309020205020404" pitchFamily="49" charset="0"/>
                <a:sym typeface="Symbol" panose="05050102010706020507" pitchFamily="18" charset="2"/>
              </a:rPr>
              <a:t>LI</a:t>
            </a:r>
            <a:r>
              <a:rPr lang="en-US" altLang="en-US" sz="1900">
                <a:sym typeface="Symbol" panose="05050102010706020507" pitchFamily="18" charset="2"/>
              </a:rPr>
              <a:t> </a:t>
            </a:r>
            <a:r>
              <a:rPr lang="en-US" altLang="en-US" sz="1900"/>
              <a:t> </a:t>
            </a:r>
            <a:r>
              <a:rPr lang="en-US" altLang="en-US" sz="1900">
                <a:latin typeface="Courier New" panose="02070309020205020404" pitchFamily="49" charset="0"/>
                <a:sym typeface="Symbol" panose="05050102010706020507" pitchFamily="18" charset="2"/>
              </a:rPr>
              <a:t>&lt;li&gt;</a:t>
            </a:r>
            <a:r>
              <a:rPr lang="en-US" altLang="en-US" sz="1900">
                <a:sym typeface="Symbol" panose="05050102010706020507" pitchFamily="18" charset="2"/>
              </a:rPr>
              <a:t> </a:t>
            </a:r>
            <a:r>
              <a:rPr lang="en-US" altLang="en-US" sz="1900" i="1">
                <a:latin typeface="Courier New" panose="02070309020205020404" pitchFamily="49" charset="0"/>
                <a:sym typeface="Symbol" panose="05050102010706020507" pitchFamily="18" charset="2"/>
              </a:rPr>
              <a:t>HTMLtext</a:t>
            </a:r>
            <a:r>
              <a:rPr lang="en-US" altLang="en-US" sz="1900">
                <a:sym typeface="Symbol" panose="05050102010706020507" pitchFamily="18" charset="2"/>
              </a:rPr>
              <a:t> </a:t>
            </a:r>
            <a:r>
              <a:rPr lang="en-US" altLang="en-US" sz="1900">
                <a:latin typeface="Courier New" panose="02070309020205020404" pitchFamily="49" charset="0"/>
                <a:sym typeface="Symbol" panose="05050102010706020507" pitchFamily="18" charset="2"/>
              </a:rPr>
              <a:t>&lt;/li&gt;</a:t>
            </a:r>
            <a:r>
              <a:rPr lang="en-US" altLang="en-US" sz="1900">
                <a:sym typeface="Symbol" panose="05050102010706020507" pitchFamily="18" charset="2"/>
              </a:rPr>
              <a:t>	</a:t>
            </a:r>
            <a:r>
              <a:rPr lang="en-US" altLang="en-US" sz="1800">
                <a:sym typeface="Symbol" panose="05050102010706020507" pitchFamily="18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title"/>
          </p:nvPr>
        </p:nvSpPr>
        <p:spPr>
          <a:xfrm>
            <a:off x="2438400" y="76200"/>
            <a:ext cx="8229600" cy="868363"/>
          </a:xfrm>
        </p:spPr>
        <p:txBody>
          <a:bodyPr/>
          <a:lstStyle/>
          <a:p>
            <a:r>
              <a:rPr lang="en-US" altLang="en-US" sz="3600" b="1" smtClean="0"/>
              <a:t>English</a:t>
            </a:r>
            <a:r>
              <a:rPr lang="en-US" altLang="en-US" sz="3600" smtClean="0"/>
              <a:t> </a:t>
            </a:r>
          </a:p>
        </p:txBody>
      </p:sp>
      <p:sp>
        <p:nvSpPr>
          <p:cNvPr id="26627" name="Rectangle 7"/>
          <p:cNvSpPr>
            <a:spLocks noChangeArrowheads="1"/>
          </p:cNvSpPr>
          <p:nvPr/>
        </p:nvSpPr>
        <p:spPr bwMode="auto">
          <a:xfrm>
            <a:off x="2514600" y="1112838"/>
            <a:ext cx="7467600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i="1">
                <a:sym typeface="Symbol" panose="05050102010706020507" pitchFamily="18" charset="2"/>
              </a:rPr>
              <a:t>S</a:t>
            </a:r>
            <a:r>
              <a:rPr lang="en-US" altLang="en-US" sz="2400">
                <a:sym typeface="Symbol" panose="05050102010706020507" pitchFamily="18" charset="2"/>
              </a:rPr>
              <a:t>  </a:t>
            </a:r>
            <a:r>
              <a:rPr lang="en-US" altLang="en-US" sz="2400" i="1">
                <a:sym typeface="Symbol" panose="05050102010706020507" pitchFamily="18" charset="2"/>
              </a:rPr>
              <a:t>NP</a:t>
            </a:r>
            <a:r>
              <a:rPr lang="en-US" altLang="en-US" sz="2400">
                <a:sym typeface="Symbol" panose="05050102010706020507" pitchFamily="18" charset="2"/>
              </a:rPr>
              <a:t> </a:t>
            </a:r>
            <a:r>
              <a:rPr lang="en-US" altLang="en-US" sz="2400" i="1">
                <a:sym typeface="Symbol" panose="05050102010706020507" pitchFamily="18" charset="2"/>
              </a:rPr>
              <a:t>VP</a:t>
            </a:r>
          </a:p>
          <a:p>
            <a:pPr eaLnBrk="1" hangingPunct="1">
              <a:buFontTx/>
              <a:buNone/>
            </a:pPr>
            <a:r>
              <a:rPr lang="en-US" altLang="en-US" sz="2400" i="1">
                <a:sym typeface="Symbol" panose="05050102010706020507" pitchFamily="18" charset="2"/>
              </a:rPr>
              <a:t>NP</a:t>
            </a:r>
            <a:r>
              <a:rPr lang="en-US" altLang="en-US" sz="2400">
                <a:sym typeface="Symbol" panose="05050102010706020507" pitchFamily="18" charset="2"/>
              </a:rPr>
              <a:t>  </a:t>
            </a:r>
            <a:r>
              <a:rPr lang="en-US" altLang="en-US" sz="2400">
                <a:latin typeface="Courier New" panose="02070309020205020404" pitchFamily="49" charset="0"/>
                <a:sym typeface="Symbol" panose="05050102010706020507" pitchFamily="18" charset="2"/>
              </a:rPr>
              <a:t>the</a:t>
            </a:r>
            <a:r>
              <a:rPr lang="en-US" altLang="en-US" sz="2400">
                <a:sym typeface="Symbol" panose="05050102010706020507" pitchFamily="18" charset="2"/>
              </a:rPr>
              <a:t> </a:t>
            </a:r>
            <a:r>
              <a:rPr lang="en-US" altLang="en-US" sz="2400" i="1">
                <a:sym typeface="Symbol" panose="05050102010706020507" pitchFamily="18" charset="2"/>
              </a:rPr>
              <a:t>Nominal</a:t>
            </a:r>
            <a:r>
              <a:rPr lang="en-US" altLang="en-US" sz="2400">
                <a:sym typeface="Symbol" panose="05050102010706020507" pitchFamily="18" charset="2"/>
              </a:rPr>
              <a:t> | </a:t>
            </a:r>
            <a:r>
              <a:rPr lang="en-US" altLang="en-US" sz="2400">
                <a:latin typeface="Courier New" panose="02070309020205020404" pitchFamily="49" charset="0"/>
                <a:sym typeface="Symbol" panose="05050102010706020507" pitchFamily="18" charset="2"/>
              </a:rPr>
              <a:t>a</a:t>
            </a:r>
            <a:r>
              <a:rPr lang="en-US" altLang="en-US" sz="2400">
                <a:sym typeface="Symbol" panose="05050102010706020507" pitchFamily="18" charset="2"/>
              </a:rPr>
              <a:t> </a:t>
            </a:r>
            <a:r>
              <a:rPr lang="en-US" altLang="en-US" sz="2400" i="1">
                <a:sym typeface="Symbol" panose="05050102010706020507" pitchFamily="18" charset="2"/>
              </a:rPr>
              <a:t>Nominal</a:t>
            </a:r>
            <a:r>
              <a:rPr lang="en-US" altLang="en-US" sz="2400">
                <a:sym typeface="Symbol" panose="05050102010706020507" pitchFamily="18" charset="2"/>
              </a:rPr>
              <a:t> | </a:t>
            </a:r>
            <a:r>
              <a:rPr lang="en-US" altLang="en-US" sz="2400" i="1">
                <a:sym typeface="Symbol" panose="05050102010706020507" pitchFamily="18" charset="2"/>
              </a:rPr>
              <a:t>Nominal | </a:t>
            </a:r>
          </a:p>
          <a:p>
            <a:pPr eaLnBrk="1" hangingPunct="1">
              <a:buFontTx/>
              <a:buNone/>
            </a:pPr>
            <a:r>
              <a:rPr lang="en-US" altLang="en-US" sz="2400" i="1">
                <a:sym typeface="Symbol" panose="05050102010706020507" pitchFamily="18" charset="2"/>
              </a:rPr>
              <a:t>           ProperNoun</a:t>
            </a:r>
            <a:r>
              <a:rPr lang="en-US" altLang="en-US" sz="2400">
                <a:sym typeface="Symbol" panose="05050102010706020507" pitchFamily="18" charset="2"/>
              </a:rPr>
              <a:t> | </a:t>
            </a:r>
            <a:r>
              <a:rPr lang="en-US" altLang="en-US" sz="2400" i="1">
                <a:sym typeface="Symbol" panose="05050102010706020507" pitchFamily="18" charset="2"/>
              </a:rPr>
              <a:t>NP</a:t>
            </a:r>
            <a:r>
              <a:rPr lang="en-US" altLang="en-US" sz="2400">
                <a:sym typeface="Symbol" panose="05050102010706020507" pitchFamily="18" charset="2"/>
              </a:rPr>
              <a:t> </a:t>
            </a:r>
            <a:r>
              <a:rPr lang="en-US" altLang="en-US" sz="2400" i="1">
                <a:sym typeface="Symbol" panose="05050102010706020507" pitchFamily="18" charset="2"/>
              </a:rPr>
              <a:t>PP</a:t>
            </a:r>
          </a:p>
          <a:p>
            <a:pPr eaLnBrk="1" hangingPunct="1">
              <a:buFontTx/>
              <a:buNone/>
            </a:pPr>
            <a:r>
              <a:rPr lang="en-US" altLang="en-US" sz="2400" i="1">
                <a:sym typeface="Symbol" panose="05050102010706020507" pitchFamily="18" charset="2"/>
              </a:rPr>
              <a:t>Nominal </a:t>
            </a:r>
            <a:r>
              <a:rPr lang="en-US" altLang="en-US" sz="2400">
                <a:sym typeface="Symbol" panose="05050102010706020507" pitchFamily="18" charset="2"/>
              </a:rPr>
              <a:t>  </a:t>
            </a:r>
            <a:r>
              <a:rPr lang="en-US" altLang="en-US" sz="2400" i="1">
                <a:sym typeface="Symbol" panose="05050102010706020507" pitchFamily="18" charset="2"/>
              </a:rPr>
              <a:t>N</a:t>
            </a:r>
            <a:r>
              <a:rPr lang="en-US" altLang="en-US" sz="2400">
                <a:sym typeface="Symbol" panose="05050102010706020507" pitchFamily="18" charset="2"/>
              </a:rPr>
              <a:t> | </a:t>
            </a:r>
            <a:r>
              <a:rPr lang="en-US" altLang="en-US" sz="2400" i="1">
                <a:sym typeface="Symbol" panose="05050102010706020507" pitchFamily="18" charset="2"/>
              </a:rPr>
              <a:t>Adjs N</a:t>
            </a:r>
          </a:p>
          <a:p>
            <a:pPr eaLnBrk="1" hangingPunct="1">
              <a:buFontTx/>
              <a:buNone/>
            </a:pPr>
            <a:r>
              <a:rPr lang="en-US" altLang="en-US" sz="2400" i="1">
                <a:sym typeface="Symbol" panose="05050102010706020507" pitchFamily="18" charset="2"/>
              </a:rPr>
              <a:t>N</a:t>
            </a:r>
            <a:r>
              <a:rPr lang="en-US" altLang="en-US" sz="2400">
                <a:sym typeface="Symbol" panose="05050102010706020507" pitchFamily="18" charset="2"/>
              </a:rPr>
              <a:t>  </a:t>
            </a:r>
            <a:r>
              <a:rPr lang="en-US" altLang="en-US" sz="2400">
                <a:latin typeface="Courier New" panose="02070309020205020404" pitchFamily="49" charset="0"/>
                <a:sym typeface="Symbol" panose="05050102010706020507" pitchFamily="18" charset="2"/>
              </a:rPr>
              <a:t>cat</a:t>
            </a:r>
            <a:r>
              <a:rPr lang="en-US" altLang="en-US" sz="2400">
                <a:sym typeface="Symbol" panose="05050102010706020507" pitchFamily="18" charset="2"/>
              </a:rPr>
              <a:t> | </a:t>
            </a:r>
            <a:r>
              <a:rPr lang="en-US" altLang="en-US" sz="2400">
                <a:latin typeface="Courier New" panose="02070309020205020404" pitchFamily="49" charset="0"/>
                <a:sym typeface="Symbol" panose="05050102010706020507" pitchFamily="18" charset="2"/>
              </a:rPr>
              <a:t>dogs</a:t>
            </a:r>
            <a:r>
              <a:rPr lang="en-US" altLang="en-US" sz="2400">
                <a:sym typeface="Symbol" panose="05050102010706020507" pitchFamily="18" charset="2"/>
              </a:rPr>
              <a:t> | </a:t>
            </a:r>
            <a:r>
              <a:rPr lang="en-US" altLang="en-US" sz="2400">
                <a:latin typeface="Courier New" panose="02070309020205020404" pitchFamily="49" charset="0"/>
                <a:sym typeface="Symbol" panose="05050102010706020507" pitchFamily="18" charset="2"/>
              </a:rPr>
              <a:t>bear</a:t>
            </a:r>
            <a:r>
              <a:rPr lang="en-US" altLang="en-US" sz="2400">
                <a:sym typeface="Symbol" panose="05050102010706020507" pitchFamily="18" charset="2"/>
              </a:rPr>
              <a:t> | </a:t>
            </a:r>
            <a:r>
              <a:rPr lang="en-US" altLang="en-US" sz="2400">
                <a:latin typeface="Courier New" panose="02070309020205020404" pitchFamily="49" charset="0"/>
                <a:sym typeface="Symbol" panose="05050102010706020507" pitchFamily="18" charset="2"/>
              </a:rPr>
              <a:t>girl</a:t>
            </a:r>
            <a:r>
              <a:rPr lang="en-US" altLang="en-US" sz="2400">
                <a:sym typeface="Symbol" panose="05050102010706020507" pitchFamily="18" charset="2"/>
              </a:rPr>
              <a:t> | </a:t>
            </a:r>
            <a:r>
              <a:rPr lang="en-US" altLang="en-US" sz="2400">
                <a:latin typeface="Courier New" panose="02070309020205020404" pitchFamily="49" charset="0"/>
                <a:sym typeface="Symbol" panose="05050102010706020507" pitchFamily="18" charset="2"/>
              </a:rPr>
              <a:t>chocolate</a:t>
            </a:r>
            <a:r>
              <a:rPr lang="en-US" altLang="en-US" sz="2400">
                <a:sym typeface="Symbol" panose="05050102010706020507" pitchFamily="18" charset="2"/>
              </a:rPr>
              <a:t> | </a:t>
            </a:r>
            <a:r>
              <a:rPr lang="en-US" altLang="en-US" sz="2400">
                <a:latin typeface="Courier New" panose="02070309020205020404" pitchFamily="49" charset="0"/>
                <a:sym typeface="Symbol" panose="05050102010706020507" pitchFamily="18" charset="2"/>
              </a:rPr>
              <a:t>rifle</a:t>
            </a:r>
            <a:endParaRPr lang="en-US" altLang="en-US" sz="2400" i="1">
              <a:latin typeface="Courier New" panose="02070309020205020404" pitchFamily="49" charset="0"/>
              <a:sym typeface="Symbol" panose="05050102010706020507" pitchFamily="18" charset="2"/>
            </a:endParaRPr>
          </a:p>
          <a:p>
            <a:pPr eaLnBrk="1" hangingPunct="1">
              <a:buFontTx/>
              <a:buNone/>
            </a:pPr>
            <a:r>
              <a:rPr lang="en-US" altLang="en-US" sz="2400" i="1">
                <a:sym typeface="Symbol" panose="05050102010706020507" pitchFamily="18" charset="2"/>
              </a:rPr>
              <a:t>ProperNoun </a:t>
            </a:r>
            <a:r>
              <a:rPr lang="en-US" altLang="en-US" sz="2400">
                <a:sym typeface="Symbol" panose="05050102010706020507" pitchFamily="18" charset="2"/>
              </a:rPr>
              <a:t> </a:t>
            </a:r>
            <a:r>
              <a:rPr lang="en-US" altLang="en-US" sz="2400">
                <a:latin typeface="Courier New" panose="02070309020205020404" pitchFamily="49" charset="0"/>
                <a:sym typeface="Symbol" panose="05050102010706020507" pitchFamily="18" charset="2"/>
              </a:rPr>
              <a:t>Chris</a:t>
            </a:r>
            <a:r>
              <a:rPr lang="en-US" altLang="en-US" sz="2400">
                <a:sym typeface="Symbol" panose="05050102010706020507" pitchFamily="18" charset="2"/>
              </a:rPr>
              <a:t> | </a:t>
            </a:r>
            <a:r>
              <a:rPr lang="en-US" altLang="en-US" sz="2400">
                <a:latin typeface="Courier New" panose="02070309020205020404" pitchFamily="49" charset="0"/>
                <a:sym typeface="Symbol" panose="05050102010706020507" pitchFamily="18" charset="2"/>
              </a:rPr>
              <a:t>Fluffy</a:t>
            </a:r>
            <a:endParaRPr lang="en-US" altLang="en-US" sz="2400" i="1">
              <a:latin typeface="Courier New" panose="02070309020205020404" pitchFamily="49" charset="0"/>
              <a:sym typeface="Symbol" panose="05050102010706020507" pitchFamily="18" charset="2"/>
            </a:endParaRPr>
          </a:p>
          <a:p>
            <a:pPr eaLnBrk="1" hangingPunct="1">
              <a:buFontTx/>
              <a:buNone/>
            </a:pPr>
            <a:r>
              <a:rPr lang="en-US" altLang="en-US" sz="2400" i="1">
                <a:sym typeface="Symbol" panose="05050102010706020507" pitchFamily="18" charset="2"/>
              </a:rPr>
              <a:t>Adjs</a:t>
            </a:r>
            <a:r>
              <a:rPr lang="en-US" altLang="en-US" sz="2400">
                <a:sym typeface="Symbol" panose="05050102010706020507" pitchFamily="18" charset="2"/>
              </a:rPr>
              <a:t>  </a:t>
            </a:r>
            <a:r>
              <a:rPr lang="en-US" altLang="en-US" sz="2400" i="1">
                <a:sym typeface="Symbol" panose="05050102010706020507" pitchFamily="18" charset="2"/>
              </a:rPr>
              <a:t>Adj Adjs</a:t>
            </a:r>
            <a:r>
              <a:rPr lang="en-US" altLang="en-US" sz="2400">
                <a:sym typeface="Symbol" panose="05050102010706020507" pitchFamily="18" charset="2"/>
              </a:rPr>
              <a:t> | </a:t>
            </a:r>
            <a:r>
              <a:rPr lang="en-US" altLang="en-US" sz="2400" i="1">
                <a:sym typeface="Symbol" panose="05050102010706020507" pitchFamily="18" charset="2"/>
              </a:rPr>
              <a:t>Adj</a:t>
            </a:r>
          </a:p>
          <a:p>
            <a:pPr eaLnBrk="1" hangingPunct="1">
              <a:buFontTx/>
              <a:buNone/>
            </a:pPr>
            <a:r>
              <a:rPr lang="en-US" altLang="en-US" sz="2400" i="1">
                <a:sym typeface="Symbol" panose="05050102010706020507" pitchFamily="18" charset="2"/>
              </a:rPr>
              <a:t>Adj</a:t>
            </a:r>
            <a:r>
              <a:rPr lang="en-US" altLang="en-US" sz="2400">
                <a:sym typeface="Symbol" panose="05050102010706020507" pitchFamily="18" charset="2"/>
              </a:rPr>
              <a:t>  </a:t>
            </a:r>
            <a:r>
              <a:rPr lang="en-US" altLang="en-US" sz="2400">
                <a:latin typeface="Courier New" panose="02070309020205020404" pitchFamily="49" charset="0"/>
                <a:sym typeface="Symbol" panose="05050102010706020507" pitchFamily="18" charset="2"/>
              </a:rPr>
              <a:t>young</a:t>
            </a:r>
            <a:r>
              <a:rPr lang="en-US" altLang="en-US" sz="2400">
                <a:sym typeface="Symbol" panose="05050102010706020507" pitchFamily="18" charset="2"/>
              </a:rPr>
              <a:t> | </a:t>
            </a:r>
            <a:r>
              <a:rPr lang="en-US" altLang="en-US" sz="2400">
                <a:latin typeface="Courier New" panose="02070309020205020404" pitchFamily="49" charset="0"/>
                <a:sym typeface="Symbol" panose="05050102010706020507" pitchFamily="18" charset="2"/>
              </a:rPr>
              <a:t>older</a:t>
            </a:r>
            <a:r>
              <a:rPr lang="en-US" altLang="en-US" sz="2400">
                <a:sym typeface="Symbol" panose="05050102010706020507" pitchFamily="18" charset="2"/>
              </a:rPr>
              <a:t> | </a:t>
            </a:r>
            <a:r>
              <a:rPr lang="en-US" altLang="en-US" sz="2400">
                <a:latin typeface="Courier New" panose="02070309020205020404" pitchFamily="49" charset="0"/>
                <a:sym typeface="Symbol" panose="05050102010706020507" pitchFamily="18" charset="2"/>
              </a:rPr>
              <a:t>smart</a:t>
            </a:r>
            <a:endParaRPr lang="en-US" altLang="en-US" sz="2400" i="1">
              <a:latin typeface="Courier New" panose="02070309020205020404" pitchFamily="49" charset="0"/>
              <a:sym typeface="Symbol" panose="05050102010706020507" pitchFamily="18" charset="2"/>
            </a:endParaRPr>
          </a:p>
          <a:p>
            <a:pPr eaLnBrk="1" hangingPunct="1">
              <a:buFontTx/>
              <a:buNone/>
            </a:pPr>
            <a:r>
              <a:rPr lang="en-US" altLang="en-US" sz="2400" i="1">
                <a:sym typeface="Symbol" panose="05050102010706020507" pitchFamily="18" charset="2"/>
              </a:rPr>
              <a:t>VP</a:t>
            </a:r>
            <a:r>
              <a:rPr lang="en-US" altLang="en-US" sz="2400">
                <a:sym typeface="Symbol" panose="05050102010706020507" pitchFamily="18" charset="2"/>
              </a:rPr>
              <a:t>  </a:t>
            </a:r>
            <a:r>
              <a:rPr lang="en-US" altLang="en-US" sz="2400" i="1">
                <a:sym typeface="Symbol" panose="05050102010706020507" pitchFamily="18" charset="2"/>
              </a:rPr>
              <a:t>V</a:t>
            </a:r>
            <a:r>
              <a:rPr lang="en-US" altLang="en-US" sz="2400">
                <a:sym typeface="Symbol" panose="05050102010706020507" pitchFamily="18" charset="2"/>
              </a:rPr>
              <a:t> | </a:t>
            </a:r>
            <a:r>
              <a:rPr lang="en-US" altLang="en-US" sz="2400" i="1">
                <a:sym typeface="Symbol" panose="05050102010706020507" pitchFamily="18" charset="2"/>
              </a:rPr>
              <a:t>V NP </a:t>
            </a:r>
            <a:r>
              <a:rPr lang="en-US" altLang="en-US" sz="2400">
                <a:sym typeface="Symbol" panose="05050102010706020507" pitchFamily="18" charset="2"/>
              </a:rPr>
              <a:t>| </a:t>
            </a:r>
            <a:r>
              <a:rPr lang="en-US" altLang="en-US" sz="2400" i="1">
                <a:sym typeface="Symbol" panose="05050102010706020507" pitchFamily="18" charset="2"/>
              </a:rPr>
              <a:t>VP</a:t>
            </a:r>
            <a:r>
              <a:rPr lang="en-US" altLang="en-US" sz="2400">
                <a:sym typeface="Symbol" panose="05050102010706020507" pitchFamily="18" charset="2"/>
              </a:rPr>
              <a:t> </a:t>
            </a:r>
            <a:r>
              <a:rPr lang="en-US" altLang="en-US" sz="2400" i="1">
                <a:sym typeface="Symbol" panose="05050102010706020507" pitchFamily="18" charset="2"/>
              </a:rPr>
              <a:t>PP</a:t>
            </a:r>
          </a:p>
          <a:p>
            <a:pPr eaLnBrk="1" hangingPunct="1">
              <a:buFontTx/>
              <a:buNone/>
            </a:pPr>
            <a:r>
              <a:rPr lang="en-US" altLang="en-US" sz="2400" i="1">
                <a:sym typeface="Symbol" panose="05050102010706020507" pitchFamily="18" charset="2"/>
              </a:rPr>
              <a:t>V</a:t>
            </a:r>
            <a:r>
              <a:rPr lang="en-US" altLang="en-US" sz="2400">
                <a:sym typeface="Symbol" panose="05050102010706020507" pitchFamily="18" charset="2"/>
              </a:rPr>
              <a:t>  </a:t>
            </a:r>
            <a:r>
              <a:rPr lang="en-US" altLang="en-US" sz="2400">
                <a:latin typeface="Courier New" panose="02070309020205020404" pitchFamily="49" charset="0"/>
                <a:sym typeface="Symbol" panose="05050102010706020507" pitchFamily="18" charset="2"/>
              </a:rPr>
              <a:t>like</a:t>
            </a:r>
            <a:r>
              <a:rPr lang="en-US" altLang="en-US" sz="2400">
                <a:sym typeface="Symbol" panose="05050102010706020507" pitchFamily="18" charset="2"/>
              </a:rPr>
              <a:t> | </a:t>
            </a:r>
            <a:r>
              <a:rPr lang="en-US" altLang="en-US" sz="2400">
                <a:latin typeface="Courier New" panose="02070309020205020404" pitchFamily="49" charset="0"/>
                <a:sym typeface="Symbol" panose="05050102010706020507" pitchFamily="18" charset="2"/>
              </a:rPr>
              <a:t>likes</a:t>
            </a:r>
            <a:r>
              <a:rPr lang="en-US" altLang="en-US" sz="2400">
                <a:sym typeface="Symbol" panose="05050102010706020507" pitchFamily="18" charset="2"/>
              </a:rPr>
              <a:t> | </a:t>
            </a:r>
            <a:r>
              <a:rPr lang="en-US" altLang="en-US" sz="2400">
                <a:latin typeface="Courier New" panose="02070309020205020404" pitchFamily="49" charset="0"/>
                <a:sym typeface="Symbol" panose="05050102010706020507" pitchFamily="18" charset="2"/>
              </a:rPr>
              <a:t>thinks</a:t>
            </a:r>
            <a:r>
              <a:rPr lang="en-US" altLang="en-US" sz="2400">
                <a:sym typeface="Symbol" panose="05050102010706020507" pitchFamily="18" charset="2"/>
              </a:rPr>
              <a:t> | </a:t>
            </a:r>
            <a:r>
              <a:rPr lang="en-US" altLang="en-US" sz="2400">
                <a:latin typeface="Courier New" panose="02070309020205020404" pitchFamily="49" charset="0"/>
                <a:sym typeface="Symbol" panose="05050102010706020507" pitchFamily="18" charset="2"/>
              </a:rPr>
              <a:t>shoots</a:t>
            </a:r>
            <a:r>
              <a:rPr lang="en-US" altLang="en-US" sz="2400">
                <a:sym typeface="Symbol" panose="05050102010706020507" pitchFamily="18" charset="2"/>
              </a:rPr>
              <a:t> | </a:t>
            </a:r>
            <a:r>
              <a:rPr lang="en-US" altLang="en-US" sz="2400">
                <a:latin typeface="Courier New" panose="02070309020205020404" pitchFamily="49" charset="0"/>
                <a:sym typeface="Symbol" panose="05050102010706020507" pitchFamily="18" charset="2"/>
              </a:rPr>
              <a:t>smells</a:t>
            </a:r>
            <a:endParaRPr lang="en-US" altLang="en-US" sz="2400" i="1">
              <a:latin typeface="Courier New" panose="02070309020205020404" pitchFamily="49" charset="0"/>
              <a:sym typeface="Symbol" panose="05050102010706020507" pitchFamily="18" charset="2"/>
            </a:endParaRPr>
          </a:p>
          <a:p>
            <a:pPr eaLnBrk="1" hangingPunct="1">
              <a:buFontTx/>
              <a:buNone/>
            </a:pPr>
            <a:r>
              <a:rPr lang="en-US" altLang="en-US" sz="2400" i="1">
                <a:sym typeface="Symbol" panose="05050102010706020507" pitchFamily="18" charset="2"/>
              </a:rPr>
              <a:t>PP</a:t>
            </a:r>
            <a:r>
              <a:rPr lang="en-US" altLang="en-US" sz="2400">
                <a:sym typeface="Symbol" panose="05050102010706020507" pitchFamily="18" charset="2"/>
              </a:rPr>
              <a:t>  </a:t>
            </a:r>
            <a:r>
              <a:rPr lang="en-US" altLang="en-US" sz="2400" i="1">
                <a:sym typeface="Symbol" panose="05050102010706020507" pitchFamily="18" charset="2"/>
              </a:rPr>
              <a:t>Prep NP</a:t>
            </a:r>
          </a:p>
          <a:p>
            <a:pPr eaLnBrk="1" hangingPunct="1">
              <a:buFontTx/>
              <a:buNone/>
            </a:pPr>
            <a:r>
              <a:rPr lang="en-US" altLang="en-US" sz="2400" i="1">
                <a:sym typeface="Symbol" panose="05050102010706020507" pitchFamily="18" charset="2"/>
              </a:rPr>
              <a:t>Prep</a:t>
            </a:r>
            <a:r>
              <a:rPr lang="en-US" altLang="en-US" sz="2400">
                <a:sym typeface="Symbol" panose="05050102010706020507" pitchFamily="18" charset="2"/>
              </a:rPr>
              <a:t>  </a:t>
            </a:r>
            <a:r>
              <a:rPr lang="en-US" altLang="en-US" sz="2400">
                <a:latin typeface="Courier New" panose="02070309020205020404" pitchFamily="49" charset="0"/>
                <a:sym typeface="Symbol" panose="05050102010706020507" pitchFamily="18" charset="2"/>
              </a:rPr>
              <a:t>with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title"/>
          </p:nvPr>
        </p:nvSpPr>
        <p:spPr>
          <a:xfrm>
            <a:off x="2438400" y="0"/>
            <a:ext cx="8229600" cy="990600"/>
          </a:xfrm>
        </p:spPr>
        <p:txBody>
          <a:bodyPr/>
          <a:lstStyle/>
          <a:p>
            <a:r>
              <a:rPr lang="en-US" altLang="en-US" sz="3600" b="1" smtClean="0"/>
              <a:t>Designing Context-Free Grammars</a:t>
            </a:r>
            <a:r>
              <a:rPr lang="en-US" altLang="en-US" sz="4000" smtClean="0"/>
              <a:t> </a:t>
            </a:r>
          </a:p>
        </p:txBody>
      </p:sp>
      <p:sp>
        <p:nvSpPr>
          <p:cNvPr id="28675" name="Rectangle 7"/>
          <p:cNvSpPr>
            <a:spLocks noChangeArrowheads="1"/>
          </p:cNvSpPr>
          <p:nvPr/>
        </p:nvSpPr>
        <p:spPr bwMode="auto">
          <a:xfrm>
            <a:off x="2362200" y="1376363"/>
            <a:ext cx="81534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111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111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11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11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11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11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11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11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11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● </a:t>
            </a:r>
            <a:r>
              <a:rPr lang="en-US" altLang="en-US" sz="2400"/>
              <a:t>Generate related regions together.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		A</a:t>
            </a:r>
            <a:r>
              <a:rPr lang="en-US" altLang="en-US" sz="2400" baseline="30000"/>
              <a:t>n</a:t>
            </a:r>
            <a:r>
              <a:rPr lang="en-US" altLang="en-US" sz="2400"/>
              <a:t>B</a:t>
            </a:r>
            <a:r>
              <a:rPr lang="en-US" altLang="en-US" sz="2400" baseline="30000"/>
              <a:t>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● </a:t>
            </a:r>
            <a:r>
              <a:rPr lang="en-US" altLang="en-US" sz="2400"/>
              <a:t>Generate concatenated regions: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/>
              <a:t>   		A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</a:t>
            </a:r>
            <a:r>
              <a:rPr lang="en-US" altLang="en-US" sz="2400"/>
              <a:t> </a:t>
            </a:r>
            <a:r>
              <a:rPr lang="en-US" altLang="en-US" sz="2400" i="1">
                <a:sym typeface="Symbol" panose="05050102010706020507" pitchFamily="18" charset="2"/>
              </a:rPr>
              <a:t>BC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●</a:t>
            </a:r>
            <a:r>
              <a:rPr lang="en-US" altLang="en-US" sz="1800">
                <a:sym typeface="Symbol" panose="05050102010706020507" pitchFamily="18" charset="2"/>
              </a:rPr>
              <a:t> </a:t>
            </a:r>
            <a:r>
              <a:rPr lang="en-US" altLang="en-US" sz="2400">
                <a:sym typeface="Symbol" panose="05050102010706020507" pitchFamily="18" charset="2"/>
              </a:rPr>
              <a:t>Generate outside in: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sym typeface="Symbol" panose="05050102010706020507" pitchFamily="18" charset="2"/>
              </a:rPr>
              <a:t>   		A</a:t>
            </a:r>
            <a:r>
              <a:rPr lang="en-US" altLang="en-US" sz="2400">
                <a:sym typeface="Symbol" panose="05050102010706020507" pitchFamily="18" charset="2"/>
              </a:rPr>
              <a:t> </a:t>
            </a:r>
            <a:r>
              <a:rPr lang="en-US" altLang="en-US" sz="2400"/>
              <a:t> </a:t>
            </a:r>
            <a:r>
              <a:rPr lang="en-US" altLang="en-US" sz="2400">
                <a:latin typeface="Courier New" panose="02070309020205020404" pitchFamily="49" charset="0"/>
                <a:sym typeface="Symbol" panose="05050102010706020507" pitchFamily="18" charset="2"/>
              </a:rPr>
              <a:t>a</a:t>
            </a:r>
            <a:r>
              <a:rPr lang="en-US" altLang="en-US" sz="2400" i="1">
                <a:sym typeface="Symbol" panose="05050102010706020507" pitchFamily="18" charset="2"/>
              </a:rPr>
              <a:t>A</a:t>
            </a:r>
            <a:r>
              <a:rPr lang="en-US" altLang="en-US" sz="2400">
                <a:latin typeface="Courier New" panose="02070309020205020404" pitchFamily="49" charset="0"/>
                <a:sym typeface="Symbol" panose="05050102010706020507" pitchFamily="18" charset="2"/>
              </a:rPr>
              <a:t>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/>
              <a:t>Concatenating Independent Languages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362200" y="1600200"/>
            <a:ext cx="77724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Let </a:t>
            </a:r>
            <a:r>
              <a:rPr lang="en-US" altLang="en-US" sz="2400" i="1"/>
              <a:t>L</a:t>
            </a:r>
            <a:r>
              <a:rPr lang="en-US" altLang="en-US" sz="2400"/>
              <a:t> = {</a:t>
            </a:r>
            <a:r>
              <a:rPr lang="en-US" altLang="en-US" sz="2400">
                <a:latin typeface="Courier New" panose="02070309020205020404" pitchFamily="49" charset="0"/>
              </a:rPr>
              <a:t>a</a:t>
            </a:r>
            <a:r>
              <a:rPr lang="en-US" altLang="en-US" sz="2400" i="1" baseline="30000"/>
              <a:t>n</a:t>
            </a:r>
            <a:r>
              <a:rPr lang="en-US" altLang="en-US" sz="2400">
                <a:latin typeface="Courier New" panose="02070309020205020404" pitchFamily="49" charset="0"/>
              </a:rPr>
              <a:t>b</a:t>
            </a:r>
            <a:r>
              <a:rPr lang="en-US" altLang="en-US" sz="2400" i="1" baseline="30000"/>
              <a:t>n</a:t>
            </a:r>
            <a:r>
              <a:rPr lang="en-US" altLang="en-US" sz="2400">
                <a:latin typeface="Courier New" panose="02070309020205020404" pitchFamily="49" charset="0"/>
              </a:rPr>
              <a:t>c</a:t>
            </a:r>
            <a:r>
              <a:rPr lang="en-US" altLang="en-US" sz="2400" i="1" baseline="30000"/>
              <a:t>m</a:t>
            </a:r>
            <a:r>
              <a:rPr lang="en-US" altLang="en-US" sz="2400"/>
              <a:t> : </a:t>
            </a:r>
            <a:r>
              <a:rPr lang="en-US" altLang="en-US" sz="2400" i="1"/>
              <a:t>n</a:t>
            </a:r>
            <a:r>
              <a:rPr lang="en-US" altLang="en-US" sz="2400"/>
              <a:t>, </a:t>
            </a:r>
            <a:r>
              <a:rPr lang="en-US" altLang="en-US" sz="2400" i="1"/>
              <a:t>m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</a:t>
            </a:r>
            <a:r>
              <a:rPr lang="en-US" altLang="en-US" sz="2400"/>
              <a:t> 0}.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The </a:t>
            </a:r>
            <a:r>
              <a:rPr lang="en-US" altLang="en-US" sz="2400">
                <a:latin typeface="Courier New" panose="02070309020205020404" pitchFamily="49" charset="0"/>
              </a:rPr>
              <a:t>c</a:t>
            </a:r>
            <a:r>
              <a:rPr lang="en-US" altLang="en-US" sz="2400" i="1" baseline="30000"/>
              <a:t>m</a:t>
            </a:r>
            <a:r>
              <a:rPr lang="en-US" altLang="en-US" sz="2400"/>
              <a:t> portion of any string in </a:t>
            </a:r>
            <a:r>
              <a:rPr lang="en-US" altLang="en-US" sz="2400" i="1"/>
              <a:t>L</a:t>
            </a:r>
            <a:r>
              <a:rPr lang="en-US" altLang="en-US" sz="2400"/>
              <a:t> is completely independent of the </a:t>
            </a:r>
            <a:r>
              <a:rPr lang="en-US" altLang="en-US" sz="2400">
                <a:latin typeface="Courier New" panose="02070309020205020404" pitchFamily="49" charset="0"/>
              </a:rPr>
              <a:t>a</a:t>
            </a:r>
            <a:r>
              <a:rPr lang="en-US" altLang="en-US" sz="2400" i="1" baseline="30000"/>
              <a:t>n</a:t>
            </a:r>
            <a:r>
              <a:rPr lang="en-US" altLang="en-US" sz="2400">
                <a:latin typeface="Courier New" panose="02070309020205020404" pitchFamily="49" charset="0"/>
              </a:rPr>
              <a:t>b</a:t>
            </a:r>
            <a:r>
              <a:rPr lang="en-US" altLang="en-US" sz="2400" i="1" baseline="30000"/>
              <a:t>n</a:t>
            </a:r>
            <a:r>
              <a:rPr lang="en-US" altLang="en-US" sz="2400"/>
              <a:t> portion, so we should generate the two portions separately and concatenate them together.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/>
              <a:t>G</a:t>
            </a:r>
            <a:r>
              <a:rPr lang="en-US" altLang="en-US" sz="2400"/>
              <a:t> = ({</a:t>
            </a:r>
            <a:r>
              <a:rPr lang="en-US" altLang="en-US" sz="2400" i="1"/>
              <a:t>S</a:t>
            </a:r>
            <a:r>
              <a:rPr lang="en-US" altLang="en-US" sz="2400"/>
              <a:t>, </a:t>
            </a:r>
            <a:r>
              <a:rPr lang="en-US" altLang="en-US" sz="2400" i="1"/>
              <a:t>N</a:t>
            </a:r>
            <a:r>
              <a:rPr lang="en-US" altLang="en-US" sz="2400"/>
              <a:t>, </a:t>
            </a:r>
            <a:r>
              <a:rPr lang="en-US" altLang="en-US" sz="2400" i="1"/>
              <a:t>C</a:t>
            </a:r>
            <a:r>
              <a:rPr lang="en-US" altLang="en-US" sz="2400"/>
              <a:t>, </a:t>
            </a:r>
            <a:r>
              <a:rPr lang="en-US" altLang="en-US" sz="2400">
                <a:latin typeface="Courier New" panose="02070309020205020404" pitchFamily="49" charset="0"/>
              </a:rPr>
              <a:t>a</a:t>
            </a:r>
            <a:r>
              <a:rPr lang="en-US" altLang="en-US" sz="2400"/>
              <a:t>, </a:t>
            </a:r>
            <a:r>
              <a:rPr lang="en-US" altLang="en-US" sz="2400">
                <a:latin typeface="Courier New" panose="02070309020205020404" pitchFamily="49" charset="0"/>
              </a:rPr>
              <a:t>b</a:t>
            </a:r>
            <a:r>
              <a:rPr lang="en-US" altLang="en-US" sz="2400"/>
              <a:t>, </a:t>
            </a:r>
            <a:r>
              <a:rPr lang="en-US" altLang="en-US" sz="2400">
                <a:latin typeface="Courier New" panose="02070309020205020404" pitchFamily="49" charset="0"/>
              </a:rPr>
              <a:t>c</a:t>
            </a:r>
            <a:r>
              <a:rPr lang="en-US" altLang="en-US" sz="2400"/>
              <a:t>},  {</a:t>
            </a:r>
            <a:r>
              <a:rPr lang="en-US" altLang="en-US" sz="2400">
                <a:latin typeface="Courier New" panose="02070309020205020404" pitchFamily="49" charset="0"/>
              </a:rPr>
              <a:t>a</a:t>
            </a:r>
            <a:r>
              <a:rPr lang="en-US" altLang="en-US" sz="2400"/>
              <a:t>, </a:t>
            </a:r>
            <a:r>
              <a:rPr lang="en-US" altLang="en-US" sz="2400">
                <a:latin typeface="Courier New" panose="02070309020205020404" pitchFamily="49" charset="0"/>
              </a:rPr>
              <a:t>b</a:t>
            </a:r>
            <a:r>
              <a:rPr lang="en-US" altLang="en-US" sz="2400"/>
              <a:t>, </a:t>
            </a:r>
            <a:r>
              <a:rPr lang="en-US" altLang="en-US" sz="2400">
                <a:latin typeface="Courier New" panose="02070309020205020404" pitchFamily="49" charset="0"/>
              </a:rPr>
              <a:t>c</a:t>
            </a:r>
            <a:r>
              <a:rPr lang="en-US" altLang="en-US" sz="2400"/>
              <a:t>}, </a:t>
            </a:r>
            <a:r>
              <a:rPr lang="en-US" altLang="en-US" sz="2400" i="1"/>
              <a:t>R</a:t>
            </a:r>
            <a:r>
              <a:rPr lang="en-US" altLang="en-US" sz="2400"/>
              <a:t>, </a:t>
            </a:r>
            <a:r>
              <a:rPr lang="en-US" altLang="en-US" sz="2400" i="1"/>
              <a:t>S</a:t>
            </a:r>
            <a:r>
              <a:rPr lang="en-US" altLang="en-US" sz="2400"/>
              <a:t>} where: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       	     </a:t>
            </a:r>
            <a:r>
              <a:rPr lang="en-US" altLang="en-US" sz="2400" i="1"/>
              <a:t>R</a:t>
            </a:r>
            <a:r>
              <a:rPr lang="en-US" altLang="en-US" sz="2400"/>
              <a:t> = { </a:t>
            </a:r>
            <a:r>
              <a:rPr lang="en-US" altLang="en-US" sz="2400" i="1"/>
              <a:t>S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</a:t>
            </a:r>
            <a:r>
              <a:rPr lang="en-US" altLang="en-US" sz="2400"/>
              <a:t> </a:t>
            </a:r>
            <a:r>
              <a:rPr lang="en-US" altLang="en-US" sz="2400" i="1"/>
              <a:t>NC	</a:t>
            </a:r>
            <a:r>
              <a:rPr lang="en-US" altLang="en-US" sz="2400"/>
              <a:t> </a:t>
            </a:r>
            <a:endParaRPr lang="en-US" altLang="en-US" sz="2400" i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/>
              <a:t> 		   N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</a:t>
            </a:r>
            <a:r>
              <a:rPr lang="en-US" altLang="en-US" sz="2400"/>
              <a:t> </a:t>
            </a:r>
            <a:r>
              <a:rPr lang="en-US" altLang="en-US" sz="2400">
                <a:latin typeface="Courier New" panose="02070309020205020404" pitchFamily="49" charset="0"/>
              </a:rPr>
              <a:t>a</a:t>
            </a:r>
            <a:r>
              <a:rPr lang="en-US" altLang="en-US" sz="2400" i="1"/>
              <a:t>N</a:t>
            </a:r>
            <a:r>
              <a:rPr lang="en-US" altLang="en-US" sz="2400">
                <a:latin typeface="Courier New" panose="02070309020205020404" pitchFamily="49" charset="0"/>
              </a:rPr>
              <a:t>b</a:t>
            </a:r>
            <a:r>
              <a:rPr lang="en-US" altLang="en-US" sz="2400"/>
              <a:t> 	</a:t>
            </a:r>
            <a:endParaRPr lang="en-US" altLang="en-US" sz="2400" i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/>
              <a:t> 		   N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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</a:t>
            </a:r>
            <a:r>
              <a:rPr lang="en-US" altLang="en-US" sz="2400"/>
              <a:t> </a:t>
            </a:r>
            <a:endParaRPr lang="en-US" altLang="en-US" sz="2400" i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/>
              <a:t> 		   C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</a:t>
            </a:r>
            <a:r>
              <a:rPr lang="en-US" altLang="en-US" sz="2400"/>
              <a:t> </a:t>
            </a:r>
            <a:r>
              <a:rPr lang="en-US" altLang="en-US" sz="2400">
                <a:latin typeface="Courier New" panose="02070309020205020404" pitchFamily="49" charset="0"/>
              </a:rPr>
              <a:t>c</a:t>
            </a:r>
            <a:r>
              <a:rPr lang="en-US" altLang="en-US" sz="2400" i="1"/>
              <a:t>C</a:t>
            </a:r>
            <a:r>
              <a:rPr lang="en-US" altLang="en-US" sz="2400"/>
              <a:t> 		</a:t>
            </a:r>
            <a:endParaRPr lang="en-US" altLang="en-US" sz="2400" i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/>
              <a:t> 		   C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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</a:t>
            </a:r>
            <a:r>
              <a:rPr lang="en-US" altLang="en-US" sz="24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                      }.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0"/>
            <a:ext cx="8305800" cy="1417638"/>
          </a:xfrm>
        </p:spPr>
        <p:txBody>
          <a:bodyPr/>
          <a:lstStyle/>
          <a:p>
            <a:r>
              <a:rPr lang="en-US" altLang="en-US" sz="3200" b="1" i="1" smtClean="0"/>
              <a:t>L</a:t>
            </a:r>
            <a:r>
              <a:rPr lang="en-US" altLang="en-US" sz="3200" b="1" smtClean="0"/>
              <a:t> = {                         : </a:t>
            </a:r>
            <a:r>
              <a:rPr lang="en-US" altLang="en-US" sz="3200" b="1" i="1" smtClean="0"/>
              <a:t>k</a:t>
            </a:r>
            <a:r>
              <a:rPr lang="en-US" altLang="en-US" sz="3200" b="1" smtClean="0"/>
              <a:t> </a:t>
            </a:r>
            <a:r>
              <a:rPr lang="en-US" altLang="en-US" sz="3200" b="1" smtClean="0">
                <a:sym typeface="Symbol" panose="05050102010706020507" pitchFamily="18" charset="2"/>
              </a:rPr>
              <a:t></a:t>
            </a:r>
            <a:r>
              <a:rPr lang="en-US" altLang="en-US" sz="3200" b="1" smtClean="0"/>
              <a:t> 0 and </a:t>
            </a:r>
            <a:r>
              <a:rPr lang="en-US" altLang="en-US" sz="3200" b="1" smtClean="0">
                <a:sym typeface="Symbol" panose="05050102010706020507" pitchFamily="18" charset="2"/>
              </a:rPr>
              <a:t></a:t>
            </a:r>
            <a:r>
              <a:rPr lang="en-US" altLang="en-US" sz="3200" b="1" i="1" smtClean="0"/>
              <a:t>i (n</a:t>
            </a:r>
            <a:r>
              <a:rPr lang="en-US" altLang="en-US" sz="3200" b="1" i="1" baseline="-25000" smtClean="0"/>
              <a:t>i</a:t>
            </a:r>
            <a:r>
              <a:rPr lang="en-US" altLang="en-US" sz="3200" b="1" smtClean="0"/>
              <a:t> </a:t>
            </a:r>
            <a:r>
              <a:rPr lang="en-US" altLang="en-US" sz="3200" b="1" smtClean="0">
                <a:sym typeface="Symbol" panose="05050102010706020507" pitchFamily="18" charset="2"/>
              </a:rPr>
              <a:t></a:t>
            </a:r>
            <a:r>
              <a:rPr lang="en-US" altLang="en-US" sz="3200" b="1" smtClean="0"/>
              <a:t> 0)}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32772" name="Object 2"/>
          <p:cNvGraphicFramePr>
            <a:graphicFrameLocks noChangeAspect="1"/>
          </p:cNvGraphicFramePr>
          <p:nvPr/>
        </p:nvGraphicFramePr>
        <p:xfrm>
          <a:off x="3657600" y="520700"/>
          <a:ext cx="249555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7" name="Microsoft Equation 3.0" r:id="rId4" imgW="1218671" imgH="203112" progId="Equation.3">
                  <p:embed/>
                </p:oleObj>
              </mc:Choice>
              <mc:Fallback>
                <p:oleObj name="Microsoft Equation 3.0" r:id="rId4" imgW="1218671" imgH="203112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520700"/>
                        <a:ext cx="249555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2362200" y="1447800"/>
            <a:ext cx="80772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Examples of strings in L: </a:t>
            </a:r>
            <a:r>
              <a:rPr lang="en-US" altLang="en-US" sz="2400">
                <a:sym typeface="Symbol" panose="05050102010706020507" pitchFamily="18" charset="2"/>
              </a:rPr>
              <a:t></a:t>
            </a:r>
            <a:r>
              <a:rPr lang="en-US" altLang="en-US" sz="2400"/>
              <a:t>, </a:t>
            </a:r>
            <a:r>
              <a:rPr lang="en-US" altLang="en-US" sz="2400">
                <a:latin typeface="Courier New" panose="02070309020205020404" pitchFamily="49" charset="0"/>
              </a:rPr>
              <a:t>abab</a:t>
            </a:r>
            <a:r>
              <a:rPr lang="en-US" altLang="en-US" sz="2400"/>
              <a:t>, </a:t>
            </a:r>
            <a:r>
              <a:rPr lang="en-US" altLang="en-US" sz="2400">
                <a:latin typeface="Courier New" panose="02070309020205020404" pitchFamily="49" charset="0"/>
              </a:rPr>
              <a:t>aabbaaabbbabab</a:t>
            </a:r>
            <a:r>
              <a:rPr lang="en-US" altLang="en-US" sz="2400"/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Note that </a:t>
            </a:r>
            <a:r>
              <a:rPr lang="en-US" altLang="en-US" sz="2400" i="1"/>
              <a:t>L</a:t>
            </a:r>
            <a:r>
              <a:rPr lang="en-US" altLang="en-US" sz="2400"/>
              <a:t> = {</a:t>
            </a:r>
            <a:r>
              <a:rPr lang="en-US" altLang="en-US" sz="2400">
                <a:latin typeface="Courier New" panose="02070309020205020404" pitchFamily="49" charset="0"/>
              </a:rPr>
              <a:t>a</a:t>
            </a:r>
            <a:r>
              <a:rPr lang="en-US" altLang="en-US" sz="2400" i="1" baseline="30000"/>
              <a:t>n</a:t>
            </a:r>
            <a:r>
              <a:rPr lang="en-US" altLang="en-US" sz="2400">
                <a:latin typeface="Courier New" panose="02070309020205020404" pitchFamily="49" charset="0"/>
              </a:rPr>
              <a:t>b</a:t>
            </a:r>
            <a:r>
              <a:rPr lang="en-US" altLang="en-US" sz="2400" i="1" baseline="30000"/>
              <a:t>n</a:t>
            </a:r>
            <a:r>
              <a:rPr lang="en-US" altLang="en-US" sz="2400"/>
              <a:t> : </a:t>
            </a:r>
            <a:r>
              <a:rPr lang="en-US" altLang="en-US" sz="2400" i="1"/>
              <a:t>n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</a:t>
            </a:r>
            <a:r>
              <a:rPr lang="en-US" altLang="en-US" sz="2400"/>
              <a:t> 0}*.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/>
              <a:t>G</a:t>
            </a:r>
            <a:r>
              <a:rPr lang="en-US" altLang="en-US" sz="2400"/>
              <a:t> = ({</a:t>
            </a:r>
            <a:r>
              <a:rPr lang="en-US" altLang="en-US" sz="2400" i="1"/>
              <a:t>S</a:t>
            </a:r>
            <a:r>
              <a:rPr lang="en-US" altLang="en-US" sz="2400"/>
              <a:t>, </a:t>
            </a:r>
            <a:r>
              <a:rPr lang="en-US" altLang="en-US" sz="2400" i="1"/>
              <a:t>M</a:t>
            </a:r>
            <a:r>
              <a:rPr lang="en-US" altLang="en-US" sz="2400"/>
              <a:t>, </a:t>
            </a:r>
            <a:r>
              <a:rPr lang="en-US" altLang="en-US" sz="2400">
                <a:latin typeface="Courier New" panose="02070309020205020404" pitchFamily="49" charset="0"/>
              </a:rPr>
              <a:t>a</a:t>
            </a:r>
            <a:r>
              <a:rPr lang="en-US" altLang="en-US" sz="2400"/>
              <a:t>, </a:t>
            </a:r>
            <a:r>
              <a:rPr lang="en-US" altLang="en-US" sz="2400">
                <a:latin typeface="Courier New" panose="02070309020205020404" pitchFamily="49" charset="0"/>
              </a:rPr>
              <a:t>b</a:t>
            </a:r>
            <a:r>
              <a:rPr lang="en-US" altLang="en-US" sz="2400"/>
              <a:t>}, {</a:t>
            </a:r>
            <a:r>
              <a:rPr lang="en-US" altLang="en-US" sz="2400">
                <a:latin typeface="Courier New" panose="02070309020205020404" pitchFamily="49" charset="0"/>
              </a:rPr>
              <a:t>a</a:t>
            </a:r>
            <a:r>
              <a:rPr lang="en-US" altLang="en-US" sz="2400"/>
              <a:t>, </a:t>
            </a:r>
            <a:r>
              <a:rPr lang="en-US" altLang="en-US" sz="2400">
                <a:latin typeface="Courier New" panose="02070309020205020404" pitchFamily="49" charset="0"/>
              </a:rPr>
              <a:t>b</a:t>
            </a:r>
            <a:r>
              <a:rPr lang="en-US" altLang="en-US" sz="2400"/>
              <a:t>}, </a:t>
            </a:r>
            <a:r>
              <a:rPr lang="en-US" altLang="en-US" sz="2400" i="1"/>
              <a:t>R</a:t>
            </a:r>
            <a:r>
              <a:rPr lang="en-US" altLang="en-US" sz="2400"/>
              <a:t>, </a:t>
            </a:r>
            <a:r>
              <a:rPr lang="en-US" altLang="en-US" sz="2400" i="1"/>
              <a:t>S</a:t>
            </a:r>
            <a:r>
              <a:rPr lang="en-US" altLang="en-US" sz="2400"/>
              <a:t>} where: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       	     </a:t>
            </a:r>
            <a:r>
              <a:rPr lang="en-US" altLang="en-US" sz="2400" i="1"/>
              <a:t>R</a:t>
            </a:r>
            <a:r>
              <a:rPr lang="en-US" altLang="en-US" sz="2400"/>
              <a:t> = { </a:t>
            </a:r>
            <a:r>
              <a:rPr lang="en-US" altLang="en-US" sz="2400" i="1"/>
              <a:t>S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</a:t>
            </a:r>
            <a:r>
              <a:rPr lang="en-US" altLang="en-US" sz="2400"/>
              <a:t> </a:t>
            </a:r>
            <a:r>
              <a:rPr lang="en-US" altLang="en-US" sz="2400" i="1"/>
              <a:t>MS</a:t>
            </a:r>
            <a:r>
              <a:rPr lang="en-US" altLang="en-US" sz="2400"/>
              <a:t> 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/>
              <a:t> 		   S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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</a:t>
            </a:r>
            <a:r>
              <a:rPr lang="en-US" altLang="en-US" sz="2400"/>
              <a:t> </a:t>
            </a:r>
            <a:endParaRPr lang="en-US" altLang="en-US" sz="2400" i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/>
              <a:t> 		   M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</a:t>
            </a:r>
            <a:r>
              <a:rPr lang="en-US" altLang="en-US" sz="2400"/>
              <a:t> </a:t>
            </a:r>
            <a:r>
              <a:rPr lang="en-US" altLang="en-US" sz="2400">
                <a:latin typeface="Courier New" panose="02070309020205020404" pitchFamily="49" charset="0"/>
              </a:rPr>
              <a:t>a</a:t>
            </a:r>
            <a:r>
              <a:rPr lang="en-US" altLang="en-US" sz="2400" i="1"/>
              <a:t>M</a:t>
            </a:r>
            <a:r>
              <a:rPr lang="en-US" altLang="en-US" sz="2400">
                <a:latin typeface="Courier New" panose="02070309020205020404" pitchFamily="49" charset="0"/>
              </a:rPr>
              <a:t>b</a:t>
            </a:r>
            <a:r>
              <a:rPr lang="en-US" altLang="en-US" sz="2400"/>
              <a:t> 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/>
              <a:t> 		   M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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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ym typeface="Symbol" panose="05050102010706020507" pitchFamily="18" charset="2"/>
              </a:rPr>
              <a:t>                       </a:t>
            </a:r>
            <a:r>
              <a:rPr lang="en-US" altLang="en-US" sz="2400"/>
              <a:t>}.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ChangeArrowheads="1"/>
          </p:cNvSpPr>
          <p:nvPr/>
        </p:nvSpPr>
        <p:spPr bwMode="auto">
          <a:xfrm>
            <a:off x="2438400" y="1209675"/>
            <a:ext cx="8077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/>
              <a:t>L</a:t>
            </a:r>
            <a:r>
              <a:rPr lang="en-US" altLang="en-US" sz="2400"/>
              <a:t> = {</a:t>
            </a:r>
            <a:r>
              <a:rPr lang="en-US" altLang="en-US" sz="2400">
                <a:latin typeface="Courier New" panose="02070309020205020404" pitchFamily="49" charset="0"/>
              </a:rPr>
              <a:t>a</a:t>
            </a:r>
            <a:r>
              <a:rPr lang="en-US" altLang="en-US" sz="2400" i="1" baseline="30000">
                <a:latin typeface="Courier New" panose="02070309020205020404" pitchFamily="49" charset="0"/>
              </a:rPr>
              <a:t>n</a:t>
            </a:r>
            <a:r>
              <a:rPr lang="en-US" altLang="en-US" sz="2400">
                <a:latin typeface="Courier New" panose="02070309020205020404" pitchFamily="49" charset="0"/>
              </a:rPr>
              <a:t>b</a:t>
            </a:r>
            <a:r>
              <a:rPr lang="en-US" altLang="en-US" sz="2400" i="1" baseline="30000">
                <a:latin typeface="Courier New" panose="02070309020205020404" pitchFamily="49" charset="0"/>
              </a:rPr>
              <a:t>m</a:t>
            </a:r>
            <a:r>
              <a:rPr lang="en-US" altLang="en-US" sz="2400" baseline="30000"/>
              <a:t> </a:t>
            </a:r>
            <a:r>
              <a:rPr lang="en-US" altLang="en-US" sz="2400"/>
              <a:t>: </a:t>
            </a:r>
            <a:r>
              <a:rPr lang="en-US" altLang="en-US" sz="2400" i="1">
                <a:latin typeface="Courier New" panose="02070309020205020404" pitchFamily="49" charset="0"/>
              </a:rPr>
              <a:t>n</a:t>
            </a:r>
            <a:r>
              <a:rPr lang="en-US" altLang="en-US" sz="2400">
                <a:latin typeface="Courier New" panose="02070309020205020404" pitchFamily="49" charset="0"/>
              </a:rPr>
              <a:t> </a:t>
            </a:r>
            <a:r>
              <a:rPr lang="en-US" altLang="en-US" sz="2400">
                <a:latin typeface="Courier New" panose="02070309020205020404" pitchFamily="49" charset="0"/>
                <a:sym typeface="Symbol" panose="05050102010706020507" pitchFamily="18" charset="2"/>
              </a:rPr>
              <a:t></a:t>
            </a:r>
            <a:r>
              <a:rPr lang="en-US" altLang="en-US" sz="2400">
                <a:latin typeface="Courier New" panose="02070309020205020404" pitchFamily="49" charset="0"/>
              </a:rPr>
              <a:t> </a:t>
            </a:r>
            <a:r>
              <a:rPr lang="en-US" altLang="en-US" sz="2400" i="1">
                <a:latin typeface="Courier New" panose="02070309020205020404" pitchFamily="49" charset="0"/>
                <a:sym typeface="Symbol" panose="05050102010706020507" pitchFamily="18" charset="2"/>
              </a:rPr>
              <a:t>m</a:t>
            </a:r>
            <a:r>
              <a:rPr lang="en-US" altLang="en-US" sz="2400">
                <a:sym typeface="Symbol" panose="05050102010706020507" pitchFamily="18" charset="2"/>
              </a:rPr>
              <a:t>}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sym typeface="Symbol" panose="05050102010706020507" pitchFamily="18" charset="2"/>
              </a:rPr>
              <a:t>G</a:t>
            </a:r>
            <a:r>
              <a:rPr lang="en-US" altLang="en-US" sz="2400">
                <a:sym typeface="Symbol" panose="05050102010706020507" pitchFamily="18" charset="2"/>
              </a:rPr>
              <a:t> = (</a:t>
            </a:r>
            <a:r>
              <a:rPr lang="en-US" altLang="en-US" sz="2400" i="1">
                <a:sym typeface="Symbol" panose="05050102010706020507" pitchFamily="18" charset="2"/>
              </a:rPr>
              <a:t>V</a:t>
            </a:r>
            <a:r>
              <a:rPr lang="en-US" altLang="en-US" sz="2400">
                <a:sym typeface="Symbol" panose="05050102010706020507" pitchFamily="18" charset="2"/>
              </a:rPr>
              <a:t>, </a:t>
            </a:r>
            <a:r>
              <a:rPr lang="en-US" altLang="en-US" sz="2400"/>
              <a:t>, </a:t>
            </a:r>
            <a:r>
              <a:rPr lang="en-US" altLang="en-US" sz="2400" i="1">
                <a:sym typeface="Symbol" panose="05050102010706020507" pitchFamily="18" charset="2"/>
              </a:rPr>
              <a:t>R</a:t>
            </a:r>
            <a:r>
              <a:rPr lang="en-US" altLang="en-US" sz="2400">
                <a:sym typeface="Symbol" panose="05050102010706020507" pitchFamily="18" charset="2"/>
              </a:rPr>
              <a:t>, </a:t>
            </a:r>
            <a:r>
              <a:rPr lang="en-US" altLang="en-US" sz="2400" i="1">
                <a:sym typeface="Symbol" panose="05050102010706020507" pitchFamily="18" charset="2"/>
              </a:rPr>
              <a:t>S</a:t>
            </a:r>
            <a:r>
              <a:rPr lang="en-US" altLang="en-US" sz="2400">
                <a:sym typeface="Symbol" panose="05050102010706020507" pitchFamily="18" charset="2"/>
              </a:rPr>
              <a:t>), where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ym typeface="Symbol" panose="05050102010706020507" pitchFamily="18" charset="2"/>
              </a:rPr>
              <a:t>	</a:t>
            </a:r>
            <a:r>
              <a:rPr lang="en-US" altLang="en-US" sz="2400" i="1">
                <a:sym typeface="Symbol" panose="05050102010706020507" pitchFamily="18" charset="2"/>
              </a:rPr>
              <a:t>V</a:t>
            </a:r>
            <a:r>
              <a:rPr lang="en-US" altLang="en-US" sz="2400">
                <a:sym typeface="Symbol" panose="05050102010706020507" pitchFamily="18" charset="2"/>
              </a:rPr>
              <a:t> = {</a:t>
            </a:r>
            <a:r>
              <a:rPr lang="en-US" altLang="en-US" sz="2400">
                <a:latin typeface="Courier New" panose="02070309020205020404" pitchFamily="49" charset="0"/>
                <a:sym typeface="Symbol" panose="05050102010706020507" pitchFamily="18" charset="2"/>
              </a:rPr>
              <a:t>a</a:t>
            </a:r>
            <a:r>
              <a:rPr lang="en-US" altLang="en-US" sz="2400">
                <a:sym typeface="Symbol" panose="05050102010706020507" pitchFamily="18" charset="2"/>
              </a:rPr>
              <a:t>, </a:t>
            </a:r>
            <a:r>
              <a:rPr lang="en-US" altLang="en-US" sz="2400">
                <a:latin typeface="Courier New" panose="02070309020205020404" pitchFamily="49" charset="0"/>
                <a:sym typeface="Symbol" panose="05050102010706020507" pitchFamily="18" charset="2"/>
              </a:rPr>
              <a:t>b</a:t>
            </a:r>
            <a:r>
              <a:rPr lang="en-US" altLang="en-US" sz="2400">
                <a:sym typeface="Symbol" panose="05050102010706020507" pitchFamily="18" charset="2"/>
              </a:rPr>
              <a:t>, </a:t>
            </a:r>
            <a:r>
              <a:rPr lang="en-US" altLang="en-US" sz="2400" i="1">
                <a:sym typeface="Symbol" panose="05050102010706020507" pitchFamily="18" charset="2"/>
              </a:rPr>
              <a:t>S</a:t>
            </a:r>
            <a:r>
              <a:rPr lang="en-US" altLang="en-US" sz="2400">
                <a:sym typeface="Symbol" panose="05050102010706020507" pitchFamily="18" charset="2"/>
              </a:rPr>
              <a:t>,        },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ym typeface="Symbol" panose="05050102010706020507" pitchFamily="18" charset="2"/>
              </a:rPr>
              <a:t>	</a:t>
            </a:r>
            <a:r>
              <a:rPr lang="en-US" altLang="en-US" sz="2400"/>
              <a:t> = {</a:t>
            </a:r>
            <a:r>
              <a:rPr lang="en-US" altLang="en-US" sz="2400">
                <a:latin typeface="Courier New" panose="02070309020205020404" pitchFamily="49" charset="0"/>
                <a:sym typeface="Symbol" panose="05050102010706020507" pitchFamily="18" charset="2"/>
              </a:rPr>
              <a:t>a</a:t>
            </a:r>
            <a:r>
              <a:rPr lang="en-US" altLang="en-US" sz="2400">
                <a:sym typeface="Symbol" panose="05050102010706020507" pitchFamily="18" charset="2"/>
              </a:rPr>
              <a:t>, </a:t>
            </a:r>
            <a:r>
              <a:rPr lang="en-US" altLang="en-US" sz="2400">
                <a:latin typeface="Courier New" panose="02070309020205020404" pitchFamily="49" charset="0"/>
                <a:sym typeface="Symbol" panose="05050102010706020507" pitchFamily="18" charset="2"/>
              </a:rPr>
              <a:t>b</a:t>
            </a:r>
            <a:r>
              <a:rPr lang="en-US" altLang="en-US" sz="2400">
                <a:sym typeface="Symbol" panose="05050102010706020507" pitchFamily="18" charset="2"/>
              </a:rPr>
              <a:t>},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ym typeface="Symbol" panose="05050102010706020507" pitchFamily="18" charset="2"/>
              </a:rPr>
              <a:t>	</a:t>
            </a:r>
            <a:r>
              <a:rPr lang="en-US" altLang="en-US" sz="2400" i="1">
                <a:sym typeface="Symbol" panose="05050102010706020507" pitchFamily="18" charset="2"/>
              </a:rPr>
              <a:t>R</a:t>
            </a:r>
            <a:r>
              <a:rPr lang="en-US" altLang="en-US" sz="2400">
                <a:sym typeface="Symbol" panose="05050102010706020507" pitchFamily="18" charset="2"/>
              </a:rPr>
              <a:t> =</a:t>
            </a:r>
            <a:endParaRPr lang="en-US" altLang="en-US" sz="2400" i="1">
              <a:sym typeface="Symbol" panose="05050102010706020507" pitchFamily="18" charset="2"/>
            </a:endParaRPr>
          </a:p>
        </p:txBody>
      </p:sp>
      <p:sp>
        <p:nvSpPr>
          <p:cNvPr id="34819" name="Rectangle 7"/>
          <p:cNvSpPr>
            <a:spLocks noGrp="1" noChangeArrowheads="1"/>
          </p:cNvSpPr>
          <p:nvPr>
            <p:ph type="title"/>
          </p:nvPr>
        </p:nvSpPr>
        <p:spPr>
          <a:xfrm>
            <a:off x="2438400" y="228600"/>
            <a:ext cx="7924800" cy="838200"/>
          </a:xfrm>
        </p:spPr>
        <p:txBody>
          <a:bodyPr/>
          <a:lstStyle/>
          <a:p>
            <a:r>
              <a:rPr lang="en-US" altLang="en-US" sz="3300" b="1" smtClean="0">
                <a:solidFill>
                  <a:schemeClr val="tx1"/>
                </a:solidFill>
              </a:rPr>
              <a:t>Another Example: Unequal </a:t>
            </a:r>
            <a:r>
              <a:rPr lang="en-US" altLang="en-US" sz="3300" b="1" smtClean="0">
                <a:solidFill>
                  <a:schemeClr val="tx1"/>
                </a:solidFill>
                <a:latin typeface="Courier New" panose="02070309020205020404" pitchFamily="49" charset="0"/>
              </a:rPr>
              <a:t>a</a:t>
            </a:r>
            <a:r>
              <a:rPr lang="en-US" altLang="en-US" sz="3300" b="1" smtClean="0">
                <a:solidFill>
                  <a:schemeClr val="tx1"/>
                </a:solidFill>
              </a:rPr>
              <a:t>’s and </a:t>
            </a:r>
            <a:r>
              <a:rPr lang="en-US" altLang="en-US" sz="3300" b="1" smtClean="0">
                <a:solidFill>
                  <a:schemeClr val="tx1"/>
                </a:solidFill>
                <a:latin typeface="Courier New" panose="02070309020205020404" pitchFamily="49" charset="0"/>
              </a:rPr>
              <a:t>b</a:t>
            </a:r>
            <a:r>
              <a:rPr lang="en-US" altLang="en-US" sz="3300" b="1" smtClean="0">
                <a:solidFill>
                  <a:schemeClr val="tx1"/>
                </a:solidFill>
              </a:rPr>
              <a:t>’s</a:t>
            </a:r>
            <a:r>
              <a:rPr lang="en-US" altLang="en-US" sz="3300" smtClean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title"/>
          </p:nvPr>
        </p:nvSpPr>
        <p:spPr>
          <a:xfrm>
            <a:off x="2286000" y="76200"/>
            <a:ext cx="8382000" cy="868363"/>
          </a:xfrm>
        </p:spPr>
        <p:txBody>
          <a:bodyPr/>
          <a:lstStyle/>
          <a:p>
            <a:r>
              <a:rPr lang="en-US" altLang="en-US" sz="3400" b="1" smtClean="0"/>
              <a:t>Prove the Correctness of a Grammar</a:t>
            </a:r>
            <a:r>
              <a:rPr lang="en-US" altLang="en-US" sz="3400" smtClean="0"/>
              <a:t> </a:t>
            </a:r>
          </a:p>
        </p:txBody>
      </p:sp>
      <p:sp>
        <p:nvSpPr>
          <p:cNvPr id="36867" name="Rectangle 6"/>
          <p:cNvSpPr>
            <a:spLocks noChangeArrowheads="1"/>
          </p:cNvSpPr>
          <p:nvPr/>
        </p:nvSpPr>
        <p:spPr bwMode="auto">
          <a:xfrm>
            <a:off x="2286000" y="908050"/>
            <a:ext cx="81534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/>
              <a:t>A</a:t>
            </a:r>
            <a:r>
              <a:rPr lang="en-US" altLang="en-US" sz="2400" baseline="30000" dirty="0" err="1"/>
              <a:t>n</a:t>
            </a:r>
            <a:r>
              <a:rPr lang="en-US" altLang="en-US" sz="2400" dirty="0" err="1"/>
              <a:t>B</a:t>
            </a:r>
            <a:r>
              <a:rPr lang="en-US" altLang="en-US" sz="2400" baseline="30000" dirty="0" err="1"/>
              <a:t>n</a:t>
            </a:r>
            <a:r>
              <a:rPr lang="en-US" altLang="en-US" sz="2400" baseline="30000" dirty="0"/>
              <a:t> </a:t>
            </a:r>
            <a:r>
              <a:rPr lang="en-US" altLang="en-US" sz="2400" dirty="0"/>
              <a:t>= {</a:t>
            </a:r>
            <a:r>
              <a:rPr lang="en-US" altLang="en-US" sz="2400" dirty="0" err="1">
                <a:latin typeface="Courier New" panose="02070309020205020404" pitchFamily="49" charset="0"/>
              </a:rPr>
              <a:t>a</a:t>
            </a:r>
            <a:r>
              <a:rPr lang="en-US" altLang="en-US" sz="2400" i="1" baseline="30000" dirty="0" err="1"/>
              <a:t>n</a:t>
            </a:r>
            <a:r>
              <a:rPr lang="en-US" altLang="en-US" sz="2400" dirty="0" err="1">
                <a:latin typeface="Courier New" panose="02070309020205020404" pitchFamily="49" charset="0"/>
              </a:rPr>
              <a:t>b</a:t>
            </a:r>
            <a:r>
              <a:rPr lang="en-US" altLang="en-US" sz="2400" i="1" baseline="30000" dirty="0" err="1"/>
              <a:t>n</a:t>
            </a:r>
            <a:r>
              <a:rPr lang="en-US" altLang="en-US" sz="2400" dirty="0"/>
              <a:t> : </a:t>
            </a:r>
            <a:r>
              <a:rPr lang="en-US" altLang="en-US" sz="2400" i="1" dirty="0"/>
              <a:t>n</a:t>
            </a:r>
            <a:r>
              <a:rPr lang="en-US" altLang="en-US" sz="2400" dirty="0"/>
              <a:t> </a:t>
            </a:r>
            <a:r>
              <a:rPr lang="en-US" altLang="en-US" sz="2400" dirty="0">
                <a:sym typeface="Symbol" panose="05050102010706020507" pitchFamily="18" charset="2"/>
              </a:rPr>
              <a:t></a:t>
            </a:r>
            <a:r>
              <a:rPr lang="en-US" altLang="en-US" sz="2400" dirty="0"/>
              <a:t> 0}</a:t>
            </a:r>
            <a:r>
              <a:rPr lang="en-US" altLang="en-US" sz="2400" dirty="0">
                <a:sym typeface="Symbol" panose="05050102010706020507" pitchFamily="18" charset="2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 dirty="0">
                <a:sym typeface="Symbol" panose="05050102010706020507" pitchFamily="18" charset="2"/>
              </a:rPr>
              <a:t>G</a:t>
            </a:r>
            <a:r>
              <a:rPr lang="en-US" altLang="en-US" sz="2400" dirty="0">
                <a:sym typeface="Symbol" panose="05050102010706020507" pitchFamily="18" charset="2"/>
              </a:rPr>
              <a:t> = ({</a:t>
            </a:r>
            <a:r>
              <a:rPr lang="en-US" altLang="en-US" sz="2400" i="1" dirty="0">
                <a:sym typeface="Symbol" panose="05050102010706020507" pitchFamily="18" charset="2"/>
              </a:rPr>
              <a:t>S</a:t>
            </a:r>
            <a:r>
              <a:rPr lang="en-US" altLang="en-US" sz="2400" dirty="0">
                <a:sym typeface="Symbol" panose="05050102010706020507" pitchFamily="18" charset="2"/>
              </a:rPr>
              <a:t>, </a:t>
            </a:r>
            <a:r>
              <a:rPr lang="en-US" altLang="en-US" sz="2400" dirty="0">
                <a:latin typeface="Courier New" panose="02070309020205020404" pitchFamily="49" charset="0"/>
                <a:sym typeface="Symbol" panose="05050102010706020507" pitchFamily="18" charset="2"/>
              </a:rPr>
              <a:t>a</a:t>
            </a:r>
            <a:r>
              <a:rPr lang="en-US" altLang="en-US" sz="2400" dirty="0">
                <a:sym typeface="Symbol" panose="05050102010706020507" pitchFamily="18" charset="2"/>
              </a:rPr>
              <a:t>, </a:t>
            </a:r>
            <a:r>
              <a:rPr lang="en-US" altLang="en-US" sz="2400" dirty="0">
                <a:latin typeface="Courier New" panose="02070309020205020404" pitchFamily="49" charset="0"/>
                <a:sym typeface="Symbol" panose="05050102010706020507" pitchFamily="18" charset="2"/>
              </a:rPr>
              <a:t>b</a:t>
            </a:r>
            <a:r>
              <a:rPr lang="en-US" altLang="en-US" sz="2400" dirty="0">
                <a:sym typeface="Symbol" panose="05050102010706020507" pitchFamily="18" charset="2"/>
              </a:rPr>
              <a:t>}, {</a:t>
            </a:r>
            <a:r>
              <a:rPr lang="en-US" altLang="en-US" sz="2400" dirty="0">
                <a:latin typeface="Courier New" panose="02070309020205020404" pitchFamily="49" charset="0"/>
                <a:sym typeface="Symbol" panose="05050102010706020507" pitchFamily="18" charset="2"/>
              </a:rPr>
              <a:t>a</a:t>
            </a:r>
            <a:r>
              <a:rPr lang="en-US" altLang="en-US" sz="2400" dirty="0">
                <a:sym typeface="Symbol" panose="05050102010706020507" pitchFamily="18" charset="2"/>
              </a:rPr>
              <a:t>, </a:t>
            </a:r>
            <a:r>
              <a:rPr lang="en-US" altLang="en-US" sz="2400" dirty="0">
                <a:latin typeface="Courier New" panose="02070309020205020404" pitchFamily="49" charset="0"/>
                <a:sym typeface="Symbol" panose="05050102010706020507" pitchFamily="18" charset="2"/>
              </a:rPr>
              <a:t>b</a:t>
            </a:r>
            <a:r>
              <a:rPr lang="en-US" altLang="en-US" sz="2400" dirty="0">
                <a:sym typeface="Symbol" panose="05050102010706020507" pitchFamily="18" charset="2"/>
              </a:rPr>
              <a:t>}, </a:t>
            </a:r>
            <a:r>
              <a:rPr lang="en-US" altLang="en-US" sz="2400" i="1" dirty="0">
                <a:sym typeface="Symbol" panose="05050102010706020507" pitchFamily="18" charset="2"/>
              </a:rPr>
              <a:t>R</a:t>
            </a:r>
            <a:r>
              <a:rPr lang="en-US" altLang="en-US" sz="2400" dirty="0">
                <a:sym typeface="Symbol" panose="05050102010706020507" pitchFamily="18" charset="2"/>
              </a:rPr>
              <a:t>, </a:t>
            </a:r>
            <a:r>
              <a:rPr lang="en-US" altLang="en-US" sz="2400" i="1" dirty="0">
                <a:sym typeface="Symbol" panose="05050102010706020507" pitchFamily="18" charset="2"/>
              </a:rPr>
              <a:t>S</a:t>
            </a:r>
            <a:r>
              <a:rPr lang="en-US" altLang="en-US" sz="2400" dirty="0">
                <a:sym typeface="Symbol" panose="05050102010706020507" pitchFamily="18" charset="2"/>
              </a:rPr>
              <a:t>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 dirty="0">
                <a:sym typeface="Symbol" panose="05050102010706020507" pitchFamily="18" charset="2"/>
              </a:rPr>
              <a:t>            R</a:t>
            </a:r>
            <a:r>
              <a:rPr lang="en-US" altLang="en-US" sz="2400" dirty="0">
                <a:sym typeface="Symbol" panose="05050102010706020507" pitchFamily="18" charset="2"/>
              </a:rPr>
              <a:t> = {  </a:t>
            </a:r>
            <a:r>
              <a:rPr lang="en-US" altLang="en-US" sz="2400" i="1" dirty="0">
                <a:sym typeface="Symbol" panose="05050102010706020507" pitchFamily="18" charset="2"/>
              </a:rPr>
              <a:t>S</a:t>
            </a:r>
            <a:r>
              <a:rPr lang="en-US" altLang="en-US" sz="2400" dirty="0">
                <a:sym typeface="Symbol" panose="05050102010706020507" pitchFamily="18" charset="2"/>
              </a:rPr>
              <a:t> 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Courier New" panose="02070309020205020404" pitchFamily="49" charset="0"/>
                <a:sym typeface="Symbol" panose="05050102010706020507" pitchFamily="18" charset="2"/>
              </a:rPr>
              <a:t>a</a:t>
            </a:r>
            <a:r>
              <a:rPr lang="en-US" altLang="en-US" sz="2400" dirty="0">
                <a:sym typeface="Symbol" panose="05050102010706020507" pitchFamily="18" charset="2"/>
              </a:rPr>
              <a:t> </a:t>
            </a:r>
            <a:r>
              <a:rPr lang="en-US" altLang="en-US" sz="2400" i="1" dirty="0">
                <a:sym typeface="Symbol" panose="05050102010706020507" pitchFamily="18" charset="2"/>
              </a:rPr>
              <a:t>S</a:t>
            </a:r>
            <a:r>
              <a:rPr lang="en-US" altLang="en-US" sz="2400" dirty="0">
                <a:sym typeface="Symbol" panose="05050102010706020507" pitchFamily="18" charset="2"/>
              </a:rPr>
              <a:t> </a:t>
            </a:r>
            <a:r>
              <a:rPr lang="en-US" altLang="en-US" sz="2400" dirty="0">
                <a:latin typeface="Courier New" panose="02070309020205020404" pitchFamily="49" charset="0"/>
                <a:sym typeface="Symbol" panose="05050102010706020507" pitchFamily="18" charset="2"/>
              </a:rPr>
              <a:t>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 dirty="0">
                <a:sym typeface="Symbol" panose="05050102010706020507" pitchFamily="18" charset="2"/>
              </a:rPr>
              <a:t>			  	S</a:t>
            </a:r>
            <a:r>
              <a:rPr lang="en-US" altLang="en-US" sz="2400" dirty="0">
                <a:sym typeface="Symbol" panose="05050102010706020507" pitchFamily="18" charset="2"/>
              </a:rPr>
              <a:t> </a:t>
            </a:r>
            <a:r>
              <a:rPr lang="en-US" altLang="en-US" sz="2400" dirty="0"/>
              <a:t> </a:t>
            </a:r>
            <a:r>
              <a:rPr lang="en-US" altLang="en-US" sz="2400" dirty="0">
                <a:sym typeface="Symbol" panose="05050102010706020507" pitchFamily="18" charset="2"/>
              </a:rPr>
              <a:t></a:t>
            </a:r>
            <a:r>
              <a:rPr lang="en-US" altLang="en-US" sz="24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                    }</a:t>
            </a:r>
            <a:endParaRPr lang="en-US" altLang="en-US" sz="2400" dirty="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●</a:t>
            </a:r>
            <a:r>
              <a:rPr lang="en-US" altLang="en-US" sz="2400" dirty="0">
                <a:sym typeface="Symbol" panose="05050102010706020507" pitchFamily="18" charset="2"/>
              </a:rPr>
              <a:t> Prove that </a:t>
            </a:r>
            <a:r>
              <a:rPr lang="en-US" altLang="en-US" sz="2400" i="1" dirty="0">
                <a:sym typeface="Symbol" panose="05050102010706020507" pitchFamily="18" charset="2"/>
              </a:rPr>
              <a:t>G</a:t>
            </a:r>
            <a:r>
              <a:rPr lang="en-US" altLang="en-US" sz="2400" dirty="0">
                <a:sym typeface="Symbol" panose="05050102010706020507" pitchFamily="18" charset="2"/>
              </a:rPr>
              <a:t> generates only strings in </a:t>
            </a:r>
            <a:r>
              <a:rPr lang="en-US" altLang="en-US" sz="2400" i="1" dirty="0">
                <a:sym typeface="Symbol" panose="05050102010706020507" pitchFamily="18" charset="2"/>
              </a:rPr>
              <a:t>L.</a:t>
            </a:r>
            <a:endParaRPr lang="en-US" altLang="en-US" sz="2400" dirty="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ym typeface="Symbol" panose="05050102010706020507" pitchFamily="18" charset="2"/>
              </a:rPr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●</a:t>
            </a:r>
            <a:r>
              <a:rPr lang="en-US" altLang="en-US" sz="2400" dirty="0">
                <a:sym typeface="Symbol" panose="05050102010706020507" pitchFamily="18" charset="2"/>
              </a:rPr>
              <a:t> Prove that </a:t>
            </a:r>
            <a:r>
              <a:rPr lang="en-US" altLang="en-US" sz="2400" i="1" dirty="0">
                <a:sym typeface="Symbol" panose="05050102010706020507" pitchFamily="18" charset="2"/>
              </a:rPr>
              <a:t>G</a:t>
            </a:r>
            <a:r>
              <a:rPr lang="en-US" altLang="en-US" sz="2400" dirty="0">
                <a:sym typeface="Symbol" panose="05050102010706020507" pitchFamily="18" charset="2"/>
              </a:rPr>
              <a:t> generates all the strings in </a:t>
            </a:r>
            <a:r>
              <a:rPr lang="en-US" altLang="en-US" sz="2400" i="1" dirty="0">
                <a:sym typeface="Symbol" panose="05050102010706020507" pitchFamily="18" charset="2"/>
              </a:rPr>
              <a:t>L</a:t>
            </a:r>
            <a:r>
              <a:rPr lang="en-US" altLang="en-US" sz="2400" dirty="0">
                <a:sym typeface="Symbol" panose="05050102010706020507" pitchFamily="18" charset="2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7"/>
          <p:cNvSpPr txBox="1">
            <a:spLocks noChangeArrowheads="1"/>
          </p:cNvSpPr>
          <p:nvPr/>
        </p:nvSpPr>
        <p:spPr bwMode="auto">
          <a:xfrm>
            <a:off x="2514600" y="1143000"/>
            <a:ext cx="76962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Context free languages: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	We care about structure.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i="1"/>
              <a:t>E</a:t>
            </a:r>
            <a:endParaRPr lang="en-US" alt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i="1"/>
              <a:t>E</a:t>
            </a:r>
            <a:r>
              <a:rPr lang="en-US" altLang="en-US" sz="2400"/>
              <a:t> 	+	</a:t>
            </a:r>
            <a:r>
              <a:rPr lang="en-US" altLang="en-US" sz="2400" i="1"/>
              <a:t>E</a:t>
            </a:r>
            <a:endParaRPr lang="en-US" alt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			</a:t>
            </a:r>
            <a:r>
              <a:rPr lang="en-US" altLang="en-US" sz="2400">
                <a:latin typeface="Courier New" panose="02070309020205020404" pitchFamily="49" charset="0"/>
              </a:rPr>
              <a:t>id</a:t>
            </a:r>
            <a:r>
              <a:rPr lang="en-US" altLang="en-US" sz="2400"/>
              <a:t>            </a:t>
            </a:r>
            <a:r>
              <a:rPr lang="en-US" altLang="en-US" sz="2400" i="1"/>
              <a:t>E    </a:t>
            </a:r>
            <a:r>
              <a:rPr lang="en-US" altLang="en-US" sz="2400"/>
              <a:t>*    </a:t>
            </a:r>
            <a:r>
              <a:rPr lang="en-US" altLang="en-US" sz="2400" i="1"/>
              <a:t>E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/>
            </a:r>
            <a:br>
              <a:rPr lang="en-US" altLang="en-US" sz="2400"/>
            </a:br>
            <a:r>
              <a:rPr lang="en-US" altLang="en-US" sz="2400"/>
              <a:t>			3	     </a:t>
            </a:r>
            <a:r>
              <a:rPr lang="en-US" altLang="en-US" sz="2400">
                <a:latin typeface="Courier New" panose="02070309020205020404" pitchFamily="49" charset="0"/>
              </a:rPr>
              <a:t>id</a:t>
            </a:r>
            <a:r>
              <a:rPr lang="en-US" altLang="en-US" sz="2400"/>
              <a:t>	      </a:t>
            </a:r>
            <a:r>
              <a:rPr lang="en-US" altLang="en-US" sz="2400">
                <a:latin typeface="Courier New" panose="02070309020205020404" pitchFamily="49" charset="0"/>
              </a:rPr>
              <a:t>id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	               		     5	       7</a:t>
            </a:r>
          </a:p>
        </p:txBody>
      </p:sp>
      <p:sp>
        <p:nvSpPr>
          <p:cNvPr id="38915" name="Rectangle 6"/>
          <p:cNvSpPr>
            <a:spLocks noChangeArrowheads="1"/>
          </p:cNvSpPr>
          <p:nvPr/>
        </p:nvSpPr>
        <p:spPr bwMode="auto">
          <a:xfrm>
            <a:off x="2209800" y="76200"/>
            <a:ext cx="845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</a:rPr>
              <a:t>Structure</a:t>
            </a:r>
            <a:r>
              <a:rPr lang="en-US" altLang="en-US" sz="3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8916" name="Line 8"/>
          <p:cNvSpPr>
            <a:spLocks noChangeShapeType="1"/>
          </p:cNvSpPr>
          <p:nvPr/>
        </p:nvSpPr>
        <p:spPr bwMode="auto">
          <a:xfrm flipV="1">
            <a:off x="5715000" y="28194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7" name="Line 9"/>
          <p:cNvSpPr>
            <a:spLocks noChangeShapeType="1"/>
          </p:cNvSpPr>
          <p:nvPr/>
        </p:nvSpPr>
        <p:spPr bwMode="auto">
          <a:xfrm flipV="1">
            <a:off x="6324600" y="2819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8" name="Line 10"/>
          <p:cNvSpPr>
            <a:spLocks noChangeShapeType="1"/>
          </p:cNvSpPr>
          <p:nvPr/>
        </p:nvSpPr>
        <p:spPr bwMode="auto">
          <a:xfrm>
            <a:off x="6324600" y="2819400"/>
            <a:ext cx="838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Line 11"/>
          <p:cNvSpPr>
            <a:spLocks noChangeShapeType="1"/>
          </p:cNvSpPr>
          <p:nvPr/>
        </p:nvSpPr>
        <p:spPr bwMode="auto">
          <a:xfrm flipV="1">
            <a:off x="5410200" y="3581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0" name="Line 12"/>
          <p:cNvSpPr>
            <a:spLocks noChangeShapeType="1"/>
          </p:cNvSpPr>
          <p:nvPr/>
        </p:nvSpPr>
        <p:spPr bwMode="auto">
          <a:xfrm flipV="1">
            <a:off x="5410200" y="4267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1" name="Line 13"/>
          <p:cNvSpPr>
            <a:spLocks noChangeShapeType="1"/>
          </p:cNvSpPr>
          <p:nvPr/>
        </p:nvSpPr>
        <p:spPr bwMode="auto">
          <a:xfrm flipV="1">
            <a:off x="6781800" y="4267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2" name="Line 14"/>
          <p:cNvSpPr>
            <a:spLocks noChangeShapeType="1"/>
          </p:cNvSpPr>
          <p:nvPr/>
        </p:nvSpPr>
        <p:spPr bwMode="auto">
          <a:xfrm flipV="1">
            <a:off x="7772400" y="4267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3" name="Line 15"/>
          <p:cNvSpPr>
            <a:spLocks noChangeShapeType="1"/>
          </p:cNvSpPr>
          <p:nvPr/>
        </p:nvSpPr>
        <p:spPr bwMode="auto">
          <a:xfrm flipV="1">
            <a:off x="6781800" y="5029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4" name="Line 16"/>
          <p:cNvSpPr>
            <a:spLocks noChangeShapeType="1"/>
          </p:cNvSpPr>
          <p:nvPr/>
        </p:nvSpPr>
        <p:spPr bwMode="auto">
          <a:xfrm flipV="1">
            <a:off x="7772400" y="5029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5" name="Line 17"/>
          <p:cNvSpPr>
            <a:spLocks noChangeShapeType="1"/>
          </p:cNvSpPr>
          <p:nvPr/>
        </p:nvSpPr>
        <p:spPr bwMode="auto">
          <a:xfrm flipV="1">
            <a:off x="7315200" y="3581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6" name="Line 18"/>
          <p:cNvSpPr>
            <a:spLocks noChangeShapeType="1"/>
          </p:cNvSpPr>
          <p:nvPr/>
        </p:nvSpPr>
        <p:spPr bwMode="auto">
          <a:xfrm flipV="1">
            <a:off x="6934200" y="35814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7" name="Line 19"/>
          <p:cNvSpPr>
            <a:spLocks noChangeShapeType="1"/>
          </p:cNvSpPr>
          <p:nvPr/>
        </p:nvSpPr>
        <p:spPr bwMode="auto">
          <a:xfrm flipH="1" flipV="1">
            <a:off x="7315200" y="35814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 noGrp="1" noChangeArrowheads="1"/>
          </p:cNvSpPr>
          <p:nvPr>
            <p:ph type="title"/>
          </p:nvPr>
        </p:nvSpPr>
        <p:spPr>
          <a:xfrm>
            <a:off x="2197100" y="0"/>
            <a:ext cx="8229600" cy="1143000"/>
          </a:xfrm>
        </p:spPr>
        <p:txBody>
          <a:bodyPr/>
          <a:lstStyle/>
          <a:p>
            <a:r>
              <a:rPr lang="en-US" altLang="en-US" sz="3600" b="1" smtClean="0"/>
              <a:t>Simplifying Context-Free Grammars</a:t>
            </a:r>
            <a:r>
              <a:rPr lang="en-US" altLang="en-US" sz="3600" smtClean="0"/>
              <a:t> </a:t>
            </a:r>
          </a:p>
        </p:txBody>
      </p:sp>
      <p:sp>
        <p:nvSpPr>
          <p:cNvPr id="40963" name="Rectangle 6"/>
          <p:cNvSpPr>
            <a:spLocks noChangeArrowheads="1"/>
          </p:cNvSpPr>
          <p:nvPr/>
        </p:nvSpPr>
        <p:spPr bwMode="auto">
          <a:xfrm>
            <a:off x="2463800" y="2725738"/>
            <a:ext cx="7924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</a:t>
            </a:r>
            <a:r>
              <a:rPr lang="en-US" altLang="en-US" sz="2400" i="1"/>
              <a:t>Remove non-productive and unreachable non-terminals.</a:t>
            </a:r>
            <a:endParaRPr lang="en-US" altLang="en-US" sz="2400"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981200" y="-304800"/>
            <a:ext cx="8229600" cy="1143000"/>
          </a:xfrm>
        </p:spPr>
        <p:txBody>
          <a:bodyPr/>
          <a:lstStyle/>
          <a:p>
            <a:r>
              <a:rPr lang="en-US" altLang="en-US" smtClean="0"/>
              <a:t>Your Questions?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2247900" y="562707"/>
            <a:ext cx="4229100" cy="4648200"/>
          </a:xfrm>
        </p:spPr>
        <p:txBody>
          <a:bodyPr/>
          <a:lstStyle/>
          <a:p>
            <a:r>
              <a:rPr lang="en-US" altLang="en-US" sz="2400" dirty="0"/>
              <a:t>Previous class days' </a:t>
            </a:r>
            <a:r>
              <a:rPr lang="en-US" altLang="en-US" sz="2400" dirty="0" smtClean="0"/>
              <a:t>material</a:t>
            </a:r>
            <a:endParaRPr lang="en-US" altLang="en-US" sz="2400" dirty="0"/>
          </a:p>
          <a:p>
            <a:r>
              <a:rPr lang="en-US" altLang="en-US" sz="2400" dirty="0"/>
              <a:t>Reading Assignments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286000" y="1905000"/>
            <a:ext cx="5715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5000"/>
              </a:lnSpc>
              <a:defRPr/>
            </a:pPr>
            <a:r>
              <a:rPr lang="en-US" sz="2400" kern="0" dirty="0"/>
              <a:t>HW 9 problems</a:t>
            </a:r>
          </a:p>
          <a:p>
            <a:pPr>
              <a:lnSpc>
                <a:spcPct val="95000"/>
              </a:lnSpc>
              <a:defRPr/>
            </a:pPr>
            <a:r>
              <a:rPr lang="en-US" sz="2400" kern="0" dirty="0"/>
              <a:t>Exam 2</a:t>
            </a:r>
          </a:p>
          <a:p>
            <a:pPr>
              <a:lnSpc>
                <a:spcPct val="95000"/>
              </a:lnSpc>
              <a:defRPr/>
            </a:pPr>
            <a:r>
              <a:rPr lang="en-US" sz="2400" kern="0" dirty="0"/>
              <a:t>Anything else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6743700" y="438150"/>
            <a:ext cx="4229100" cy="2743200"/>
          </a:xfrm>
          <a:prstGeom prst="cloudCallout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 smtClean="0"/>
              <a:t>This is quite a "complement" to Euclid!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53" y="3512343"/>
            <a:ext cx="11066894" cy="333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818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>
            <a:spLocks noGrp="1" noChangeArrowheads="1"/>
          </p:cNvSpPr>
          <p:nvPr>
            <p:ph type="title"/>
          </p:nvPr>
        </p:nvSpPr>
        <p:spPr>
          <a:xfrm>
            <a:off x="2438400" y="152400"/>
            <a:ext cx="8229600" cy="868363"/>
          </a:xfrm>
        </p:spPr>
        <p:txBody>
          <a:bodyPr/>
          <a:lstStyle/>
          <a:p>
            <a:r>
              <a:rPr lang="en-US" altLang="en-US" sz="3600" b="1" smtClean="0"/>
              <a:t>Remove Unproductive Nonterminals</a:t>
            </a:r>
            <a:r>
              <a:rPr lang="en-US" altLang="en-US" sz="3600" smtClean="0"/>
              <a:t> </a:t>
            </a:r>
          </a:p>
        </p:txBody>
      </p:sp>
      <p:sp>
        <p:nvSpPr>
          <p:cNvPr id="43011" name="Rectangle 6"/>
          <p:cNvSpPr>
            <a:spLocks noChangeArrowheads="1"/>
          </p:cNvSpPr>
          <p:nvPr/>
        </p:nvSpPr>
        <p:spPr bwMode="auto">
          <a:xfrm>
            <a:off x="2597150" y="1039813"/>
            <a:ext cx="7385050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685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85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85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/>
              <a:t>removeunproductive</a:t>
            </a:r>
            <a:r>
              <a:rPr lang="en-US" altLang="en-US" sz="2200"/>
              <a:t>(</a:t>
            </a:r>
            <a:r>
              <a:rPr lang="en-US" altLang="en-US" sz="2200" i="1"/>
              <a:t>G</a:t>
            </a:r>
            <a:r>
              <a:rPr lang="en-US" altLang="en-US" sz="2200"/>
              <a:t>: CFG) =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200" i="1"/>
              <a:t>G</a:t>
            </a:r>
            <a:r>
              <a:rPr lang="en-US" altLang="en-US" sz="2200">
                <a:sym typeface="Symbol" panose="05050102010706020507" pitchFamily="18" charset="2"/>
              </a:rPr>
              <a:t></a:t>
            </a:r>
            <a:r>
              <a:rPr lang="en-US" altLang="en-US" sz="2200"/>
              <a:t> = </a:t>
            </a:r>
            <a:r>
              <a:rPr lang="en-US" altLang="en-US" sz="2200" i="1">
                <a:sym typeface="Symbol" panose="05050102010706020507" pitchFamily="18" charset="2"/>
              </a:rPr>
              <a:t>G</a:t>
            </a:r>
            <a:r>
              <a:rPr lang="en-US" altLang="en-US" sz="2200">
                <a:sym typeface="Symbol" panose="05050102010706020507" pitchFamily="18" charset="2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200">
                <a:sym typeface="Symbol" panose="05050102010706020507" pitchFamily="18" charset="2"/>
              </a:rPr>
              <a:t>Mark every nonterminal symbol in </a:t>
            </a:r>
            <a:r>
              <a:rPr lang="en-US" altLang="en-US" sz="2200" i="1">
                <a:sym typeface="Symbol" panose="05050102010706020507" pitchFamily="18" charset="2"/>
              </a:rPr>
              <a:t>G</a:t>
            </a:r>
            <a:r>
              <a:rPr lang="en-US" altLang="en-US" sz="2200">
                <a:sym typeface="Symbol" panose="05050102010706020507" pitchFamily="18" charset="2"/>
              </a:rPr>
              <a:t></a:t>
            </a:r>
            <a:r>
              <a:rPr lang="en-US" altLang="en-US" sz="2200"/>
              <a:t> as unproductive.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200">
                <a:sym typeface="Symbol" panose="05050102010706020507" pitchFamily="18" charset="2"/>
              </a:rPr>
              <a:t>Mark every terminal symbol in </a:t>
            </a:r>
            <a:r>
              <a:rPr lang="en-US" altLang="en-US" sz="2200" i="1">
                <a:sym typeface="Symbol" panose="05050102010706020507" pitchFamily="18" charset="2"/>
              </a:rPr>
              <a:t>G</a:t>
            </a:r>
            <a:r>
              <a:rPr lang="en-US" altLang="en-US" sz="2200">
                <a:sym typeface="Symbol" panose="05050102010706020507" pitchFamily="18" charset="2"/>
              </a:rPr>
              <a:t></a:t>
            </a:r>
            <a:r>
              <a:rPr lang="en-US" altLang="en-US" sz="2200"/>
              <a:t> as productive.</a:t>
            </a:r>
            <a:endParaRPr lang="en-US" altLang="en-US" sz="220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200">
                <a:sym typeface="Symbol" panose="05050102010706020507" pitchFamily="18" charset="2"/>
              </a:rPr>
              <a:t>Until one entire pass has been made without any new nonterminal symbol being marked do: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ym typeface="Symbol" panose="05050102010706020507" pitchFamily="18" charset="2"/>
              </a:rPr>
              <a:t>	   For each rule </a:t>
            </a:r>
            <a:r>
              <a:rPr lang="en-US" altLang="en-US" sz="2200" i="1">
                <a:sym typeface="Symbol" panose="05050102010706020507" pitchFamily="18" charset="2"/>
              </a:rPr>
              <a:t>X</a:t>
            </a:r>
            <a:r>
              <a:rPr lang="en-US" altLang="en-US" sz="2200">
                <a:sym typeface="Symbol" panose="05050102010706020507" pitchFamily="18" charset="2"/>
              </a:rPr>
              <a:t> </a:t>
            </a:r>
            <a:r>
              <a:rPr lang="en-US" altLang="en-US" sz="2200"/>
              <a:t> </a:t>
            </a:r>
            <a:r>
              <a:rPr lang="en-US" altLang="en-US" sz="2200">
                <a:sym typeface="Symbol" panose="05050102010706020507" pitchFamily="18" charset="2"/>
              </a:rPr>
              <a:t></a:t>
            </a:r>
            <a:r>
              <a:rPr lang="en-US" altLang="en-US" sz="2200"/>
              <a:t> in </a:t>
            </a:r>
            <a:r>
              <a:rPr lang="en-US" altLang="en-US" sz="2200" i="1">
                <a:sym typeface="Symbol" panose="05050102010706020507" pitchFamily="18" charset="2"/>
              </a:rPr>
              <a:t>R</a:t>
            </a:r>
            <a:r>
              <a:rPr lang="en-US" altLang="en-US" sz="2200">
                <a:sym typeface="Symbol" panose="05050102010706020507" pitchFamily="18" charset="2"/>
              </a:rPr>
              <a:t> do: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ym typeface="Symbol" panose="05050102010706020507" pitchFamily="18" charset="2"/>
              </a:rPr>
              <a:t>	      	If every symbol in </a:t>
            </a:r>
            <a:r>
              <a:rPr lang="en-US" altLang="en-US" sz="2200"/>
              <a:t> has been marked as 			productive and </a:t>
            </a:r>
            <a:r>
              <a:rPr lang="en-US" altLang="en-US" sz="2200" i="1">
                <a:sym typeface="Symbol" panose="05050102010706020507" pitchFamily="18" charset="2"/>
              </a:rPr>
              <a:t>X </a:t>
            </a:r>
            <a:r>
              <a:rPr lang="en-US" altLang="en-US" sz="2200">
                <a:sym typeface="Symbol" panose="05050102010706020507" pitchFamily="18" charset="2"/>
              </a:rPr>
              <a:t>has not yet been marked as 		productive then: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ym typeface="Symbol" panose="05050102010706020507" pitchFamily="18" charset="2"/>
              </a:rPr>
              <a:t>                    Mark </a:t>
            </a:r>
            <a:r>
              <a:rPr lang="en-US" altLang="en-US" sz="2200" i="1">
                <a:sym typeface="Symbol" panose="05050102010706020507" pitchFamily="18" charset="2"/>
              </a:rPr>
              <a:t>X</a:t>
            </a:r>
            <a:r>
              <a:rPr lang="en-US" altLang="en-US" sz="2200">
                <a:sym typeface="Symbol" panose="05050102010706020507" pitchFamily="18" charset="2"/>
              </a:rPr>
              <a:t> as productive.</a:t>
            </a:r>
          </a:p>
          <a:p>
            <a:pPr eaLnBrk="1" hangingPunct="1">
              <a:spcBef>
                <a:spcPct val="0"/>
              </a:spcBef>
              <a:buFontTx/>
              <a:buAutoNum type="arabicPeriod" startAt="5"/>
            </a:pPr>
            <a:r>
              <a:rPr lang="en-US" altLang="en-US" sz="2200">
                <a:sym typeface="Symbol" panose="05050102010706020507" pitchFamily="18" charset="2"/>
              </a:rPr>
              <a:t>Remove from </a:t>
            </a:r>
            <a:r>
              <a:rPr lang="en-US" altLang="en-US" sz="2200" i="1">
                <a:sym typeface="Symbol" panose="05050102010706020507" pitchFamily="18" charset="2"/>
              </a:rPr>
              <a:t>G</a:t>
            </a:r>
            <a:r>
              <a:rPr lang="en-US" altLang="en-US" sz="2200">
                <a:sym typeface="Symbol" panose="05050102010706020507" pitchFamily="18" charset="2"/>
              </a:rPr>
              <a:t></a:t>
            </a:r>
            <a:r>
              <a:rPr lang="en-US" altLang="en-US" sz="2200"/>
              <a:t> every unproductive symbol.</a:t>
            </a:r>
          </a:p>
          <a:p>
            <a:pPr eaLnBrk="1" hangingPunct="1">
              <a:spcBef>
                <a:spcPct val="0"/>
              </a:spcBef>
              <a:buFontTx/>
              <a:buAutoNum type="arabicPeriod" startAt="5"/>
            </a:pPr>
            <a:r>
              <a:rPr lang="en-US" altLang="en-US" sz="2200">
                <a:sym typeface="Symbol" panose="05050102010706020507" pitchFamily="18" charset="2"/>
              </a:rPr>
              <a:t>Remove from </a:t>
            </a:r>
            <a:r>
              <a:rPr lang="en-US" altLang="en-US" sz="2200" i="1">
                <a:sym typeface="Symbol" panose="05050102010706020507" pitchFamily="18" charset="2"/>
              </a:rPr>
              <a:t>G</a:t>
            </a:r>
            <a:r>
              <a:rPr lang="en-US" altLang="en-US" sz="2200">
                <a:sym typeface="Symbol" panose="05050102010706020507" pitchFamily="18" charset="2"/>
              </a:rPr>
              <a:t></a:t>
            </a:r>
            <a:r>
              <a:rPr lang="en-US" altLang="en-US" sz="2200"/>
              <a:t> every rule that contains an unproductive symbol. </a:t>
            </a:r>
          </a:p>
          <a:p>
            <a:pPr eaLnBrk="1" hangingPunct="1">
              <a:spcBef>
                <a:spcPct val="0"/>
              </a:spcBef>
              <a:buFontTx/>
              <a:buAutoNum type="arabicPeriod" startAt="5"/>
            </a:pPr>
            <a:r>
              <a:rPr lang="en-US" altLang="en-US" sz="2200"/>
              <a:t>Return </a:t>
            </a:r>
            <a:r>
              <a:rPr lang="en-US" altLang="en-US" sz="2200" i="1"/>
              <a:t>G</a:t>
            </a:r>
            <a:r>
              <a:rPr lang="en-US" altLang="en-US" sz="2200">
                <a:sym typeface="Symbol" panose="05050102010706020507" pitchFamily="18" charset="2"/>
              </a:rPr>
              <a:t></a:t>
            </a:r>
            <a:r>
              <a:rPr lang="en-US" altLang="en-US" sz="220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Grp="1" noChangeArrowheads="1"/>
          </p:cNvSpPr>
          <p:nvPr>
            <p:ph type="title"/>
          </p:nvPr>
        </p:nvSpPr>
        <p:spPr>
          <a:xfrm>
            <a:off x="2362200" y="76200"/>
            <a:ext cx="8229600" cy="868363"/>
          </a:xfrm>
        </p:spPr>
        <p:txBody>
          <a:bodyPr/>
          <a:lstStyle/>
          <a:p>
            <a:r>
              <a:rPr lang="en-US" altLang="en-US" sz="3600" b="1" smtClean="0"/>
              <a:t>Remove Unreachable Nonterminals</a:t>
            </a:r>
            <a:r>
              <a:rPr lang="en-US" altLang="en-US" sz="3600" smtClean="0"/>
              <a:t> </a:t>
            </a:r>
          </a:p>
        </p:txBody>
      </p:sp>
      <p:sp>
        <p:nvSpPr>
          <p:cNvPr id="45059" name="Rectangle 6"/>
          <p:cNvSpPr>
            <a:spLocks noChangeArrowheads="1"/>
          </p:cNvSpPr>
          <p:nvPr/>
        </p:nvSpPr>
        <p:spPr bwMode="auto">
          <a:xfrm>
            <a:off x="2514600" y="957263"/>
            <a:ext cx="7921625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685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85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85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/>
              <a:t>removeunreachable</a:t>
            </a:r>
            <a:r>
              <a:rPr lang="en-US" altLang="en-US" sz="2200"/>
              <a:t>(</a:t>
            </a:r>
            <a:r>
              <a:rPr lang="en-US" altLang="en-US" sz="2200" i="1"/>
              <a:t>G</a:t>
            </a:r>
            <a:r>
              <a:rPr lang="en-US" altLang="en-US" sz="2200"/>
              <a:t>: CFG) =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200" i="1"/>
              <a:t>G</a:t>
            </a:r>
            <a:r>
              <a:rPr lang="en-US" altLang="en-US" sz="2200">
                <a:sym typeface="Symbol" panose="05050102010706020507" pitchFamily="18" charset="2"/>
              </a:rPr>
              <a:t></a:t>
            </a:r>
            <a:r>
              <a:rPr lang="en-US" altLang="en-US" sz="2200"/>
              <a:t> = </a:t>
            </a:r>
            <a:r>
              <a:rPr lang="en-US" altLang="en-US" sz="2200" i="1">
                <a:sym typeface="Symbol" panose="05050102010706020507" pitchFamily="18" charset="2"/>
              </a:rPr>
              <a:t>G.</a:t>
            </a:r>
            <a:r>
              <a:rPr lang="en-US" altLang="en-US" sz="2200">
                <a:sym typeface="Symbol" panose="05050102010706020507" pitchFamily="18" charset="2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200">
                <a:sym typeface="Symbol" panose="05050102010706020507" pitchFamily="18" charset="2"/>
              </a:rPr>
              <a:t>Mark </a:t>
            </a:r>
            <a:r>
              <a:rPr lang="en-US" altLang="en-US" sz="2200" i="1">
                <a:sym typeface="Symbol" panose="05050102010706020507" pitchFamily="18" charset="2"/>
              </a:rPr>
              <a:t>S</a:t>
            </a:r>
            <a:r>
              <a:rPr lang="en-US" altLang="en-US" sz="2200">
                <a:sym typeface="Symbol" panose="05050102010706020507" pitchFamily="18" charset="2"/>
              </a:rPr>
              <a:t> as reachable.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200">
                <a:sym typeface="Symbol" panose="05050102010706020507" pitchFamily="18" charset="2"/>
              </a:rPr>
              <a:t>Mark every other nonterminal symbol as unreachable.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200">
                <a:sym typeface="Symbol" panose="05050102010706020507" pitchFamily="18" charset="2"/>
              </a:rPr>
              <a:t>Until one entire pass has been made without any new symbol being marked do: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ym typeface="Symbol" panose="05050102010706020507" pitchFamily="18" charset="2"/>
              </a:rPr>
              <a:t>	  For each rule </a:t>
            </a:r>
            <a:r>
              <a:rPr lang="en-US" altLang="en-US" sz="2200" i="1">
                <a:sym typeface="Symbol" panose="05050102010706020507" pitchFamily="18" charset="2"/>
              </a:rPr>
              <a:t>X</a:t>
            </a:r>
            <a:r>
              <a:rPr lang="en-US" altLang="en-US" sz="2200">
                <a:sym typeface="Symbol" panose="05050102010706020507" pitchFamily="18" charset="2"/>
              </a:rPr>
              <a:t> </a:t>
            </a:r>
            <a:r>
              <a:rPr lang="en-US" altLang="en-US" sz="2200"/>
              <a:t> </a:t>
            </a:r>
            <a:r>
              <a:rPr lang="en-US" altLang="en-US" sz="2200">
                <a:sym typeface="Symbol" panose="05050102010706020507" pitchFamily="18" charset="2"/>
              </a:rPr>
              <a:t></a:t>
            </a:r>
            <a:r>
              <a:rPr lang="en-US" altLang="en-US" sz="2200" i="1"/>
              <a:t>A</a:t>
            </a:r>
            <a:r>
              <a:rPr lang="en-US" altLang="en-US" sz="2200">
                <a:sym typeface="Symbol" panose="05050102010706020507" pitchFamily="18" charset="2"/>
              </a:rPr>
              <a:t></a:t>
            </a:r>
            <a:r>
              <a:rPr lang="en-US" altLang="en-US" sz="2200"/>
              <a:t> (where </a:t>
            </a:r>
            <a:r>
              <a:rPr lang="en-US" altLang="en-US" sz="2200" i="1">
                <a:sym typeface="Symbol" panose="05050102010706020507" pitchFamily="18" charset="2"/>
              </a:rPr>
              <a:t>A</a:t>
            </a:r>
            <a:r>
              <a:rPr lang="en-US" altLang="en-US" sz="2200">
                <a:sym typeface="Symbol" panose="05050102010706020507" pitchFamily="18" charset="2"/>
              </a:rPr>
              <a:t> </a:t>
            </a:r>
            <a:r>
              <a:rPr lang="en-US" altLang="en-US" sz="2200"/>
              <a:t> </a:t>
            </a:r>
            <a:r>
              <a:rPr lang="en-US" altLang="en-US" sz="2200" i="1">
                <a:sym typeface="Symbol" panose="05050102010706020507" pitchFamily="18" charset="2"/>
              </a:rPr>
              <a:t>V</a:t>
            </a:r>
            <a:r>
              <a:rPr lang="en-US" altLang="en-US" sz="2200">
                <a:sym typeface="Symbol" panose="05050102010706020507" pitchFamily="18" charset="2"/>
              </a:rPr>
              <a:t> - </a:t>
            </a:r>
            <a:r>
              <a:rPr lang="en-US" altLang="en-US" sz="2200"/>
              <a:t>) in </a:t>
            </a:r>
            <a:r>
              <a:rPr lang="en-US" altLang="en-US" sz="2200" i="1">
                <a:sym typeface="Symbol" panose="05050102010706020507" pitchFamily="18" charset="2"/>
              </a:rPr>
              <a:t>R</a:t>
            </a:r>
            <a:r>
              <a:rPr lang="en-US" altLang="en-US" sz="2200">
                <a:sym typeface="Symbol" panose="05050102010706020507" pitchFamily="18" charset="2"/>
              </a:rPr>
              <a:t> do: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ym typeface="Symbol" panose="05050102010706020507" pitchFamily="18" charset="2"/>
              </a:rPr>
              <a:t>		If </a:t>
            </a:r>
            <a:r>
              <a:rPr lang="en-US" altLang="en-US" sz="2200" i="1">
                <a:sym typeface="Symbol" panose="05050102010706020507" pitchFamily="18" charset="2"/>
              </a:rPr>
              <a:t>X</a:t>
            </a:r>
            <a:r>
              <a:rPr lang="en-US" altLang="en-US" sz="2200">
                <a:sym typeface="Symbol" panose="05050102010706020507" pitchFamily="18" charset="2"/>
              </a:rPr>
              <a:t> has been marked as reachable and </a:t>
            </a:r>
            <a:r>
              <a:rPr lang="en-US" altLang="en-US" sz="2200" i="1">
                <a:sym typeface="Symbol" panose="05050102010706020507" pitchFamily="18" charset="2"/>
              </a:rPr>
              <a:t>A</a:t>
            </a:r>
            <a:r>
              <a:rPr lang="en-US" altLang="en-US" sz="2200">
                <a:sym typeface="Symbol" panose="05050102010706020507" pitchFamily="18" charset="2"/>
              </a:rPr>
              <a:t> has not then: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ym typeface="Symbol" panose="05050102010706020507" pitchFamily="18" charset="2"/>
              </a:rPr>
              <a:t>		   Mark </a:t>
            </a:r>
            <a:r>
              <a:rPr lang="en-US" altLang="en-US" sz="2200" i="1">
                <a:sym typeface="Symbol" panose="05050102010706020507" pitchFamily="18" charset="2"/>
              </a:rPr>
              <a:t>A</a:t>
            </a:r>
            <a:r>
              <a:rPr lang="en-US" altLang="en-US" sz="2200">
                <a:sym typeface="Symbol" panose="05050102010706020507" pitchFamily="18" charset="2"/>
              </a:rPr>
              <a:t> as reachable.</a:t>
            </a:r>
          </a:p>
          <a:p>
            <a:pPr eaLnBrk="1" hangingPunct="1">
              <a:spcBef>
                <a:spcPct val="0"/>
              </a:spcBef>
              <a:buFontTx/>
              <a:buAutoNum type="arabicPeriod" startAt="5"/>
            </a:pPr>
            <a:r>
              <a:rPr lang="en-US" altLang="en-US" sz="2200">
                <a:sym typeface="Symbol" panose="05050102010706020507" pitchFamily="18" charset="2"/>
              </a:rPr>
              <a:t>Remove from </a:t>
            </a:r>
            <a:r>
              <a:rPr lang="en-US" altLang="en-US" sz="2200" i="1">
                <a:sym typeface="Symbol" panose="05050102010706020507" pitchFamily="18" charset="2"/>
              </a:rPr>
              <a:t>G</a:t>
            </a:r>
            <a:r>
              <a:rPr lang="en-US" altLang="en-US" sz="2200">
                <a:sym typeface="Symbol" panose="05050102010706020507" pitchFamily="18" charset="2"/>
              </a:rPr>
              <a:t></a:t>
            </a:r>
            <a:r>
              <a:rPr lang="en-US" altLang="en-US" sz="2200"/>
              <a:t> every unreachable symbol.</a:t>
            </a:r>
          </a:p>
          <a:p>
            <a:pPr eaLnBrk="1" hangingPunct="1">
              <a:spcBef>
                <a:spcPct val="0"/>
              </a:spcBef>
              <a:buFontTx/>
              <a:buAutoNum type="arabicPeriod" startAt="5"/>
            </a:pPr>
            <a:r>
              <a:rPr lang="en-US" altLang="en-US" sz="2200">
                <a:sym typeface="Symbol" panose="05050102010706020507" pitchFamily="18" charset="2"/>
              </a:rPr>
              <a:t>Remove from </a:t>
            </a:r>
            <a:r>
              <a:rPr lang="en-US" altLang="en-US" sz="2200" i="1">
                <a:sym typeface="Symbol" panose="05050102010706020507" pitchFamily="18" charset="2"/>
              </a:rPr>
              <a:t>G</a:t>
            </a:r>
            <a:r>
              <a:rPr lang="en-US" altLang="en-US" sz="2200">
                <a:sym typeface="Symbol" panose="05050102010706020507" pitchFamily="18" charset="2"/>
              </a:rPr>
              <a:t></a:t>
            </a:r>
            <a:r>
              <a:rPr lang="en-US" altLang="en-US" sz="2200"/>
              <a:t> every rule with an unreachable symbol on the left-hand side. </a:t>
            </a:r>
            <a:endParaRPr lang="en-US" altLang="en-US" sz="220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AutoNum type="arabicPeriod" startAt="5"/>
            </a:pPr>
            <a:r>
              <a:rPr lang="en-US" altLang="en-US" sz="2200">
                <a:sym typeface="Symbol" panose="05050102010706020507" pitchFamily="18" charset="2"/>
              </a:rPr>
              <a:t>Return </a:t>
            </a:r>
            <a:r>
              <a:rPr lang="en-US" altLang="en-US" sz="2200" i="1">
                <a:sym typeface="Symbol" panose="05050102010706020507" pitchFamily="18" charset="2"/>
              </a:rPr>
              <a:t>G</a:t>
            </a:r>
            <a:r>
              <a:rPr lang="en-US" altLang="en-US" sz="2200">
                <a:sym typeface="Symbol" panose="05050102010706020507" pitchFamily="18" charset="2"/>
              </a:rPr>
              <a:t></a:t>
            </a:r>
            <a:r>
              <a:rPr lang="en-US" altLang="en-US" sz="220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219200" y="225425"/>
            <a:ext cx="9906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/>
              <a:t>CFG for Simple Arithmetic Expressions </a:t>
            </a:r>
          </a:p>
        </p:txBody>
      </p:sp>
      <p:sp>
        <p:nvSpPr>
          <p:cNvPr id="6147" name="Text Box 8"/>
          <p:cNvSpPr txBox="1">
            <a:spLocks noChangeArrowheads="1"/>
          </p:cNvSpPr>
          <p:nvPr/>
        </p:nvSpPr>
        <p:spPr bwMode="auto">
          <a:xfrm>
            <a:off x="2438400" y="1066800"/>
            <a:ext cx="82296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/>
              <a:t>G</a:t>
            </a:r>
            <a:r>
              <a:rPr lang="en-US" altLang="en-US" sz="2800"/>
              <a:t> = (</a:t>
            </a:r>
            <a:r>
              <a:rPr lang="en-US" altLang="en-US" sz="2800" i="1"/>
              <a:t>V</a:t>
            </a:r>
            <a:r>
              <a:rPr lang="en-US" altLang="en-US" sz="2800"/>
              <a:t>, </a:t>
            </a:r>
            <a:r>
              <a:rPr lang="en-US" altLang="en-US" sz="2800">
                <a:sym typeface="Symbol" panose="05050102010706020507" pitchFamily="18" charset="2"/>
              </a:rPr>
              <a:t></a:t>
            </a:r>
            <a:r>
              <a:rPr lang="en-US" altLang="en-US" sz="2800"/>
              <a:t>, </a:t>
            </a:r>
            <a:r>
              <a:rPr lang="en-US" altLang="en-US" sz="2800" i="1">
                <a:sym typeface="Symbol" panose="05050102010706020507" pitchFamily="18" charset="2"/>
              </a:rPr>
              <a:t>R</a:t>
            </a:r>
            <a:r>
              <a:rPr lang="en-US" altLang="en-US" sz="2800">
                <a:sym typeface="Symbol" panose="05050102010706020507" pitchFamily="18" charset="2"/>
              </a:rPr>
              <a:t>, </a:t>
            </a:r>
            <a:r>
              <a:rPr lang="en-US" altLang="en-US" sz="2800" i="1">
                <a:sym typeface="Symbol" panose="05050102010706020507" pitchFamily="18" charset="2"/>
              </a:rPr>
              <a:t>E</a:t>
            </a:r>
            <a:r>
              <a:rPr lang="en-US" altLang="en-US" sz="2800">
                <a:sym typeface="Symbol" panose="05050102010706020507" pitchFamily="18" charset="2"/>
              </a:rPr>
              <a:t>), where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sym typeface="Symbol" panose="05050102010706020507" pitchFamily="18" charset="2"/>
              </a:rPr>
              <a:t>        V</a:t>
            </a:r>
            <a:r>
              <a:rPr lang="en-US" altLang="en-US" sz="2800">
                <a:sym typeface="Symbol" panose="05050102010706020507" pitchFamily="18" charset="2"/>
              </a:rPr>
              <a:t> = {+, *, (, ), </a:t>
            </a:r>
            <a:r>
              <a:rPr lang="en-US" altLang="en-US" sz="2800">
                <a:latin typeface="Courier New" panose="02070309020205020404" pitchFamily="49" charset="0"/>
                <a:sym typeface="Symbol" panose="05050102010706020507" pitchFamily="18" charset="2"/>
              </a:rPr>
              <a:t>id</a:t>
            </a:r>
            <a:r>
              <a:rPr lang="en-US" altLang="en-US" sz="2800">
                <a:sym typeface="Symbol" panose="05050102010706020507" pitchFamily="18" charset="2"/>
              </a:rPr>
              <a:t>, </a:t>
            </a:r>
            <a:r>
              <a:rPr lang="en-US" altLang="en-US" sz="2800" i="1">
                <a:sym typeface="Symbol" panose="05050102010706020507" pitchFamily="18" charset="2"/>
              </a:rPr>
              <a:t>E</a:t>
            </a:r>
            <a:r>
              <a:rPr lang="en-US" altLang="en-US" sz="2800">
                <a:sym typeface="Symbol" panose="05050102010706020507" pitchFamily="18" charset="2"/>
              </a:rPr>
              <a:t>},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ym typeface="Symbol" panose="05050102010706020507" pitchFamily="18" charset="2"/>
              </a:rPr>
              <a:t>        </a:t>
            </a:r>
            <a:r>
              <a:rPr lang="en-US" altLang="en-US" sz="2800"/>
              <a:t> = {+, *, (, ), </a:t>
            </a:r>
            <a:r>
              <a:rPr lang="en-US" altLang="en-US" sz="2800">
                <a:latin typeface="Courier New" panose="02070309020205020404" pitchFamily="49" charset="0"/>
                <a:sym typeface="Symbol" panose="05050102010706020507" pitchFamily="18" charset="2"/>
              </a:rPr>
              <a:t>id</a:t>
            </a:r>
            <a:r>
              <a:rPr lang="en-US" altLang="en-US" sz="2800">
                <a:sym typeface="Symbol" panose="05050102010706020507" pitchFamily="18" charset="2"/>
              </a:rPr>
              <a:t>},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sym typeface="Symbol" panose="05050102010706020507" pitchFamily="18" charset="2"/>
              </a:rPr>
              <a:t>        R</a:t>
            </a:r>
            <a:r>
              <a:rPr lang="en-US" altLang="en-US" sz="2800">
                <a:sym typeface="Symbol" panose="05050102010706020507" pitchFamily="18" charset="2"/>
              </a:rPr>
              <a:t> = {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sym typeface="Symbol" panose="05050102010706020507" pitchFamily="18" charset="2"/>
              </a:rPr>
              <a:t>   	      E</a:t>
            </a:r>
            <a:r>
              <a:rPr lang="en-US" altLang="en-US" sz="2800">
                <a:sym typeface="Symbol" panose="05050102010706020507" pitchFamily="18" charset="2"/>
              </a:rPr>
              <a:t> </a:t>
            </a:r>
            <a:r>
              <a:rPr lang="en-US" altLang="en-US" sz="2800"/>
              <a:t> </a:t>
            </a:r>
            <a:r>
              <a:rPr lang="en-US" altLang="en-US" sz="2800" i="1">
                <a:sym typeface="Symbol" panose="05050102010706020507" pitchFamily="18" charset="2"/>
              </a:rPr>
              <a:t>E</a:t>
            </a:r>
            <a:r>
              <a:rPr lang="en-US" altLang="en-US" sz="2800">
                <a:sym typeface="Symbol" panose="05050102010706020507" pitchFamily="18" charset="2"/>
              </a:rPr>
              <a:t> + </a:t>
            </a:r>
            <a:r>
              <a:rPr lang="en-US" altLang="en-US" sz="2800" i="1">
                <a:sym typeface="Symbol" panose="05050102010706020507" pitchFamily="18" charset="2"/>
              </a:rPr>
              <a:t>E</a:t>
            </a:r>
            <a:endParaRPr lang="en-US" altLang="en-US" sz="280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sym typeface="Symbol" panose="05050102010706020507" pitchFamily="18" charset="2"/>
              </a:rPr>
              <a:t>       	      E</a:t>
            </a:r>
            <a:r>
              <a:rPr lang="en-US" altLang="en-US" sz="2800">
                <a:sym typeface="Symbol" panose="05050102010706020507" pitchFamily="18" charset="2"/>
              </a:rPr>
              <a:t> </a:t>
            </a:r>
            <a:r>
              <a:rPr lang="en-US" altLang="en-US" sz="2800"/>
              <a:t> </a:t>
            </a:r>
            <a:r>
              <a:rPr lang="en-US" altLang="en-US" sz="2800" i="1">
                <a:sym typeface="Symbol" panose="05050102010706020507" pitchFamily="18" charset="2"/>
              </a:rPr>
              <a:t>E</a:t>
            </a:r>
            <a:r>
              <a:rPr lang="en-US" altLang="en-US" sz="2800">
                <a:sym typeface="Symbol" panose="05050102010706020507" pitchFamily="18" charset="2"/>
              </a:rPr>
              <a:t> </a:t>
            </a:r>
            <a:r>
              <a:rPr lang="en-US" altLang="en-US" sz="2800"/>
              <a:t> </a:t>
            </a:r>
            <a:r>
              <a:rPr lang="en-US" altLang="en-US" sz="2800" i="1">
                <a:sym typeface="Symbol" panose="05050102010706020507" pitchFamily="18" charset="2"/>
              </a:rPr>
              <a:t>E</a:t>
            </a:r>
            <a:endParaRPr lang="en-US" altLang="en-US" sz="280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sym typeface="Symbol" panose="05050102010706020507" pitchFamily="18" charset="2"/>
              </a:rPr>
              <a:t>     	      E</a:t>
            </a:r>
            <a:r>
              <a:rPr lang="en-US" altLang="en-US" sz="2800">
                <a:sym typeface="Symbol" panose="05050102010706020507" pitchFamily="18" charset="2"/>
              </a:rPr>
              <a:t> </a:t>
            </a:r>
            <a:r>
              <a:rPr lang="en-US" altLang="en-US" sz="2800"/>
              <a:t> (</a:t>
            </a:r>
            <a:r>
              <a:rPr lang="en-US" altLang="en-US" sz="2800" i="1">
                <a:sym typeface="Symbol" panose="05050102010706020507" pitchFamily="18" charset="2"/>
              </a:rPr>
              <a:t>E</a:t>
            </a:r>
            <a:r>
              <a:rPr lang="en-US" altLang="en-US" sz="2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sym typeface="Symbol" panose="05050102010706020507" pitchFamily="18" charset="2"/>
              </a:rPr>
              <a:t>  	      E</a:t>
            </a:r>
            <a:r>
              <a:rPr lang="en-US" altLang="en-US" sz="2800">
                <a:sym typeface="Symbol" panose="05050102010706020507" pitchFamily="18" charset="2"/>
              </a:rPr>
              <a:t> </a:t>
            </a:r>
            <a:r>
              <a:rPr lang="en-US" altLang="en-US" sz="2800"/>
              <a:t> </a:t>
            </a:r>
            <a:r>
              <a:rPr lang="en-US" altLang="en-US" sz="2800">
                <a:latin typeface="Courier New" panose="02070309020205020404" pitchFamily="49" charset="0"/>
                <a:sym typeface="Symbol" panose="05050102010706020507" pitchFamily="18" charset="2"/>
              </a:rPr>
              <a:t>id</a:t>
            </a:r>
            <a:r>
              <a:rPr lang="en-US" altLang="en-US" sz="2800">
                <a:sym typeface="Symbol" panose="05050102010706020507" pitchFamily="18" charset="2"/>
              </a:rPr>
              <a:t>       </a:t>
            </a:r>
            <a:br>
              <a:rPr lang="en-US" altLang="en-US" sz="2800">
                <a:sym typeface="Symbol" panose="05050102010706020507" pitchFamily="18" charset="2"/>
              </a:rPr>
            </a:br>
            <a:r>
              <a:rPr lang="en-US" altLang="en-US" sz="2800">
                <a:sym typeface="Symbol" panose="05050102010706020507" pitchFamily="18" charset="2"/>
              </a:rPr>
              <a:t>               }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Derive id + id * 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62000"/>
          </a:xfrm>
        </p:spPr>
        <p:txBody>
          <a:bodyPr/>
          <a:lstStyle/>
          <a:p>
            <a:r>
              <a:rPr lang="en-US" altLang="en-US" sz="3600" b="1" smtClean="0"/>
              <a:t>Recursive Grammar Rules 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1600200"/>
            <a:ext cx="8382000" cy="5029200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A rule is 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</a:rPr>
              <a:t>recursive</a:t>
            </a:r>
            <a:r>
              <a:rPr lang="en-US" sz="2400" dirty="0"/>
              <a:t> iff it is  </a:t>
            </a:r>
            <a:r>
              <a:rPr lang="en-US" sz="2400" i="1" dirty="0"/>
              <a:t>X</a:t>
            </a:r>
            <a:r>
              <a:rPr lang="en-US" sz="2400" dirty="0"/>
              <a:t> </a:t>
            </a:r>
            <a:r>
              <a:rPr lang="en-US" sz="2400" dirty="0">
                <a:sym typeface="Symbol" pitchFamily="18" charset="2"/>
              </a:rPr>
              <a:t></a:t>
            </a:r>
            <a:r>
              <a:rPr lang="en-US" sz="2400" dirty="0"/>
              <a:t> </a:t>
            </a:r>
            <a:r>
              <a:rPr lang="en-US" sz="2400" i="1" dirty="0"/>
              <a:t>w</a:t>
            </a:r>
            <a:r>
              <a:rPr lang="en-US" sz="2400" baseline="-25000" dirty="0"/>
              <a:t>1</a:t>
            </a:r>
            <a:r>
              <a:rPr lang="en-US" sz="2400" i="1" dirty="0"/>
              <a:t>Yw</a:t>
            </a:r>
            <a:r>
              <a:rPr lang="en-US" sz="2400" baseline="-25000" dirty="0"/>
              <a:t>2</a:t>
            </a:r>
            <a:r>
              <a:rPr lang="en-US" sz="2400" dirty="0"/>
              <a:t>, where:</a:t>
            </a:r>
          </a:p>
          <a:p>
            <a:pPr>
              <a:buFontTx/>
              <a:buNone/>
              <a:defRPr/>
            </a:pPr>
            <a:r>
              <a:rPr lang="en-US" sz="2400" dirty="0"/>
              <a:t> 		</a:t>
            </a:r>
            <a:r>
              <a:rPr lang="en-US" sz="2400" i="1" dirty="0"/>
              <a:t>Y</a:t>
            </a:r>
            <a:r>
              <a:rPr lang="en-US" sz="2400" dirty="0"/>
              <a:t> </a:t>
            </a:r>
            <a:r>
              <a:rPr lang="en-US" sz="2400" dirty="0">
                <a:sym typeface="Symbol" pitchFamily="18" charset="2"/>
              </a:rPr>
              <a:t></a:t>
            </a:r>
            <a:r>
              <a:rPr lang="en-US" sz="2400" dirty="0"/>
              <a:t>* </a:t>
            </a:r>
            <a:r>
              <a:rPr lang="en-US" sz="2400" i="1" dirty="0"/>
              <a:t>w</a:t>
            </a:r>
            <a:r>
              <a:rPr lang="en-US" sz="2400" baseline="-25000" dirty="0"/>
              <a:t>3</a:t>
            </a:r>
            <a:r>
              <a:rPr lang="en-US" sz="2400" i="1" dirty="0"/>
              <a:t>Xw</a:t>
            </a:r>
            <a:r>
              <a:rPr lang="en-US" sz="2400" baseline="-25000" dirty="0"/>
              <a:t>4</a:t>
            </a:r>
            <a:r>
              <a:rPr lang="en-US" sz="2400" dirty="0"/>
              <a:t> for some </a:t>
            </a:r>
            <a:r>
              <a:rPr lang="en-US" sz="2400" i="1" dirty="0"/>
              <a:t>w</a:t>
            </a:r>
            <a:r>
              <a:rPr lang="en-US" sz="2400" baseline="-25000" dirty="0"/>
              <a:t>1</a:t>
            </a:r>
            <a:r>
              <a:rPr lang="en-US" sz="2400" dirty="0"/>
              <a:t>, </a:t>
            </a:r>
            <a:r>
              <a:rPr lang="en-US" sz="2400" i="1" dirty="0"/>
              <a:t>w</a:t>
            </a:r>
            <a:r>
              <a:rPr lang="en-US" sz="2400" baseline="-25000" dirty="0"/>
              <a:t>2</a:t>
            </a:r>
            <a:r>
              <a:rPr lang="en-US" sz="2400" dirty="0"/>
              <a:t>, </a:t>
            </a:r>
            <a:r>
              <a:rPr lang="en-US" sz="2400" i="1" dirty="0"/>
              <a:t>w</a:t>
            </a:r>
            <a:r>
              <a:rPr lang="en-US" sz="2400" baseline="-25000" dirty="0"/>
              <a:t>3</a:t>
            </a:r>
            <a:r>
              <a:rPr lang="en-US" sz="2400" dirty="0"/>
              <a:t>, and </a:t>
            </a:r>
            <a:r>
              <a:rPr lang="en-US" sz="2400" i="1" dirty="0"/>
              <a:t>w</a:t>
            </a:r>
            <a:r>
              <a:rPr lang="en-US" sz="2400" baseline="-25000" dirty="0"/>
              <a:t>4</a:t>
            </a:r>
            <a:r>
              <a:rPr lang="en-US" sz="2400" dirty="0"/>
              <a:t> in </a:t>
            </a:r>
            <a:r>
              <a:rPr lang="en-US" sz="2400" i="1" dirty="0"/>
              <a:t>V</a:t>
            </a:r>
            <a:r>
              <a:rPr lang="en-US" sz="2400" dirty="0"/>
              <a:t>*.  </a:t>
            </a:r>
          </a:p>
          <a:p>
            <a:pPr>
              <a:buFontTx/>
              <a:buNone/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A grammar G is recursive iff G contains at least one recursive rule.   </a:t>
            </a:r>
          </a:p>
          <a:p>
            <a:pPr>
              <a:defRPr/>
            </a:pPr>
            <a:endParaRPr lang="en-US" sz="2400" i="1" dirty="0"/>
          </a:p>
          <a:p>
            <a:pPr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Examples:</a:t>
            </a:r>
            <a:r>
              <a:rPr lang="en-US" sz="2400" dirty="0"/>
              <a:t> 	</a:t>
            </a:r>
            <a:r>
              <a:rPr lang="en-US" sz="2400" i="1" dirty="0"/>
              <a:t>S</a:t>
            </a:r>
            <a:r>
              <a:rPr lang="en-US" sz="2400" dirty="0"/>
              <a:t> </a:t>
            </a:r>
            <a:r>
              <a:rPr lang="en-US" sz="2400" dirty="0">
                <a:sym typeface="Symbol" pitchFamily="18" charset="2"/>
              </a:rPr>
              <a:t></a:t>
            </a:r>
            <a:r>
              <a:rPr lang="en-US" sz="2400" dirty="0"/>
              <a:t> (</a:t>
            </a:r>
            <a:r>
              <a:rPr lang="en-US" sz="2400" i="1" dirty="0"/>
              <a:t>S</a:t>
            </a:r>
            <a:r>
              <a:rPr lang="en-US" sz="2400" dirty="0"/>
              <a:t>)  		</a:t>
            </a:r>
            <a:r>
              <a:rPr lang="en-US" sz="2400" i="1" dirty="0"/>
              <a:t>S</a:t>
            </a:r>
            <a:r>
              <a:rPr lang="en-US" sz="2400" dirty="0"/>
              <a:t> </a:t>
            </a:r>
            <a:r>
              <a:rPr lang="en-US" sz="2400" dirty="0">
                <a:sym typeface="Symbol" pitchFamily="18" charset="2"/>
              </a:rPr>
              <a:t></a:t>
            </a:r>
            <a:r>
              <a:rPr lang="en-US" sz="2400" dirty="0"/>
              <a:t> (</a:t>
            </a:r>
            <a:r>
              <a:rPr lang="en-US" sz="2400" i="1" dirty="0"/>
              <a:t>T</a:t>
            </a:r>
            <a:r>
              <a:rPr lang="en-US" sz="2400" dirty="0"/>
              <a:t>) </a:t>
            </a:r>
          </a:p>
          <a:p>
            <a:pPr>
              <a:buFontTx/>
              <a:buNone/>
              <a:defRPr/>
            </a:pPr>
            <a:r>
              <a:rPr lang="en-US" sz="2400" dirty="0"/>
              <a:t> 							</a:t>
            </a:r>
            <a:r>
              <a:rPr lang="en-US" sz="2400" i="1" dirty="0"/>
              <a:t>T</a:t>
            </a:r>
            <a:r>
              <a:rPr lang="en-US" sz="2400" dirty="0"/>
              <a:t> </a:t>
            </a:r>
            <a:r>
              <a:rPr lang="en-US" sz="2400" dirty="0">
                <a:sym typeface="Symbol" pitchFamily="18" charset="2"/>
              </a:rPr>
              <a:t></a:t>
            </a:r>
            <a:r>
              <a:rPr lang="en-US" sz="2400" dirty="0"/>
              <a:t> (</a:t>
            </a:r>
            <a:r>
              <a:rPr lang="en-US" sz="2400" i="1" dirty="0"/>
              <a:t>S</a:t>
            </a:r>
            <a:r>
              <a:rPr lang="en-US" sz="2400" dirty="0"/>
              <a:t>)  </a:t>
            </a:r>
          </a:p>
          <a:p>
            <a:pPr>
              <a:buFontTx/>
              <a:buNone/>
              <a:defRPr/>
            </a:pPr>
            <a:r>
              <a:rPr lang="en-US" dirty="0" smtClean="0"/>
              <a:t> 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5486400"/>
            <a:ext cx="63246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In general, non-recursive grammars are boring!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762000"/>
          </a:xfrm>
        </p:spPr>
        <p:txBody>
          <a:bodyPr/>
          <a:lstStyle/>
          <a:p>
            <a:r>
              <a:rPr lang="en-US" altLang="en-US" sz="3600" b="1" smtClean="0"/>
              <a:t>Self-Embedding Grammar Rules 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914400"/>
            <a:ext cx="8382000" cy="5029200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A rule in a grammar </a:t>
            </a:r>
            <a:r>
              <a:rPr lang="en-US" sz="2400" i="1" dirty="0"/>
              <a:t>G</a:t>
            </a:r>
            <a:r>
              <a:rPr lang="en-US" sz="2400" dirty="0"/>
              <a:t> is 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</a:rPr>
              <a:t>self-embedding</a:t>
            </a:r>
            <a:r>
              <a:rPr lang="en-US" sz="2400" dirty="0"/>
              <a:t> iff it is :</a:t>
            </a:r>
          </a:p>
          <a:p>
            <a:pPr>
              <a:buFontTx/>
              <a:buNone/>
              <a:defRPr/>
            </a:pPr>
            <a:r>
              <a:rPr lang="en-US" sz="2400" dirty="0"/>
              <a:t> 	   </a:t>
            </a:r>
            <a:r>
              <a:rPr lang="en-US" sz="2400" i="1" dirty="0"/>
              <a:t>X </a:t>
            </a:r>
            <a:r>
              <a:rPr lang="en-US" sz="2400" dirty="0">
                <a:sym typeface="Symbol" pitchFamily="18" charset="2"/>
              </a:rPr>
              <a:t></a:t>
            </a:r>
            <a:r>
              <a:rPr lang="en-US" sz="2400" dirty="0"/>
              <a:t> </a:t>
            </a:r>
            <a:r>
              <a:rPr lang="en-US" sz="2400" i="1" dirty="0"/>
              <a:t>w</a:t>
            </a:r>
            <a:r>
              <a:rPr lang="en-US" sz="2400" baseline="-25000" dirty="0"/>
              <a:t>1</a:t>
            </a:r>
            <a:r>
              <a:rPr lang="en-US" sz="2400" i="1" dirty="0"/>
              <a:t>Yw</a:t>
            </a:r>
            <a:r>
              <a:rPr lang="en-US" sz="2400" baseline="-25000" dirty="0"/>
              <a:t>2</a:t>
            </a:r>
            <a:r>
              <a:rPr lang="en-US" sz="2400" dirty="0"/>
              <a:t>, where </a:t>
            </a:r>
            <a:r>
              <a:rPr lang="en-US" sz="2400" i="1" dirty="0"/>
              <a:t>Y</a:t>
            </a:r>
            <a:r>
              <a:rPr lang="en-US" sz="2400" dirty="0"/>
              <a:t> </a:t>
            </a:r>
            <a:r>
              <a:rPr lang="en-US" sz="2400" dirty="0">
                <a:sym typeface="Symbol" pitchFamily="18" charset="2"/>
              </a:rPr>
              <a:t></a:t>
            </a:r>
            <a:r>
              <a:rPr lang="en-US" sz="2400" dirty="0"/>
              <a:t>* </a:t>
            </a:r>
            <a:r>
              <a:rPr lang="en-US" sz="2400" i="1" dirty="0"/>
              <a:t>w</a:t>
            </a:r>
            <a:r>
              <a:rPr lang="en-US" sz="2400" baseline="-25000" dirty="0"/>
              <a:t>3</a:t>
            </a:r>
            <a:r>
              <a:rPr lang="en-US" sz="2400" i="1" dirty="0"/>
              <a:t>Xw</a:t>
            </a:r>
            <a:r>
              <a:rPr lang="en-US" sz="2400" baseline="-25000" dirty="0"/>
              <a:t>4</a:t>
            </a:r>
            <a:r>
              <a:rPr lang="en-US" sz="2400" dirty="0"/>
              <a:t> and </a:t>
            </a:r>
          </a:p>
          <a:p>
            <a:pPr>
              <a:buFontTx/>
              <a:buNone/>
              <a:defRPr/>
            </a:pPr>
            <a:r>
              <a:rPr lang="en-US" sz="2400" dirty="0"/>
              <a:t>		both </a:t>
            </a:r>
            <a:r>
              <a:rPr lang="en-US" sz="2400" i="1" dirty="0"/>
              <a:t>w</a:t>
            </a:r>
            <a:r>
              <a:rPr lang="en-US" sz="2400" baseline="-25000" dirty="0"/>
              <a:t>1</a:t>
            </a:r>
            <a:r>
              <a:rPr lang="en-US" sz="2400" i="1" dirty="0"/>
              <a:t>w</a:t>
            </a:r>
            <a:r>
              <a:rPr lang="en-US" sz="2400" baseline="-25000" dirty="0"/>
              <a:t>3</a:t>
            </a:r>
            <a:r>
              <a:rPr lang="en-US" sz="2400" dirty="0"/>
              <a:t> and </a:t>
            </a:r>
            <a:r>
              <a:rPr lang="en-US" sz="2400" i="1" dirty="0"/>
              <a:t>w</a:t>
            </a:r>
            <a:r>
              <a:rPr lang="en-US" sz="2400" baseline="-25000" dirty="0"/>
              <a:t>4</a:t>
            </a:r>
            <a:r>
              <a:rPr lang="en-US" sz="2400" i="1" dirty="0"/>
              <a:t>w</a:t>
            </a:r>
            <a:r>
              <a:rPr lang="en-US" sz="2400" baseline="-25000" dirty="0"/>
              <a:t>2</a:t>
            </a:r>
            <a:r>
              <a:rPr lang="en-US" sz="2400" dirty="0"/>
              <a:t> are in </a:t>
            </a:r>
            <a:r>
              <a:rPr lang="en-US" sz="2400" dirty="0">
                <a:sym typeface="Symbol" pitchFamily="18" charset="2"/>
              </a:rPr>
              <a:t></a:t>
            </a:r>
            <a:r>
              <a:rPr lang="en-US" sz="2400" baseline="30000" dirty="0"/>
              <a:t>+</a:t>
            </a:r>
            <a:r>
              <a:rPr lang="en-US" sz="2400" dirty="0"/>
              <a:t>. </a:t>
            </a:r>
          </a:p>
          <a:p>
            <a:pPr>
              <a:buFontTx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sz="2400" dirty="0"/>
              <a:t>A grammar is self-embedding iff it contains at least one self-embedding rule.  </a:t>
            </a:r>
          </a:p>
          <a:p>
            <a:pPr>
              <a:defRPr/>
            </a:pPr>
            <a:endParaRPr lang="en-US" sz="1400" dirty="0"/>
          </a:p>
          <a:p>
            <a:pPr>
              <a:defRPr/>
            </a:pPr>
            <a:r>
              <a:rPr lang="en-US" sz="2400" dirty="0"/>
              <a:t>Examples:	 </a:t>
            </a:r>
            <a:r>
              <a:rPr lang="en-US" sz="2400" i="1" dirty="0"/>
              <a:t>S</a:t>
            </a:r>
            <a:r>
              <a:rPr lang="en-US" sz="2400" dirty="0"/>
              <a:t> </a:t>
            </a:r>
            <a:r>
              <a:rPr lang="en-US" sz="2400" dirty="0">
                <a:sym typeface="Symbol" pitchFamily="18" charset="2"/>
              </a:rPr>
              <a:t></a:t>
            </a:r>
            <a:r>
              <a:rPr lang="en-US" sz="2400" dirty="0"/>
              <a:t> </a:t>
            </a:r>
            <a:r>
              <a:rPr lang="en-US" sz="2400" dirty="0" err="1">
                <a:latin typeface="Courier New" pitchFamily="49" charset="0"/>
              </a:rPr>
              <a:t>a</a:t>
            </a:r>
            <a:r>
              <a:rPr lang="en-US" sz="2400" i="1" dirty="0" err="1"/>
              <a:t>S</a:t>
            </a:r>
            <a:r>
              <a:rPr lang="en-US" sz="2400" dirty="0" err="1">
                <a:latin typeface="Courier New" pitchFamily="49" charset="0"/>
              </a:rPr>
              <a:t>a</a:t>
            </a:r>
            <a:r>
              <a:rPr lang="en-US" sz="2400" dirty="0"/>
              <a:t>  	self-embedding</a:t>
            </a:r>
            <a:br>
              <a:rPr lang="en-US" sz="2400" dirty="0"/>
            </a:br>
            <a:endParaRPr lang="en-US" sz="2400" dirty="0"/>
          </a:p>
          <a:p>
            <a:pPr>
              <a:buFontTx/>
              <a:buNone/>
              <a:defRPr/>
            </a:pPr>
            <a:r>
              <a:rPr lang="en-US" sz="2400" i="1" dirty="0"/>
              <a:t>			 S</a:t>
            </a:r>
            <a:r>
              <a:rPr lang="en-US" sz="2400" dirty="0"/>
              <a:t> </a:t>
            </a:r>
            <a:r>
              <a:rPr lang="en-US" sz="2400" dirty="0">
                <a:sym typeface="Symbol" pitchFamily="18" charset="2"/>
              </a:rPr>
              <a:t></a:t>
            </a:r>
            <a:r>
              <a:rPr lang="en-US" sz="2400" dirty="0"/>
              <a:t> </a:t>
            </a:r>
            <a:r>
              <a:rPr lang="en-US" sz="2400" dirty="0" err="1">
                <a:latin typeface="Courier New" pitchFamily="49" charset="0"/>
              </a:rPr>
              <a:t>a</a:t>
            </a:r>
            <a:r>
              <a:rPr lang="en-US" sz="2400" i="1" dirty="0" err="1"/>
              <a:t>S</a:t>
            </a:r>
            <a:r>
              <a:rPr lang="en-US" sz="2400" dirty="0"/>
              <a:t>  	recursive but not self-embedding</a:t>
            </a:r>
            <a:br>
              <a:rPr lang="en-US" sz="2400" dirty="0"/>
            </a:br>
            <a:endParaRPr lang="en-US" sz="2400" dirty="0"/>
          </a:p>
          <a:p>
            <a:pPr>
              <a:buFontTx/>
              <a:buNone/>
              <a:defRPr/>
            </a:pPr>
            <a:r>
              <a:rPr lang="en-US" sz="2400" dirty="0"/>
              <a:t>			 </a:t>
            </a:r>
            <a:r>
              <a:rPr lang="en-US" sz="2400" i="1" dirty="0"/>
              <a:t>S</a:t>
            </a:r>
            <a:r>
              <a:rPr lang="en-US" sz="2400" dirty="0"/>
              <a:t> </a:t>
            </a:r>
            <a:r>
              <a:rPr lang="en-US" sz="2400" dirty="0">
                <a:sym typeface="Symbol" pitchFamily="18" charset="2"/>
              </a:rPr>
              <a:t></a:t>
            </a:r>
            <a:r>
              <a:rPr lang="en-US" sz="2400" dirty="0"/>
              <a:t> </a:t>
            </a:r>
            <a:r>
              <a:rPr lang="en-US" sz="2400" dirty="0" err="1">
                <a:latin typeface="Courier New" pitchFamily="49" charset="0"/>
              </a:rPr>
              <a:t>a</a:t>
            </a:r>
            <a:r>
              <a:rPr lang="en-US" sz="2400" i="1" dirty="0" err="1"/>
              <a:t>T</a:t>
            </a:r>
            <a:r>
              <a:rPr lang="en-US" sz="2400" dirty="0"/>
              <a:t>  	</a:t>
            </a:r>
          </a:p>
          <a:p>
            <a:pPr>
              <a:buFontTx/>
              <a:buNone/>
              <a:defRPr/>
            </a:pPr>
            <a:r>
              <a:rPr lang="en-US" sz="2400" dirty="0"/>
              <a:t>			 </a:t>
            </a:r>
            <a:r>
              <a:rPr lang="en-US" sz="2400" i="1" dirty="0"/>
              <a:t>T</a:t>
            </a:r>
            <a:r>
              <a:rPr lang="en-US" sz="2400" dirty="0"/>
              <a:t> </a:t>
            </a:r>
            <a:r>
              <a:rPr lang="en-US" sz="2400" dirty="0">
                <a:sym typeface="Symbol" pitchFamily="18" charset="2"/>
              </a:rPr>
              <a:t></a:t>
            </a:r>
            <a:r>
              <a:rPr lang="en-US" sz="2400" dirty="0"/>
              <a:t> </a:t>
            </a:r>
            <a:r>
              <a:rPr lang="en-US" sz="2400" i="1" dirty="0"/>
              <a:t>S</a:t>
            </a:r>
            <a:r>
              <a:rPr lang="en-US" sz="2400" dirty="0">
                <a:latin typeface="Courier New" pitchFamily="49" charset="0"/>
              </a:rPr>
              <a:t>a</a:t>
            </a:r>
            <a:r>
              <a:rPr lang="en-US" sz="2400" dirty="0"/>
              <a:t>  	self-embedding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924800" y="1447800"/>
            <a:ext cx="2438400" cy="1323975"/>
          </a:xfrm>
          <a:prstGeom prst="rect">
            <a:avLst/>
          </a:prstGeom>
          <a:noFill/>
          <a:ln w="3175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dirty="0">
                <a:latin typeface="Arial" charset="0"/>
              </a:rPr>
              <a:t>What is the difference between </a:t>
            </a:r>
            <a:r>
              <a:rPr lang="en-US" sz="2000" i="1" dirty="0">
                <a:latin typeface="Arial" charset="0"/>
              </a:rPr>
              <a:t>self-embedding</a:t>
            </a:r>
            <a:r>
              <a:rPr lang="en-US" sz="2000" dirty="0">
                <a:latin typeface="Arial" charset="0"/>
              </a:rPr>
              <a:t> and </a:t>
            </a:r>
            <a:r>
              <a:rPr lang="en-US" sz="2000" i="1" dirty="0">
                <a:latin typeface="Arial" charset="0"/>
              </a:rPr>
              <a:t>recursive</a:t>
            </a:r>
            <a:r>
              <a:rPr lang="en-US" sz="2000" dirty="0">
                <a:latin typeface="Arial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274638"/>
            <a:ext cx="7772400" cy="1143000"/>
          </a:xfrm>
        </p:spPr>
        <p:txBody>
          <a:bodyPr/>
          <a:lstStyle/>
          <a:p>
            <a:r>
              <a:rPr lang="en-US" altLang="en-US" sz="3600" b="1" smtClean="0"/>
              <a:t>Where Context-Free Grammars Get Their Power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1828800"/>
            <a:ext cx="7772400" cy="2514600"/>
          </a:xfrm>
        </p:spPr>
        <p:txBody>
          <a:bodyPr/>
          <a:lstStyle/>
          <a:p>
            <a:r>
              <a:rPr lang="en-US" altLang="en-US" sz="2400" dirty="0" smtClean="0"/>
              <a:t>If a </a:t>
            </a:r>
            <a:r>
              <a:rPr lang="en-US" altLang="en-US" sz="2400" dirty="0" smtClean="0"/>
              <a:t>CFG </a:t>
            </a:r>
            <a:r>
              <a:rPr lang="en-US" altLang="en-US" sz="2400" i="1" dirty="0" smtClean="0"/>
              <a:t>G</a:t>
            </a:r>
            <a:r>
              <a:rPr lang="en-US" altLang="en-US" sz="2400" dirty="0" smtClean="0"/>
              <a:t> </a:t>
            </a:r>
            <a:r>
              <a:rPr lang="en-US" altLang="en-US" sz="2400" dirty="0" smtClean="0"/>
              <a:t>is not self-embedding then </a:t>
            </a:r>
            <a:r>
              <a:rPr lang="en-US" altLang="en-US" sz="2400" i="1" dirty="0" smtClean="0"/>
              <a:t>L</a:t>
            </a:r>
            <a:r>
              <a:rPr lang="en-US" altLang="en-US" sz="2400" dirty="0" smtClean="0"/>
              <a:t>(</a:t>
            </a:r>
            <a:r>
              <a:rPr lang="en-US" altLang="en-US" sz="2400" i="1" dirty="0" smtClean="0"/>
              <a:t>G</a:t>
            </a:r>
            <a:r>
              <a:rPr lang="en-US" altLang="en-US" sz="2400" dirty="0" smtClean="0"/>
              <a:t>) is regular.   </a:t>
            </a:r>
          </a:p>
          <a:p>
            <a:endParaRPr lang="en-US" altLang="en-US" sz="2400" dirty="0" smtClean="0"/>
          </a:p>
          <a:p>
            <a:r>
              <a:rPr lang="en-US" altLang="en-US" sz="2400" dirty="0" smtClean="0"/>
              <a:t>If a language </a:t>
            </a:r>
            <a:r>
              <a:rPr lang="en-US" altLang="en-US" sz="2400" i="1" dirty="0" smtClean="0"/>
              <a:t>L</a:t>
            </a:r>
            <a:r>
              <a:rPr lang="en-US" altLang="en-US" sz="2400" dirty="0" smtClean="0"/>
              <a:t> has the property that every grammar that defines it is self-embedding, then </a:t>
            </a:r>
            <a:r>
              <a:rPr lang="en-US" altLang="en-US" sz="2400" i="1" dirty="0" smtClean="0"/>
              <a:t>L</a:t>
            </a:r>
            <a:r>
              <a:rPr lang="en-US" altLang="en-US" sz="2400" dirty="0" smtClean="0"/>
              <a:t> is not regular.  </a:t>
            </a:r>
          </a:p>
          <a:p>
            <a:endParaRPr lang="en-US" alt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5000"/>
          </a:xfrm>
        </p:spPr>
        <p:txBody>
          <a:bodyPr/>
          <a:lstStyle/>
          <a:p>
            <a:r>
              <a:rPr lang="en-US" altLang="en-US" sz="3600" b="1" smtClean="0"/>
              <a:t>Equal Numbers of </a:t>
            </a:r>
            <a:r>
              <a:rPr lang="en-US" altLang="en-US" sz="3600" b="1" smtClean="0">
                <a:latin typeface="Courier New" panose="02070309020205020404" pitchFamily="49" charset="0"/>
              </a:rPr>
              <a:t>a</a:t>
            </a:r>
            <a:r>
              <a:rPr lang="en-US" altLang="en-US" sz="3600" b="1" smtClean="0"/>
              <a:t>’s and </a:t>
            </a:r>
            <a:r>
              <a:rPr lang="en-US" altLang="en-US" sz="3600" b="1" smtClean="0">
                <a:latin typeface="Courier New" panose="02070309020205020404" pitchFamily="49" charset="0"/>
              </a:rPr>
              <a:t>b</a:t>
            </a:r>
            <a:r>
              <a:rPr lang="en-US" altLang="en-US" sz="3600" b="1" smtClean="0"/>
              <a:t>’s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362200" y="1447800"/>
            <a:ext cx="7696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Let </a:t>
            </a:r>
            <a:r>
              <a:rPr lang="en-US" altLang="en-US" sz="2400" i="1"/>
              <a:t>L</a:t>
            </a:r>
            <a:r>
              <a:rPr lang="en-US" altLang="en-US" sz="2400"/>
              <a:t> = {</a:t>
            </a:r>
            <a:r>
              <a:rPr lang="en-US" altLang="en-US" sz="2400" i="1"/>
              <a:t>w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</a:t>
            </a:r>
            <a:r>
              <a:rPr lang="en-US" altLang="en-US" sz="2400"/>
              <a:t> {</a:t>
            </a:r>
            <a:r>
              <a:rPr lang="en-US" altLang="en-US" sz="2400">
                <a:latin typeface="Courier New" panose="02070309020205020404" pitchFamily="49" charset="0"/>
              </a:rPr>
              <a:t>a</a:t>
            </a:r>
            <a:r>
              <a:rPr lang="en-US" altLang="en-US" sz="2400"/>
              <a:t>, </a:t>
            </a:r>
            <a:r>
              <a:rPr lang="en-US" altLang="en-US" sz="2400">
                <a:latin typeface="Courier New" panose="02070309020205020404" pitchFamily="49" charset="0"/>
              </a:rPr>
              <a:t>b</a:t>
            </a:r>
            <a:r>
              <a:rPr lang="en-US" altLang="en-US" sz="2400"/>
              <a:t>}*: #</a:t>
            </a:r>
            <a:r>
              <a:rPr lang="en-US" altLang="en-US" sz="2400" baseline="-25000">
                <a:latin typeface="Courier New" panose="02070309020205020404" pitchFamily="49" charset="0"/>
              </a:rPr>
              <a:t>a</a:t>
            </a:r>
            <a:r>
              <a:rPr lang="en-US" altLang="en-US" sz="2400"/>
              <a:t>(</a:t>
            </a:r>
            <a:r>
              <a:rPr lang="en-US" altLang="en-US" sz="2400" i="1"/>
              <a:t>w</a:t>
            </a:r>
            <a:r>
              <a:rPr lang="en-US" altLang="en-US" sz="2400"/>
              <a:t>) = #</a:t>
            </a:r>
            <a:r>
              <a:rPr lang="en-US" altLang="en-US" sz="2400" baseline="-25000">
                <a:latin typeface="Courier New" panose="02070309020205020404" pitchFamily="49" charset="0"/>
              </a:rPr>
              <a:t>b</a:t>
            </a:r>
            <a:r>
              <a:rPr lang="en-US" altLang="en-US" sz="2400"/>
              <a:t>(</a:t>
            </a:r>
            <a:r>
              <a:rPr lang="en-US" altLang="en-US" sz="2400" i="1"/>
              <a:t>w</a:t>
            </a:r>
            <a:r>
              <a:rPr lang="en-US" altLang="en-US" sz="2400"/>
              <a:t>)}.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Find a CFG G such that L = L(G)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588962"/>
          </a:xfrm>
        </p:spPr>
        <p:txBody>
          <a:bodyPr/>
          <a:lstStyle/>
          <a:p>
            <a:r>
              <a:rPr lang="en-US" altLang="en-US" sz="3600" b="1" smtClean="0"/>
              <a:t>BNF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1752600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smtClean="0"/>
              <a:t>The symbol | should be read as “or”.  </a:t>
            </a:r>
          </a:p>
          <a:p>
            <a:pPr>
              <a:lnSpc>
                <a:spcPct val="80000"/>
              </a:lnSpc>
            </a:pPr>
            <a:endParaRPr lang="en-US" altLang="en-US" sz="24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smtClean="0"/>
              <a:t>		Example: </a:t>
            </a:r>
            <a:r>
              <a:rPr lang="en-US" altLang="en-US" sz="2400" i="1" smtClean="0"/>
              <a:t>S</a:t>
            </a:r>
            <a:r>
              <a:rPr lang="en-US" altLang="en-US" sz="2400" smtClean="0"/>
              <a:t> </a:t>
            </a:r>
            <a:r>
              <a:rPr lang="en-US" altLang="en-US" sz="2400" smtClean="0">
                <a:sym typeface="Symbol" panose="05050102010706020507" pitchFamily="18" charset="2"/>
              </a:rPr>
              <a:t></a:t>
            </a:r>
            <a:r>
              <a:rPr lang="en-US" altLang="en-US" sz="2400" smtClean="0"/>
              <a:t> </a:t>
            </a:r>
            <a:r>
              <a:rPr lang="en-US" altLang="en-US" sz="2400" smtClean="0">
                <a:latin typeface="Courier New" panose="02070309020205020404" pitchFamily="49" charset="0"/>
              </a:rPr>
              <a:t>a</a:t>
            </a:r>
            <a:r>
              <a:rPr lang="en-US" altLang="en-US" sz="2400" i="1" smtClean="0"/>
              <a:t>S</a:t>
            </a:r>
            <a:r>
              <a:rPr lang="en-US" altLang="en-US" sz="2400" smtClean="0">
                <a:latin typeface="Courier New" panose="02070309020205020404" pitchFamily="49" charset="0"/>
              </a:rPr>
              <a:t>b</a:t>
            </a:r>
            <a:r>
              <a:rPr lang="en-US" altLang="en-US" sz="2400" smtClean="0"/>
              <a:t> | </a:t>
            </a:r>
            <a:r>
              <a:rPr lang="en-US" altLang="en-US" sz="2400" smtClean="0">
                <a:latin typeface="Courier New" panose="02070309020205020404" pitchFamily="49" charset="0"/>
              </a:rPr>
              <a:t>b</a:t>
            </a:r>
            <a:r>
              <a:rPr lang="en-US" altLang="en-US" sz="2400" i="1" smtClean="0"/>
              <a:t>S</a:t>
            </a:r>
            <a:r>
              <a:rPr lang="en-US" altLang="en-US" sz="2400" smtClean="0">
                <a:latin typeface="Courier New" panose="02070309020205020404" pitchFamily="49" charset="0"/>
              </a:rPr>
              <a:t>a</a:t>
            </a:r>
            <a:r>
              <a:rPr lang="en-US" altLang="en-US" sz="2400" smtClean="0"/>
              <a:t> | </a:t>
            </a:r>
            <a:r>
              <a:rPr lang="en-US" altLang="en-US" sz="2400" i="1" smtClean="0"/>
              <a:t>SS</a:t>
            </a:r>
            <a:r>
              <a:rPr lang="en-US" altLang="en-US" sz="2400" smtClean="0"/>
              <a:t> | </a:t>
            </a:r>
            <a:r>
              <a:rPr lang="en-US" altLang="en-US" sz="2400" smtClean="0">
                <a:sym typeface="Symbol" panose="05050102010706020507" pitchFamily="18" charset="2"/>
              </a:rPr>
              <a:t></a:t>
            </a:r>
            <a:endParaRPr lang="en-US" altLang="en-US" sz="2400" smtClean="0"/>
          </a:p>
          <a:p>
            <a:pPr>
              <a:lnSpc>
                <a:spcPct val="80000"/>
              </a:lnSpc>
            </a:pPr>
            <a:endParaRPr lang="en-US" altLang="en-US" sz="2400" smtClean="0"/>
          </a:p>
          <a:p>
            <a:pPr>
              <a:lnSpc>
                <a:spcPct val="80000"/>
              </a:lnSpc>
            </a:pPr>
            <a:endParaRPr lang="en-US" altLang="en-US" sz="2400" smtClean="0"/>
          </a:p>
          <a:p>
            <a:pPr>
              <a:lnSpc>
                <a:spcPct val="80000"/>
              </a:lnSpc>
            </a:pPr>
            <a:r>
              <a:rPr lang="en-US" altLang="en-US" sz="2400" smtClean="0"/>
              <a:t>Allow a nonterminal symbol to be any sequence of characters surrounded by angle brackets.  </a:t>
            </a:r>
          </a:p>
          <a:p>
            <a:pPr>
              <a:lnSpc>
                <a:spcPct val="80000"/>
              </a:lnSpc>
            </a:pPr>
            <a:endParaRPr lang="en-US" altLang="en-US" sz="24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smtClean="0"/>
              <a:t>		Examples of nonterminals: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smtClean="0"/>
              <a:t>			&lt;program&gt;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smtClean="0"/>
              <a:t>			&lt;variable&gt;  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286000" y="11430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A notation for writing practical context-free grammars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5000"/>
          </a:xfrm>
        </p:spPr>
        <p:txBody>
          <a:bodyPr/>
          <a:lstStyle/>
          <a:p>
            <a:r>
              <a:rPr lang="en-US" altLang="en-US" sz="3600" b="1" smtClean="0"/>
              <a:t>BNF for a Java Fragment</a:t>
            </a:r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2438400" y="1600200"/>
            <a:ext cx="78486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1800" b="1">
                <a:latin typeface="Courier New" panose="02070309020205020404" pitchFamily="49" charset="0"/>
              </a:rPr>
              <a:t>&lt;block&gt;     ::= {&lt;stmt-list&gt;}  |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1800" b="1">
                <a:latin typeface="Courier New" panose="02070309020205020404" pitchFamily="49" charset="0"/>
              </a:rPr>
              <a:t>                {}</a:t>
            </a:r>
            <a:br>
              <a:rPr lang="sv-SE" altLang="en-US" sz="1800" b="1">
                <a:latin typeface="Courier New" panose="02070309020205020404" pitchFamily="49" charset="0"/>
              </a:rPr>
            </a:br>
            <a:endParaRPr lang="sv-SE" altLang="en-US" sz="1800" b="1">
              <a:latin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1800" b="1">
                <a:latin typeface="Courier New" panose="02070309020205020404" pitchFamily="49" charset="0"/>
              </a:rPr>
              <a:t>&lt;stmt-list&gt; ::= &lt;stmt&gt;  |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1800" b="1">
                <a:latin typeface="Courier New" panose="02070309020205020404" pitchFamily="49" charset="0"/>
              </a:rPr>
              <a:t>                &lt;stmt-list&gt; &lt;stmt&gt;</a:t>
            </a:r>
            <a:br>
              <a:rPr lang="sv-SE" altLang="en-US" sz="1800" b="1">
                <a:latin typeface="Courier New" panose="02070309020205020404" pitchFamily="49" charset="0"/>
              </a:rPr>
            </a:br>
            <a:endParaRPr lang="sv-SE" altLang="en-US" sz="1800" b="1">
              <a:latin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ourier New" panose="02070309020205020404" pitchFamily="49" charset="0"/>
              </a:rPr>
              <a:t>&lt;stmt&gt;      ::= &lt;block&gt;  |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ourier New" panose="02070309020205020404" pitchFamily="49" charset="0"/>
              </a:rPr>
              <a:t>                while (&lt;cond&gt;) &lt;stmt&gt;  |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ourier New" panose="02070309020205020404" pitchFamily="49" charset="0"/>
              </a:rPr>
              <a:t>	         if (&lt;cond&gt;) &lt;stmt&gt;  |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ourier New" panose="02070309020205020404" pitchFamily="49" charset="0"/>
              </a:rPr>
              <a:t> 	         do &lt;stmt&gt; while (&lt;cond&gt;);  |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ourier New" panose="02070309020205020404" pitchFamily="49" charset="0"/>
              </a:rPr>
              <a:t>	         &lt;assignment-stmt&gt;;  |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ourier New" panose="02070309020205020404" pitchFamily="49" charset="0"/>
              </a:rPr>
              <a:t> 	         return  |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ourier New" panose="02070309020205020404" pitchFamily="49" charset="0"/>
              </a:rPr>
              <a:t>                return &lt;expression&gt;  |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ourier New" panose="02070309020205020404" pitchFamily="49" charset="0"/>
              </a:rPr>
              <a:t>	         &lt;method-invocation&gt;;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5940</TotalTime>
  <Words>831</Words>
  <Application>Microsoft Office PowerPoint</Application>
  <PresentationFormat>Widescreen</PresentationFormat>
  <Paragraphs>262</Paragraphs>
  <Slides>21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Symbol</vt:lpstr>
      <vt:lpstr>Arial Unicode MS</vt:lpstr>
      <vt:lpstr>Calibri</vt:lpstr>
      <vt:lpstr>Courier New</vt:lpstr>
      <vt:lpstr>Default Design</vt:lpstr>
      <vt:lpstr>Microsoft Equation 3.0</vt:lpstr>
      <vt:lpstr>PowerPoint Presentation</vt:lpstr>
      <vt:lpstr>Your Questions?</vt:lpstr>
      <vt:lpstr>PowerPoint Presentation</vt:lpstr>
      <vt:lpstr>Recursive Grammar Rules </vt:lpstr>
      <vt:lpstr>Self-Embedding Grammar Rules </vt:lpstr>
      <vt:lpstr>Where Context-Free Grammars Get Their Power</vt:lpstr>
      <vt:lpstr>Equal Numbers of a’s and b’s</vt:lpstr>
      <vt:lpstr>BNF</vt:lpstr>
      <vt:lpstr>BNF for a Java Fragment</vt:lpstr>
      <vt:lpstr>Spam Generation</vt:lpstr>
      <vt:lpstr>HTML</vt:lpstr>
      <vt:lpstr>English </vt:lpstr>
      <vt:lpstr>Designing Context-Free Grammars </vt:lpstr>
      <vt:lpstr>Concatenating Independent Languages</vt:lpstr>
      <vt:lpstr>L = {                         : k  0 and i (ni  0)}</vt:lpstr>
      <vt:lpstr>Another Example: Unequal a’s and b’s </vt:lpstr>
      <vt:lpstr>Prove the Correctness of a Grammar </vt:lpstr>
      <vt:lpstr>PowerPoint Presentation</vt:lpstr>
      <vt:lpstr>Simplifying Context-Free Grammars </vt:lpstr>
      <vt:lpstr>Remove Unproductive Nonterminals </vt:lpstr>
      <vt:lpstr>Remove Unreachable Nonterminals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oih</dc:creator>
  <cp:lastModifiedBy>CSSE Department</cp:lastModifiedBy>
  <cp:revision>265</cp:revision>
  <cp:lastPrinted>2016-01-15T13:30:42Z</cp:lastPrinted>
  <dcterms:created xsi:type="dcterms:W3CDTF">2007-01-18T00:38:26Z</dcterms:created>
  <dcterms:modified xsi:type="dcterms:W3CDTF">2016-01-15T21:57:49Z</dcterms:modified>
</cp:coreProperties>
</file>