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9" r:id="rId1"/>
  </p:sldMasterIdLst>
  <p:notesMasterIdLst>
    <p:notesMasterId r:id="rId22"/>
  </p:notesMasterIdLst>
  <p:handoutMasterIdLst>
    <p:handoutMasterId r:id="rId23"/>
  </p:handoutMasterIdLst>
  <p:sldIdLst>
    <p:sldId id="487" r:id="rId2"/>
    <p:sldId id="486" r:id="rId3"/>
    <p:sldId id="527" r:id="rId4"/>
    <p:sldId id="528" r:id="rId5"/>
    <p:sldId id="543" r:id="rId6"/>
    <p:sldId id="544" r:id="rId7"/>
    <p:sldId id="529" r:id="rId8"/>
    <p:sldId id="530" r:id="rId9"/>
    <p:sldId id="531" r:id="rId10"/>
    <p:sldId id="532" r:id="rId11"/>
    <p:sldId id="533" r:id="rId12"/>
    <p:sldId id="534" r:id="rId13"/>
    <p:sldId id="535" r:id="rId14"/>
    <p:sldId id="536" r:id="rId15"/>
    <p:sldId id="537" r:id="rId16"/>
    <p:sldId id="538" r:id="rId17"/>
    <p:sldId id="539" r:id="rId18"/>
    <p:sldId id="540" r:id="rId19"/>
    <p:sldId id="541" r:id="rId20"/>
    <p:sldId id="542" r:id="rId21"/>
  </p:sldIdLst>
  <p:sldSz cx="9144000" cy="6858000" type="screen4x3"/>
  <p:notesSz cx="7315200" cy="9601200"/>
  <p:embeddedFontLst>
    <p:embeddedFont>
      <p:font typeface="French Script MT" panose="03020402040607040605" pitchFamily="66" charset="0"/>
      <p:regular r:id="rId24"/>
    </p:embeddedFont>
  </p:embeddedFont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E86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211" autoAdjust="0"/>
    <p:restoredTop sz="73844" autoAdjust="0"/>
  </p:normalViewPr>
  <p:slideViewPr>
    <p:cSldViewPr>
      <p:cViewPr varScale="1">
        <p:scale>
          <a:sx n="75" d="100"/>
          <a:sy n="75" d="100"/>
        </p:scale>
        <p:origin x="1068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389"/>
          </a:xfrm>
          <a:prstGeom prst="rect">
            <a:avLst/>
          </a:prstGeom>
        </p:spPr>
        <p:txBody>
          <a:bodyPr vert="horz" lIns="96477" tIns="48239" rIns="96477" bIns="48239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5282" y="0"/>
            <a:ext cx="3168227" cy="480389"/>
          </a:xfrm>
          <a:prstGeom prst="rect">
            <a:avLst/>
          </a:prstGeom>
        </p:spPr>
        <p:txBody>
          <a:bodyPr vert="horz" lIns="96477" tIns="48239" rIns="96477" bIns="48239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B3CF6A1B-8B11-4473-8881-18BE37A03155}" type="datetimeFigureOut">
              <a:rPr lang="en-US"/>
              <a:pPr>
                <a:defRPr/>
              </a:pPr>
              <a:t>12/16/2013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813"/>
            <a:ext cx="3169920" cy="478749"/>
          </a:xfrm>
          <a:prstGeom prst="rect">
            <a:avLst/>
          </a:prstGeom>
        </p:spPr>
        <p:txBody>
          <a:bodyPr vert="horz" lIns="96477" tIns="48239" rIns="96477" bIns="48239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5282" y="9120813"/>
            <a:ext cx="3168227" cy="478749"/>
          </a:xfrm>
          <a:prstGeom prst="rect">
            <a:avLst/>
          </a:prstGeom>
        </p:spPr>
        <p:txBody>
          <a:bodyPr vert="horz" wrap="square" lIns="96477" tIns="48239" rIns="96477" bIns="4823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9BF4DD5-7079-4980-B011-BD6A3DA3F6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5297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803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77" tIns="48239" rIns="96477" bIns="4823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5282" y="0"/>
            <a:ext cx="3168227" cy="4803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77" tIns="48239" rIns="96477" bIns="4823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8888" y="722313"/>
            <a:ext cx="4799012" cy="35988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29829" y="4559587"/>
            <a:ext cx="5855547" cy="43218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77" tIns="48239" rIns="96477" bIns="4823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813"/>
            <a:ext cx="3169920" cy="4787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77" tIns="48239" rIns="96477" bIns="4823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5282" y="9120813"/>
            <a:ext cx="3168227" cy="4787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77" tIns="48239" rIns="96477" bIns="4823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B42F98F0-1B5F-4C6B-A5CF-A2DA9DAA2D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3533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anose="020B0604020202020204" pitchFamily="34" charset="0"/>
            </a:endParaRPr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8934" indent="-282289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9120" indent="-225831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5765" indent="-225831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2409" indent="-225831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30640" indent="-225831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8871" indent="-225831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87103" indent="-225831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65334" indent="-225831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D6041A0-C614-4F1C-B71E-D9484F65D795}" type="slidenum">
              <a:rPr lang="en-US" sz="1200"/>
              <a:pPr>
                <a:spcBef>
                  <a:spcPct val="0"/>
                </a:spcBef>
              </a:pPr>
              <a:t>1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1142097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64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 smtClean="0">
              <a:latin typeface="Arial" panose="020B0604020202020204" pitchFamily="34" charset="0"/>
            </a:endParaRPr>
          </a:p>
        </p:txBody>
      </p:sp>
      <p:sp>
        <p:nvSpPr>
          <p:cNvPr id="1065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77126" indent="-29889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95578" indent="-239116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73809" indent="-239116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52040" indent="-239116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30272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08503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86734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64965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FF80B99D-2F2B-4C30-BDC0-577A71BA297A}" type="slidenum">
              <a:rPr lang="en-US"/>
              <a:pPr eaLnBrk="1" hangingPunct="1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9961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75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  <a:defRPr/>
            </a:pPr>
            <a:r>
              <a:rPr lang="en-US" sz="1300" dirty="0"/>
              <a:t>Since </a:t>
            </a:r>
            <a:r>
              <a:rPr lang="en-US" sz="1300" b="1" dirty="0"/>
              <a:t>w = </a:t>
            </a:r>
            <a:r>
              <a:rPr lang="en-US" sz="1300" dirty="0">
                <a:sym typeface="Symbol" pitchFamily="18" charset="2"/>
              </a:rPr>
              <a:t></a:t>
            </a:r>
            <a:r>
              <a:rPr lang="en-US" sz="1300" dirty="0"/>
              <a:t>  and </a:t>
            </a:r>
            <a:r>
              <a:rPr lang="en-US" sz="1300" i="1" dirty="0"/>
              <a:t>M'</a:t>
            </a:r>
            <a:r>
              <a:rPr lang="en-US" sz="1300" dirty="0"/>
              <a:t> (being deterministic) contains no </a:t>
            </a:r>
            <a:r>
              <a:rPr lang="en-US" sz="1300" dirty="0">
                <a:sym typeface="Symbol" pitchFamily="18" charset="2"/>
              </a:rPr>
              <a:t></a:t>
            </a:r>
            <a:r>
              <a:rPr lang="en-US" sz="1300" dirty="0"/>
              <a:t>-transitions, </a:t>
            </a:r>
            <a:r>
              <a:rPr lang="en-US" sz="1300" i="1" dirty="0"/>
              <a:t>M'</a:t>
            </a:r>
            <a:r>
              <a:rPr lang="en-US" sz="1300" dirty="0"/>
              <a:t> makes no moves.  So M' must end in the same state it started in, namely </a:t>
            </a:r>
            <a:r>
              <a:rPr lang="en-US" sz="1300" i="1" dirty="0" err="1"/>
              <a:t>eps</a:t>
            </a:r>
            <a:r>
              <a:rPr lang="en-US" sz="1300" dirty="0"/>
              <a:t>(</a:t>
            </a:r>
            <a:r>
              <a:rPr lang="en-US" sz="1300" i="1" dirty="0"/>
              <a:t>q</a:t>
            </a:r>
            <a:r>
              <a:rPr lang="en-US" sz="1300" dirty="0"/>
              <a:t>).  So </a:t>
            </a:r>
            <a:r>
              <a:rPr lang="en-US" sz="1300" i="1" dirty="0"/>
              <a:t>P</a:t>
            </a:r>
            <a:r>
              <a:rPr lang="en-US" sz="1300" dirty="0"/>
              <a:t> = </a:t>
            </a:r>
            <a:r>
              <a:rPr lang="en-US" sz="1300" i="1" dirty="0" err="1"/>
              <a:t>eps</a:t>
            </a:r>
            <a:r>
              <a:rPr lang="en-US" sz="1300" dirty="0"/>
              <a:t>(</a:t>
            </a:r>
            <a:r>
              <a:rPr lang="en-US" sz="1300" i="1" dirty="0"/>
              <a:t>q</a:t>
            </a:r>
            <a:r>
              <a:rPr lang="en-US" sz="1300" dirty="0"/>
              <a:t>).  </a:t>
            </a:r>
          </a:p>
          <a:p>
            <a:pPr>
              <a:lnSpc>
                <a:spcPct val="80000"/>
              </a:lnSpc>
              <a:buFontTx/>
              <a:buNone/>
              <a:defRPr/>
            </a:pPr>
            <a:endParaRPr lang="en-US" sz="1300" dirty="0"/>
          </a:p>
          <a:p>
            <a:pPr>
              <a:lnSpc>
                <a:spcPct val="80000"/>
              </a:lnSpc>
              <a:buFontTx/>
              <a:buNone/>
              <a:defRPr/>
            </a:pPr>
            <a:r>
              <a:rPr lang="en-US" sz="1300" dirty="0"/>
              <a:t>Now, since </a:t>
            </a:r>
            <a:r>
              <a:rPr lang="en-US" sz="1300" i="1" dirty="0"/>
              <a:t>P</a:t>
            </a:r>
            <a:r>
              <a:rPr lang="en-US" sz="1300" dirty="0"/>
              <a:t> contains </a:t>
            </a:r>
            <a:r>
              <a:rPr lang="en-US" sz="1300" i="1" dirty="0"/>
              <a:t>p</a:t>
            </a:r>
            <a:r>
              <a:rPr lang="en-US" sz="1300" dirty="0"/>
              <a:t>, then </a:t>
            </a:r>
            <a:r>
              <a:rPr lang="en-US" sz="1300" i="1" dirty="0"/>
              <a:t>p</a:t>
            </a:r>
            <a:r>
              <a:rPr lang="en-US" sz="1300" dirty="0"/>
              <a:t> </a:t>
            </a:r>
            <a:r>
              <a:rPr lang="en-US" sz="1300" dirty="0">
                <a:sym typeface="Symbol" pitchFamily="18" charset="2"/>
              </a:rPr>
              <a:t></a:t>
            </a:r>
            <a:r>
              <a:rPr lang="en-US" sz="1300" dirty="0"/>
              <a:t> </a:t>
            </a:r>
            <a:r>
              <a:rPr lang="en-US" sz="1300" i="1" dirty="0" err="1"/>
              <a:t>eps</a:t>
            </a:r>
            <a:r>
              <a:rPr lang="en-US" sz="1300" dirty="0"/>
              <a:t>(</a:t>
            </a:r>
            <a:r>
              <a:rPr lang="en-US" sz="1300" i="1" dirty="0"/>
              <a:t>q</a:t>
            </a:r>
            <a:r>
              <a:rPr lang="en-US" sz="1300" dirty="0"/>
              <a:t>).  But, given the definition of </a:t>
            </a:r>
            <a:r>
              <a:rPr lang="en-US" sz="1300" i="1" dirty="0" err="1"/>
              <a:t>eps</a:t>
            </a:r>
            <a:r>
              <a:rPr lang="en-US" sz="1300" dirty="0"/>
              <a:t>, this means that, in the original NDFSM </a:t>
            </a:r>
            <a:r>
              <a:rPr lang="en-US" sz="1300" i="1" dirty="0"/>
              <a:t>M</a:t>
            </a:r>
            <a:r>
              <a:rPr lang="en-US" sz="1300" dirty="0"/>
              <a:t>, </a:t>
            </a:r>
            <a:r>
              <a:rPr lang="en-US" sz="1300" i="1" dirty="0"/>
              <a:t>p</a:t>
            </a:r>
            <a:r>
              <a:rPr lang="en-US" sz="1300" dirty="0"/>
              <a:t> is reachable from </a:t>
            </a:r>
            <a:r>
              <a:rPr lang="en-US" sz="1300" i="1" dirty="0"/>
              <a:t>q</a:t>
            </a:r>
            <a:r>
              <a:rPr lang="en-US" sz="1300" dirty="0"/>
              <a:t> just by following </a:t>
            </a:r>
            <a:r>
              <a:rPr lang="en-US" sz="1300" dirty="0">
                <a:sym typeface="Symbol" pitchFamily="18" charset="2"/>
              </a:rPr>
              <a:t></a:t>
            </a:r>
            <a:r>
              <a:rPr lang="en-US" sz="1300" dirty="0"/>
              <a:t>-transitions.  So (</a:t>
            </a:r>
            <a:r>
              <a:rPr lang="en-US" sz="1300" i="1" dirty="0"/>
              <a:t>q</a:t>
            </a:r>
            <a:r>
              <a:rPr lang="en-US" sz="1300" dirty="0"/>
              <a:t>, </a:t>
            </a:r>
            <a:r>
              <a:rPr lang="en-US" sz="1300" dirty="0">
                <a:sym typeface="Symbol" pitchFamily="18" charset="2"/>
              </a:rPr>
              <a:t></a:t>
            </a:r>
            <a:r>
              <a:rPr lang="en-US" sz="1300" dirty="0"/>
              <a:t>) |-</a:t>
            </a:r>
            <a:r>
              <a:rPr lang="en-US" sz="1300" i="1" baseline="-25000" dirty="0"/>
              <a:t>M</a:t>
            </a:r>
            <a:r>
              <a:rPr lang="en-US" sz="1300" dirty="0"/>
              <a:t>*(</a:t>
            </a:r>
            <a:r>
              <a:rPr lang="en-US" sz="1300" i="1" dirty="0"/>
              <a:t>p</a:t>
            </a:r>
            <a:r>
              <a:rPr lang="en-US" sz="1300" dirty="0"/>
              <a:t>, </a:t>
            </a:r>
            <a:r>
              <a:rPr lang="en-US" sz="1300" dirty="0">
                <a:sym typeface="Symbol" pitchFamily="18" charset="2"/>
              </a:rPr>
              <a:t></a:t>
            </a:r>
            <a:r>
              <a:rPr lang="en-US" sz="1300" dirty="0"/>
              <a:t>) .</a:t>
            </a:r>
          </a:p>
          <a:p>
            <a:pPr>
              <a:lnSpc>
                <a:spcPct val="80000"/>
              </a:lnSpc>
              <a:buFontTx/>
              <a:buNone/>
              <a:defRPr/>
            </a:pPr>
            <a:endParaRPr lang="en-US" sz="1300" dirty="0"/>
          </a:p>
          <a:p>
            <a:pPr>
              <a:lnSpc>
                <a:spcPct val="80000"/>
              </a:lnSpc>
              <a:buFontTx/>
              <a:buNone/>
              <a:defRPr/>
            </a:pPr>
            <a:endParaRPr lang="en-US" sz="1300" dirty="0"/>
          </a:p>
          <a:p>
            <a:endParaRPr lang="en-US" dirty="0" smtClean="0">
              <a:latin typeface="Arial" panose="020B0604020202020204" pitchFamily="34" charset="0"/>
            </a:endParaRPr>
          </a:p>
        </p:txBody>
      </p:sp>
      <p:sp>
        <p:nvSpPr>
          <p:cNvPr id="1075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77126" indent="-29889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95578" indent="-239116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73809" indent="-239116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52040" indent="-239116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30272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08503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86734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64965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0C578DD2-1BBD-4779-9D8E-C17E09C686A2}" type="slidenum">
              <a:rPr lang="en-US"/>
              <a:pPr eaLnBrk="1" hangingPunct="1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90050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85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  <a:defRPr/>
            </a:pPr>
            <a:r>
              <a:rPr lang="en-US" sz="1300" dirty="0"/>
              <a:t>If |</a:t>
            </a:r>
            <a:r>
              <a:rPr lang="en-US" sz="1300" i="1" dirty="0"/>
              <a:t>w</a:t>
            </a:r>
            <a:r>
              <a:rPr lang="en-US" sz="1300" dirty="0"/>
              <a:t>| = 0 and the original machine </a:t>
            </a:r>
            <a:r>
              <a:rPr lang="en-US" sz="1300" i="1" dirty="0"/>
              <a:t>M</a:t>
            </a:r>
            <a:r>
              <a:rPr lang="en-US" sz="1300" dirty="0"/>
              <a:t> goes from </a:t>
            </a:r>
            <a:r>
              <a:rPr lang="en-US" sz="1300" i="1" dirty="0"/>
              <a:t>q</a:t>
            </a:r>
            <a:r>
              <a:rPr lang="en-US" sz="1300" dirty="0"/>
              <a:t> to </a:t>
            </a:r>
            <a:r>
              <a:rPr lang="en-US" sz="1300" i="1" dirty="0"/>
              <a:t>p</a:t>
            </a:r>
            <a:r>
              <a:rPr lang="en-US" sz="1300" dirty="0"/>
              <a:t> with only </a:t>
            </a:r>
            <a:r>
              <a:rPr lang="en-US" sz="1300" i="1" dirty="0"/>
              <a:t>w</a:t>
            </a:r>
            <a:r>
              <a:rPr lang="en-US" sz="1300" dirty="0"/>
              <a:t> as input, it must go from </a:t>
            </a:r>
            <a:r>
              <a:rPr lang="en-US" sz="1300" i="1" dirty="0"/>
              <a:t>q</a:t>
            </a:r>
            <a:r>
              <a:rPr lang="en-US" sz="1300" dirty="0"/>
              <a:t> to </a:t>
            </a:r>
            <a:r>
              <a:rPr lang="en-US" sz="1300" i="1" dirty="0"/>
              <a:t>p</a:t>
            </a:r>
            <a:r>
              <a:rPr lang="en-US" sz="1300" dirty="0"/>
              <a:t> following just </a:t>
            </a:r>
            <a:r>
              <a:rPr lang="en-US" sz="1300" dirty="0">
                <a:sym typeface="Symbol" pitchFamily="18" charset="2"/>
              </a:rPr>
              <a:t></a:t>
            </a:r>
            <a:r>
              <a:rPr lang="en-US" sz="1300" dirty="0"/>
              <a:t>-transitions.  So </a:t>
            </a:r>
            <a:r>
              <a:rPr lang="en-US" sz="1300" i="1" dirty="0"/>
              <a:t>p</a:t>
            </a:r>
            <a:r>
              <a:rPr lang="en-US" sz="1300" dirty="0"/>
              <a:t> </a:t>
            </a:r>
            <a:r>
              <a:rPr lang="en-US" sz="1300" dirty="0">
                <a:sym typeface="Symbol" pitchFamily="18" charset="2"/>
              </a:rPr>
              <a:t></a:t>
            </a:r>
            <a:r>
              <a:rPr lang="en-US" sz="1300" dirty="0"/>
              <a:t> </a:t>
            </a:r>
            <a:r>
              <a:rPr lang="en-US" sz="1300" i="1" dirty="0" err="1"/>
              <a:t>eps</a:t>
            </a:r>
            <a:r>
              <a:rPr lang="en-US" sz="1300" dirty="0"/>
              <a:t>(</a:t>
            </a:r>
            <a:r>
              <a:rPr lang="en-US" sz="1300" i="1" dirty="0"/>
              <a:t>q</a:t>
            </a:r>
            <a:r>
              <a:rPr lang="en-US" sz="1300" dirty="0"/>
              <a:t>).  </a:t>
            </a:r>
          </a:p>
          <a:p>
            <a:pPr>
              <a:lnSpc>
                <a:spcPct val="80000"/>
              </a:lnSpc>
              <a:buFontTx/>
              <a:buNone/>
              <a:defRPr/>
            </a:pPr>
            <a:endParaRPr lang="en-US" sz="1300" dirty="0"/>
          </a:p>
          <a:p>
            <a:pPr>
              <a:lnSpc>
                <a:spcPct val="80000"/>
              </a:lnSpc>
              <a:buFontTx/>
              <a:buNone/>
              <a:defRPr/>
            </a:pPr>
            <a:r>
              <a:rPr lang="en-US" sz="1300" i="1" dirty="0"/>
              <a:t>M'</a:t>
            </a:r>
            <a:r>
              <a:rPr lang="en-US" sz="1300" dirty="0"/>
              <a:t> starts in </a:t>
            </a:r>
            <a:r>
              <a:rPr lang="en-US" sz="1300" i="1" dirty="0" err="1"/>
              <a:t>eps</a:t>
            </a:r>
            <a:r>
              <a:rPr lang="en-US" sz="1300" dirty="0"/>
              <a:t>(</a:t>
            </a:r>
            <a:r>
              <a:rPr lang="en-US" sz="1300" i="1" dirty="0"/>
              <a:t>q</a:t>
            </a:r>
            <a:r>
              <a:rPr lang="en-US" sz="1300" dirty="0"/>
              <a:t>).  Since </a:t>
            </a:r>
            <a:r>
              <a:rPr lang="en-US" sz="1300" i="1" dirty="0"/>
              <a:t>M'</a:t>
            </a:r>
            <a:r>
              <a:rPr lang="en-US" sz="1300" dirty="0"/>
              <a:t> contains no </a:t>
            </a:r>
            <a:r>
              <a:rPr lang="en-US" sz="1300" dirty="0">
                <a:sym typeface="Symbol" pitchFamily="18" charset="2"/>
              </a:rPr>
              <a:t></a:t>
            </a:r>
            <a:r>
              <a:rPr lang="en-US" sz="1300" dirty="0"/>
              <a:t>-transitions, it will make no moves at all if its input is </a:t>
            </a:r>
            <a:r>
              <a:rPr lang="en-US" sz="1300" dirty="0">
                <a:sym typeface="Symbol" pitchFamily="18" charset="2"/>
              </a:rPr>
              <a:t></a:t>
            </a:r>
            <a:r>
              <a:rPr lang="en-US" sz="1300" dirty="0"/>
              <a:t>.  So it will halt in exactly the same state it started in, namely </a:t>
            </a:r>
            <a:r>
              <a:rPr lang="en-US" sz="1300" i="1" dirty="0" err="1"/>
              <a:t>eps</a:t>
            </a:r>
            <a:r>
              <a:rPr lang="en-US" sz="1300" dirty="0"/>
              <a:t>(</a:t>
            </a:r>
            <a:r>
              <a:rPr lang="en-US" sz="1300" i="1" dirty="0"/>
              <a:t>q</a:t>
            </a:r>
            <a:r>
              <a:rPr lang="en-US" sz="1300" dirty="0"/>
              <a:t>).  So </a:t>
            </a:r>
            <a:r>
              <a:rPr lang="en-US" sz="1300" i="1" dirty="0"/>
              <a:t>P</a:t>
            </a:r>
            <a:r>
              <a:rPr lang="en-US" sz="1300" dirty="0"/>
              <a:t> = </a:t>
            </a:r>
            <a:r>
              <a:rPr lang="en-US" sz="1300" i="1" dirty="0" err="1"/>
              <a:t>eps</a:t>
            </a:r>
            <a:r>
              <a:rPr lang="en-US" sz="1300" dirty="0"/>
              <a:t>(</a:t>
            </a:r>
            <a:r>
              <a:rPr lang="en-US" sz="1300" i="1" dirty="0"/>
              <a:t>q</a:t>
            </a:r>
            <a:r>
              <a:rPr lang="en-US" sz="1300" dirty="0"/>
              <a:t>) and thus contains </a:t>
            </a:r>
            <a:r>
              <a:rPr lang="en-US" sz="1300" i="1" dirty="0"/>
              <a:t>p</a:t>
            </a:r>
            <a:r>
              <a:rPr lang="en-US" sz="1300" dirty="0"/>
              <a:t>.  </a:t>
            </a:r>
          </a:p>
          <a:p>
            <a:pPr>
              <a:lnSpc>
                <a:spcPct val="80000"/>
              </a:lnSpc>
              <a:buFontTx/>
              <a:buNone/>
              <a:defRPr/>
            </a:pPr>
            <a:endParaRPr lang="en-US" sz="1300" dirty="0"/>
          </a:p>
          <a:p>
            <a:pPr>
              <a:lnSpc>
                <a:spcPct val="80000"/>
              </a:lnSpc>
              <a:buFontTx/>
              <a:buNone/>
              <a:defRPr/>
            </a:pPr>
            <a:r>
              <a:rPr lang="en-US" sz="1300" dirty="0"/>
              <a:t>So </a:t>
            </a:r>
            <a:r>
              <a:rPr lang="en-US" sz="1300" i="1" dirty="0"/>
              <a:t>M'</a:t>
            </a:r>
            <a:r>
              <a:rPr lang="en-US" sz="1300" dirty="0"/>
              <a:t>  halts in a state that includes </a:t>
            </a:r>
            <a:r>
              <a:rPr lang="en-US" sz="1300" i="1" dirty="0"/>
              <a:t>p</a:t>
            </a:r>
            <a:r>
              <a:rPr lang="en-US" sz="1300" dirty="0"/>
              <a:t>.</a:t>
            </a:r>
          </a:p>
          <a:p>
            <a:endParaRPr lang="en-US" dirty="0" smtClean="0">
              <a:latin typeface="Arial" panose="020B0604020202020204" pitchFamily="34" charset="0"/>
            </a:endParaRPr>
          </a:p>
        </p:txBody>
      </p:sp>
      <p:sp>
        <p:nvSpPr>
          <p:cNvPr id="1085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77126" indent="-29889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95578" indent="-239116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73809" indent="-239116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52040" indent="-239116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30272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08503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86734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64965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BA200161-467B-4874-AECE-0901404AF8E1}" type="slidenum">
              <a:rPr lang="en-US"/>
              <a:pPr eaLnBrk="1" hangingPunct="1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825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95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anose="020B0604020202020204" pitchFamily="34" charset="0"/>
            </a:endParaRPr>
          </a:p>
        </p:txBody>
      </p:sp>
      <p:sp>
        <p:nvSpPr>
          <p:cNvPr id="1095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77126" indent="-29889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95578" indent="-239116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73809" indent="-239116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52040" indent="-239116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30272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08503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86734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64965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CA7D046A-4EE6-4430-9573-E58A6F3CB2D0}" type="slidenum">
              <a:rPr lang="en-US"/>
              <a:pPr eaLnBrk="1" hangingPunct="1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45798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05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anose="020B0604020202020204" pitchFamily="34" charset="0"/>
            </a:endParaRPr>
          </a:p>
        </p:txBody>
      </p:sp>
      <p:sp>
        <p:nvSpPr>
          <p:cNvPr id="1105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77126" indent="-29889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95578" indent="-239116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73809" indent="-239116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52040" indent="-239116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30272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08503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86734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64965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AE4AE747-46BB-463A-954D-4F7A15E040DD}" type="slidenum">
              <a:rPr lang="en-US"/>
              <a:pPr eaLnBrk="1" hangingPunct="1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25727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16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anose="020B0604020202020204" pitchFamily="34" charset="0"/>
            </a:endParaRPr>
          </a:p>
        </p:txBody>
      </p:sp>
      <p:sp>
        <p:nvSpPr>
          <p:cNvPr id="1116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77126" indent="-29889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95578" indent="-239116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73809" indent="-239116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52040" indent="-239116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30272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08503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86734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64965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440E59C-7B36-41C1-8A3E-12A57BA1ECAF}" type="slidenum">
              <a:rPr lang="en-US"/>
              <a:pPr eaLnBrk="1" hangingPunct="1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52906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 smtClean="0">
                <a:latin typeface="Arial" panose="020B0604020202020204" pitchFamily="34" charset="0"/>
              </a:rPr>
              <a:t>In other words, after processing z, M will be in some set of states S, whose elements well write as </a:t>
            </a:r>
            <a:r>
              <a:rPr lang="en-US" dirty="0" err="1" smtClean="0">
                <a:latin typeface="Arial" panose="020B0604020202020204" pitchFamily="34" charset="0"/>
              </a:rPr>
              <a:t>s</a:t>
            </a:r>
            <a:r>
              <a:rPr lang="en-US" baseline="-25000" dirty="0" err="1" smtClean="0">
                <a:latin typeface="Arial" panose="020B0604020202020204" pitchFamily="34" charset="0"/>
              </a:rPr>
              <a:t>i</a:t>
            </a:r>
            <a:r>
              <a:rPr lang="en-US" dirty="0" smtClean="0">
                <a:latin typeface="Arial" panose="020B0604020202020204" pitchFamily="34" charset="0"/>
              </a:rPr>
              <a:t>. M' will be in some "set" state that we call Q. Again, well split the proof into two parts:</a:t>
            </a:r>
          </a:p>
        </p:txBody>
      </p:sp>
      <p:sp>
        <p:nvSpPr>
          <p:cNvPr id="1126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77126" indent="-29889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95578" indent="-239116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73809" indent="-239116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52040" indent="-239116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30272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08503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86734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64965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75AB8275-9A89-4177-9A4E-EB0BC0CC495C}" type="slidenum">
              <a:rPr lang="en-US"/>
              <a:pPr eaLnBrk="1" hangingPunct="1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57928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36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sz="1300" dirty="0"/>
              <a:t>If, after reading </a:t>
            </a:r>
            <a:r>
              <a:rPr lang="en-US" sz="1300" i="1" dirty="0"/>
              <a:t>z</a:t>
            </a:r>
            <a:r>
              <a:rPr lang="en-US" sz="1300" dirty="0"/>
              <a:t>, </a:t>
            </a:r>
            <a:r>
              <a:rPr lang="en-US" sz="1300" i="1" dirty="0"/>
              <a:t>M'</a:t>
            </a:r>
            <a:r>
              <a:rPr lang="en-US" sz="1300" dirty="0"/>
              <a:t> is in state </a:t>
            </a:r>
            <a:r>
              <a:rPr lang="en-US" sz="1300" i="1" dirty="0"/>
              <a:t>Q</a:t>
            </a:r>
            <a:r>
              <a:rPr lang="en-US" sz="1300" dirty="0"/>
              <a:t>, we know, from the induction hypothesis, that the original machine </a:t>
            </a:r>
            <a:r>
              <a:rPr lang="en-US" sz="1300" i="1" dirty="0"/>
              <a:t>M</a:t>
            </a:r>
            <a:r>
              <a:rPr lang="en-US" sz="1300" dirty="0"/>
              <a:t>, after reading </a:t>
            </a:r>
            <a:r>
              <a:rPr lang="en-US" sz="1300" i="1" dirty="0"/>
              <a:t>z</a:t>
            </a:r>
            <a:r>
              <a:rPr lang="en-US" sz="1300" dirty="0"/>
              <a:t>, must be in some set of states </a:t>
            </a:r>
            <a:r>
              <a:rPr lang="en-US" sz="1300" i="1" dirty="0"/>
              <a:t>S</a:t>
            </a:r>
            <a:r>
              <a:rPr lang="en-US" sz="1300" dirty="0"/>
              <a:t> and that </a:t>
            </a:r>
            <a:r>
              <a:rPr lang="en-US" sz="1300" i="1" dirty="0"/>
              <a:t>Q</a:t>
            </a:r>
            <a:r>
              <a:rPr lang="en-US" sz="1300" dirty="0"/>
              <a:t> is precisely that set.  </a:t>
            </a:r>
          </a:p>
          <a:p>
            <a:pPr eaLnBrk="1" hangingPunct="1"/>
            <a:endParaRPr lang="en-US" sz="1300" dirty="0"/>
          </a:p>
          <a:p>
            <a:pPr eaLnBrk="1" hangingPunct="1"/>
            <a:r>
              <a:rPr lang="en-US" sz="1300" dirty="0"/>
              <a:t>If we have that </a:t>
            </a:r>
            <a:r>
              <a:rPr lang="en-US" sz="1300" i="1" dirty="0"/>
              <a:t>M'</a:t>
            </a:r>
            <a:r>
              <a:rPr lang="en-US" sz="1300" dirty="0"/>
              <a:t>, starting in </a:t>
            </a:r>
            <a:r>
              <a:rPr lang="en-US" sz="1300" i="1" dirty="0"/>
              <a:t>Q</a:t>
            </a:r>
            <a:r>
              <a:rPr lang="en-US" sz="1300" dirty="0"/>
              <a:t> and reading </a:t>
            </a:r>
            <a:r>
              <a:rPr lang="en-US" sz="1300" i="1" dirty="0"/>
              <a:t>x</a:t>
            </a:r>
            <a:r>
              <a:rPr lang="en-US" sz="1300" dirty="0"/>
              <a:t> lands in </a:t>
            </a:r>
            <a:r>
              <a:rPr lang="en-US" sz="1300" i="1" dirty="0"/>
              <a:t>P</a:t>
            </a:r>
            <a:r>
              <a:rPr lang="en-US" sz="1300" dirty="0"/>
              <a:t>, then, from the definition of </a:t>
            </a:r>
            <a:r>
              <a:rPr lang="en-US" sz="1300" dirty="0">
                <a:sym typeface="Symbol" panose="05050102010706020507" pitchFamily="18" charset="2"/>
              </a:rPr>
              <a:t></a:t>
            </a:r>
            <a:r>
              <a:rPr lang="en-US" sz="1300" dirty="0"/>
              <a:t>', </a:t>
            </a:r>
            <a:r>
              <a:rPr lang="en-US" sz="1300" i="1" dirty="0"/>
              <a:t>P</a:t>
            </a:r>
            <a:r>
              <a:rPr lang="en-US" sz="1300" dirty="0"/>
              <a:t> contains precisely the states that </a:t>
            </a:r>
            <a:r>
              <a:rPr lang="en-US" sz="1300" i="1" dirty="0"/>
              <a:t>M</a:t>
            </a:r>
            <a:r>
              <a:rPr lang="en-US" sz="1300" dirty="0"/>
              <a:t> could land in after starting in any state in </a:t>
            </a:r>
            <a:r>
              <a:rPr lang="en-US" sz="1300" i="1" dirty="0"/>
              <a:t>S</a:t>
            </a:r>
            <a:r>
              <a:rPr lang="en-US" sz="1300" dirty="0"/>
              <a:t> and reading </a:t>
            </a:r>
            <a:r>
              <a:rPr lang="en-US" sz="1300" i="1" dirty="0"/>
              <a:t>x</a:t>
            </a:r>
            <a:r>
              <a:rPr lang="en-US" sz="1300" dirty="0"/>
              <a:t>.  Thus if </a:t>
            </a:r>
            <a:r>
              <a:rPr lang="en-US" sz="1300" i="1" dirty="0"/>
              <a:t>p</a:t>
            </a:r>
            <a:r>
              <a:rPr lang="en-US" sz="1300" dirty="0"/>
              <a:t> </a:t>
            </a:r>
            <a:r>
              <a:rPr lang="en-US" sz="1300" dirty="0">
                <a:sym typeface="Symbol" panose="05050102010706020507" pitchFamily="18" charset="2"/>
              </a:rPr>
              <a:t></a:t>
            </a:r>
            <a:r>
              <a:rPr lang="en-US" sz="1300" dirty="0"/>
              <a:t> </a:t>
            </a:r>
            <a:r>
              <a:rPr lang="en-US" sz="1300" i="1" dirty="0"/>
              <a:t>P</a:t>
            </a:r>
            <a:r>
              <a:rPr lang="en-US" sz="1300" dirty="0"/>
              <a:t>, </a:t>
            </a:r>
            <a:r>
              <a:rPr lang="en-US" sz="1300" i="1" dirty="0"/>
              <a:t>p</a:t>
            </a:r>
            <a:r>
              <a:rPr lang="en-US" sz="1300" dirty="0"/>
              <a:t> must be a state that </a:t>
            </a:r>
            <a:r>
              <a:rPr lang="en-US" sz="1300" i="1" dirty="0"/>
              <a:t>M</a:t>
            </a:r>
            <a:r>
              <a:rPr lang="en-US" sz="1300" dirty="0"/>
              <a:t> could land in if started in </a:t>
            </a:r>
            <a:r>
              <a:rPr lang="en-US" sz="1300" i="1" dirty="0" err="1"/>
              <a:t>s</a:t>
            </a:r>
            <a:r>
              <a:rPr lang="en-US" sz="1300" i="1" baseline="-25000" dirty="0" err="1"/>
              <a:t>i</a:t>
            </a:r>
            <a:r>
              <a:rPr lang="en-US" sz="1300" dirty="0"/>
              <a:t> on reading </a:t>
            </a:r>
            <a:r>
              <a:rPr lang="en-US" sz="1300" i="1" dirty="0"/>
              <a:t>x</a:t>
            </a:r>
            <a:r>
              <a:rPr lang="en-US" sz="1300" dirty="0"/>
              <a:t>.</a:t>
            </a:r>
          </a:p>
          <a:p>
            <a:endParaRPr lang="en-US" dirty="0" smtClean="0">
              <a:latin typeface="Arial" panose="020B0604020202020204" pitchFamily="34" charset="0"/>
            </a:endParaRPr>
          </a:p>
        </p:txBody>
      </p:sp>
      <p:sp>
        <p:nvSpPr>
          <p:cNvPr id="1136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77126" indent="-29889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95578" indent="-239116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73809" indent="-239116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52040" indent="-239116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30272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08503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86734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64965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95B77E1-8B25-427E-974B-24D695FE8BEA}" type="slidenum">
              <a:rPr lang="en-US"/>
              <a:pPr eaLnBrk="1" hangingPunct="1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06198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46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defTabSz="956462"/>
            <a:r>
              <a:rPr lang="en-US" sz="1300" dirty="0"/>
              <a:t>By the induction hypothesis, if </a:t>
            </a:r>
            <a:r>
              <a:rPr lang="en-US" sz="1300" i="1" dirty="0"/>
              <a:t>M</a:t>
            </a:r>
            <a:r>
              <a:rPr lang="en-US" sz="1300" dirty="0"/>
              <a:t>, after processing </a:t>
            </a:r>
            <a:r>
              <a:rPr lang="en-US" sz="1300" i="1" dirty="0"/>
              <a:t>z</a:t>
            </a:r>
            <a:r>
              <a:rPr lang="en-US" sz="1300" dirty="0"/>
              <a:t>, can reach some set of states </a:t>
            </a:r>
            <a:r>
              <a:rPr lang="en-US" sz="1300" i="1" dirty="0"/>
              <a:t>S</a:t>
            </a:r>
            <a:r>
              <a:rPr lang="en-US" sz="1300" dirty="0"/>
              <a:t>, then </a:t>
            </a:r>
            <a:r>
              <a:rPr lang="en-US" sz="1300" i="1" dirty="0"/>
              <a:t>Q</a:t>
            </a:r>
            <a:r>
              <a:rPr lang="en-US" sz="1300" dirty="0"/>
              <a:t> (the state M' is in after processing z) must contain precisely all the states in </a:t>
            </a:r>
            <a:r>
              <a:rPr lang="en-US" sz="1300" i="1" dirty="0"/>
              <a:t>S</a:t>
            </a:r>
            <a:r>
              <a:rPr lang="en-US" sz="1300" dirty="0"/>
              <a:t>.  So, from </a:t>
            </a:r>
            <a:r>
              <a:rPr lang="en-US" sz="1300" i="1" dirty="0"/>
              <a:t>Q</a:t>
            </a:r>
            <a:r>
              <a:rPr lang="en-US" sz="1300" dirty="0"/>
              <a:t>, reading </a:t>
            </a:r>
            <a:r>
              <a:rPr lang="en-US" sz="1300" i="1" dirty="0"/>
              <a:t>x</a:t>
            </a:r>
            <a:r>
              <a:rPr lang="en-US" sz="1300" dirty="0"/>
              <a:t>, </a:t>
            </a:r>
            <a:r>
              <a:rPr lang="en-US" sz="1300" i="1" dirty="0"/>
              <a:t>M'</a:t>
            </a:r>
            <a:r>
              <a:rPr lang="en-US" sz="1300" dirty="0"/>
              <a:t> must be in some set state </a:t>
            </a:r>
            <a:r>
              <a:rPr lang="en-US" sz="1300" i="1" dirty="0"/>
              <a:t>P</a:t>
            </a:r>
            <a:r>
              <a:rPr lang="en-US" sz="1300" dirty="0"/>
              <a:t> that contains precisely the states that </a:t>
            </a:r>
            <a:r>
              <a:rPr lang="en-US" sz="1300" i="1" dirty="0"/>
              <a:t>M</a:t>
            </a:r>
            <a:r>
              <a:rPr lang="en-US" sz="1300" dirty="0"/>
              <a:t> can reach starting in any of the states in </a:t>
            </a:r>
            <a:r>
              <a:rPr lang="en-US" sz="1300" i="1" dirty="0"/>
              <a:t>S</a:t>
            </a:r>
            <a:r>
              <a:rPr lang="en-US" sz="1300" dirty="0"/>
              <a:t>, reading </a:t>
            </a:r>
            <a:r>
              <a:rPr lang="en-US" sz="1300" i="1" dirty="0"/>
              <a:t>x</a:t>
            </a:r>
            <a:r>
              <a:rPr lang="en-US" sz="1300" dirty="0"/>
              <a:t>, and then following all </a:t>
            </a:r>
            <a:r>
              <a:rPr lang="en-US" sz="1300" dirty="0">
                <a:sym typeface="Symbol" panose="05050102010706020507" pitchFamily="18" charset="2"/>
              </a:rPr>
              <a:t></a:t>
            </a:r>
            <a:r>
              <a:rPr lang="en-US" sz="1300" dirty="0"/>
              <a:t> transitions.  So, after consuming </a:t>
            </a:r>
            <a:r>
              <a:rPr lang="en-US" sz="1300" i="1" dirty="0" err="1"/>
              <a:t>zc</a:t>
            </a:r>
            <a:r>
              <a:rPr lang="en-US" sz="1300" dirty="0"/>
              <a:t>, </a:t>
            </a:r>
            <a:r>
              <a:rPr lang="en-US" sz="1300" i="1" dirty="0"/>
              <a:t>M'</a:t>
            </a:r>
            <a:r>
              <a:rPr lang="en-US" sz="1300" dirty="0"/>
              <a:t>, when started in </a:t>
            </a:r>
            <a:r>
              <a:rPr lang="en-US" sz="1300" i="1" dirty="0" err="1"/>
              <a:t>eps</a:t>
            </a:r>
            <a:r>
              <a:rPr lang="en-US" sz="1300" dirty="0"/>
              <a:t>(</a:t>
            </a:r>
            <a:r>
              <a:rPr lang="en-US" sz="1300" i="1" dirty="0"/>
              <a:t>q</a:t>
            </a:r>
            <a:r>
              <a:rPr lang="en-US" sz="1300" dirty="0"/>
              <a:t>), must end up in a state </a:t>
            </a:r>
            <a:r>
              <a:rPr lang="en-US" sz="1300" i="1" dirty="0"/>
              <a:t>P</a:t>
            </a:r>
            <a:r>
              <a:rPr lang="en-US" sz="1300" dirty="0"/>
              <a:t> that contains all and only the states </a:t>
            </a:r>
            <a:r>
              <a:rPr lang="en-US" sz="1300" i="1" dirty="0"/>
              <a:t>p</a:t>
            </a:r>
            <a:r>
              <a:rPr lang="en-US" sz="1300" dirty="0"/>
              <a:t> that </a:t>
            </a:r>
            <a:r>
              <a:rPr lang="en-US" sz="1300" i="1" dirty="0"/>
              <a:t>M</a:t>
            </a:r>
            <a:r>
              <a:rPr lang="en-US" sz="1300" dirty="0"/>
              <a:t>, when started in </a:t>
            </a:r>
            <a:r>
              <a:rPr lang="en-US" sz="1300" i="1" dirty="0"/>
              <a:t>q</a:t>
            </a:r>
            <a:r>
              <a:rPr lang="en-US" sz="1300" dirty="0"/>
              <a:t>, could end up in.</a:t>
            </a:r>
          </a:p>
          <a:p>
            <a:endParaRPr lang="en-US" dirty="0" smtClean="0">
              <a:latin typeface="Arial" panose="020B0604020202020204" pitchFamily="34" charset="0"/>
            </a:endParaRPr>
          </a:p>
        </p:txBody>
      </p:sp>
      <p:sp>
        <p:nvSpPr>
          <p:cNvPr id="1146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77126" indent="-29889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95578" indent="-239116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73809" indent="-239116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52040" indent="-239116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30272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08503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86734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64965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C29A540-2839-442F-ABF5-FDD7CB7FE80F}" type="slidenum">
              <a:rPr lang="en-US"/>
              <a:pPr eaLnBrk="1" hangingPunct="1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0800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57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 smtClean="0">
                <a:latin typeface="Arial" panose="020B0604020202020204" pitchFamily="34" charset="0"/>
              </a:rPr>
              <a:t>After first sentence of second bullet:  In other words, the new machine, when started in its start state, can consume w and end up in one of its accepting states. This follows from the lemma, which is more general and describes a computation from </a:t>
            </a:r>
            <a:r>
              <a:rPr lang="en-US" b="1" dirty="0" smtClean="0">
                <a:latin typeface="Arial" panose="020B0604020202020204" pitchFamily="34" charset="0"/>
              </a:rPr>
              <a:t>any</a:t>
            </a:r>
            <a:r>
              <a:rPr lang="en-US" dirty="0" smtClean="0">
                <a:latin typeface="Arial" panose="020B0604020202020204" pitchFamily="34" charset="0"/>
              </a:rPr>
              <a:t> state to </a:t>
            </a:r>
            <a:r>
              <a:rPr lang="en-US" b="1" dirty="0" smtClean="0">
                <a:latin typeface="Arial" panose="020B0604020202020204" pitchFamily="34" charset="0"/>
              </a:rPr>
              <a:t>any</a:t>
            </a:r>
            <a:r>
              <a:rPr lang="en-US" dirty="0" smtClean="0">
                <a:latin typeface="Arial" panose="020B0604020202020204" pitchFamily="34" charset="0"/>
              </a:rPr>
              <a:t> other.</a:t>
            </a:r>
          </a:p>
        </p:txBody>
      </p:sp>
      <p:sp>
        <p:nvSpPr>
          <p:cNvPr id="1157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77126" indent="-29889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95578" indent="-239116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73809" indent="-239116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52040" indent="-239116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30272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08503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86734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64965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BD4F05FE-BDEA-4DC4-92F0-8F539C5949EA}" type="slidenum">
              <a:rPr lang="en-US"/>
              <a:pPr eaLnBrk="1" hangingPunct="1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2383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 smtClean="0">
              <a:latin typeface="Arial" panose="020B0604020202020204" pitchFamily="34" charset="0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8934" indent="-282289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9120" indent="-225831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5765" indent="-225831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2409" indent="-225831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30640" indent="-225831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8871" indent="-225831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87103" indent="-225831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65334" indent="-225831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0E1B87D-B72B-4AC8-9DDC-40FFF51C99E5}" type="slidenum">
              <a:rPr lang="en-US" sz="1200"/>
              <a:pPr>
                <a:spcBef>
                  <a:spcPct val="0"/>
                </a:spcBef>
              </a:pPr>
              <a:t>2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407633810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42F98F0-1B5F-4C6B-A5CF-A2DA9DAA2DD3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8740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08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anose="020B0604020202020204" pitchFamily="34" charset="0"/>
            </a:endParaRPr>
          </a:p>
        </p:txBody>
      </p:sp>
      <p:sp>
        <p:nvSpPr>
          <p:cNvPr id="809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75466" indent="-297234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93918" indent="-237456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72149" indent="-237456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50380" indent="-237456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612" indent="-23745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06843" indent="-23745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85074" indent="-23745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63305" indent="-23745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9F54FBF-B71F-400B-9AF9-6A48D9B980C7}" type="slidenum">
              <a:rPr lang="en-US" smtClean="0"/>
              <a:pPr/>
              <a:t>3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6417111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29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 smtClean="0">
              <a:latin typeface="Arial" panose="020B0604020202020204" pitchFamily="34" charset="0"/>
            </a:endParaRPr>
          </a:p>
        </p:txBody>
      </p:sp>
      <p:sp>
        <p:nvSpPr>
          <p:cNvPr id="829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75466" indent="-297234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93918" indent="-237456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72149" indent="-237456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50380" indent="-237456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612" indent="-23745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06843" indent="-23745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85074" indent="-23745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63305" indent="-23745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BE77BF9-F058-410E-8BC3-8500C4E327E7}" type="slidenum">
              <a:rPr lang="en-US" smtClean="0"/>
              <a:pPr/>
              <a:t>4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9528146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anose="020B0604020202020204" pitchFamily="34" charset="0"/>
            </a:endParaRPr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77126" indent="-298895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95578" indent="-239116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73809" indent="-239116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52040" indent="-239116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30272" indent="-239116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08503" indent="-239116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86734" indent="-239116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64965" indent="-239116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8E5852B-B25B-4D27-89F0-F45069152D14}" type="slidenum">
              <a:rPr lang="en-US" smtClean="0"/>
              <a:pPr>
                <a:spcBef>
                  <a:spcPct val="0"/>
                </a:spcBef>
              </a:pPr>
              <a:t>5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6059353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 smtClean="0">
              <a:latin typeface="Arial" panose="020B0604020202020204" pitchFamily="34" charset="0"/>
            </a:endParaRPr>
          </a:p>
        </p:txBody>
      </p:sp>
      <p:sp>
        <p:nvSpPr>
          <p:cNvPr id="727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0594" indent="-283950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0781" indent="-227492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7425" indent="-227492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4070" indent="-227492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32301" indent="-227492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10532" indent="-227492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88764" indent="-227492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66995" indent="-227492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096E03C-4EA3-4E5A-997D-398772B9EFA5}" type="slidenum">
              <a:rPr lang="en-US" sz="1200"/>
              <a:pPr>
                <a:spcBef>
                  <a:spcPct val="0"/>
                </a:spcBef>
              </a:pPr>
              <a:t>6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3900228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34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anose="020B0604020202020204" pitchFamily="34" charset="0"/>
            </a:endParaRPr>
          </a:p>
        </p:txBody>
      </p:sp>
      <p:sp>
        <p:nvSpPr>
          <p:cNvPr id="1034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77126" indent="-29889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95578" indent="-239116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73809" indent="-239116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52040" indent="-239116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30272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08503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86734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64965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AA03F326-18C6-4E7E-AAD4-545EBB6CEB12}" type="slidenum">
              <a:rPr lang="en-US"/>
              <a:pPr eaLnBrk="1" hangingPunct="1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1158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44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anose="020B0604020202020204" pitchFamily="34" charset="0"/>
            </a:endParaRPr>
          </a:p>
        </p:txBody>
      </p:sp>
      <p:sp>
        <p:nvSpPr>
          <p:cNvPr id="1044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77126" indent="-29889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95578" indent="-239116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73809" indent="-239116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52040" indent="-239116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30272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08503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86734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64965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74E115C3-8CA4-449E-88F3-63668BFF9B7D}" type="slidenum">
              <a:rPr lang="en-US"/>
              <a:pPr eaLnBrk="1" hangingPunct="1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98150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54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 smtClean="0">
                <a:latin typeface="Arial" panose="020B0604020202020204" pitchFamily="34" charset="0"/>
              </a:rPr>
              <a:t>It turns out that we will only need this lemma for the case where q = s, but the more general thing is easier to </a:t>
            </a:r>
            <a:r>
              <a:rPr lang="en-US" dirty="0" err="1" smtClean="0">
                <a:latin typeface="Arial" panose="020B0604020202020204" pitchFamily="34" charset="0"/>
              </a:rPr>
              <a:t>porve</a:t>
            </a:r>
            <a:r>
              <a:rPr lang="en-US" dirty="0" smtClean="0">
                <a:latin typeface="Arial" panose="020B0604020202020204" pitchFamily="34" charset="0"/>
              </a:rPr>
              <a:t> by induction.  This is common in induction proofs.</a:t>
            </a:r>
          </a:p>
          <a:p>
            <a:endParaRPr lang="en-US" dirty="0" smtClean="0">
              <a:latin typeface="Arial" panose="020B0604020202020204" pitchFamily="34" charset="0"/>
            </a:endParaRPr>
          </a:p>
          <a:p>
            <a:pPr marL="0" lvl="1">
              <a:defRPr/>
            </a:pPr>
            <a:r>
              <a:rPr lang="en-US" sz="1300" b="1" dirty="0"/>
              <a:t>INFORMAL RESTATEMENT OF LEMMA:  </a:t>
            </a:r>
            <a:r>
              <a:rPr lang="en-US" sz="1300" dirty="0"/>
              <a:t>If the original NDFSM M starts in state q and, after reading the string w, can land in state p (along at least one of its paths), then the new DFSM M' must behave as follows: </a:t>
            </a:r>
            <a:br>
              <a:rPr lang="en-US" sz="1300" dirty="0"/>
            </a:br>
            <a:r>
              <a:rPr lang="en-US" sz="1300" dirty="0"/>
              <a:t/>
            </a:r>
            <a:br>
              <a:rPr lang="en-US" sz="1300" dirty="0"/>
            </a:br>
            <a:r>
              <a:rPr lang="en-US" sz="1300" dirty="0"/>
              <a:t>          When started in the state that corresponds to the set of states the original machine M could get to from q without consuming any input, M' reads the string w and lands in a state P (which is a set of M's states) that contains p. </a:t>
            </a:r>
            <a:br>
              <a:rPr lang="en-US" sz="1300" dirty="0"/>
            </a:br>
            <a:r>
              <a:rPr lang="en-US" sz="1300" dirty="0"/>
              <a:t/>
            </a:r>
            <a:br>
              <a:rPr lang="en-US" sz="1300" dirty="0"/>
            </a:br>
            <a:r>
              <a:rPr lang="en-US" sz="1300" b="1" dirty="0"/>
              <a:t>Furthermore</a:t>
            </a:r>
            <a:r>
              <a:rPr lang="en-US" sz="1300" dirty="0"/>
              <a:t>, </a:t>
            </a:r>
            <a:r>
              <a:rPr lang="en-US" b="1" dirty="0" smtClean="0"/>
              <a:t>The only-if part implies:</a:t>
            </a:r>
            <a:r>
              <a:rPr lang="en-US" dirty="0" smtClean="0"/>
              <a:t> </a:t>
            </a:r>
            <a:r>
              <a:rPr lang="en-US" sz="2500" dirty="0"/>
              <a:t> M' (starting from q and reading w) must end up in a "set state" that contains only states that M could get to from q after reading w and following any available epsilon-transitions.</a:t>
            </a:r>
          </a:p>
          <a:p>
            <a:endParaRPr lang="en-US" dirty="0" smtClean="0">
              <a:latin typeface="Arial" panose="020B0604020202020204" pitchFamily="34" charset="0"/>
            </a:endParaRPr>
          </a:p>
        </p:txBody>
      </p:sp>
      <p:sp>
        <p:nvSpPr>
          <p:cNvPr id="1054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77126" indent="-29889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95578" indent="-239116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73809" indent="-239116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52040" indent="-239116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30272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08503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86734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64965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47C38D35-86F8-4123-99E1-B0021F26C59F}" type="slidenum">
              <a:rPr lang="en-US"/>
              <a:pPr eaLnBrk="1" hangingPunct="1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3062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63B31B-2BC4-418F-BC71-86484B88D9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76477"/>
      </p:ext>
    </p:extLst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E577B1-F8E6-4289-8A2A-6154FD21A9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564513"/>
      </p:ext>
    </p:extLst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05F87E-792B-454D-A9E5-D156D2FDCC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593927"/>
      </p:ext>
    </p:extLst>
  </p:cSld>
  <p:clrMapOvr>
    <a:masterClrMapping/>
  </p:clrMapOvr>
  <p:transition spd="slow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67C7C3-2A92-4852-AB1C-4A86767E2B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125633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C6195A-7F0A-4FC6-A547-6A628A1893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99080"/>
      </p:ext>
    </p:extLst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40AFF8-EEAF-4B0F-8077-B6FCFFC895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039638"/>
      </p:ext>
    </p:extLst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BAF9C4-2855-4E9C-9F4E-E72768F235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019074"/>
      </p:ext>
    </p:extLst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D16013-480F-4D3B-A16D-D3BDB0807A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92991"/>
      </p:ext>
    </p:extLst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FBDC2B-6992-4CF8-838A-51375AC781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410159"/>
      </p:ext>
    </p:extLst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5A6215-7382-48E1-B207-F13457D91C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262559"/>
      </p:ext>
    </p:extLst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9B7E9B-2252-41DE-A410-B8155C82EB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005506"/>
      </p:ext>
    </p:extLst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FDB6D5-2AF7-40E5-8216-63420CB758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361365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B65687CE-A3D1-453B-A588-7A9349506B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ransition spd="slow">
    <p:fad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457200"/>
            <a:ext cx="8610600" cy="1470025"/>
          </a:xfrm>
        </p:spPr>
        <p:txBody>
          <a:bodyPr/>
          <a:lstStyle/>
          <a:p>
            <a:pPr eaLnBrk="1" hangingPunct="1"/>
            <a:r>
              <a:rPr lang="en-US" b="1" dirty="0" smtClean="0"/>
              <a:t>MA/CSSE 474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1905000"/>
            <a:ext cx="8534400" cy="1752600"/>
          </a:xfrm>
        </p:spPr>
        <p:txBody>
          <a:bodyPr/>
          <a:lstStyle/>
          <a:p>
            <a:pPr eaLnBrk="1" hangingPunct="1"/>
            <a:r>
              <a:rPr lang="en-US" dirty="0" smtClean="0"/>
              <a:t>Theory of Computation</a:t>
            </a:r>
          </a:p>
        </p:txBody>
      </p:sp>
      <p:sp>
        <p:nvSpPr>
          <p:cNvPr id="4100" name="Text Box 5"/>
          <p:cNvSpPr txBox="1">
            <a:spLocks noChangeArrowheads="1"/>
          </p:cNvSpPr>
          <p:nvPr/>
        </p:nvSpPr>
        <p:spPr bwMode="auto">
          <a:xfrm>
            <a:off x="914400" y="2743200"/>
            <a:ext cx="8458200" cy="317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4000" dirty="0" smtClean="0">
                <a:solidFill>
                  <a:schemeClr val="tx2"/>
                </a:solidFill>
              </a:rPr>
              <a:t>DFSM Canonical Form</a:t>
            </a:r>
            <a:br>
              <a:rPr lang="en-US" sz="4000" dirty="0" smtClean="0">
                <a:solidFill>
                  <a:schemeClr val="tx2"/>
                </a:solidFill>
              </a:rPr>
            </a:br>
            <a:r>
              <a:rPr lang="en-US" sz="4000" dirty="0" smtClean="0">
                <a:solidFill>
                  <a:schemeClr val="tx2"/>
                </a:solidFill>
              </a:rPr>
              <a:t/>
            </a:r>
            <a:br>
              <a:rPr lang="en-US" sz="4000" dirty="0" smtClean="0">
                <a:solidFill>
                  <a:schemeClr val="tx2"/>
                </a:solidFill>
              </a:rPr>
            </a:br>
            <a:r>
              <a:rPr lang="en-US" sz="4000" dirty="0" smtClean="0">
                <a:solidFill>
                  <a:schemeClr val="tx2"/>
                </a:solidFill>
              </a:rPr>
              <a:t>Proof of NDFSM</a:t>
            </a:r>
            <a:r>
              <a:rPr lang="en-US" sz="4000" dirty="0" smtClean="0">
                <a:solidFill>
                  <a:schemeClr val="tx2"/>
                </a:solidFill>
                <a:sym typeface="Wingdings" panose="05000000000000000000" pitchFamily="2" charset="2"/>
              </a:rPr>
              <a:t>DFSM ALGORITHM </a:t>
            </a:r>
            <a:r>
              <a:rPr lang="en-US" sz="1800" dirty="0" smtClean="0">
                <a:solidFill>
                  <a:schemeClr val="tx2"/>
                </a:solidFill>
              </a:rPr>
              <a:t>(as much as we have time for) </a:t>
            </a:r>
            <a:endParaRPr lang="en-US" sz="1800" dirty="0">
              <a:solidFill>
                <a:schemeClr val="tx2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4000" dirty="0" smtClean="0">
                <a:solidFill>
                  <a:srgbClr val="FF0000"/>
                </a:solidFill>
              </a:rPr>
              <a:t>This version includes the "answers"</a:t>
            </a:r>
            <a:endParaRPr lang="en-US" sz="4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r>
              <a:rPr lang="en-US" sz="3600" b="1" smtClean="0"/>
              <a:t>A Useful Lemma</a:t>
            </a:r>
          </a:p>
        </p:txBody>
      </p:sp>
      <p:sp>
        <p:nvSpPr>
          <p:cNvPr id="14339" name="Text Box 4"/>
          <p:cNvSpPr txBox="1">
            <a:spLocks noChangeArrowheads="1"/>
          </p:cNvSpPr>
          <p:nvPr/>
        </p:nvSpPr>
        <p:spPr bwMode="auto">
          <a:xfrm>
            <a:off x="762000" y="990600"/>
            <a:ext cx="8153400" cy="590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 i="1" dirty="0">
                <a:latin typeface="Arial" charset="0"/>
              </a:rPr>
              <a:t>Lemma</a:t>
            </a:r>
            <a:r>
              <a:rPr lang="en-US" sz="2400" dirty="0">
                <a:latin typeface="Arial" charset="0"/>
              </a:rPr>
              <a:t>:  Let </a:t>
            </a:r>
            <a:r>
              <a:rPr lang="en-US" sz="2400" i="1" dirty="0">
                <a:latin typeface="Arial" charset="0"/>
              </a:rPr>
              <a:t>w</a:t>
            </a:r>
            <a:r>
              <a:rPr lang="en-US" sz="2400" dirty="0">
                <a:latin typeface="Arial" charset="0"/>
              </a:rPr>
              <a:t> be any string in </a:t>
            </a:r>
            <a:r>
              <a:rPr lang="en-US" sz="2400" dirty="0">
                <a:latin typeface="Arial" charset="0"/>
                <a:sym typeface="Symbol" pitchFamily="18" charset="2"/>
              </a:rPr>
              <a:t></a:t>
            </a:r>
            <a:r>
              <a:rPr lang="en-US" sz="2400" dirty="0">
                <a:latin typeface="Arial" charset="0"/>
              </a:rPr>
              <a:t>*, let </a:t>
            </a:r>
            <a:r>
              <a:rPr lang="en-US" sz="2400" i="1" dirty="0">
                <a:latin typeface="Arial" charset="0"/>
              </a:rPr>
              <a:t>p</a:t>
            </a:r>
            <a:r>
              <a:rPr lang="en-US" sz="2400" dirty="0">
                <a:latin typeface="Arial" charset="0"/>
              </a:rPr>
              <a:t> and </a:t>
            </a:r>
            <a:r>
              <a:rPr lang="en-US" sz="2400" i="1" dirty="0">
                <a:latin typeface="Arial" charset="0"/>
              </a:rPr>
              <a:t>q</a:t>
            </a:r>
            <a:r>
              <a:rPr lang="en-US" sz="2400" dirty="0">
                <a:latin typeface="Arial" charset="0"/>
              </a:rPr>
              <a:t> be any states in </a:t>
            </a:r>
            <a:r>
              <a:rPr lang="en-US" sz="2400" i="1" dirty="0">
                <a:latin typeface="Arial" charset="0"/>
              </a:rPr>
              <a:t>K</a:t>
            </a:r>
            <a:r>
              <a:rPr lang="en-US" sz="2400" dirty="0">
                <a:latin typeface="Arial" charset="0"/>
              </a:rPr>
              <a:t>, and let </a:t>
            </a:r>
            <a:r>
              <a:rPr lang="en-US" sz="2400" i="1" dirty="0">
                <a:latin typeface="Arial" charset="0"/>
              </a:rPr>
              <a:t>P</a:t>
            </a:r>
            <a:r>
              <a:rPr lang="en-US" sz="2400" dirty="0">
                <a:latin typeface="Arial" charset="0"/>
              </a:rPr>
              <a:t> be any state in </a:t>
            </a:r>
            <a:r>
              <a:rPr lang="en-US" sz="2400" i="1" dirty="0">
                <a:latin typeface="Arial" charset="0"/>
              </a:rPr>
              <a:t>K'</a:t>
            </a:r>
            <a:r>
              <a:rPr lang="en-US" sz="2400" dirty="0">
                <a:latin typeface="Arial" charset="0"/>
              </a:rPr>
              <a:t>.  Then:</a:t>
            </a:r>
          </a:p>
          <a:p>
            <a:pPr>
              <a:defRPr/>
            </a:pPr>
            <a:endParaRPr lang="en-US" dirty="0">
              <a:latin typeface="Arial" charset="0"/>
            </a:endParaRPr>
          </a:p>
          <a:p>
            <a:pPr>
              <a:defRPr/>
            </a:pPr>
            <a:r>
              <a:rPr lang="en-US" sz="2400" dirty="0">
                <a:latin typeface="Arial" charset="0"/>
              </a:rPr>
              <a:t>        (</a:t>
            </a:r>
            <a:r>
              <a:rPr lang="en-US" sz="2400" i="1" dirty="0">
                <a:latin typeface="Arial" charset="0"/>
              </a:rPr>
              <a:t>q</a:t>
            </a:r>
            <a:r>
              <a:rPr lang="en-US" sz="2400" dirty="0">
                <a:latin typeface="Arial" charset="0"/>
              </a:rPr>
              <a:t>, </a:t>
            </a:r>
            <a:r>
              <a:rPr lang="en-US" sz="2400" i="1" dirty="0">
                <a:latin typeface="Arial" charset="0"/>
              </a:rPr>
              <a:t>w</a:t>
            </a:r>
            <a:r>
              <a:rPr lang="en-US" sz="2400" dirty="0">
                <a:latin typeface="Arial" charset="0"/>
              </a:rPr>
              <a:t>) |-</a:t>
            </a:r>
            <a:r>
              <a:rPr lang="en-US" sz="2400" i="1" baseline="-25000" dirty="0">
                <a:latin typeface="Arial" charset="0"/>
              </a:rPr>
              <a:t>M</a:t>
            </a:r>
            <a:r>
              <a:rPr lang="en-US" sz="2400" dirty="0">
                <a:latin typeface="Arial" charset="0"/>
              </a:rPr>
              <a:t>* (</a:t>
            </a:r>
            <a:r>
              <a:rPr lang="en-US" sz="2400" i="1" dirty="0">
                <a:latin typeface="Arial" charset="0"/>
              </a:rPr>
              <a:t>p</a:t>
            </a:r>
            <a:r>
              <a:rPr lang="en-US" sz="2400" dirty="0">
                <a:latin typeface="Arial" charset="0"/>
              </a:rPr>
              <a:t>, </a:t>
            </a:r>
            <a:r>
              <a:rPr lang="en-US" sz="2400" dirty="0">
                <a:latin typeface="Arial" charset="0"/>
                <a:sym typeface="Symbol" pitchFamily="18" charset="2"/>
              </a:rPr>
              <a:t></a:t>
            </a:r>
            <a:r>
              <a:rPr lang="en-US" sz="2400" dirty="0">
                <a:latin typeface="Arial" charset="0"/>
              </a:rPr>
              <a:t>) 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charset="0"/>
              </a:rPr>
              <a:t>iff</a:t>
            </a:r>
            <a:r>
              <a:rPr lang="en-US" sz="2400" dirty="0">
                <a:latin typeface="Arial" charset="0"/>
              </a:rPr>
              <a:t> ((</a:t>
            </a:r>
            <a:r>
              <a:rPr lang="en-US" sz="2400" i="1" dirty="0" err="1">
                <a:latin typeface="Arial" charset="0"/>
              </a:rPr>
              <a:t>eps</a:t>
            </a:r>
            <a:r>
              <a:rPr lang="en-US" sz="2400" dirty="0">
                <a:latin typeface="Arial" charset="0"/>
              </a:rPr>
              <a:t>(</a:t>
            </a:r>
            <a:r>
              <a:rPr lang="en-US" sz="2400" i="1" dirty="0">
                <a:latin typeface="Arial" charset="0"/>
              </a:rPr>
              <a:t>q</a:t>
            </a:r>
            <a:r>
              <a:rPr lang="en-US" sz="2400" dirty="0">
                <a:latin typeface="Arial" charset="0"/>
              </a:rPr>
              <a:t>), </a:t>
            </a:r>
            <a:r>
              <a:rPr lang="en-US" sz="2400" i="1" dirty="0">
                <a:latin typeface="Arial" charset="0"/>
              </a:rPr>
              <a:t>w</a:t>
            </a:r>
            <a:r>
              <a:rPr lang="en-US" sz="2400" dirty="0">
                <a:latin typeface="Arial" charset="0"/>
              </a:rPr>
              <a:t>) |-</a:t>
            </a:r>
            <a:r>
              <a:rPr lang="en-US" sz="2400" i="1" baseline="-25000" dirty="0">
                <a:latin typeface="Arial" charset="0"/>
              </a:rPr>
              <a:t>M</a:t>
            </a:r>
            <a:r>
              <a:rPr lang="en-US" sz="2400" i="1" dirty="0">
                <a:latin typeface="Arial" charset="0"/>
              </a:rPr>
              <a:t>' </a:t>
            </a:r>
            <a:r>
              <a:rPr lang="en-US" sz="2400" dirty="0">
                <a:latin typeface="Arial" charset="0"/>
              </a:rPr>
              <a:t>* (</a:t>
            </a:r>
            <a:r>
              <a:rPr lang="en-US" sz="2400" i="1" dirty="0">
                <a:latin typeface="Arial" charset="0"/>
              </a:rPr>
              <a:t>P</a:t>
            </a:r>
            <a:r>
              <a:rPr lang="en-US" sz="2400" dirty="0">
                <a:latin typeface="Arial" charset="0"/>
              </a:rPr>
              <a:t>, </a:t>
            </a:r>
            <a:r>
              <a:rPr lang="en-US" sz="2400" dirty="0">
                <a:latin typeface="Arial" charset="0"/>
                <a:sym typeface="Symbol" pitchFamily="18" charset="2"/>
              </a:rPr>
              <a:t></a:t>
            </a:r>
            <a:r>
              <a:rPr lang="en-US" sz="2400" dirty="0">
                <a:latin typeface="Arial" charset="0"/>
              </a:rPr>
              <a:t>) and </a:t>
            </a:r>
            <a:r>
              <a:rPr lang="en-US" sz="2400" i="1" dirty="0">
                <a:latin typeface="Arial" charset="0"/>
              </a:rPr>
              <a:t>p</a:t>
            </a:r>
            <a:r>
              <a:rPr lang="en-US" sz="2400" dirty="0">
                <a:latin typeface="Arial" charset="0"/>
              </a:rPr>
              <a:t> </a:t>
            </a:r>
            <a:r>
              <a:rPr lang="en-US" sz="2400" dirty="0">
                <a:latin typeface="Arial" charset="0"/>
                <a:sym typeface="Symbol" pitchFamily="18" charset="2"/>
              </a:rPr>
              <a:t></a:t>
            </a:r>
            <a:r>
              <a:rPr lang="en-US" sz="2400" dirty="0">
                <a:latin typeface="Arial" charset="0"/>
              </a:rPr>
              <a:t> </a:t>
            </a:r>
            <a:r>
              <a:rPr lang="en-US" sz="2400" i="1" dirty="0">
                <a:latin typeface="Arial" charset="0"/>
              </a:rPr>
              <a:t>P)  </a:t>
            </a:r>
            <a:r>
              <a:rPr lang="en-US" sz="2400" dirty="0">
                <a:latin typeface="Arial" charset="0"/>
              </a:rPr>
              <a:t>.  </a:t>
            </a:r>
            <a:endParaRPr lang="en-US" sz="3600" dirty="0">
              <a:latin typeface="Arial" charset="0"/>
            </a:endParaRPr>
          </a:p>
          <a:p>
            <a:pPr>
              <a:defRPr/>
            </a:pPr>
            <a:endParaRPr lang="en-US" sz="2400" dirty="0">
              <a:latin typeface="Arial" charset="0"/>
            </a:endParaRPr>
          </a:p>
          <a:p>
            <a:pPr>
              <a:defRPr/>
            </a:pPr>
            <a:r>
              <a:rPr lang="en-US" sz="2400" dirty="0">
                <a:latin typeface="Arial" charset="0"/>
              </a:rPr>
              <a:t>It turns out that we will only need this lemma for the case where q = s, but the more general form is easier to prove by induction.  This is common in induction proofs.</a:t>
            </a:r>
          </a:p>
          <a:p>
            <a:pPr>
              <a:defRPr/>
            </a:pPr>
            <a:endParaRPr lang="en-US" sz="2400" dirty="0">
              <a:latin typeface="Arial" charset="0"/>
            </a:endParaRPr>
          </a:p>
          <a:p>
            <a:pPr>
              <a:defRPr/>
            </a:pPr>
            <a:r>
              <a:rPr lang="en-US" sz="2400" b="1" i="1" dirty="0">
                <a:latin typeface="Arial" charset="0"/>
              </a:rPr>
              <a:t>Proof:</a:t>
            </a:r>
            <a:r>
              <a:rPr lang="en-US" sz="2400" dirty="0">
                <a:latin typeface="Arial" charset="0"/>
              </a:rPr>
              <a:t>  We must show that </a:t>
            </a:r>
            <a:r>
              <a:rPr lang="en-US" sz="2400" dirty="0">
                <a:latin typeface="Arial" charset="0"/>
                <a:sym typeface="Symbol" pitchFamily="18" charset="2"/>
              </a:rPr>
              <a:t></a:t>
            </a:r>
            <a:r>
              <a:rPr lang="en-US" sz="2400" dirty="0">
                <a:latin typeface="Arial" charset="0"/>
              </a:rPr>
              <a:t>' has been defined so that the individual steps of </a:t>
            </a:r>
            <a:r>
              <a:rPr lang="en-US" sz="2400" i="1" dirty="0">
                <a:latin typeface="Arial" charset="0"/>
              </a:rPr>
              <a:t>M'</a:t>
            </a:r>
            <a:r>
              <a:rPr lang="en-US" sz="2400" dirty="0">
                <a:latin typeface="Arial" charset="0"/>
              </a:rPr>
              <a:t>, when taken together, do the right thing for an input string </a:t>
            </a:r>
            <a:r>
              <a:rPr lang="en-US" sz="2400" i="1" dirty="0">
                <a:latin typeface="Arial" charset="0"/>
              </a:rPr>
              <a:t>w</a:t>
            </a:r>
            <a:r>
              <a:rPr lang="en-US" sz="2400" dirty="0">
                <a:latin typeface="Arial" charset="0"/>
              </a:rPr>
              <a:t> of any length.  Since the definitions describe one step at a time, we will prove the lemma by induction on |</a:t>
            </a:r>
            <a:r>
              <a:rPr lang="en-US" sz="2400" i="1" dirty="0">
                <a:latin typeface="Arial" charset="0"/>
              </a:rPr>
              <a:t>w</a:t>
            </a:r>
            <a:r>
              <a:rPr lang="en-US" sz="2400" dirty="0">
                <a:latin typeface="Arial" charset="0"/>
              </a:rPr>
              <a:t>|.</a:t>
            </a:r>
          </a:p>
          <a:p>
            <a:pPr>
              <a:defRPr/>
            </a:pPr>
            <a:endParaRPr lang="en-US" sz="2400" dirty="0">
              <a:latin typeface="Arial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2000" y="2590800"/>
            <a:ext cx="8153400" cy="430213"/>
          </a:xfrm>
          <a:prstGeom prst="rect">
            <a:avLst/>
          </a:prstGeom>
          <a:noFill/>
          <a:ln w="31750">
            <a:solidFill>
              <a:schemeClr val="accent5">
                <a:lumMod val="50000"/>
              </a:schemeClr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2200" dirty="0">
                <a:latin typeface="Arial" charset="0"/>
              </a:rPr>
              <a:t>Recall: NDFSM </a:t>
            </a:r>
            <a:r>
              <a:rPr lang="en-US" sz="2200" i="1" dirty="0">
                <a:latin typeface="Arial" charset="0"/>
              </a:rPr>
              <a:t>M</a:t>
            </a:r>
            <a:r>
              <a:rPr lang="en-US" sz="2200" dirty="0">
                <a:latin typeface="Arial" charset="0"/>
              </a:rPr>
              <a:t> = (</a:t>
            </a:r>
            <a:r>
              <a:rPr lang="en-US" sz="2200" i="1" dirty="0">
                <a:latin typeface="Arial" charset="0"/>
              </a:rPr>
              <a:t>K</a:t>
            </a:r>
            <a:r>
              <a:rPr lang="en-US" sz="2200" dirty="0">
                <a:latin typeface="Arial" charset="0"/>
              </a:rPr>
              <a:t>, </a:t>
            </a:r>
            <a:r>
              <a:rPr lang="en-US" sz="2200" dirty="0">
                <a:latin typeface="Arial" charset="0"/>
                <a:sym typeface="Symbol" pitchFamily="18" charset="2"/>
              </a:rPr>
              <a:t></a:t>
            </a:r>
            <a:r>
              <a:rPr lang="en-US" sz="2200" dirty="0">
                <a:latin typeface="Arial" charset="0"/>
              </a:rPr>
              <a:t>, </a:t>
            </a:r>
            <a:r>
              <a:rPr lang="en-US" sz="2200" dirty="0">
                <a:latin typeface="Arial" charset="0"/>
                <a:sym typeface="Symbol" pitchFamily="18" charset="2"/>
              </a:rPr>
              <a:t></a:t>
            </a:r>
            <a:r>
              <a:rPr lang="en-US" sz="2200" dirty="0">
                <a:latin typeface="Arial" charset="0"/>
              </a:rPr>
              <a:t>, </a:t>
            </a:r>
            <a:r>
              <a:rPr lang="en-US" sz="2200" i="1" dirty="0">
                <a:latin typeface="Arial" charset="0"/>
              </a:rPr>
              <a:t>s</a:t>
            </a:r>
            <a:r>
              <a:rPr lang="en-US" sz="2200" dirty="0">
                <a:latin typeface="Arial" charset="0"/>
              </a:rPr>
              <a:t>, </a:t>
            </a:r>
            <a:r>
              <a:rPr lang="en-US" sz="2200" i="1" dirty="0">
                <a:latin typeface="Arial" charset="0"/>
              </a:rPr>
              <a:t>A</a:t>
            </a:r>
            <a:r>
              <a:rPr lang="en-US" sz="2200" dirty="0">
                <a:latin typeface="Arial" charset="0"/>
              </a:rPr>
              <a:t>),   DFSM </a:t>
            </a:r>
            <a:r>
              <a:rPr lang="en-US" sz="2200" i="1" dirty="0">
                <a:latin typeface="Arial" charset="0"/>
              </a:rPr>
              <a:t>M'=</a:t>
            </a:r>
            <a:r>
              <a:rPr lang="en-US" sz="2200" dirty="0">
                <a:latin typeface="Arial" charset="0"/>
              </a:rPr>
              <a:t> (</a:t>
            </a:r>
            <a:r>
              <a:rPr lang="en-US" sz="2200" i="1" dirty="0">
                <a:latin typeface="Arial" charset="0"/>
              </a:rPr>
              <a:t>K'</a:t>
            </a:r>
            <a:r>
              <a:rPr lang="en-US" sz="2200" dirty="0">
                <a:latin typeface="Arial" charset="0"/>
              </a:rPr>
              <a:t>, </a:t>
            </a:r>
            <a:r>
              <a:rPr lang="en-US" sz="2200" dirty="0">
                <a:latin typeface="Arial" charset="0"/>
                <a:sym typeface="Symbol" pitchFamily="18" charset="2"/>
              </a:rPr>
              <a:t></a:t>
            </a:r>
            <a:r>
              <a:rPr lang="en-US" sz="2200" dirty="0">
                <a:latin typeface="Arial" charset="0"/>
              </a:rPr>
              <a:t>, </a:t>
            </a:r>
            <a:r>
              <a:rPr lang="en-US" sz="2200" dirty="0">
                <a:latin typeface="Arial" charset="0"/>
                <a:sym typeface="Symbol" pitchFamily="18" charset="2"/>
              </a:rPr>
              <a:t>'</a:t>
            </a:r>
            <a:r>
              <a:rPr lang="en-US" sz="2200" dirty="0">
                <a:latin typeface="Arial" charset="0"/>
              </a:rPr>
              <a:t>, </a:t>
            </a:r>
            <a:r>
              <a:rPr lang="en-US" sz="2200" i="1" dirty="0">
                <a:latin typeface="Arial" charset="0"/>
              </a:rPr>
              <a:t>s'</a:t>
            </a:r>
            <a:r>
              <a:rPr lang="en-US" sz="2200" dirty="0">
                <a:latin typeface="Arial" charset="0"/>
              </a:rPr>
              <a:t>, </a:t>
            </a:r>
            <a:r>
              <a:rPr lang="en-US" sz="2200" i="1" dirty="0">
                <a:latin typeface="Arial" charset="0"/>
              </a:rPr>
              <a:t>A'</a:t>
            </a:r>
            <a:r>
              <a:rPr lang="en-US" sz="2200" dirty="0">
                <a:latin typeface="Arial" charset="0"/>
              </a:rPr>
              <a:t>), </a:t>
            </a:r>
          </a:p>
        </p:txBody>
      </p:sp>
    </p:spTree>
    <p:extLst>
      <p:ext uri="{BB962C8B-B14F-4D97-AF65-F5344CB8AC3E}">
        <p14:creationId xmlns:p14="http://schemas.microsoft.com/office/powerpoint/2010/main" val="144598910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sz="3600" b="1" smtClean="0"/>
              <a:t>Base Case:  |w| = 0, so w = </a:t>
            </a:r>
            <a:r>
              <a:rPr lang="en-US" sz="3600" smtClean="0">
                <a:sym typeface="Symbol" panose="05050102010706020507" pitchFamily="18" charset="2"/>
              </a:rPr>
              <a:t></a:t>
            </a:r>
            <a:r>
              <a:rPr lang="en-US" sz="3600" b="1" smtClean="0"/>
              <a:t> 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8305800" cy="48768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en-US" sz="2400" i="1" u="sng" dirty="0" smtClean="0"/>
              <a:t>if</a:t>
            </a:r>
            <a:r>
              <a:rPr lang="en-US" sz="2400" u="sng" dirty="0" smtClean="0"/>
              <a:t> part</a:t>
            </a:r>
            <a:r>
              <a:rPr lang="en-US" sz="2400" dirty="0" smtClean="0"/>
              <a:t>: Prove:</a:t>
            </a:r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r>
              <a:rPr lang="en-US" sz="2400" dirty="0" smtClean="0"/>
              <a:t>	  (</a:t>
            </a:r>
            <a:r>
              <a:rPr lang="en-US" sz="2400" i="1" dirty="0" err="1" smtClean="0"/>
              <a:t>eps</a:t>
            </a:r>
            <a:r>
              <a:rPr lang="en-US" sz="2400" dirty="0" smtClean="0"/>
              <a:t>(</a:t>
            </a:r>
            <a:r>
              <a:rPr lang="en-US" sz="2400" i="1" dirty="0" smtClean="0"/>
              <a:t>q</a:t>
            </a:r>
            <a:r>
              <a:rPr lang="en-US" sz="2400" dirty="0" smtClean="0"/>
              <a:t>), </a:t>
            </a:r>
            <a:r>
              <a:rPr lang="en-US" sz="2400" dirty="0">
                <a:sym typeface="Symbol" pitchFamily="18" charset="2"/>
              </a:rPr>
              <a:t></a:t>
            </a:r>
            <a:r>
              <a:rPr lang="en-US" sz="2400" dirty="0" smtClean="0"/>
              <a:t>) |-</a:t>
            </a:r>
            <a:r>
              <a:rPr lang="en-US" sz="2400" i="1" baseline="-25000" dirty="0" smtClean="0"/>
              <a:t>M</a:t>
            </a:r>
            <a:r>
              <a:rPr lang="en-US" sz="2400" i="1" dirty="0" smtClean="0"/>
              <a:t>' </a:t>
            </a:r>
            <a:r>
              <a:rPr lang="en-US" sz="2400" dirty="0" smtClean="0"/>
              <a:t>* (</a:t>
            </a:r>
            <a:r>
              <a:rPr lang="en-US" sz="2400" i="1" dirty="0" smtClean="0"/>
              <a:t>P</a:t>
            </a:r>
            <a:r>
              <a:rPr lang="en-US" sz="2400" dirty="0" smtClean="0"/>
              <a:t>, </a:t>
            </a:r>
            <a:r>
              <a:rPr lang="en-US" sz="2400" dirty="0" smtClean="0">
                <a:sym typeface="Symbol" pitchFamily="18" charset="2"/>
              </a:rPr>
              <a:t></a:t>
            </a:r>
            <a:r>
              <a:rPr lang="en-US" sz="2400" dirty="0" smtClean="0"/>
              <a:t>) </a:t>
            </a:r>
            <a:r>
              <a:rPr lang="en-US" sz="2400" dirty="0" smtClean="0">
                <a:sym typeface="Symbol"/>
              </a:rPr>
              <a:t> </a:t>
            </a:r>
            <a:r>
              <a:rPr lang="en-US" sz="2400" i="1" dirty="0" smtClean="0"/>
              <a:t>p</a:t>
            </a:r>
            <a:r>
              <a:rPr lang="en-US" sz="2400" dirty="0" smtClean="0"/>
              <a:t> </a:t>
            </a:r>
            <a:r>
              <a:rPr lang="en-US" sz="2400" dirty="0" smtClean="0">
                <a:sym typeface="Symbol" pitchFamily="18" charset="2"/>
              </a:rPr>
              <a:t></a:t>
            </a:r>
            <a:r>
              <a:rPr lang="en-US" sz="2400" dirty="0" smtClean="0"/>
              <a:t> </a:t>
            </a:r>
            <a:r>
              <a:rPr lang="en-US" sz="2400" i="1" dirty="0" smtClean="0"/>
              <a:t>P</a:t>
            </a:r>
            <a:r>
              <a:rPr lang="en-US" sz="2400" dirty="0" smtClean="0"/>
              <a:t>  </a:t>
            </a:r>
            <a:r>
              <a:rPr lang="en-US" sz="4800" b="1" dirty="0" smtClean="0">
                <a:solidFill>
                  <a:schemeClr val="accent5">
                    <a:lumMod val="50000"/>
                  </a:schemeClr>
                </a:solidFill>
                <a:sym typeface="Symbol" pitchFamily="18" charset="2"/>
              </a:rPr>
              <a:t></a:t>
            </a:r>
            <a:r>
              <a:rPr lang="en-US" sz="2400" dirty="0" smtClean="0"/>
              <a:t>    (</a:t>
            </a:r>
            <a:r>
              <a:rPr lang="en-US" sz="2400" i="1" dirty="0" smtClean="0"/>
              <a:t>q</a:t>
            </a:r>
            <a:r>
              <a:rPr lang="en-US" sz="2400" dirty="0" smtClean="0"/>
              <a:t>, </a:t>
            </a:r>
            <a:r>
              <a:rPr lang="en-US" sz="2400" dirty="0">
                <a:sym typeface="Symbol" pitchFamily="18" charset="2"/>
              </a:rPr>
              <a:t></a:t>
            </a:r>
            <a:r>
              <a:rPr lang="en-US" sz="2400" dirty="0" smtClean="0"/>
              <a:t>) |-</a:t>
            </a:r>
            <a:r>
              <a:rPr lang="en-US" sz="2400" i="1" baseline="-25000" dirty="0" smtClean="0"/>
              <a:t>M</a:t>
            </a:r>
            <a:r>
              <a:rPr lang="en-US" sz="2400" dirty="0" smtClean="0"/>
              <a:t>*(</a:t>
            </a:r>
            <a:r>
              <a:rPr lang="en-US" sz="2400" i="1" dirty="0" smtClean="0"/>
              <a:t>p</a:t>
            </a:r>
            <a:r>
              <a:rPr lang="en-US" sz="2400" dirty="0" smtClean="0"/>
              <a:t>, </a:t>
            </a:r>
            <a:r>
              <a:rPr lang="en-US" sz="2400" dirty="0" smtClean="0">
                <a:sym typeface="Symbol" pitchFamily="18" charset="2"/>
              </a:rPr>
              <a:t></a:t>
            </a:r>
            <a:r>
              <a:rPr lang="en-US" sz="2400" dirty="0" smtClean="0"/>
              <a:t>) </a:t>
            </a:r>
          </a:p>
          <a:p>
            <a:pPr>
              <a:lnSpc>
                <a:spcPct val="80000"/>
              </a:lnSpc>
              <a:buFontTx/>
              <a:buNone/>
              <a:defRPr/>
            </a:pPr>
            <a:r>
              <a:rPr lang="en-US" sz="2400" dirty="0" smtClean="0"/>
              <a:t>	</a:t>
            </a:r>
          </a:p>
          <a:p>
            <a:pPr>
              <a:lnSpc>
                <a:spcPct val="80000"/>
              </a:lnSpc>
              <a:buFontTx/>
              <a:buNone/>
              <a:defRPr/>
            </a:pPr>
            <a:r>
              <a:rPr lang="en-US" sz="2400" dirty="0" smtClean="0"/>
              <a:t>	</a:t>
            </a:r>
            <a:r>
              <a:rPr lang="en-US" sz="2400" dirty="0" smtClean="0">
                <a:solidFill>
                  <a:srgbClr val="3E868E"/>
                </a:solidFill>
              </a:rPr>
              <a:t>Since </a:t>
            </a:r>
            <a:r>
              <a:rPr lang="en-US" sz="2400" b="1" dirty="0">
                <a:solidFill>
                  <a:srgbClr val="3E868E"/>
                </a:solidFill>
              </a:rPr>
              <a:t>w = </a:t>
            </a:r>
            <a:r>
              <a:rPr lang="en-US" sz="2400" dirty="0">
                <a:solidFill>
                  <a:srgbClr val="3E868E"/>
                </a:solidFill>
                <a:sym typeface="Symbol" pitchFamily="18" charset="2"/>
              </a:rPr>
              <a:t></a:t>
            </a:r>
            <a:r>
              <a:rPr lang="en-US" sz="2400" dirty="0">
                <a:solidFill>
                  <a:srgbClr val="3E868E"/>
                </a:solidFill>
              </a:rPr>
              <a:t>  and </a:t>
            </a:r>
            <a:r>
              <a:rPr lang="en-US" sz="2400" i="1" dirty="0">
                <a:solidFill>
                  <a:srgbClr val="3E868E"/>
                </a:solidFill>
              </a:rPr>
              <a:t>M'</a:t>
            </a:r>
            <a:r>
              <a:rPr lang="en-US" sz="2400" dirty="0">
                <a:solidFill>
                  <a:srgbClr val="3E868E"/>
                </a:solidFill>
              </a:rPr>
              <a:t> (being deterministic) contains no </a:t>
            </a:r>
            <a:r>
              <a:rPr lang="en-US" sz="2400" dirty="0">
                <a:solidFill>
                  <a:srgbClr val="3E868E"/>
                </a:solidFill>
                <a:sym typeface="Symbol" pitchFamily="18" charset="2"/>
              </a:rPr>
              <a:t></a:t>
            </a:r>
            <a:r>
              <a:rPr lang="en-US" sz="2400" dirty="0">
                <a:solidFill>
                  <a:srgbClr val="3E868E"/>
                </a:solidFill>
              </a:rPr>
              <a:t>-transitions, </a:t>
            </a:r>
            <a:r>
              <a:rPr lang="en-US" sz="2400" i="1" dirty="0">
                <a:solidFill>
                  <a:srgbClr val="3E868E"/>
                </a:solidFill>
              </a:rPr>
              <a:t>M'</a:t>
            </a:r>
            <a:r>
              <a:rPr lang="en-US" sz="2400" dirty="0">
                <a:solidFill>
                  <a:srgbClr val="3E868E"/>
                </a:solidFill>
              </a:rPr>
              <a:t> makes no moves.  So M' must end in the same state it started in, namely </a:t>
            </a:r>
            <a:r>
              <a:rPr lang="en-US" sz="2400" i="1" dirty="0" err="1">
                <a:solidFill>
                  <a:srgbClr val="3E868E"/>
                </a:solidFill>
              </a:rPr>
              <a:t>eps</a:t>
            </a:r>
            <a:r>
              <a:rPr lang="en-US" sz="2400" dirty="0">
                <a:solidFill>
                  <a:srgbClr val="3E868E"/>
                </a:solidFill>
              </a:rPr>
              <a:t>(</a:t>
            </a:r>
            <a:r>
              <a:rPr lang="en-US" sz="2400" i="1" dirty="0">
                <a:solidFill>
                  <a:srgbClr val="3E868E"/>
                </a:solidFill>
              </a:rPr>
              <a:t>q</a:t>
            </a:r>
            <a:r>
              <a:rPr lang="en-US" sz="2400" dirty="0">
                <a:solidFill>
                  <a:srgbClr val="3E868E"/>
                </a:solidFill>
              </a:rPr>
              <a:t>).  So </a:t>
            </a:r>
            <a:r>
              <a:rPr lang="en-US" sz="2400" i="1" dirty="0">
                <a:solidFill>
                  <a:srgbClr val="3E868E"/>
                </a:solidFill>
              </a:rPr>
              <a:t>P</a:t>
            </a:r>
            <a:r>
              <a:rPr lang="en-US" sz="2400" dirty="0">
                <a:solidFill>
                  <a:srgbClr val="3E868E"/>
                </a:solidFill>
              </a:rPr>
              <a:t> = </a:t>
            </a:r>
            <a:r>
              <a:rPr lang="en-US" sz="2400" i="1" dirty="0" err="1">
                <a:solidFill>
                  <a:srgbClr val="3E868E"/>
                </a:solidFill>
              </a:rPr>
              <a:t>eps</a:t>
            </a:r>
            <a:r>
              <a:rPr lang="en-US" sz="2400" dirty="0">
                <a:solidFill>
                  <a:srgbClr val="3E868E"/>
                </a:solidFill>
              </a:rPr>
              <a:t>(</a:t>
            </a:r>
            <a:r>
              <a:rPr lang="en-US" sz="2400" i="1" dirty="0">
                <a:solidFill>
                  <a:srgbClr val="3E868E"/>
                </a:solidFill>
              </a:rPr>
              <a:t>q</a:t>
            </a:r>
            <a:r>
              <a:rPr lang="en-US" sz="2400" dirty="0">
                <a:solidFill>
                  <a:srgbClr val="3E868E"/>
                </a:solidFill>
              </a:rPr>
              <a:t>).  </a:t>
            </a:r>
          </a:p>
          <a:p>
            <a:pPr>
              <a:lnSpc>
                <a:spcPct val="80000"/>
              </a:lnSpc>
              <a:buFontTx/>
              <a:buNone/>
              <a:defRPr/>
            </a:pPr>
            <a:endParaRPr lang="en-US" sz="2400" dirty="0">
              <a:solidFill>
                <a:srgbClr val="3E868E"/>
              </a:solidFill>
            </a:endParaRPr>
          </a:p>
          <a:p>
            <a:pPr>
              <a:lnSpc>
                <a:spcPct val="80000"/>
              </a:lnSpc>
              <a:buFontTx/>
              <a:buNone/>
              <a:defRPr/>
            </a:pPr>
            <a:r>
              <a:rPr lang="en-US" sz="2400" dirty="0" smtClean="0">
                <a:solidFill>
                  <a:srgbClr val="3E868E"/>
                </a:solidFill>
              </a:rPr>
              <a:t>    Now</a:t>
            </a:r>
            <a:r>
              <a:rPr lang="en-US" sz="2400" dirty="0">
                <a:solidFill>
                  <a:srgbClr val="3E868E"/>
                </a:solidFill>
              </a:rPr>
              <a:t>, since </a:t>
            </a:r>
            <a:r>
              <a:rPr lang="en-US" sz="2400" i="1" dirty="0">
                <a:solidFill>
                  <a:srgbClr val="3E868E"/>
                </a:solidFill>
              </a:rPr>
              <a:t>P</a:t>
            </a:r>
            <a:r>
              <a:rPr lang="en-US" sz="2400" dirty="0">
                <a:solidFill>
                  <a:srgbClr val="3E868E"/>
                </a:solidFill>
              </a:rPr>
              <a:t> contains </a:t>
            </a:r>
            <a:r>
              <a:rPr lang="en-US" sz="2400" i="1" dirty="0">
                <a:solidFill>
                  <a:srgbClr val="3E868E"/>
                </a:solidFill>
              </a:rPr>
              <a:t>p</a:t>
            </a:r>
            <a:r>
              <a:rPr lang="en-US" sz="2400" dirty="0">
                <a:solidFill>
                  <a:srgbClr val="3E868E"/>
                </a:solidFill>
              </a:rPr>
              <a:t>, then </a:t>
            </a:r>
            <a:r>
              <a:rPr lang="en-US" sz="2400" i="1" dirty="0">
                <a:solidFill>
                  <a:srgbClr val="3E868E"/>
                </a:solidFill>
              </a:rPr>
              <a:t>p</a:t>
            </a:r>
            <a:r>
              <a:rPr lang="en-US" sz="2400" dirty="0">
                <a:solidFill>
                  <a:srgbClr val="3E868E"/>
                </a:solidFill>
              </a:rPr>
              <a:t> </a:t>
            </a:r>
            <a:r>
              <a:rPr lang="en-US" sz="2400" dirty="0">
                <a:solidFill>
                  <a:srgbClr val="3E868E"/>
                </a:solidFill>
                <a:sym typeface="Symbol" pitchFamily="18" charset="2"/>
              </a:rPr>
              <a:t></a:t>
            </a:r>
            <a:r>
              <a:rPr lang="en-US" sz="2400" dirty="0">
                <a:solidFill>
                  <a:srgbClr val="3E868E"/>
                </a:solidFill>
              </a:rPr>
              <a:t> </a:t>
            </a:r>
            <a:r>
              <a:rPr lang="en-US" sz="2400" i="1" dirty="0" err="1">
                <a:solidFill>
                  <a:srgbClr val="3E868E"/>
                </a:solidFill>
              </a:rPr>
              <a:t>eps</a:t>
            </a:r>
            <a:r>
              <a:rPr lang="en-US" sz="2400" dirty="0">
                <a:solidFill>
                  <a:srgbClr val="3E868E"/>
                </a:solidFill>
              </a:rPr>
              <a:t>(</a:t>
            </a:r>
            <a:r>
              <a:rPr lang="en-US" sz="2400" i="1" dirty="0">
                <a:solidFill>
                  <a:srgbClr val="3E868E"/>
                </a:solidFill>
              </a:rPr>
              <a:t>q</a:t>
            </a:r>
            <a:r>
              <a:rPr lang="en-US" sz="2400" dirty="0">
                <a:solidFill>
                  <a:srgbClr val="3E868E"/>
                </a:solidFill>
              </a:rPr>
              <a:t>).  But, given the definition of </a:t>
            </a:r>
            <a:r>
              <a:rPr lang="en-US" sz="2400" i="1" dirty="0" err="1">
                <a:solidFill>
                  <a:srgbClr val="3E868E"/>
                </a:solidFill>
              </a:rPr>
              <a:t>eps</a:t>
            </a:r>
            <a:r>
              <a:rPr lang="en-US" sz="2400" dirty="0">
                <a:solidFill>
                  <a:srgbClr val="3E868E"/>
                </a:solidFill>
              </a:rPr>
              <a:t>, this means that, in the original NDFSM </a:t>
            </a:r>
            <a:r>
              <a:rPr lang="en-US" sz="2400" i="1" dirty="0">
                <a:solidFill>
                  <a:srgbClr val="3E868E"/>
                </a:solidFill>
              </a:rPr>
              <a:t>M</a:t>
            </a:r>
            <a:r>
              <a:rPr lang="en-US" sz="2400" dirty="0">
                <a:solidFill>
                  <a:srgbClr val="3E868E"/>
                </a:solidFill>
              </a:rPr>
              <a:t>, </a:t>
            </a:r>
            <a:r>
              <a:rPr lang="en-US" sz="2400" i="1" dirty="0">
                <a:solidFill>
                  <a:srgbClr val="3E868E"/>
                </a:solidFill>
              </a:rPr>
              <a:t>p</a:t>
            </a:r>
            <a:r>
              <a:rPr lang="en-US" sz="2400" dirty="0">
                <a:solidFill>
                  <a:srgbClr val="3E868E"/>
                </a:solidFill>
              </a:rPr>
              <a:t> is reachable from </a:t>
            </a:r>
            <a:r>
              <a:rPr lang="en-US" sz="2400" i="1" dirty="0">
                <a:solidFill>
                  <a:srgbClr val="3E868E"/>
                </a:solidFill>
              </a:rPr>
              <a:t>q</a:t>
            </a:r>
            <a:r>
              <a:rPr lang="en-US" sz="2400" dirty="0">
                <a:solidFill>
                  <a:srgbClr val="3E868E"/>
                </a:solidFill>
              </a:rPr>
              <a:t> just by following </a:t>
            </a:r>
            <a:r>
              <a:rPr lang="en-US" sz="2400" dirty="0">
                <a:solidFill>
                  <a:srgbClr val="3E868E"/>
                </a:solidFill>
                <a:sym typeface="Symbol" pitchFamily="18" charset="2"/>
              </a:rPr>
              <a:t></a:t>
            </a:r>
            <a:r>
              <a:rPr lang="en-US" sz="2400" dirty="0">
                <a:solidFill>
                  <a:srgbClr val="3E868E"/>
                </a:solidFill>
              </a:rPr>
              <a:t>-transitions.  So (</a:t>
            </a:r>
            <a:r>
              <a:rPr lang="en-US" sz="2400" i="1" dirty="0">
                <a:solidFill>
                  <a:srgbClr val="3E868E"/>
                </a:solidFill>
              </a:rPr>
              <a:t>q</a:t>
            </a:r>
            <a:r>
              <a:rPr lang="en-US" sz="2400" dirty="0">
                <a:solidFill>
                  <a:srgbClr val="3E868E"/>
                </a:solidFill>
              </a:rPr>
              <a:t>, </a:t>
            </a:r>
            <a:r>
              <a:rPr lang="en-US" sz="2400" dirty="0">
                <a:solidFill>
                  <a:srgbClr val="3E868E"/>
                </a:solidFill>
                <a:sym typeface="Symbol" pitchFamily="18" charset="2"/>
              </a:rPr>
              <a:t></a:t>
            </a:r>
            <a:r>
              <a:rPr lang="en-US" sz="2400" dirty="0">
                <a:solidFill>
                  <a:srgbClr val="3E868E"/>
                </a:solidFill>
              </a:rPr>
              <a:t>) |-</a:t>
            </a:r>
            <a:r>
              <a:rPr lang="en-US" sz="2400" i="1" baseline="-25000" dirty="0">
                <a:solidFill>
                  <a:srgbClr val="3E868E"/>
                </a:solidFill>
              </a:rPr>
              <a:t>M</a:t>
            </a:r>
            <a:r>
              <a:rPr lang="en-US" sz="2400" dirty="0">
                <a:solidFill>
                  <a:srgbClr val="3E868E"/>
                </a:solidFill>
              </a:rPr>
              <a:t>*(</a:t>
            </a:r>
            <a:r>
              <a:rPr lang="en-US" sz="2400" i="1" dirty="0">
                <a:solidFill>
                  <a:srgbClr val="3E868E"/>
                </a:solidFill>
              </a:rPr>
              <a:t>p</a:t>
            </a:r>
            <a:r>
              <a:rPr lang="en-US" sz="2400" dirty="0">
                <a:solidFill>
                  <a:srgbClr val="3E868E"/>
                </a:solidFill>
              </a:rPr>
              <a:t>, </a:t>
            </a:r>
            <a:r>
              <a:rPr lang="en-US" sz="2400" dirty="0">
                <a:solidFill>
                  <a:srgbClr val="3E868E"/>
                </a:solidFill>
                <a:sym typeface="Symbol" pitchFamily="18" charset="2"/>
              </a:rPr>
              <a:t></a:t>
            </a:r>
            <a:r>
              <a:rPr lang="en-US" sz="2400" dirty="0">
                <a:solidFill>
                  <a:srgbClr val="3E868E"/>
                </a:solidFill>
              </a:rPr>
              <a:t>) .</a:t>
            </a:r>
          </a:p>
          <a:p>
            <a:pPr>
              <a:lnSpc>
                <a:spcPct val="80000"/>
              </a:lnSpc>
              <a:buFontTx/>
              <a:buNone/>
              <a:defRPr/>
            </a:pPr>
            <a:endParaRPr lang="en-US" sz="2400" u="sng" dirty="0" smtClean="0"/>
          </a:p>
        </p:txBody>
      </p:sp>
    </p:spTree>
    <p:extLst>
      <p:ext uri="{BB962C8B-B14F-4D97-AF65-F5344CB8AC3E}">
        <p14:creationId xmlns:p14="http://schemas.microsoft.com/office/powerpoint/2010/main" val="257323995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sz="3600" b="1" smtClean="0"/>
              <a:t>Base Case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8458200" cy="54102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en-US" sz="2400" i="1" u="sng" dirty="0" smtClean="0"/>
              <a:t>only if</a:t>
            </a:r>
            <a:r>
              <a:rPr lang="en-US" sz="2400" u="sng" dirty="0" smtClean="0"/>
              <a:t> part</a:t>
            </a:r>
            <a:r>
              <a:rPr lang="en-US" sz="2400" dirty="0" smtClean="0"/>
              <a:t>: We need to show:</a:t>
            </a:r>
          </a:p>
          <a:p>
            <a:pPr>
              <a:lnSpc>
                <a:spcPct val="80000"/>
              </a:lnSpc>
              <a:defRPr/>
            </a:pPr>
            <a:endParaRPr lang="en-US" sz="2400" dirty="0" smtClean="0"/>
          </a:p>
          <a:p>
            <a:pPr>
              <a:lnSpc>
                <a:spcPct val="80000"/>
              </a:lnSpc>
              <a:buFontTx/>
              <a:buNone/>
              <a:defRPr/>
            </a:pPr>
            <a:r>
              <a:rPr lang="en-US" sz="2400" dirty="0" smtClean="0"/>
              <a:t>      </a:t>
            </a:r>
            <a:r>
              <a:rPr lang="en-US" sz="2400" dirty="0" smtClean="0"/>
              <a:t> </a:t>
            </a:r>
            <a:r>
              <a:rPr lang="en-US" sz="2400" dirty="0" smtClean="0"/>
              <a:t>(</a:t>
            </a:r>
            <a:r>
              <a:rPr lang="en-US" sz="2400" i="1" dirty="0" smtClean="0"/>
              <a:t>q</a:t>
            </a:r>
            <a:r>
              <a:rPr lang="en-US" sz="2400" dirty="0" smtClean="0"/>
              <a:t>, </a:t>
            </a:r>
            <a:r>
              <a:rPr lang="en-US" sz="2400" dirty="0">
                <a:sym typeface="Symbol" pitchFamily="18" charset="2"/>
              </a:rPr>
              <a:t></a:t>
            </a:r>
            <a:r>
              <a:rPr lang="en-US" sz="2400" dirty="0" smtClean="0"/>
              <a:t>) </a:t>
            </a:r>
            <a:r>
              <a:rPr lang="en-US" sz="2400" dirty="0" smtClean="0"/>
              <a:t>|-</a:t>
            </a:r>
            <a:r>
              <a:rPr lang="en-US" sz="2400" i="1" baseline="-25000" dirty="0" smtClean="0"/>
              <a:t>M</a:t>
            </a:r>
            <a:r>
              <a:rPr lang="en-US" sz="2400" dirty="0" smtClean="0"/>
              <a:t>* (</a:t>
            </a:r>
            <a:r>
              <a:rPr lang="en-US" sz="2400" i="1" dirty="0" smtClean="0"/>
              <a:t>p</a:t>
            </a:r>
            <a:r>
              <a:rPr lang="en-US" sz="2400" dirty="0" smtClean="0"/>
              <a:t>, </a:t>
            </a:r>
            <a:r>
              <a:rPr lang="en-US" sz="2400" dirty="0" smtClean="0">
                <a:sym typeface="Symbol" pitchFamily="18" charset="2"/>
              </a:rPr>
              <a:t></a:t>
            </a:r>
            <a:r>
              <a:rPr lang="en-US" sz="2400" dirty="0" smtClean="0"/>
              <a:t>) </a:t>
            </a:r>
            <a:r>
              <a:rPr lang="en-US" sz="2400" dirty="0" smtClean="0"/>
              <a:t> 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sym typeface="Symbol" pitchFamily="18" charset="2"/>
              </a:rPr>
              <a:t></a:t>
            </a:r>
            <a:r>
              <a:rPr lang="en-US" sz="2400" dirty="0" smtClean="0"/>
              <a:t> </a:t>
            </a:r>
            <a:r>
              <a:rPr lang="en-US" sz="2400" dirty="0" smtClean="0"/>
              <a:t> </a:t>
            </a:r>
            <a:r>
              <a:rPr lang="en-US" sz="2400" dirty="0" smtClean="0"/>
              <a:t>(</a:t>
            </a:r>
            <a:r>
              <a:rPr lang="en-US" sz="2400" i="1" dirty="0" err="1" smtClean="0"/>
              <a:t>eps</a:t>
            </a:r>
            <a:r>
              <a:rPr lang="en-US" sz="2400" dirty="0" smtClean="0"/>
              <a:t>(</a:t>
            </a:r>
            <a:r>
              <a:rPr lang="en-US" sz="2400" i="1" dirty="0" smtClean="0"/>
              <a:t>q</a:t>
            </a:r>
            <a:r>
              <a:rPr lang="en-US" sz="2400" dirty="0" smtClean="0"/>
              <a:t>), </a:t>
            </a:r>
            <a:r>
              <a:rPr lang="en-US" sz="2400" dirty="0">
                <a:sym typeface="Symbol" pitchFamily="18" charset="2"/>
              </a:rPr>
              <a:t></a:t>
            </a:r>
            <a:r>
              <a:rPr lang="en-US" sz="2400" dirty="0" smtClean="0"/>
              <a:t>) |-</a:t>
            </a:r>
            <a:r>
              <a:rPr lang="en-US" sz="2400" i="1" baseline="-25000" dirty="0" smtClean="0"/>
              <a:t>M</a:t>
            </a:r>
            <a:r>
              <a:rPr lang="en-US" sz="2400" i="1" dirty="0" smtClean="0"/>
              <a:t>'</a:t>
            </a:r>
            <a:r>
              <a:rPr lang="en-US" sz="2400" dirty="0" smtClean="0"/>
              <a:t>* (</a:t>
            </a:r>
            <a:r>
              <a:rPr lang="en-US" sz="2400" i="1" dirty="0" smtClean="0"/>
              <a:t>P</a:t>
            </a:r>
            <a:r>
              <a:rPr lang="en-US" sz="2400" dirty="0" smtClean="0"/>
              <a:t>, </a:t>
            </a:r>
            <a:r>
              <a:rPr lang="en-US" sz="2400" dirty="0" smtClean="0">
                <a:sym typeface="Symbol" pitchFamily="18" charset="2"/>
              </a:rPr>
              <a:t></a:t>
            </a:r>
            <a:r>
              <a:rPr lang="en-US" sz="2400" dirty="0" smtClean="0"/>
              <a:t>) and </a:t>
            </a:r>
            <a:r>
              <a:rPr lang="en-US" sz="2400" i="1" dirty="0" smtClean="0"/>
              <a:t>p</a:t>
            </a:r>
            <a:r>
              <a:rPr lang="en-US" sz="2400" dirty="0" smtClean="0"/>
              <a:t> </a:t>
            </a:r>
            <a:r>
              <a:rPr lang="en-US" sz="2400" dirty="0" smtClean="0">
                <a:sym typeface="Symbol" pitchFamily="18" charset="2"/>
              </a:rPr>
              <a:t></a:t>
            </a:r>
            <a:r>
              <a:rPr lang="en-US" sz="2400" dirty="0" smtClean="0"/>
              <a:t> </a:t>
            </a:r>
            <a:r>
              <a:rPr lang="en-US" sz="2400" i="1" dirty="0" smtClean="0"/>
              <a:t>P</a:t>
            </a:r>
            <a:r>
              <a:rPr lang="en-US" sz="2400" dirty="0" smtClean="0"/>
              <a:t> </a:t>
            </a:r>
            <a:endParaRPr lang="en-US" sz="2400" dirty="0" smtClean="0"/>
          </a:p>
          <a:p>
            <a:pPr>
              <a:lnSpc>
                <a:spcPct val="80000"/>
              </a:lnSpc>
              <a:buFontTx/>
              <a:buNone/>
              <a:defRPr/>
            </a:pPr>
            <a:endParaRPr lang="en-US" sz="2400" dirty="0"/>
          </a:p>
          <a:p>
            <a:pPr>
              <a:lnSpc>
                <a:spcPct val="80000"/>
              </a:lnSpc>
              <a:buFontTx/>
              <a:buNone/>
              <a:defRPr/>
            </a:pPr>
            <a:r>
              <a:rPr lang="en-US" sz="2400" dirty="0">
                <a:solidFill>
                  <a:srgbClr val="3E868E"/>
                </a:solidFill>
              </a:rPr>
              <a:t>If </a:t>
            </a:r>
            <a:r>
              <a:rPr lang="en-US" sz="2400" i="1" dirty="0" smtClean="0">
                <a:solidFill>
                  <a:srgbClr val="3E868E"/>
                </a:solidFill>
              </a:rPr>
              <a:t>w</a:t>
            </a:r>
            <a:r>
              <a:rPr lang="en-US" sz="2400" dirty="0" smtClean="0">
                <a:solidFill>
                  <a:srgbClr val="3E868E"/>
                </a:solidFill>
              </a:rPr>
              <a:t> </a:t>
            </a:r>
            <a:r>
              <a:rPr lang="en-US" sz="2400" dirty="0">
                <a:solidFill>
                  <a:srgbClr val="3E868E"/>
                </a:solidFill>
              </a:rPr>
              <a:t>= </a:t>
            </a:r>
            <a:r>
              <a:rPr lang="en-US" sz="2400" dirty="0">
                <a:solidFill>
                  <a:srgbClr val="3E868E"/>
                </a:solidFill>
                <a:sym typeface="Symbol" pitchFamily="18" charset="2"/>
              </a:rPr>
              <a:t></a:t>
            </a:r>
            <a:r>
              <a:rPr lang="en-US" sz="2400" dirty="0" smtClean="0">
                <a:solidFill>
                  <a:srgbClr val="3E868E"/>
                </a:solidFill>
              </a:rPr>
              <a:t> </a:t>
            </a:r>
            <a:r>
              <a:rPr lang="en-US" sz="2400" dirty="0">
                <a:solidFill>
                  <a:srgbClr val="3E868E"/>
                </a:solidFill>
              </a:rPr>
              <a:t>and the original machine </a:t>
            </a:r>
            <a:r>
              <a:rPr lang="en-US" sz="2400" i="1" dirty="0">
                <a:solidFill>
                  <a:srgbClr val="3E868E"/>
                </a:solidFill>
              </a:rPr>
              <a:t>M</a:t>
            </a:r>
            <a:r>
              <a:rPr lang="en-US" sz="2400" dirty="0">
                <a:solidFill>
                  <a:srgbClr val="3E868E"/>
                </a:solidFill>
              </a:rPr>
              <a:t> goes from </a:t>
            </a:r>
            <a:r>
              <a:rPr lang="en-US" sz="2400" i="1" dirty="0">
                <a:solidFill>
                  <a:srgbClr val="3E868E"/>
                </a:solidFill>
              </a:rPr>
              <a:t>q</a:t>
            </a:r>
            <a:r>
              <a:rPr lang="en-US" sz="2400" dirty="0">
                <a:solidFill>
                  <a:srgbClr val="3E868E"/>
                </a:solidFill>
              </a:rPr>
              <a:t> to </a:t>
            </a:r>
            <a:r>
              <a:rPr lang="en-US" sz="2400" i="1" dirty="0">
                <a:solidFill>
                  <a:srgbClr val="3E868E"/>
                </a:solidFill>
              </a:rPr>
              <a:t>p</a:t>
            </a:r>
            <a:r>
              <a:rPr lang="en-US" sz="2400" dirty="0">
                <a:solidFill>
                  <a:srgbClr val="3E868E"/>
                </a:solidFill>
              </a:rPr>
              <a:t> with only </a:t>
            </a:r>
            <a:r>
              <a:rPr lang="en-US" sz="2400" dirty="0">
                <a:solidFill>
                  <a:srgbClr val="3E868E"/>
                </a:solidFill>
                <a:sym typeface="Symbol" pitchFamily="18" charset="2"/>
              </a:rPr>
              <a:t></a:t>
            </a:r>
            <a:r>
              <a:rPr lang="en-US" sz="2400" dirty="0" smtClean="0">
                <a:solidFill>
                  <a:srgbClr val="3E868E"/>
                </a:solidFill>
              </a:rPr>
              <a:t> </a:t>
            </a:r>
            <a:r>
              <a:rPr lang="en-US" sz="2400" dirty="0">
                <a:solidFill>
                  <a:srgbClr val="3E868E"/>
                </a:solidFill>
              </a:rPr>
              <a:t>as input, it must go from </a:t>
            </a:r>
            <a:r>
              <a:rPr lang="en-US" sz="2400" i="1" dirty="0">
                <a:solidFill>
                  <a:srgbClr val="3E868E"/>
                </a:solidFill>
              </a:rPr>
              <a:t>q</a:t>
            </a:r>
            <a:r>
              <a:rPr lang="en-US" sz="2400" dirty="0">
                <a:solidFill>
                  <a:srgbClr val="3E868E"/>
                </a:solidFill>
              </a:rPr>
              <a:t> to </a:t>
            </a:r>
            <a:r>
              <a:rPr lang="en-US" sz="2400" i="1" dirty="0">
                <a:solidFill>
                  <a:srgbClr val="3E868E"/>
                </a:solidFill>
              </a:rPr>
              <a:t>p</a:t>
            </a:r>
            <a:r>
              <a:rPr lang="en-US" sz="2400" dirty="0">
                <a:solidFill>
                  <a:srgbClr val="3E868E"/>
                </a:solidFill>
              </a:rPr>
              <a:t> following just </a:t>
            </a:r>
            <a:r>
              <a:rPr lang="en-US" sz="2400" dirty="0">
                <a:solidFill>
                  <a:srgbClr val="3E868E"/>
                </a:solidFill>
                <a:sym typeface="Symbol" pitchFamily="18" charset="2"/>
              </a:rPr>
              <a:t></a:t>
            </a:r>
            <a:r>
              <a:rPr lang="en-US" sz="2400" dirty="0">
                <a:solidFill>
                  <a:srgbClr val="3E868E"/>
                </a:solidFill>
              </a:rPr>
              <a:t>-transitions.  So </a:t>
            </a:r>
            <a:r>
              <a:rPr lang="en-US" sz="2400" i="1" dirty="0">
                <a:solidFill>
                  <a:srgbClr val="3E868E"/>
                </a:solidFill>
              </a:rPr>
              <a:t>p</a:t>
            </a:r>
            <a:r>
              <a:rPr lang="en-US" sz="2400" dirty="0">
                <a:solidFill>
                  <a:srgbClr val="3E868E"/>
                </a:solidFill>
              </a:rPr>
              <a:t> </a:t>
            </a:r>
            <a:r>
              <a:rPr lang="en-US" sz="2400" dirty="0">
                <a:solidFill>
                  <a:srgbClr val="3E868E"/>
                </a:solidFill>
                <a:sym typeface="Symbol" pitchFamily="18" charset="2"/>
              </a:rPr>
              <a:t></a:t>
            </a:r>
            <a:r>
              <a:rPr lang="en-US" sz="2400" dirty="0">
                <a:solidFill>
                  <a:srgbClr val="3E868E"/>
                </a:solidFill>
              </a:rPr>
              <a:t> </a:t>
            </a:r>
            <a:r>
              <a:rPr lang="en-US" sz="2400" i="1" dirty="0" err="1">
                <a:solidFill>
                  <a:srgbClr val="3E868E"/>
                </a:solidFill>
              </a:rPr>
              <a:t>eps</a:t>
            </a:r>
            <a:r>
              <a:rPr lang="en-US" sz="2400" dirty="0">
                <a:solidFill>
                  <a:srgbClr val="3E868E"/>
                </a:solidFill>
              </a:rPr>
              <a:t>(</a:t>
            </a:r>
            <a:r>
              <a:rPr lang="en-US" sz="2400" i="1" dirty="0">
                <a:solidFill>
                  <a:srgbClr val="3E868E"/>
                </a:solidFill>
              </a:rPr>
              <a:t>q</a:t>
            </a:r>
            <a:r>
              <a:rPr lang="en-US" sz="2400" dirty="0">
                <a:solidFill>
                  <a:srgbClr val="3E868E"/>
                </a:solidFill>
              </a:rPr>
              <a:t>).  </a:t>
            </a:r>
          </a:p>
          <a:p>
            <a:pPr>
              <a:lnSpc>
                <a:spcPct val="80000"/>
              </a:lnSpc>
              <a:buFontTx/>
              <a:buNone/>
              <a:defRPr/>
            </a:pPr>
            <a:endParaRPr lang="en-US" sz="2400" dirty="0">
              <a:solidFill>
                <a:srgbClr val="3E868E"/>
              </a:solidFill>
            </a:endParaRPr>
          </a:p>
          <a:p>
            <a:pPr>
              <a:lnSpc>
                <a:spcPct val="80000"/>
              </a:lnSpc>
              <a:buFontTx/>
              <a:buNone/>
              <a:defRPr/>
            </a:pPr>
            <a:r>
              <a:rPr lang="en-US" sz="2400" i="1" dirty="0">
                <a:solidFill>
                  <a:srgbClr val="3E868E"/>
                </a:solidFill>
              </a:rPr>
              <a:t>M'</a:t>
            </a:r>
            <a:r>
              <a:rPr lang="en-US" sz="2400" dirty="0">
                <a:solidFill>
                  <a:srgbClr val="3E868E"/>
                </a:solidFill>
              </a:rPr>
              <a:t> starts in </a:t>
            </a:r>
            <a:r>
              <a:rPr lang="en-US" sz="2400" i="1" dirty="0" err="1">
                <a:solidFill>
                  <a:srgbClr val="3E868E"/>
                </a:solidFill>
              </a:rPr>
              <a:t>eps</a:t>
            </a:r>
            <a:r>
              <a:rPr lang="en-US" sz="2400" dirty="0">
                <a:solidFill>
                  <a:srgbClr val="3E868E"/>
                </a:solidFill>
              </a:rPr>
              <a:t>(</a:t>
            </a:r>
            <a:r>
              <a:rPr lang="en-US" sz="2400" i="1" dirty="0">
                <a:solidFill>
                  <a:srgbClr val="3E868E"/>
                </a:solidFill>
              </a:rPr>
              <a:t>q</a:t>
            </a:r>
            <a:r>
              <a:rPr lang="en-US" sz="2400" dirty="0">
                <a:solidFill>
                  <a:srgbClr val="3E868E"/>
                </a:solidFill>
              </a:rPr>
              <a:t>).  Since </a:t>
            </a:r>
            <a:r>
              <a:rPr lang="en-US" sz="2400" i="1" dirty="0">
                <a:solidFill>
                  <a:srgbClr val="3E868E"/>
                </a:solidFill>
              </a:rPr>
              <a:t>M'</a:t>
            </a:r>
            <a:r>
              <a:rPr lang="en-US" sz="2400" dirty="0">
                <a:solidFill>
                  <a:srgbClr val="3E868E"/>
                </a:solidFill>
              </a:rPr>
              <a:t> contains no </a:t>
            </a:r>
            <a:r>
              <a:rPr lang="en-US" sz="2400" dirty="0">
                <a:solidFill>
                  <a:srgbClr val="3E868E"/>
                </a:solidFill>
                <a:sym typeface="Symbol" pitchFamily="18" charset="2"/>
              </a:rPr>
              <a:t></a:t>
            </a:r>
            <a:r>
              <a:rPr lang="en-US" sz="2400" dirty="0">
                <a:solidFill>
                  <a:srgbClr val="3E868E"/>
                </a:solidFill>
              </a:rPr>
              <a:t>-transitions, it will make no moves at all if its input is </a:t>
            </a:r>
            <a:r>
              <a:rPr lang="en-US" sz="2400" dirty="0">
                <a:solidFill>
                  <a:srgbClr val="3E868E"/>
                </a:solidFill>
                <a:sym typeface="Symbol" pitchFamily="18" charset="2"/>
              </a:rPr>
              <a:t></a:t>
            </a:r>
            <a:r>
              <a:rPr lang="en-US" sz="2400" dirty="0">
                <a:solidFill>
                  <a:srgbClr val="3E868E"/>
                </a:solidFill>
              </a:rPr>
              <a:t>.  So it will halt in exactly the same state it started in, namely </a:t>
            </a:r>
            <a:r>
              <a:rPr lang="en-US" sz="2400" i="1" dirty="0" err="1">
                <a:solidFill>
                  <a:srgbClr val="3E868E"/>
                </a:solidFill>
              </a:rPr>
              <a:t>eps</a:t>
            </a:r>
            <a:r>
              <a:rPr lang="en-US" sz="2400" dirty="0">
                <a:solidFill>
                  <a:srgbClr val="3E868E"/>
                </a:solidFill>
              </a:rPr>
              <a:t>(</a:t>
            </a:r>
            <a:r>
              <a:rPr lang="en-US" sz="2400" i="1" dirty="0">
                <a:solidFill>
                  <a:srgbClr val="3E868E"/>
                </a:solidFill>
              </a:rPr>
              <a:t>q</a:t>
            </a:r>
            <a:r>
              <a:rPr lang="en-US" sz="2400" dirty="0">
                <a:solidFill>
                  <a:srgbClr val="3E868E"/>
                </a:solidFill>
              </a:rPr>
              <a:t>).  So </a:t>
            </a:r>
            <a:r>
              <a:rPr lang="en-US" sz="2400" i="1" dirty="0">
                <a:solidFill>
                  <a:srgbClr val="3E868E"/>
                </a:solidFill>
              </a:rPr>
              <a:t>P</a:t>
            </a:r>
            <a:r>
              <a:rPr lang="en-US" sz="2400" dirty="0">
                <a:solidFill>
                  <a:srgbClr val="3E868E"/>
                </a:solidFill>
              </a:rPr>
              <a:t> = </a:t>
            </a:r>
            <a:r>
              <a:rPr lang="en-US" sz="2400" i="1" dirty="0" err="1">
                <a:solidFill>
                  <a:srgbClr val="3E868E"/>
                </a:solidFill>
              </a:rPr>
              <a:t>eps</a:t>
            </a:r>
            <a:r>
              <a:rPr lang="en-US" sz="2400" dirty="0">
                <a:solidFill>
                  <a:srgbClr val="3E868E"/>
                </a:solidFill>
              </a:rPr>
              <a:t>(</a:t>
            </a:r>
            <a:r>
              <a:rPr lang="en-US" sz="2400" i="1" dirty="0">
                <a:solidFill>
                  <a:srgbClr val="3E868E"/>
                </a:solidFill>
              </a:rPr>
              <a:t>q</a:t>
            </a:r>
            <a:r>
              <a:rPr lang="en-US" sz="2400" dirty="0">
                <a:solidFill>
                  <a:srgbClr val="3E868E"/>
                </a:solidFill>
              </a:rPr>
              <a:t>) and thus contains </a:t>
            </a:r>
            <a:r>
              <a:rPr lang="en-US" sz="2400" i="1" dirty="0">
                <a:solidFill>
                  <a:srgbClr val="3E868E"/>
                </a:solidFill>
              </a:rPr>
              <a:t>p</a:t>
            </a:r>
            <a:r>
              <a:rPr lang="en-US" sz="2400" dirty="0">
                <a:solidFill>
                  <a:srgbClr val="3E868E"/>
                </a:solidFill>
              </a:rPr>
              <a:t>.  </a:t>
            </a:r>
          </a:p>
          <a:p>
            <a:pPr>
              <a:lnSpc>
                <a:spcPct val="80000"/>
              </a:lnSpc>
              <a:buFontTx/>
              <a:buNone/>
              <a:defRPr/>
            </a:pPr>
            <a:endParaRPr lang="en-US" sz="2400" dirty="0"/>
          </a:p>
          <a:p>
            <a:pPr>
              <a:lnSpc>
                <a:spcPct val="80000"/>
              </a:lnSpc>
              <a:buFontTx/>
              <a:buNone/>
              <a:defRPr/>
            </a:pPr>
            <a:r>
              <a:rPr lang="en-US" sz="2400" dirty="0"/>
              <a:t>So </a:t>
            </a:r>
            <a:r>
              <a:rPr lang="en-US" sz="2400" i="1" dirty="0"/>
              <a:t>M'</a:t>
            </a:r>
            <a:r>
              <a:rPr lang="en-US" sz="2400" dirty="0"/>
              <a:t>  halts in a state that includes </a:t>
            </a:r>
            <a:r>
              <a:rPr lang="en-US" sz="2400" i="1" dirty="0"/>
              <a:t>p</a:t>
            </a:r>
            <a:r>
              <a:rPr lang="en-US" sz="2400" dirty="0"/>
              <a:t>.</a:t>
            </a:r>
          </a:p>
          <a:p>
            <a:endParaRPr lang="en-US" sz="24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buFontTx/>
              <a:buNone/>
              <a:defRPr/>
            </a:pPr>
            <a:endParaRPr lang="en-US" sz="2400" dirty="0" smtClean="0"/>
          </a:p>
          <a:p>
            <a:pPr>
              <a:lnSpc>
                <a:spcPct val="80000"/>
              </a:lnSpc>
              <a:buFontTx/>
              <a:buNone/>
              <a:defRPr/>
            </a:pPr>
            <a:endParaRPr lang="en-US" sz="2400" dirty="0" smtClean="0"/>
          </a:p>
          <a:p>
            <a:pPr>
              <a:lnSpc>
                <a:spcPct val="80000"/>
              </a:lnSpc>
              <a:buFontTx/>
              <a:buNone/>
              <a:defRPr/>
            </a:pPr>
            <a:r>
              <a:rPr lang="en-US" sz="2400" dirty="0" smtClean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412020995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r>
              <a:rPr lang="en-US" sz="3600" b="1" smtClean="0"/>
              <a:t>Induction Step</a:t>
            </a:r>
          </a:p>
        </p:txBody>
      </p:sp>
      <p:sp>
        <p:nvSpPr>
          <p:cNvPr id="66563" name="Text Box 4"/>
          <p:cNvSpPr txBox="1">
            <a:spLocks noChangeArrowheads="1"/>
          </p:cNvSpPr>
          <p:nvPr/>
        </p:nvSpPr>
        <p:spPr bwMode="auto">
          <a:xfrm>
            <a:off x="990600" y="1447800"/>
            <a:ext cx="7848600" cy="514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dirty="0"/>
              <a:t>Let w have length </a:t>
            </a:r>
            <a:r>
              <a:rPr lang="en-US" sz="2400" i="1" dirty="0"/>
              <a:t>k</a:t>
            </a:r>
            <a:r>
              <a:rPr lang="en-US" sz="2400" dirty="0"/>
              <a:t> + 1.  Then w = </a:t>
            </a:r>
            <a:r>
              <a:rPr lang="en-US" sz="2400" dirty="0" err="1" smtClean="0"/>
              <a:t>zc</a:t>
            </a:r>
            <a:r>
              <a:rPr lang="en-US" sz="2400" dirty="0" smtClean="0"/>
              <a:t> </a:t>
            </a:r>
            <a:r>
              <a:rPr lang="en-US" sz="2400" dirty="0"/>
              <a:t>where </a:t>
            </a:r>
            <a:r>
              <a:rPr lang="en-US" sz="2400" i="1" dirty="0"/>
              <a:t>z</a:t>
            </a:r>
            <a:r>
              <a:rPr lang="en-US" sz="2400" dirty="0">
                <a:sym typeface="Symbol" panose="05050102010706020507" pitchFamily="18" charset="2"/>
              </a:rPr>
              <a:t>* has length k, and </a:t>
            </a:r>
            <a:r>
              <a:rPr lang="en-US" sz="2400" i="1" dirty="0" smtClean="0"/>
              <a:t>c</a:t>
            </a:r>
            <a:r>
              <a:rPr lang="en-US" sz="2400" dirty="0" smtClean="0">
                <a:sym typeface="Symbol" panose="05050102010706020507" pitchFamily="18" charset="2"/>
              </a:rPr>
              <a:t></a:t>
            </a:r>
            <a:r>
              <a:rPr lang="en-US" sz="2400" dirty="0">
                <a:sym typeface="Symbol" panose="05050102010706020507" pitchFamily="18" charset="2"/>
              </a:rPr>
              <a:t>.  </a:t>
            </a:r>
            <a:endParaRPr lang="en-US" sz="2400" dirty="0"/>
          </a:p>
          <a:p>
            <a:pPr eaLnBrk="1" hangingPunct="1">
              <a:spcBef>
                <a:spcPct val="50000"/>
              </a:spcBef>
            </a:pPr>
            <a:r>
              <a:rPr lang="en-US" sz="2400" dirty="0"/>
              <a:t>Induction assumption.  The lemma is true for </a:t>
            </a:r>
            <a:r>
              <a:rPr lang="en-US" sz="2400" dirty="0" smtClean="0"/>
              <a:t>z.</a:t>
            </a:r>
            <a:endParaRPr lang="en-US" sz="2400" dirty="0"/>
          </a:p>
          <a:p>
            <a:pPr eaLnBrk="1" hangingPunct="1">
              <a:spcBef>
                <a:spcPct val="50000"/>
              </a:spcBef>
            </a:pPr>
            <a:r>
              <a:rPr lang="en-US" sz="2400" dirty="0"/>
              <a:t>So we show that, assuming that </a:t>
            </a:r>
            <a:r>
              <a:rPr lang="en-US" sz="2400" i="1" dirty="0"/>
              <a:t>M</a:t>
            </a:r>
            <a:r>
              <a:rPr lang="en-US" sz="2400" dirty="0"/>
              <a:t> and </a:t>
            </a:r>
            <a:r>
              <a:rPr lang="en-US" sz="2400" i="1" dirty="0"/>
              <a:t>M'</a:t>
            </a:r>
            <a:r>
              <a:rPr lang="en-US" sz="2400" dirty="0"/>
              <a:t> behave identically for the first </a:t>
            </a:r>
            <a:r>
              <a:rPr lang="en-US" sz="2400" i="1" dirty="0"/>
              <a:t>k</a:t>
            </a:r>
            <a:r>
              <a:rPr lang="en-US" sz="2400" dirty="0"/>
              <a:t> characters, they behave identically for the last character also and thus for the entire string of length </a:t>
            </a:r>
            <a:r>
              <a:rPr lang="en-US" sz="2400" i="1" dirty="0"/>
              <a:t>k</a:t>
            </a:r>
            <a:r>
              <a:rPr lang="en-US" sz="2400" dirty="0"/>
              <a:t> + 1. </a:t>
            </a:r>
          </a:p>
          <a:p>
            <a:pPr eaLnBrk="1" hangingPunct="1">
              <a:spcBef>
                <a:spcPct val="50000"/>
              </a:spcBef>
            </a:pPr>
            <a:endParaRPr lang="en-US" sz="1200" dirty="0"/>
          </a:p>
          <a:p>
            <a:pPr eaLnBrk="1" hangingPunct="1">
              <a:spcBef>
                <a:spcPts val="600"/>
              </a:spcBef>
            </a:pPr>
            <a:r>
              <a:rPr lang="en-US" sz="3600" b="1" dirty="0" smtClean="0">
                <a:solidFill>
                  <a:srgbClr val="3E868E"/>
                </a:solidFill>
              </a:rPr>
              <a:t>Recap</a:t>
            </a:r>
            <a:r>
              <a:rPr lang="en-US" sz="3600" b="1" dirty="0" smtClean="0"/>
              <a:t>: The </a:t>
            </a:r>
            <a:r>
              <a:rPr lang="en-US" sz="3600" b="1" dirty="0"/>
              <a:t>Definition of </a:t>
            </a:r>
            <a:r>
              <a:rPr lang="en-US" sz="3600" b="1" dirty="0">
                <a:sym typeface="Symbol" panose="05050102010706020507" pitchFamily="18" charset="2"/>
              </a:rPr>
              <a:t></a:t>
            </a:r>
          </a:p>
          <a:p>
            <a:pPr eaLnBrk="1" hangingPunct="1">
              <a:spcBef>
                <a:spcPts val="600"/>
              </a:spcBef>
            </a:pPr>
            <a:r>
              <a:rPr lang="en-US" sz="2400" dirty="0">
                <a:sym typeface="Symbol" panose="05050102010706020507" pitchFamily="18" charset="2"/>
              </a:rPr>
              <a:t></a:t>
            </a:r>
            <a:r>
              <a:rPr lang="en-US" sz="2400" dirty="0"/>
              <a:t>'(</a:t>
            </a:r>
            <a:r>
              <a:rPr lang="en-US" sz="2400" i="1" dirty="0"/>
              <a:t>Q</a:t>
            </a:r>
            <a:r>
              <a:rPr lang="en-US" sz="2400" dirty="0"/>
              <a:t>, </a:t>
            </a:r>
            <a:r>
              <a:rPr lang="en-US" sz="2400" i="1" dirty="0" smtClean="0"/>
              <a:t>a</a:t>
            </a:r>
            <a:r>
              <a:rPr lang="en-US" sz="2400" dirty="0" smtClean="0"/>
              <a:t>) </a:t>
            </a:r>
            <a:r>
              <a:rPr lang="en-US" sz="2400" dirty="0"/>
              <a:t>= </a:t>
            </a:r>
            <a:r>
              <a:rPr lang="en-US" sz="3600" dirty="0">
                <a:sym typeface="Symbol" panose="05050102010706020507" pitchFamily="18" charset="2"/>
              </a:rPr>
              <a:t></a:t>
            </a:r>
            <a:r>
              <a:rPr lang="en-US" sz="2400" dirty="0"/>
              <a:t>{</a:t>
            </a:r>
            <a:r>
              <a:rPr lang="en-US" sz="2400" i="1" dirty="0" err="1"/>
              <a:t>eps</a:t>
            </a:r>
            <a:r>
              <a:rPr lang="en-US" sz="2400" dirty="0"/>
              <a:t>(</a:t>
            </a:r>
            <a:r>
              <a:rPr lang="en-US" sz="2400" i="1" dirty="0"/>
              <a:t>p</a:t>
            </a:r>
            <a:r>
              <a:rPr lang="en-US" sz="2400" dirty="0"/>
              <a:t>) : </a:t>
            </a:r>
            <a:r>
              <a:rPr lang="en-US" sz="2400" dirty="0">
                <a:sym typeface="Symbol" panose="05050102010706020507" pitchFamily="18" charset="2"/>
              </a:rPr>
              <a:t></a:t>
            </a:r>
            <a:r>
              <a:rPr lang="en-US" sz="2400" i="1" dirty="0" err="1"/>
              <a:t>q</a:t>
            </a:r>
            <a:r>
              <a:rPr lang="en-US" sz="2400" dirty="0" err="1">
                <a:sym typeface="Symbol" panose="05050102010706020507" pitchFamily="18" charset="2"/>
              </a:rPr>
              <a:t></a:t>
            </a:r>
            <a:r>
              <a:rPr lang="en-US" sz="2400" i="1" dirty="0" err="1"/>
              <a:t>Q</a:t>
            </a:r>
            <a:r>
              <a:rPr lang="en-US" sz="2400" dirty="0"/>
              <a:t> ((</a:t>
            </a:r>
            <a:r>
              <a:rPr lang="en-US" sz="2400" i="1" dirty="0"/>
              <a:t>q</a:t>
            </a:r>
            <a:r>
              <a:rPr lang="en-US" sz="2400" dirty="0"/>
              <a:t>, </a:t>
            </a:r>
            <a:r>
              <a:rPr lang="en-US" sz="2400" i="1" dirty="0" smtClean="0"/>
              <a:t>a</a:t>
            </a:r>
            <a:r>
              <a:rPr lang="en-US" sz="2400" dirty="0" smtClean="0"/>
              <a:t>, </a:t>
            </a:r>
            <a:r>
              <a:rPr lang="en-US" sz="2400" i="1" dirty="0"/>
              <a:t>p</a:t>
            </a:r>
            <a:r>
              <a:rPr lang="en-US" sz="2400" dirty="0"/>
              <a:t>) </a:t>
            </a:r>
            <a:r>
              <a:rPr lang="en-US" sz="2400" dirty="0">
                <a:sym typeface="Symbol" panose="05050102010706020507" pitchFamily="18" charset="2"/>
              </a:rPr>
              <a:t></a:t>
            </a:r>
            <a:r>
              <a:rPr lang="en-US" sz="2400" dirty="0"/>
              <a:t> </a:t>
            </a:r>
            <a:r>
              <a:rPr lang="en-US" sz="2400" dirty="0">
                <a:sym typeface="Symbol" panose="05050102010706020507" pitchFamily="18" charset="2"/>
              </a:rPr>
              <a:t></a:t>
            </a:r>
            <a:r>
              <a:rPr lang="en-US" sz="2400" dirty="0"/>
              <a:t>)} </a:t>
            </a:r>
          </a:p>
          <a:p>
            <a:pPr eaLnBrk="1" hangingPunct="1">
              <a:spcBef>
                <a:spcPct val="50000"/>
              </a:spcBef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3992457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r>
              <a:rPr lang="en-US" sz="3600" b="1" smtClean="0"/>
              <a:t>What We Need to Prove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600200"/>
            <a:ext cx="7848600" cy="3810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 smtClean="0"/>
              <a:t>The computation of the NDFSM </a:t>
            </a:r>
            <a:r>
              <a:rPr lang="en-US" sz="2400" i="1" dirty="0" smtClean="0"/>
              <a:t>M</a:t>
            </a:r>
            <a:r>
              <a:rPr lang="en-US" sz="2400" dirty="0" smtClean="0"/>
              <a:t>:	</a:t>
            </a:r>
          </a:p>
          <a:p>
            <a:pPr>
              <a:lnSpc>
                <a:spcPct val="90000"/>
              </a:lnSpc>
            </a:pPr>
            <a:endParaRPr lang="en-US" sz="2400" dirty="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 dirty="0" smtClean="0"/>
              <a:t>			(</a:t>
            </a:r>
            <a:r>
              <a:rPr lang="en-US" sz="2400" i="1" dirty="0" smtClean="0"/>
              <a:t>q</a:t>
            </a:r>
            <a:r>
              <a:rPr lang="en-US" sz="2400" dirty="0" smtClean="0"/>
              <a:t>, </a:t>
            </a:r>
            <a:r>
              <a:rPr lang="en-US" sz="2400" i="1" dirty="0" smtClean="0"/>
              <a:t>w</a:t>
            </a:r>
            <a:r>
              <a:rPr lang="en-US" sz="2400" dirty="0" smtClean="0"/>
              <a:t>) |-</a:t>
            </a:r>
            <a:r>
              <a:rPr lang="en-US" sz="2400" i="1" baseline="-25000" dirty="0" smtClean="0"/>
              <a:t>M</a:t>
            </a:r>
            <a:r>
              <a:rPr lang="en-US" sz="2400" dirty="0" smtClean="0"/>
              <a:t>* (</a:t>
            </a:r>
            <a:r>
              <a:rPr lang="en-US" sz="2400" i="1" dirty="0" smtClean="0"/>
              <a:t>p</a:t>
            </a:r>
            <a:r>
              <a:rPr lang="en-US" sz="2400" dirty="0" smtClean="0"/>
              <a:t>, </a:t>
            </a:r>
            <a:r>
              <a:rPr lang="en-US" sz="2400" dirty="0" smtClean="0">
                <a:sym typeface="Symbol" panose="05050102010706020507" pitchFamily="18" charset="2"/>
              </a:rPr>
              <a:t></a:t>
            </a:r>
            <a:r>
              <a:rPr lang="en-US" sz="2400" dirty="0" smtClean="0"/>
              <a:t>)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400" dirty="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 dirty="0" smtClean="0"/>
              <a:t> 				and 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2400" dirty="0" smtClean="0"/>
              <a:t>The computation of the DFSM </a:t>
            </a:r>
            <a:r>
              <a:rPr lang="en-US" sz="2400" i="1" dirty="0" smtClean="0"/>
              <a:t>M'</a:t>
            </a:r>
            <a:r>
              <a:rPr lang="en-US" sz="2400" dirty="0" smtClean="0"/>
              <a:t>:		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400" dirty="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 dirty="0" smtClean="0"/>
              <a:t>			(</a:t>
            </a:r>
            <a:r>
              <a:rPr lang="en-US" sz="2400" i="1" dirty="0" err="1" smtClean="0"/>
              <a:t>eps</a:t>
            </a:r>
            <a:r>
              <a:rPr lang="en-US" sz="2400" dirty="0" smtClean="0"/>
              <a:t>(</a:t>
            </a:r>
            <a:r>
              <a:rPr lang="en-US" sz="2400" i="1" dirty="0" smtClean="0"/>
              <a:t>q</a:t>
            </a:r>
            <a:r>
              <a:rPr lang="en-US" sz="2400" dirty="0" smtClean="0"/>
              <a:t>), </a:t>
            </a:r>
            <a:r>
              <a:rPr lang="en-US" sz="2400" i="1" dirty="0" smtClean="0"/>
              <a:t>w</a:t>
            </a:r>
            <a:r>
              <a:rPr lang="en-US" sz="2400" dirty="0" smtClean="0"/>
              <a:t>) |-</a:t>
            </a:r>
            <a:r>
              <a:rPr lang="en-US" sz="2400" i="1" baseline="-25000" dirty="0" smtClean="0"/>
              <a:t>M'</a:t>
            </a:r>
            <a:r>
              <a:rPr lang="en-US" sz="2400" dirty="0" smtClean="0"/>
              <a:t>* (</a:t>
            </a:r>
            <a:r>
              <a:rPr lang="en-US" sz="2400" i="1" dirty="0" smtClean="0"/>
              <a:t>P</a:t>
            </a:r>
            <a:r>
              <a:rPr lang="en-US" sz="2400" dirty="0" smtClean="0"/>
              <a:t>, </a:t>
            </a:r>
            <a:r>
              <a:rPr lang="en-US" sz="2400" dirty="0" smtClean="0">
                <a:sym typeface="Symbol" panose="05050102010706020507" pitchFamily="18" charset="2"/>
              </a:rPr>
              <a:t></a:t>
            </a:r>
            <a:r>
              <a:rPr lang="en-US" sz="2400" dirty="0" smtClean="0"/>
              <a:t>) and </a:t>
            </a:r>
            <a:r>
              <a:rPr lang="en-US" sz="2400" i="1" dirty="0" smtClean="0"/>
              <a:t>p</a:t>
            </a:r>
            <a:r>
              <a:rPr lang="en-US" sz="2400" dirty="0" smtClean="0"/>
              <a:t> </a:t>
            </a:r>
            <a:r>
              <a:rPr lang="en-US" sz="2400" dirty="0" smtClean="0">
                <a:sym typeface="Symbol" panose="05050102010706020507" pitchFamily="18" charset="2"/>
              </a:rPr>
              <a:t></a:t>
            </a:r>
            <a:r>
              <a:rPr lang="en-US" sz="2400" dirty="0" smtClean="0"/>
              <a:t> </a:t>
            </a:r>
            <a:r>
              <a:rPr lang="en-US" sz="2400" i="1" dirty="0" smtClean="0"/>
              <a:t>P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400" i="1" dirty="0"/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 i="1" dirty="0" smtClean="0">
                <a:solidFill>
                  <a:srgbClr val="3E868E"/>
                </a:solidFill>
              </a:rPr>
              <a:t>In the next slide we replace w by </a:t>
            </a:r>
            <a:r>
              <a:rPr lang="en-US" sz="2400" i="1" dirty="0" err="1" smtClean="0">
                <a:solidFill>
                  <a:srgbClr val="3E868E"/>
                </a:solidFill>
              </a:rPr>
              <a:t>zc</a:t>
            </a:r>
            <a:r>
              <a:rPr lang="en-US" sz="2400" i="1" dirty="0" smtClean="0">
                <a:solidFill>
                  <a:srgbClr val="3E868E"/>
                </a:solidFill>
              </a:rPr>
              <a:t>.</a:t>
            </a:r>
            <a:endParaRPr lang="en-US" sz="2400" dirty="0" smtClean="0">
              <a:solidFill>
                <a:srgbClr val="3E868E"/>
              </a:solidFill>
            </a:endParaRPr>
          </a:p>
        </p:txBody>
      </p:sp>
      <p:sp>
        <p:nvSpPr>
          <p:cNvPr id="67588" name="Text Box 4"/>
          <p:cNvSpPr txBox="1">
            <a:spLocks noChangeArrowheads="1"/>
          </p:cNvSpPr>
          <p:nvPr/>
        </p:nvSpPr>
        <p:spPr bwMode="auto">
          <a:xfrm>
            <a:off x="762000" y="1066800"/>
            <a:ext cx="800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/>
              <a:t>The relationship between:</a:t>
            </a:r>
          </a:p>
        </p:txBody>
      </p:sp>
    </p:spTree>
    <p:extLst>
      <p:ext uri="{BB962C8B-B14F-4D97-AF65-F5344CB8AC3E}">
        <p14:creationId xmlns:p14="http://schemas.microsoft.com/office/powerpoint/2010/main" val="194915010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r>
              <a:rPr lang="en-US" sz="3600" b="1" smtClean="0"/>
              <a:t>What We Need to Prove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600200"/>
            <a:ext cx="8077200" cy="4419600"/>
          </a:xfrm>
        </p:spPr>
        <p:txBody>
          <a:bodyPr/>
          <a:lstStyle/>
          <a:p>
            <a:r>
              <a:rPr lang="en-US" sz="2400" dirty="0" smtClean="0"/>
              <a:t>The computation of the NDFSM </a:t>
            </a:r>
            <a:r>
              <a:rPr lang="en-US" sz="2400" i="1" dirty="0" smtClean="0"/>
              <a:t>M</a:t>
            </a:r>
            <a:r>
              <a:rPr lang="en-US" sz="2400" dirty="0" smtClean="0"/>
              <a:t>:	</a:t>
            </a:r>
          </a:p>
          <a:p>
            <a:endParaRPr lang="en-US" sz="2400" dirty="0" smtClean="0"/>
          </a:p>
          <a:p>
            <a:pPr>
              <a:buFontTx/>
              <a:buNone/>
            </a:pPr>
            <a:r>
              <a:rPr lang="en-US" sz="2400" dirty="0" smtClean="0"/>
              <a:t>			(</a:t>
            </a:r>
            <a:r>
              <a:rPr lang="en-US" sz="2400" i="1" dirty="0" smtClean="0"/>
              <a:t>q</a:t>
            </a:r>
            <a:r>
              <a:rPr lang="en-US" sz="2400" dirty="0" smtClean="0"/>
              <a:t>, </a:t>
            </a:r>
            <a:r>
              <a:rPr lang="en-US" sz="2400" i="1" dirty="0" err="1" smtClean="0"/>
              <a:t>zc</a:t>
            </a:r>
            <a:r>
              <a:rPr lang="en-US" sz="2400" dirty="0" smtClean="0"/>
              <a:t>) |-</a:t>
            </a:r>
            <a:r>
              <a:rPr lang="en-US" sz="2400" i="1" baseline="-25000" dirty="0" smtClean="0"/>
              <a:t>M</a:t>
            </a:r>
            <a:r>
              <a:rPr lang="en-US" sz="2400" dirty="0" smtClean="0"/>
              <a:t>* (</a:t>
            </a:r>
            <a:r>
              <a:rPr lang="en-US" sz="2400" i="1" dirty="0" smtClean="0"/>
              <a:t>p</a:t>
            </a:r>
            <a:r>
              <a:rPr lang="en-US" sz="2400" dirty="0" smtClean="0"/>
              <a:t>, </a:t>
            </a:r>
            <a:r>
              <a:rPr lang="en-US" sz="2400" dirty="0" smtClean="0">
                <a:sym typeface="Symbol" panose="05050102010706020507" pitchFamily="18" charset="2"/>
              </a:rPr>
              <a:t></a:t>
            </a:r>
            <a:r>
              <a:rPr lang="en-US" sz="2400" dirty="0" smtClean="0"/>
              <a:t>) </a:t>
            </a:r>
          </a:p>
          <a:p>
            <a:pPr>
              <a:buFontTx/>
              <a:buNone/>
            </a:pPr>
            <a:endParaRPr lang="en-US" sz="2400" dirty="0" smtClean="0"/>
          </a:p>
          <a:p>
            <a:pPr>
              <a:buFontTx/>
              <a:buNone/>
            </a:pPr>
            <a:r>
              <a:rPr lang="en-US" sz="2400" dirty="0" smtClean="0"/>
              <a:t> 				and </a:t>
            </a:r>
          </a:p>
          <a:p>
            <a:pPr>
              <a:buFontTx/>
              <a:buNone/>
            </a:pPr>
            <a:endParaRPr lang="en-US" sz="2400" dirty="0" smtClean="0"/>
          </a:p>
          <a:p>
            <a:r>
              <a:rPr lang="en-US" sz="2400" dirty="0" smtClean="0"/>
              <a:t>The computation of the DFSM </a:t>
            </a:r>
            <a:r>
              <a:rPr lang="en-US" sz="2400" i="1" dirty="0" smtClean="0"/>
              <a:t>M'</a:t>
            </a:r>
            <a:r>
              <a:rPr lang="en-US" sz="2400" dirty="0" smtClean="0"/>
              <a:t>:		</a:t>
            </a:r>
          </a:p>
          <a:p>
            <a:pPr>
              <a:buFontTx/>
              <a:buNone/>
            </a:pPr>
            <a:endParaRPr lang="en-US" sz="2400" dirty="0" smtClean="0"/>
          </a:p>
          <a:p>
            <a:pPr>
              <a:buFontTx/>
              <a:buNone/>
            </a:pPr>
            <a:r>
              <a:rPr lang="en-US" sz="2400" dirty="0" smtClean="0"/>
              <a:t>			(</a:t>
            </a:r>
            <a:r>
              <a:rPr lang="en-US" sz="2400" i="1" dirty="0" err="1" smtClean="0"/>
              <a:t>eps</a:t>
            </a:r>
            <a:r>
              <a:rPr lang="en-US" sz="2400" dirty="0" smtClean="0"/>
              <a:t>(</a:t>
            </a:r>
            <a:r>
              <a:rPr lang="en-US" sz="2400" i="1" dirty="0" smtClean="0"/>
              <a:t>q</a:t>
            </a:r>
            <a:r>
              <a:rPr lang="en-US" sz="2400" dirty="0" smtClean="0"/>
              <a:t>), </a:t>
            </a:r>
            <a:r>
              <a:rPr lang="en-US" sz="2400" i="1" dirty="0" err="1" smtClean="0"/>
              <a:t>zc</a:t>
            </a:r>
            <a:r>
              <a:rPr lang="en-US" sz="2400" dirty="0" smtClean="0"/>
              <a:t>) |-</a:t>
            </a:r>
            <a:r>
              <a:rPr lang="en-US" sz="2400" i="1" baseline="-25000" dirty="0" smtClean="0"/>
              <a:t>M'</a:t>
            </a:r>
            <a:r>
              <a:rPr lang="en-US" sz="2400" dirty="0" smtClean="0"/>
              <a:t>* (</a:t>
            </a:r>
            <a:r>
              <a:rPr lang="en-US" sz="2400" i="1" dirty="0" smtClean="0"/>
              <a:t>P</a:t>
            </a:r>
            <a:r>
              <a:rPr lang="en-US" sz="2400" dirty="0" smtClean="0"/>
              <a:t>, </a:t>
            </a:r>
            <a:r>
              <a:rPr lang="en-US" sz="2400" dirty="0" smtClean="0">
                <a:sym typeface="Symbol" panose="05050102010706020507" pitchFamily="18" charset="2"/>
              </a:rPr>
              <a:t></a:t>
            </a:r>
            <a:r>
              <a:rPr lang="en-US" sz="2400" dirty="0" smtClean="0"/>
              <a:t>) and </a:t>
            </a:r>
            <a:r>
              <a:rPr lang="en-US" sz="2400" i="1" dirty="0" smtClean="0"/>
              <a:t>p</a:t>
            </a:r>
            <a:r>
              <a:rPr lang="en-US" sz="2400" dirty="0" smtClean="0"/>
              <a:t> </a:t>
            </a:r>
            <a:r>
              <a:rPr lang="en-US" sz="2400" dirty="0" smtClean="0">
                <a:sym typeface="Symbol" panose="05050102010706020507" pitchFamily="18" charset="2"/>
              </a:rPr>
              <a:t></a:t>
            </a:r>
            <a:r>
              <a:rPr lang="en-US" sz="2400" dirty="0" smtClean="0"/>
              <a:t> </a:t>
            </a:r>
            <a:r>
              <a:rPr lang="en-US" sz="2400" i="1" dirty="0" smtClean="0"/>
              <a:t>P</a:t>
            </a:r>
            <a:r>
              <a:rPr lang="en-US" sz="2400" dirty="0" smtClean="0"/>
              <a:t> </a:t>
            </a:r>
            <a:endParaRPr lang="en-US" sz="2400" dirty="0" smtClean="0"/>
          </a:p>
          <a:p>
            <a:pPr>
              <a:buFontTx/>
              <a:buNone/>
            </a:pPr>
            <a:endParaRPr lang="en-US" sz="2400" dirty="0"/>
          </a:p>
          <a:p>
            <a:pPr>
              <a:buFontTx/>
              <a:buNone/>
            </a:pPr>
            <a:r>
              <a:rPr lang="en-US" sz="2400" dirty="0" smtClean="0">
                <a:solidFill>
                  <a:srgbClr val="3E868E"/>
                </a:solidFill>
              </a:rPr>
              <a:t>In the next slide we break up the actions of both machines on </a:t>
            </a:r>
            <a:r>
              <a:rPr lang="en-US" sz="2400" dirty="0" err="1" smtClean="0">
                <a:solidFill>
                  <a:srgbClr val="3E868E"/>
                </a:solidFill>
              </a:rPr>
              <a:t>zc</a:t>
            </a:r>
            <a:r>
              <a:rPr lang="en-US" sz="2400" dirty="0" smtClean="0">
                <a:solidFill>
                  <a:srgbClr val="3E868E"/>
                </a:solidFill>
              </a:rPr>
              <a:t> into actions on z followed by action(s) on c.</a:t>
            </a:r>
            <a:endParaRPr lang="en-US" sz="2400" dirty="0" smtClean="0">
              <a:solidFill>
                <a:srgbClr val="3E868E"/>
              </a:solidFill>
            </a:endParaRPr>
          </a:p>
        </p:txBody>
      </p:sp>
      <p:sp>
        <p:nvSpPr>
          <p:cNvPr id="68612" name="Text Box 4"/>
          <p:cNvSpPr txBox="1">
            <a:spLocks noChangeArrowheads="1"/>
          </p:cNvSpPr>
          <p:nvPr/>
        </p:nvSpPr>
        <p:spPr bwMode="auto">
          <a:xfrm>
            <a:off x="762000" y="1066800"/>
            <a:ext cx="800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dirty="0"/>
              <a:t>Rewriting </a:t>
            </a:r>
            <a:r>
              <a:rPr lang="en-US" sz="2400" i="1" dirty="0"/>
              <a:t>w</a:t>
            </a:r>
            <a:r>
              <a:rPr lang="en-US" sz="2400" dirty="0"/>
              <a:t> as </a:t>
            </a:r>
            <a:r>
              <a:rPr lang="en-US" sz="2400" i="1" dirty="0" err="1" smtClean="0"/>
              <a:t>zc</a:t>
            </a:r>
            <a:r>
              <a:rPr lang="en-US" sz="2400" dirty="0" smtClean="0"/>
              <a:t>: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0402350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715963"/>
          </a:xfrm>
        </p:spPr>
        <p:txBody>
          <a:bodyPr/>
          <a:lstStyle/>
          <a:p>
            <a:r>
              <a:rPr lang="en-US" sz="3600" b="1" dirty="0" smtClean="0"/>
              <a:t>What We Need to Prove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990600"/>
            <a:ext cx="8077200" cy="4419600"/>
          </a:xfrm>
        </p:spPr>
        <p:txBody>
          <a:bodyPr/>
          <a:lstStyle/>
          <a:p>
            <a:r>
              <a:rPr lang="en-US" sz="2400" dirty="0" smtClean="0"/>
              <a:t>The computation of the NDFSM </a:t>
            </a:r>
            <a:r>
              <a:rPr lang="en-US" sz="2400" i="1" dirty="0" smtClean="0"/>
              <a:t>M</a:t>
            </a:r>
            <a:r>
              <a:rPr lang="en-US" sz="2400" dirty="0" smtClean="0"/>
              <a:t>:	</a:t>
            </a:r>
            <a:endParaRPr lang="en-US" sz="1200" dirty="0" smtClean="0"/>
          </a:p>
          <a:p>
            <a:pPr>
              <a:buFontTx/>
              <a:buNone/>
            </a:pPr>
            <a:r>
              <a:rPr lang="en-US" sz="2400" dirty="0" smtClean="0"/>
              <a:t>			(</a:t>
            </a:r>
            <a:r>
              <a:rPr lang="en-US" sz="2400" i="1" dirty="0" smtClean="0"/>
              <a:t>q</a:t>
            </a:r>
            <a:r>
              <a:rPr lang="en-US" sz="2400" dirty="0" smtClean="0"/>
              <a:t>, </a:t>
            </a:r>
            <a:r>
              <a:rPr lang="en-US" sz="2400" i="1" dirty="0" err="1" smtClean="0"/>
              <a:t>zc</a:t>
            </a:r>
            <a:r>
              <a:rPr lang="en-US" sz="2400" dirty="0" smtClean="0"/>
              <a:t>) |-</a:t>
            </a:r>
            <a:r>
              <a:rPr lang="en-US" sz="2400" i="1" baseline="-25000" dirty="0" smtClean="0"/>
              <a:t>M</a:t>
            </a:r>
            <a:r>
              <a:rPr lang="en-US" sz="2400" dirty="0" smtClean="0"/>
              <a:t>* (</a:t>
            </a:r>
            <a:r>
              <a:rPr lang="en-US" sz="2400" i="1" dirty="0" err="1" smtClean="0"/>
              <a:t>s</a:t>
            </a:r>
            <a:r>
              <a:rPr lang="en-US" sz="2400" i="1" baseline="-25000" dirty="0" err="1" smtClean="0"/>
              <a:t>i</a:t>
            </a:r>
            <a:r>
              <a:rPr lang="en-US" sz="2400" dirty="0" smtClean="0"/>
              <a:t>, </a:t>
            </a:r>
            <a:r>
              <a:rPr lang="en-US" sz="2400" i="1" dirty="0" smtClean="0"/>
              <a:t>c</a:t>
            </a:r>
            <a:r>
              <a:rPr lang="en-US" sz="2400" dirty="0" smtClean="0"/>
              <a:t>) |-</a:t>
            </a:r>
            <a:r>
              <a:rPr lang="en-US" sz="2400" i="1" baseline="-25000" dirty="0" smtClean="0"/>
              <a:t>M</a:t>
            </a:r>
            <a:r>
              <a:rPr lang="en-US" sz="2400" i="1" dirty="0" smtClean="0"/>
              <a:t>*</a:t>
            </a:r>
            <a:r>
              <a:rPr lang="en-US" sz="2400" dirty="0" smtClean="0"/>
              <a:t> </a:t>
            </a:r>
            <a:r>
              <a:rPr lang="en-US" sz="2400" dirty="0" smtClean="0"/>
              <a:t>(</a:t>
            </a:r>
            <a:r>
              <a:rPr lang="en-US" sz="2400" i="1" dirty="0" smtClean="0"/>
              <a:t>p</a:t>
            </a:r>
            <a:r>
              <a:rPr lang="en-US" sz="2400" dirty="0" smtClean="0"/>
              <a:t>, </a:t>
            </a:r>
            <a:r>
              <a:rPr lang="en-US" sz="2400" dirty="0" smtClean="0">
                <a:sym typeface="Symbol" panose="05050102010706020507" pitchFamily="18" charset="2"/>
              </a:rPr>
              <a:t></a:t>
            </a:r>
            <a:r>
              <a:rPr lang="en-US" sz="2400" dirty="0" smtClean="0"/>
              <a:t>)  </a:t>
            </a:r>
          </a:p>
          <a:p>
            <a:pPr>
              <a:buFontTx/>
              <a:buNone/>
            </a:pPr>
            <a:endParaRPr lang="en-US" sz="800" dirty="0" smtClean="0"/>
          </a:p>
          <a:p>
            <a:pPr>
              <a:buFontTx/>
              <a:buNone/>
            </a:pPr>
            <a:r>
              <a:rPr lang="en-US" sz="2400" dirty="0" smtClean="0"/>
              <a:t> 				and </a:t>
            </a:r>
          </a:p>
          <a:p>
            <a:pPr>
              <a:buFontTx/>
              <a:buNone/>
            </a:pPr>
            <a:endParaRPr lang="en-US" sz="800" dirty="0" smtClean="0"/>
          </a:p>
          <a:p>
            <a:r>
              <a:rPr lang="en-US" sz="2400" dirty="0" smtClean="0"/>
              <a:t>The computation of the DFSM </a:t>
            </a:r>
            <a:r>
              <a:rPr lang="en-US" sz="2400" i="1" dirty="0" smtClean="0"/>
              <a:t>M'</a:t>
            </a:r>
            <a:r>
              <a:rPr lang="en-US" sz="2400" dirty="0" smtClean="0"/>
              <a:t>:		</a:t>
            </a:r>
          </a:p>
          <a:p>
            <a:pPr>
              <a:buFontTx/>
              <a:buNone/>
            </a:pPr>
            <a:r>
              <a:rPr lang="en-US" sz="2400" dirty="0" smtClean="0"/>
              <a:t>			(</a:t>
            </a:r>
            <a:r>
              <a:rPr lang="en-US" sz="2400" i="1" dirty="0" err="1" smtClean="0"/>
              <a:t>eps</a:t>
            </a:r>
            <a:r>
              <a:rPr lang="en-US" sz="2400" dirty="0" smtClean="0"/>
              <a:t>(</a:t>
            </a:r>
            <a:r>
              <a:rPr lang="en-US" sz="2400" i="1" dirty="0" smtClean="0"/>
              <a:t>q</a:t>
            </a:r>
            <a:r>
              <a:rPr lang="en-US" sz="2400" dirty="0" smtClean="0"/>
              <a:t>), </a:t>
            </a:r>
            <a:r>
              <a:rPr lang="en-US" sz="2400" i="1" dirty="0" err="1" smtClean="0"/>
              <a:t>zc</a:t>
            </a:r>
            <a:r>
              <a:rPr lang="en-US" sz="2400" dirty="0" smtClean="0"/>
              <a:t>) |-</a:t>
            </a:r>
            <a:r>
              <a:rPr lang="en-US" sz="2400" i="1" baseline="-25000" dirty="0" smtClean="0"/>
              <a:t>M'</a:t>
            </a:r>
            <a:r>
              <a:rPr lang="en-US" sz="2400" dirty="0" smtClean="0"/>
              <a:t>* (</a:t>
            </a:r>
            <a:r>
              <a:rPr lang="en-US" sz="2400" i="1" dirty="0" smtClean="0"/>
              <a:t>Q</a:t>
            </a:r>
            <a:r>
              <a:rPr lang="en-US" sz="2400" dirty="0" smtClean="0"/>
              <a:t>, </a:t>
            </a:r>
            <a:r>
              <a:rPr lang="en-US" sz="2400" i="1" dirty="0" smtClean="0"/>
              <a:t>c</a:t>
            </a:r>
            <a:r>
              <a:rPr lang="en-US" sz="2400" dirty="0" smtClean="0"/>
              <a:t>) |-</a:t>
            </a:r>
            <a:r>
              <a:rPr lang="en-US" sz="2400" i="1" baseline="-25000" dirty="0" smtClean="0"/>
              <a:t>M'</a:t>
            </a:r>
            <a:r>
              <a:rPr lang="en-US" sz="2400" dirty="0" smtClean="0"/>
              <a:t> (</a:t>
            </a:r>
            <a:r>
              <a:rPr lang="en-US" sz="2400" i="1" dirty="0" smtClean="0"/>
              <a:t>P</a:t>
            </a:r>
            <a:r>
              <a:rPr lang="en-US" sz="2400" dirty="0" smtClean="0"/>
              <a:t>, </a:t>
            </a:r>
            <a:r>
              <a:rPr lang="en-US" sz="2400" dirty="0" smtClean="0">
                <a:sym typeface="Symbol" panose="05050102010706020507" pitchFamily="18" charset="2"/>
              </a:rPr>
              <a:t></a:t>
            </a:r>
            <a:r>
              <a:rPr lang="en-US" sz="2400" dirty="0" smtClean="0"/>
              <a:t>) and </a:t>
            </a:r>
            <a:r>
              <a:rPr lang="en-US" sz="2400" i="1" dirty="0" smtClean="0"/>
              <a:t>p</a:t>
            </a:r>
            <a:r>
              <a:rPr lang="en-US" sz="2400" dirty="0" smtClean="0"/>
              <a:t> </a:t>
            </a:r>
            <a:r>
              <a:rPr lang="en-US" sz="2400" dirty="0" smtClean="0">
                <a:sym typeface="Symbol" panose="05050102010706020507" pitchFamily="18" charset="2"/>
              </a:rPr>
              <a:t></a:t>
            </a:r>
            <a:r>
              <a:rPr lang="en-US" sz="2400" dirty="0" smtClean="0"/>
              <a:t> </a:t>
            </a:r>
            <a:r>
              <a:rPr lang="en-US" sz="2400" i="1" dirty="0" smtClean="0"/>
              <a:t>P</a:t>
            </a:r>
            <a:r>
              <a:rPr lang="en-US" sz="2400" dirty="0" smtClean="0"/>
              <a:t> </a:t>
            </a:r>
          </a:p>
          <a:p>
            <a:pPr>
              <a:buFontTx/>
              <a:buNone/>
            </a:pPr>
            <a:endParaRPr lang="en-US" sz="1400" dirty="0" smtClean="0"/>
          </a:p>
          <a:p>
            <a:pPr>
              <a:buFontTx/>
              <a:buNone/>
            </a:pPr>
            <a:r>
              <a:rPr lang="en-US" sz="2400" dirty="0" smtClean="0"/>
              <a:t>In other words, after processing z, M will be </a:t>
            </a:r>
            <a:r>
              <a:rPr lang="en-US" sz="2400" dirty="0" smtClean="0"/>
              <a:t>in one of some </a:t>
            </a:r>
            <a:r>
              <a:rPr lang="en-US" sz="2400" dirty="0" smtClean="0"/>
              <a:t>set of states S, whose elements we write as </a:t>
            </a:r>
            <a:r>
              <a:rPr lang="en-US" sz="2400" dirty="0" err="1" smtClean="0"/>
              <a:t>s</a:t>
            </a:r>
            <a:r>
              <a:rPr lang="en-US" sz="2400" baseline="-25000" dirty="0" err="1" smtClean="0"/>
              <a:t>i</a:t>
            </a:r>
            <a:r>
              <a:rPr lang="en-US" sz="2400" dirty="0" smtClean="0"/>
              <a:t>. M' will be in some "</a:t>
            </a:r>
            <a:r>
              <a:rPr lang="en-US" sz="2400" dirty="0"/>
              <a:t>set </a:t>
            </a:r>
            <a:r>
              <a:rPr lang="en-US" sz="2400" dirty="0" smtClean="0"/>
              <a:t>state" </a:t>
            </a:r>
            <a:r>
              <a:rPr lang="en-US" sz="2400" dirty="0" smtClean="0"/>
              <a:t>that we call Q. Again, well split the proof into two parts</a:t>
            </a:r>
            <a:r>
              <a:rPr lang="en-US" sz="2400" dirty="0" smtClean="0"/>
              <a:t>:</a:t>
            </a:r>
          </a:p>
          <a:p>
            <a:pPr>
              <a:buFontTx/>
              <a:buNone/>
            </a:pPr>
            <a:endParaRPr lang="en-US" sz="2400" dirty="0" smtClean="0"/>
          </a:p>
          <a:p>
            <a:pPr>
              <a:buFontTx/>
              <a:buNone/>
            </a:pPr>
            <a:r>
              <a:rPr lang="en-US" sz="1800" dirty="0" smtClean="0"/>
              <a:t> </a:t>
            </a:r>
            <a:r>
              <a:rPr lang="en-US" sz="1800" dirty="0" smtClean="0">
                <a:solidFill>
                  <a:schemeClr val="accent5">
                    <a:lumMod val="50000"/>
                  </a:schemeClr>
                </a:solidFill>
              </a:rPr>
              <a:t>In the M derivation above, the second </a:t>
            </a:r>
            <a:r>
              <a:rPr lang="en-US" sz="1800" dirty="0">
                <a:solidFill>
                  <a:schemeClr val="accent5">
                    <a:lumMod val="50000"/>
                  </a:schemeClr>
                </a:solidFill>
              </a:rPr>
              <a:t>|-</a:t>
            </a:r>
            <a:r>
              <a:rPr lang="en-US" sz="1800" i="1" baseline="-25000" dirty="0">
                <a:solidFill>
                  <a:schemeClr val="accent5">
                    <a:lumMod val="50000"/>
                  </a:schemeClr>
                </a:solidFill>
              </a:rPr>
              <a:t>M </a:t>
            </a:r>
            <a:r>
              <a:rPr lang="en-US" sz="1800" dirty="0" smtClean="0">
                <a:solidFill>
                  <a:schemeClr val="accent5">
                    <a:lumMod val="50000"/>
                  </a:schemeClr>
                </a:solidFill>
              </a:rPr>
              <a:t>has a * due to the possibility of epsilon moves. In the M' derivation there is no * because of no epsilon moves in a deterministic machine.</a:t>
            </a:r>
            <a:endParaRPr lang="en-US" sz="1800" dirty="0" smtClean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69636" name="Text Box 4"/>
          <p:cNvSpPr txBox="1">
            <a:spLocks noChangeArrowheads="1"/>
          </p:cNvSpPr>
          <p:nvPr/>
        </p:nvSpPr>
        <p:spPr bwMode="auto">
          <a:xfrm>
            <a:off x="762000" y="609600"/>
            <a:ext cx="800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dirty="0"/>
              <a:t>Breaking w into two pieces:</a:t>
            </a:r>
          </a:p>
        </p:txBody>
      </p:sp>
    </p:spTree>
    <p:extLst>
      <p:ext uri="{BB962C8B-B14F-4D97-AF65-F5344CB8AC3E}">
        <p14:creationId xmlns:p14="http://schemas.microsoft.com/office/powerpoint/2010/main" val="168562087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685800"/>
          </a:xfrm>
        </p:spPr>
        <p:txBody>
          <a:bodyPr/>
          <a:lstStyle/>
          <a:p>
            <a:r>
              <a:rPr lang="en-US" sz="3600" b="1" smtClean="0"/>
              <a:t>If Part</a:t>
            </a:r>
          </a:p>
        </p:txBody>
      </p:sp>
      <p:sp>
        <p:nvSpPr>
          <p:cNvPr id="70659" name="Text Box 4"/>
          <p:cNvSpPr txBox="1">
            <a:spLocks noChangeArrowheads="1"/>
          </p:cNvSpPr>
          <p:nvPr/>
        </p:nvSpPr>
        <p:spPr bwMode="auto">
          <a:xfrm>
            <a:off x="914400" y="1143000"/>
            <a:ext cx="7772400" cy="6155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2400" dirty="0"/>
              <a:t> We must prove: </a:t>
            </a:r>
          </a:p>
          <a:p>
            <a:pPr eaLnBrk="1" hangingPunct="1"/>
            <a:endParaRPr lang="en-US" sz="1000" dirty="0"/>
          </a:p>
          <a:p>
            <a:pPr eaLnBrk="1" hangingPunct="1"/>
            <a:r>
              <a:rPr lang="en-US" sz="2400" dirty="0"/>
              <a:t>	</a:t>
            </a:r>
            <a:r>
              <a:rPr lang="en-US" sz="2400" dirty="0" smtClean="0"/>
              <a:t> </a:t>
            </a:r>
            <a:r>
              <a:rPr lang="en-US" sz="2400" dirty="0"/>
              <a:t>(</a:t>
            </a:r>
            <a:r>
              <a:rPr lang="en-US" sz="2400" i="1" dirty="0" err="1"/>
              <a:t>eps</a:t>
            </a:r>
            <a:r>
              <a:rPr lang="en-US" sz="2400" dirty="0"/>
              <a:t>(</a:t>
            </a:r>
            <a:r>
              <a:rPr lang="en-US" sz="2400" i="1" dirty="0"/>
              <a:t>q</a:t>
            </a:r>
            <a:r>
              <a:rPr lang="en-US" sz="2400" dirty="0"/>
              <a:t>), </a:t>
            </a:r>
            <a:r>
              <a:rPr lang="en-US" sz="2400" i="1" dirty="0" err="1" smtClean="0"/>
              <a:t>zc</a:t>
            </a:r>
            <a:r>
              <a:rPr lang="en-US" sz="2400" dirty="0" smtClean="0"/>
              <a:t>) </a:t>
            </a:r>
            <a:r>
              <a:rPr lang="en-US" sz="2400" dirty="0"/>
              <a:t>|-</a:t>
            </a:r>
            <a:r>
              <a:rPr lang="en-US" sz="2400" i="1" baseline="-25000" dirty="0"/>
              <a:t>M'</a:t>
            </a:r>
            <a:r>
              <a:rPr lang="en-US" sz="2400" dirty="0"/>
              <a:t>* (</a:t>
            </a:r>
            <a:r>
              <a:rPr lang="en-US" sz="2400" i="1" dirty="0"/>
              <a:t>Q</a:t>
            </a:r>
            <a:r>
              <a:rPr lang="en-US" sz="2400" dirty="0"/>
              <a:t>, </a:t>
            </a:r>
            <a:r>
              <a:rPr lang="en-US" sz="2400" i="1" dirty="0" smtClean="0"/>
              <a:t>c</a:t>
            </a:r>
            <a:r>
              <a:rPr lang="en-US" sz="2400" dirty="0" smtClean="0"/>
              <a:t>) </a:t>
            </a:r>
            <a:r>
              <a:rPr lang="en-US" sz="2400" dirty="0"/>
              <a:t>|-</a:t>
            </a:r>
            <a:r>
              <a:rPr lang="en-US" sz="2400" i="1" baseline="-25000" dirty="0"/>
              <a:t>M'</a:t>
            </a:r>
            <a:r>
              <a:rPr lang="en-US" sz="2400" dirty="0"/>
              <a:t> (</a:t>
            </a:r>
            <a:r>
              <a:rPr lang="en-US" sz="2400" i="1" dirty="0"/>
              <a:t>P</a:t>
            </a:r>
            <a:r>
              <a:rPr lang="en-US" sz="2400" dirty="0"/>
              <a:t>, </a:t>
            </a:r>
            <a:r>
              <a:rPr lang="en-US" sz="2400" dirty="0">
                <a:sym typeface="Symbol" panose="05050102010706020507" pitchFamily="18" charset="2"/>
              </a:rPr>
              <a:t></a:t>
            </a:r>
            <a:r>
              <a:rPr lang="en-US" sz="2400" dirty="0"/>
              <a:t>) and </a:t>
            </a:r>
            <a:r>
              <a:rPr lang="en-US" sz="2400" i="1" dirty="0"/>
              <a:t>p</a:t>
            </a:r>
            <a:r>
              <a:rPr lang="en-US" sz="2400" dirty="0"/>
              <a:t> </a:t>
            </a:r>
            <a:r>
              <a:rPr lang="en-US" sz="2400" dirty="0">
                <a:sym typeface="Symbol" panose="05050102010706020507" pitchFamily="18" charset="2"/>
              </a:rPr>
              <a:t></a:t>
            </a:r>
            <a:r>
              <a:rPr lang="en-US" sz="2400" dirty="0"/>
              <a:t> </a:t>
            </a:r>
            <a:r>
              <a:rPr lang="en-US" sz="2400" i="1" dirty="0"/>
              <a:t>P</a:t>
            </a:r>
            <a:r>
              <a:rPr lang="en-US" sz="2400" dirty="0"/>
              <a:t> </a:t>
            </a:r>
            <a:r>
              <a:rPr lang="en-US" sz="2400" dirty="0" smtClean="0"/>
              <a:t> </a:t>
            </a:r>
            <a:r>
              <a:rPr lang="en-US" sz="2400" b="1" dirty="0">
                <a:solidFill>
                  <a:srgbClr val="3E868E"/>
                </a:solidFill>
                <a:sym typeface="Symbol" panose="05050102010706020507" pitchFamily="18" charset="2"/>
              </a:rPr>
              <a:t></a:t>
            </a:r>
            <a:r>
              <a:rPr lang="en-US" sz="2400" dirty="0"/>
              <a:t> </a:t>
            </a:r>
          </a:p>
          <a:p>
            <a:pPr eaLnBrk="1" hangingPunct="1"/>
            <a:r>
              <a:rPr lang="en-US" sz="2400" dirty="0"/>
              <a:t>	         </a:t>
            </a:r>
            <a:r>
              <a:rPr lang="en-US" sz="2400" dirty="0" smtClean="0"/>
              <a:t> </a:t>
            </a:r>
            <a:r>
              <a:rPr lang="en-US" sz="2400" dirty="0"/>
              <a:t>(</a:t>
            </a:r>
            <a:r>
              <a:rPr lang="en-US" sz="2400" i="1" dirty="0"/>
              <a:t>q</a:t>
            </a:r>
            <a:r>
              <a:rPr lang="en-US" sz="2400" dirty="0"/>
              <a:t>, </a:t>
            </a:r>
            <a:r>
              <a:rPr lang="en-US" sz="2400" i="1" dirty="0" err="1" smtClean="0"/>
              <a:t>zc</a:t>
            </a:r>
            <a:r>
              <a:rPr lang="en-US" sz="2400" dirty="0" smtClean="0"/>
              <a:t>) </a:t>
            </a:r>
            <a:r>
              <a:rPr lang="en-US" sz="2400" dirty="0"/>
              <a:t>|-</a:t>
            </a:r>
            <a:r>
              <a:rPr lang="en-US" sz="2400" i="1" baseline="-25000" dirty="0"/>
              <a:t>M</a:t>
            </a:r>
            <a:r>
              <a:rPr lang="en-US" sz="2400" dirty="0"/>
              <a:t>* (</a:t>
            </a:r>
            <a:r>
              <a:rPr lang="en-US" sz="2400" i="1" dirty="0" err="1"/>
              <a:t>s</a:t>
            </a:r>
            <a:r>
              <a:rPr lang="en-US" sz="2400" i="1" baseline="-25000" dirty="0" err="1"/>
              <a:t>i</a:t>
            </a:r>
            <a:r>
              <a:rPr lang="en-US" sz="2400" dirty="0"/>
              <a:t>, </a:t>
            </a:r>
            <a:r>
              <a:rPr lang="en-US" sz="2400" i="1" dirty="0" smtClean="0"/>
              <a:t>c</a:t>
            </a:r>
            <a:r>
              <a:rPr lang="en-US" sz="2400" dirty="0" smtClean="0"/>
              <a:t>) </a:t>
            </a:r>
            <a:r>
              <a:rPr lang="en-US" sz="2400" dirty="0"/>
              <a:t>|-</a:t>
            </a:r>
            <a:r>
              <a:rPr lang="en-US" sz="2400" i="1" baseline="-25000" dirty="0" smtClean="0"/>
              <a:t>M</a:t>
            </a:r>
            <a:r>
              <a:rPr lang="en-US" sz="2400" dirty="0" smtClean="0"/>
              <a:t>* </a:t>
            </a:r>
            <a:r>
              <a:rPr lang="en-US" sz="2400" dirty="0"/>
              <a:t>(</a:t>
            </a:r>
            <a:r>
              <a:rPr lang="en-US" sz="2400" i="1" dirty="0"/>
              <a:t>p</a:t>
            </a:r>
            <a:r>
              <a:rPr lang="en-US" sz="2400" dirty="0"/>
              <a:t>, </a:t>
            </a:r>
            <a:r>
              <a:rPr lang="en-US" sz="2400" dirty="0">
                <a:sym typeface="Symbol" panose="05050102010706020507" pitchFamily="18" charset="2"/>
              </a:rPr>
              <a:t></a:t>
            </a:r>
            <a:r>
              <a:rPr lang="en-US" sz="2400" dirty="0"/>
              <a:t>) </a:t>
            </a:r>
            <a:endParaRPr lang="en-US" sz="2400" dirty="0" smtClean="0"/>
          </a:p>
          <a:p>
            <a:pPr eaLnBrk="1" hangingPunct="1"/>
            <a:endParaRPr lang="en-US" sz="2400" dirty="0"/>
          </a:p>
          <a:p>
            <a:pPr eaLnBrk="1" hangingPunct="1"/>
            <a:r>
              <a:rPr lang="en-US" sz="2400" dirty="0">
                <a:solidFill>
                  <a:srgbClr val="3E868E"/>
                </a:solidFill>
              </a:rPr>
              <a:t>If, after reading </a:t>
            </a:r>
            <a:r>
              <a:rPr lang="en-US" sz="2400" i="1" dirty="0">
                <a:solidFill>
                  <a:srgbClr val="3E868E"/>
                </a:solidFill>
              </a:rPr>
              <a:t>z</a:t>
            </a:r>
            <a:r>
              <a:rPr lang="en-US" sz="2400" dirty="0">
                <a:solidFill>
                  <a:srgbClr val="3E868E"/>
                </a:solidFill>
              </a:rPr>
              <a:t>, </a:t>
            </a:r>
            <a:r>
              <a:rPr lang="en-US" sz="2400" i="1" dirty="0">
                <a:solidFill>
                  <a:srgbClr val="3E868E"/>
                </a:solidFill>
              </a:rPr>
              <a:t>M'</a:t>
            </a:r>
            <a:r>
              <a:rPr lang="en-US" sz="2400" dirty="0">
                <a:solidFill>
                  <a:srgbClr val="3E868E"/>
                </a:solidFill>
              </a:rPr>
              <a:t> is in state </a:t>
            </a:r>
            <a:r>
              <a:rPr lang="en-US" sz="2400" i="1" dirty="0">
                <a:solidFill>
                  <a:srgbClr val="3E868E"/>
                </a:solidFill>
              </a:rPr>
              <a:t>Q</a:t>
            </a:r>
            <a:r>
              <a:rPr lang="en-US" sz="2400" dirty="0">
                <a:solidFill>
                  <a:srgbClr val="3E868E"/>
                </a:solidFill>
              </a:rPr>
              <a:t>, we </a:t>
            </a:r>
            <a:r>
              <a:rPr lang="en-US" sz="2400" dirty="0" smtClean="0">
                <a:solidFill>
                  <a:srgbClr val="3E868E"/>
                </a:solidFill>
              </a:rPr>
              <a:t>know </a:t>
            </a:r>
            <a:r>
              <a:rPr lang="en-US" sz="2400" dirty="0">
                <a:solidFill>
                  <a:srgbClr val="3E868E"/>
                </a:solidFill>
              </a:rPr>
              <a:t>from the induction </a:t>
            </a:r>
            <a:r>
              <a:rPr lang="en-US" sz="2400" dirty="0" smtClean="0">
                <a:solidFill>
                  <a:srgbClr val="3E868E"/>
                </a:solidFill>
              </a:rPr>
              <a:t>hypothesis </a:t>
            </a:r>
            <a:r>
              <a:rPr lang="en-US" sz="2400" dirty="0">
                <a:solidFill>
                  <a:srgbClr val="3E868E"/>
                </a:solidFill>
              </a:rPr>
              <a:t>that the original machine </a:t>
            </a:r>
            <a:r>
              <a:rPr lang="en-US" sz="2400" i="1" dirty="0">
                <a:solidFill>
                  <a:srgbClr val="3E868E"/>
                </a:solidFill>
              </a:rPr>
              <a:t>M</a:t>
            </a:r>
            <a:r>
              <a:rPr lang="en-US" sz="2400" dirty="0">
                <a:solidFill>
                  <a:srgbClr val="3E868E"/>
                </a:solidFill>
              </a:rPr>
              <a:t>, after reading </a:t>
            </a:r>
            <a:r>
              <a:rPr lang="en-US" sz="2400" i="1" dirty="0">
                <a:solidFill>
                  <a:srgbClr val="3E868E"/>
                </a:solidFill>
              </a:rPr>
              <a:t>z</a:t>
            </a:r>
            <a:r>
              <a:rPr lang="en-US" sz="2400" dirty="0">
                <a:solidFill>
                  <a:srgbClr val="3E868E"/>
                </a:solidFill>
              </a:rPr>
              <a:t>, must be in </a:t>
            </a:r>
            <a:r>
              <a:rPr lang="en-US" sz="2400" dirty="0" smtClean="0">
                <a:solidFill>
                  <a:srgbClr val="3E868E"/>
                </a:solidFill>
              </a:rPr>
              <a:t>some state from a </a:t>
            </a:r>
            <a:r>
              <a:rPr lang="en-US" sz="2400" dirty="0">
                <a:solidFill>
                  <a:srgbClr val="3E868E"/>
                </a:solidFill>
              </a:rPr>
              <a:t>set of states </a:t>
            </a:r>
            <a:r>
              <a:rPr lang="en-US" sz="2400" i="1" dirty="0">
                <a:solidFill>
                  <a:srgbClr val="3E868E"/>
                </a:solidFill>
              </a:rPr>
              <a:t>S</a:t>
            </a:r>
            <a:r>
              <a:rPr lang="en-US" sz="2400" dirty="0">
                <a:solidFill>
                  <a:srgbClr val="3E868E"/>
                </a:solidFill>
              </a:rPr>
              <a:t> and that </a:t>
            </a:r>
            <a:r>
              <a:rPr lang="en-US" sz="2400" i="1" dirty="0">
                <a:solidFill>
                  <a:srgbClr val="3E868E"/>
                </a:solidFill>
              </a:rPr>
              <a:t>Q</a:t>
            </a:r>
            <a:r>
              <a:rPr lang="en-US" sz="2400" dirty="0">
                <a:solidFill>
                  <a:srgbClr val="3E868E"/>
                </a:solidFill>
              </a:rPr>
              <a:t> is precisely that set.  </a:t>
            </a:r>
          </a:p>
          <a:p>
            <a:pPr eaLnBrk="1" hangingPunct="1"/>
            <a:endParaRPr lang="en-US" sz="2400" dirty="0">
              <a:solidFill>
                <a:srgbClr val="3E868E"/>
              </a:solidFill>
            </a:endParaRPr>
          </a:p>
          <a:p>
            <a:pPr eaLnBrk="1" hangingPunct="1"/>
            <a:r>
              <a:rPr lang="en-US" sz="2400" dirty="0">
                <a:solidFill>
                  <a:srgbClr val="3E868E"/>
                </a:solidFill>
              </a:rPr>
              <a:t>If </a:t>
            </a:r>
            <a:r>
              <a:rPr lang="en-US" sz="2400" i="1" dirty="0" smtClean="0">
                <a:solidFill>
                  <a:srgbClr val="3E868E"/>
                </a:solidFill>
              </a:rPr>
              <a:t>M</a:t>
            </a:r>
            <a:r>
              <a:rPr lang="en-US" sz="2400" i="1" dirty="0">
                <a:solidFill>
                  <a:srgbClr val="3E868E"/>
                </a:solidFill>
              </a:rPr>
              <a:t>'</a:t>
            </a:r>
            <a:r>
              <a:rPr lang="en-US" sz="2400" dirty="0">
                <a:solidFill>
                  <a:srgbClr val="3E868E"/>
                </a:solidFill>
              </a:rPr>
              <a:t>, starting in </a:t>
            </a:r>
            <a:r>
              <a:rPr lang="en-US" sz="2400" i="1" dirty="0">
                <a:solidFill>
                  <a:srgbClr val="3E868E"/>
                </a:solidFill>
              </a:rPr>
              <a:t>Q</a:t>
            </a:r>
            <a:r>
              <a:rPr lang="en-US" sz="2400" dirty="0">
                <a:solidFill>
                  <a:srgbClr val="3E868E"/>
                </a:solidFill>
              </a:rPr>
              <a:t> and reading </a:t>
            </a:r>
            <a:r>
              <a:rPr lang="en-US" sz="2400" i="1" dirty="0" smtClean="0">
                <a:solidFill>
                  <a:srgbClr val="3E868E"/>
                </a:solidFill>
              </a:rPr>
              <a:t>x,</a:t>
            </a:r>
            <a:r>
              <a:rPr lang="en-US" sz="2400" dirty="0" smtClean="0">
                <a:solidFill>
                  <a:srgbClr val="3E868E"/>
                </a:solidFill>
              </a:rPr>
              <a:t> </a:t>
            </a:r>
            <a:r>
              <a:rPr lang="en-US" sz="2400" dirty="0">
                <a:solidFill>
                  <a:srgbClr val="3E868E"/>
                </a:solidFill>
              </a:rPr>
              <a:t>lands in </a:t>
            </a:r>
            <a:r>
              <a:rPr lang="en-US" sz="2400" i="1" dirty="0">
                <a:solidFill>
                  <a:srgbClr val="3E868E"/>
                </a:solidFill>
              </a:rPr>
              <a:t>P</a:t>
            </a:r>
            <a:r>
              <a:rPr lang="en-US" sz="2400" dirty="0">
                <a:solidFill>
                  <a:srgbClr val="3E868E"/>
                </a:solidFill>
              </a:rPr>
              <a:t>, </a:t>
            </a:r>
            <a:r>
              <a:rPr lang="en-US" sz="2400" dirty="0" smtClean="0">
                <a:solidFill>
                  <a:srgbClr val="3E868E"/>
                </a:solidFill>
              </a:rPr>
              <a:t>then </a:t>
            </a:r>
            <a:r>
              <a:rPr lang="en-US" sz="2400" dirty="0">
                <a:solidFill>
                  <a:srgbClr val="3E868E"/>
                </a:solidFill>
              </a:rPr>
              <a:t>from the definition of </a:t>
            </a:r>
            <a:r>
              <a:rPr lang="en-US" sz="2400" dirty="0">
                <a:solidFill>
                  <a:srgbClr val="3E868E"/>
                </a:solidFill>
                <a:sym typeface="Symbol" panose="05050102010706020507" pitchFamily="18" charset="2"/>
              </a:rPr>
              <a:t></a:t>
            </a:r>
            <a:r>
              <a:rPr lang="en-US" sz="2400" dirty="0">
                <a:solidFill>
                  <a:srgbClr val="3E868E"/>
                </a:solidFill>
              </a:rPr>
              <a:t>', </a:t>
            </a:r>
            <a:r>
              <a:rPr lang="en-US" sz="2400" i="1" dirty="0">
                <a:solidFill>
                  <a:srgbClr val="3E868E"/>
                </a:solidFill>
              </a:rPr>
              <a:t>P</a:t>
            </a:r>
            <a:r>
              <a:rPr lang="en-US" sz="2400" dirty="0">
                <a:solidFill>
                  <a:srgbClr val="3E868E"/>
                </a:solidFill>
              </a:rPr>
              <a:t> contains precisely the states that </a:t>
            </a:r>
            <a:r>
              <a:rPr lang="en-US" sz="2400" i="1" dirty="0">
                <a:solidFill>
                  <a:srgbClr val="3E868E"/>
                </a:solidFill>
              </a:rPr>
              <a:t>M</a:t>
            </a:r>
            <a:r>
              <a:rPr lang="en-US" sz="2400" dirty="0">
                <a:solidFill>
                  <a:srgbClr val="3E868E"/>
                </a:solidFill>
              </a:rPr>
              <a:t> could land in after starting in any state in </a:t>
            </a:r>
            <a:r>
              <a:rPr lang="en-US" sz="2400" i="1" dirty="0">
                <a:solidFill>
                  <a:srgbClr val="3E868E"/>
                </a:solidFill>
              </a:rPr>
              <a:t>S</a:t>
            </a:r>
            <a:r>
              <a:rPr lang="en-US" sz="2400" dirty="0">
                <a:solidFill>
                  <a:srgbClr val="3E868E"/>
                </a:solidFill>
              </a:rPr>
              <a:t> and reading </a:t>
            </a:r>
            <a:r>
              <a:rPr lang="en-US" sz="2400" i="1" dirty="0" smtClean="0">
                <a:solidFill>
                  <a:srgbClr val="3E868E"/>
                </a:solidFill>
              </a:rPr>
              <a:t>c</a:t>
            </a:r>
            <a:r>
              <a:rPr lang="en-US" sz="2400" dirty="0" smtClean="0">
                <a:solidFill>
                  <a:srgbClr val="3E868E"/>
                </a:solidFill>
              </a:rPr>
              <a:t>.  </a:t>
            </a:r>
            <a:r>
              <a:rPr lang="en-US" sz="2400" dirty="0">
                <a:solidFill>
                  <a:srgbClr val="3E868E"/>
                </a:solidFill>
              </a:rPr>
              <a:t>Thus if </a:t>
            </a:r>
            <a:r>
              <a:rPr lang="en-US" sz="2400" i="1" dirty="0">
                <a:solidFill>
                  <a:srgbClr val="3E868E"/>
                </a:solidFill>
              </a:rPr>
              <a:t>p</a:t>
            </a:r>
            <a:r>
              <a:rPr lang="en-US" sz="2400" dirty="0">
                <a:solidFill>
                  <a:srgbClr val="3E868E"/>
                </a:solidFill>
              </a:rPr>
              <a:t> </a:t>
            </a:r>
            <a:r>
              <a:rPr lang="en-US" sz="2400" dirty="0">
                <a:solidFill>
                  <a:srgbClr val="3E868E"/>
                </a:solidFill>
                <a:sym typeface="Symbol" panose="05050102010706020507" pitchFamily="18" charset="2"/>
              </a:rPr>
              <a:t></a:t>
            </a:r>
            <a:r>
              <a:rPr lang="en-US" sz="2400" dirty="0">
                <a:solidFill>
                  <a:srgbClr val="3E868E"/>
                </a:solidFill>
              </a:rPr>
              <a:t> </a:t>
            </a:r>
            <a:r>
              <a:rPr lang="en-US" sz="2400" i="1" dirty="0">
                <a:solidFill>
                  <a:srgbClr val="3E868E"/>
                </a:solidFill>
              </a:rPr>
              <a:t>P</a:t>
            </a:r>
            <a:r>
              <a:rPr lang="en-US" sz="2400" dirty="0">
                <a:solidFill>
                  <a:srgbClr val="3E868E"/>
                </a:solidFill>
              </a:rPr>
              <a:t>, </a:t>
            </a:r>
            <a:r>
              <a:rPr lang="en-US" sz="2400" i="1" dirty="0">
                <a:solidFill>
                  <a:srgbClr val="3E868E"/>
                </a:solidFill>
              </a:rPr>
              <a:t>p</a:t>
            </a:r>
            <a:r>
              <a:rPr lang="en-US" sz="2400" dirty="0">
                <a:solidFill>
                  <a:srgbClr val="3E868E"/>
                </a:solidFill>
              </a:rPr>
              <a:t> must be a state that </a:t>
            </a:r>
            <a:r>
              <a:rPr lang="en-US" sz="2400" i="1" dirty="0">
                <a:solidFill>
                  <a:srgbClr val="3E868E"/>
                </a:solidFill>
              </a:rPr>
              <a:t>M</a:t>
            </a:r>
            <a:r>
              <a:rPr lang="en-US" sz="2400" dirty="0">
                <a:solidFill>
                  <a:srgbClr val="3E868E"/>
                </a:solidFill>
              </a:rPr>
              <a:t> could land in if started in </a:t>
            </a:r>
            <a:r>
              <a:rPr lang="en-US" sz="2400" i="1" dirty="0" err="1">
                <a:solidFill>
                  <a:srgbClr val="3E868E"/>
                </a:solidFill>
              </a:rPr>
              <a:t>s</a:t>
            </a:r>
            <a:r>
              <a:rPr lang="en-US" sz="2400" i="1" baseline="-25000" dirty="0" err="1">
                <a:solidFill>
                  <a:srgbClr val="3E868E"/>
                </a:solidFill>
              </a:rPr>
              <a:t>i</a:t>
            </a:r>
            <a:r>
              <a:rPr lang="en-US" sz="2400" dirty="0">
                <a:solidFill>
                  <a:srgbClr val="3E868E"/>
                </a:solidFill>
              </a:rPr>
              <a:t> on reading </a:t>
            </a:r>
            <a:r>
              <a:rPr lang="en-US" sz="2400" i="1" dirty="0" smtClean="0">
                <a:solidFill>
                  <a:srgbClr val="3E868E"/>
                </a:solidFill>
              </a:rPr>
              <a:t>c</a:t>
            </a:r>
            <a:r>
              <a:rPr lang="en-US" sz="2400" dirty="0" smtClean="0">
                <a:solidFill>
                  <a:srgbClr val="3E868E"/>
                </a:solidFill>
              </a:rPr>
              <a:t>.</a:t>
            </a:r>
            <a:endParaRPr lang="en-US" sz="2400" dirty="0">
              <a:solidFill>
                <a:srgbClr val="3E868E"/>
              </a:solidFill>
            </a:endParaRPr>
          </a:p>
          <a:p>
            <a:pPr eaLnBrk="1" hangingPunct="1"/>
            <a:endParaRPr lang="en-US" sz="2400" dirty="0"/>
          </a:p>
          <a:p>
            <a:pPr eaLnBrk="1" hangingPunct="1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4241956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715962"/>
          </a:xfrm>
        </p:spPr>
        <p:txBody>
          <a:bodyPr/>
          <a:lstStyle/>
          <a:p>
            <a:r>
              <a:rPr lang="en-US" sz="3600" b="1" dirty="0" smtClean="0"/>
              <a:t>Only If Part</a:t>
            </a:r>
          </a:p>
        </p:txBody>
      </p:sp>
      <p:sp>
        <p:nvSpPr>
          <p:cNvPr id="71683" name="Text Box 4"/>
          <p:cNvSpPr txBox="1">
            <a:spLocks noChangeArrowheads="1"/>
          </p:cNvSpPr>
          <p:nvPr/>
        </p:nvSpPr>
        <p:spPr bwMode="auto">
          <a:xfrm>
            <a:off x="914400" y="990600"/>
            <a:ext cx="8077200" cy="6217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2400" dirty="0"/>
              <a:t>We must prove: </a:t>
            </a:r>
          </a:p>
          <a:p>
            <a:pPr eaLnBrk="1" hangingPunct="1"/>
            <a:endParaRPr lang="en-US" sz="2000" dirty="0"/>
          </a:p>
          <a:p>
            <a:pPr eaLnBrk="1" hangingPunct="1"/>
            <a:r>
              <a:rPr lang="en-US" sz="2400" dirty="0"/>
              <a:t>	      </a:t>
            </a:r>
            <a:r>
              <a:rPr lang="en-US" sz="2400" dirty="0" smtClean="0"/>
              <a:t> </a:t>
            </a:r>
            <a:r>
              <a:rPr lang="en-US" sz="2400" dirty="0"/>
              <a:t>(</a:t>
            </a:r>
            <a:r>
              <a:rPr lang="en-US" sz="2400" i="1" dirty="0"/>
              <a:t>q</a:t>
            </a:r>
            <a:r>
              <a:rPr lang="en-US" sz="2400" dirty="0"/>
              <a:t>, </a:t>
            </a:r>
            <a:r>
              <a:rPr lang="en-US" sz="2400" i="1" dirty="0" err="1" smtClean="0"/>
              <a:t>zc</a:t>
            </a:r>
            <a:r>
              <a:rPr lang="en-US" sz="2400" dirty="0" smtClean="0"/>
              <a:t>) </a:t>
            </a:r>
            <a:r>
              <a:rPr lang="en-US" sz="2400" dirty="0"/>
              <a:t>|-</a:t>
            </a:r>
            <a:r>
              <a:rPr lang="en-US" sz="2400" i="1" baseline="-25000" dirty="0"/>
              <a:t>M</a:t>
            </a:r>
            <a:r>
              <a:rPr lang="en-US" sz="2400" dirty="0"/>
              <a:t>*  (</a:t>
            </a:r>
            <a:r>
              <a:rPr lang="en-US" sz="2400" i="1" dirty="0" err="1"/>
              <a:t>s</a:t>
            </a:r>
            <a:r>
              <a:rPr lang="en-US" sz="2400" i="1" baseline="-25000" dirty="0" err="1"/>
              <a:t>i</a:t>
            </a:r>
            <a:r>
              <a:rPr lang="en-US" sz="2400" dirty="0"/>
              <a:t>, </a:t>
            </a:r>
            <a:r>
              <a:rPr lang="en-US" sz="2400" i="1" dirty="0" smtClean="0"/>
              <a:t>c</a:t>
            </a:r>
            <a:r>
              <a:rPr lang="en-US" sz="2400" dirty="0" smtClean="0"/>
              <a:t>) </a:t>
            </a:r>
            <a:r>
              <a:rPr lang="en-US" sz="2400" dirty="0"/>
              <a:t>|-</a:t>
            </a:r>
            <a:r>
              <a:rPr lang="en-US" sz="2400" i="1" baseline="-25000" dirty="0" smtClean="0"/>
              <a:t>M</a:t>
            </a:r>
            <a:r>
              <a:rPr lang="en-US" sz="2400" dirty="0" smtClean="0"/>
              <a:t>* </a:t>
            </a:r>
            <a:r>
              <a:rPr lang="en-US" sz="2400" dirty="0"/>
              <a:t>(</a:t>
            </a:r>
            <a:r>
              <a:rPr lang="en-US" sz="2400" i="1" dirty="0"/>
              <a:t>p</a:t>
            </a:r>
            <a:r>
              <a:rPr lang="en-US" sz="2400" dirty="0"/>
              <a:t>, </a:t>
            </a:r>
            <a:r>
              <a:rPr lang="en-US" sz="2400" dirty="0">
                <a:sym typeface="Symbol" panose="05050102010706020507" pitchFamily="18" charset="2"/>
              </a:rPr>
              <a:t></a:t>
            </a:r>
            <a:r>
              <a:rPr lang="en-US" sz="2400" dirty="0"/>
              <a:t>) </a:t>
            </a:r>
            <a:r>
              <a:rPr lang="en-US" sz="2400" dirty="0" smtClean="0">
                <a:sym typeface="Symbol" panose="05050102010706020507" pitchFamily="18" charset="2"/>
              </a:rPr>
              <a:t></a:t>
            </a:r>
            <a:r>
              <a:rPr lang="en-US" sz="2400" dirty="0" smtClean="0"/>
              <a:t> </a:t>
            </a:r>
            <a:endParaRPr lang="en-US" sz="2400" dirty="0"/>
          </a:p>
          <a:p>
            <a:pPr eaLnBrk="1" hangingPunct="1"/>
            <a:r>
              <a:rPr lang="en-US" sz="2400" dirty="0"/>
              <a:t>        </a:t>
            </a:r>
            <a:r>
              <a:rPr lang="en-US" sz="2400" dirty="0" smtClean="0"/>
              <a:t> </a:t>
            </a:r>
            <a:r>
              <a:rPr lang="en-US" sz="2400" dirty="0"/>
              <a:t>(</a:t>
            </a:r>
            <a:r>
              <a:rPr lang="en-US" sz="2400" i="1" dirty="0" err="1"/>
              <a:t>eps</a:t>
            </a:r>
            <a:r>
              <a:rPr lang="en-US" sz="2400" dirty="0"/>
              <a:t>(</a:t>
            </a:r>
            <a:r>
              <a:rPr lang="en-US" sz="2400" i="1" dirty="0"/>
              <a:t>q</a:t>
            </a:r>
            <a:r>
              <a:rPr lang="en-US" sz="2400" dirty="0"/>
              <a:t>), </a:t>
            </a:r>
            <a:r>
              <a:rPr lang="en-US" sz="2400" i="1" dirty="0" err="1" smtClean="0"/>
              <a:t>zc</a:t>
            </a:r>
            <a:r>
              <a:rPr lang="en-US" sz="2400" dirty="0" smtClean="0"/>
              <a:t>) </a:t>
            </a:r>
            <a:r>
              <a:rPr lang="en-US" sz="2400" dirty="0"/>
              <a:t>|-</a:t>
            </a:r>
            <a:r>
              <a:rPr lang="en-US" sz="2400" i="1" baseline="-25000" dirty="0"/>
              <a:t>M'</a:t>
            </a:r>
            <a:r>
              <a:rPr lang="en-US" sz="2400" dirty="0"/>
              <a:t>* (</a:t>
            </a:r>
            <a:r>
              <a:rPr lang="en-US" sz="2400" i="1" dirty="0"/>
              <a:t>Q</a:t>
            </a:r>
            <a:r>
              <a:rPr lang="en-US" sz="2400" dirty="0"/>
              <a:t>, </a:t>
            </a:r>
            <a:r>
              <a:rPr lang="en-US" sz="2400" i="1" dirty="0" smtClean="0"/>
              <a:t>c</a:t>
            </a:r>
            <a:r>
              <a:rPr lang="en-US" sz="2400" dirty="0" smtClean="0"/>
              <a:t>) </a:t>
            </a:r>
            <a:r>
              <a:rPr lang="en-US" sz="2400" dirty="0"/>
              <a:t>|-</a:t>
            </a:r>
            <a:r>
              <a:rPr lang="en-US" sz="2400" i="1" baseline="-25000" dirty="0"/>
              <a:t>M'</a:t>
            </a:r>
            <a:r>
              <a:rPr lang="en-US" sz="2400" dirty="0"/>
              <a:t> (</a:t>
            </a:r>
            <a:r>
              <a:rPr lang="en-US" sz="2400" i="1" dirty="0"/>
              <a:t>P</a:t>
            </a:r>
            <a:r>
              <a:rPr lang="en-US" sz="2400" dirty="0"/>
              <a:t>, </a:t>
            </a:r>
            <a:r>
              <a:rPr lang="en-US" sz="2400" dirty="0">
                <a:sym typeface="Symbol" panose="05050102010706020507" pitchFamily="18" charset="2"/>
              </a:rPr>
              <a:t></a:t>
            </a:r>
            <a:r>
              <a:rPr lang="en-US" sz="2400" dirty="0"/>
              <a:t>) and </a:t>
            </a:r>
            <a:r>
              <a:rPr lang="en-US" sz="2400" i="1" dirty="0"/>
              <a:t>p</a:t>
            </a:r>
            <a:r>
              <a:rPr lang="en-US" sz="2400" dirty="0"/>
              <a:t> </a:t>
            </a:r>
            <a:r>
              <a:rPr lang="en-US" sz="2400" dirty="0">
                <a:sym typeface="Symbol" panose="05050102010706020507" pitchFamily="18" charset="2"/>
              </a:rPr>
              <a:t></a:t>
            </a:r>
            <a:r>
              <a:rPr lang="en-US" sz="2400" dirty="0"/>
              <a:t> </a:t>
            </a:r>
            <a:r>
              <a:rPr lang="en-US" sz="2400" i="1" dirty="0" smtClean="0"/>
              <a:t>P</a:t>
            </a:r>
          </a:p>
          <a:p>
            <a:pPr eaLnBrk="1" hangingPunct="1"/>
            <a:endParaRPr lang="en-US" i="1" dirty="0"/>
          </a:p>
          <a:p>
            <a:pPr eaLnBrk="1" hangingPunct="1"/>
            <a:r>
              <a:rPr lang="en-US" sz="2400" dirty="0">
                <a:solidFill>
                  <a:srgbClr val="3E868E"/>
                </a:solidFill>
              </a:rPr>
              <a:t>By the induction hypothesis, if </a:t>
            </a:r>
            <a:r>
              <a:rPr lang="en-US" sz="2400" i="1" dirty="0">
                <a:solidFill>
                  <a:srgbClr val="3E868E"/>
                </a:solidFill>
              </a:rPr>
              <a:t>M</a:t>
            </a:r>
            <a:r>
              <a:rPr lang="en-US" sz="2400" dirty="0">
                <a:solidFill>
                  <a:srgbClr val="3E868E"/>
                </a:solidFill>
              </a:rPr>
              <a:t>, after processing </a:t>
            </a:r>
            <a:r>
              <a:rPr lang="en-US" sz="2400" i="1" dirty="0">
                <a:solidFill>
                  <a:srgbClr val="3E868E"/>
                </a:solidFill>
              </a:rPr>
              <a:t>z</a:t>
            </a:r>
            <a:r>
              <a:rPr lang="en-US" sz="2400" dirty="0">
                <a:solidFill>
                  <a:srgbClr val="3E868E"/>
                </a:solidFill>
              </a:rPr>
              <a:t>, can reach some set of states </a:t>
            </a:r>
            <a:r>
              <a:rPr lang="en-US" sz="2400" i="1" dirty="0">
                <a:solidFill>
                  <a:srgbClr val="3E868E"/>
                </a:solidFill>
              </a:rPr>
              <a:t>S</a:t>
            </a:r>
            <a:r>
              <a:rPr lang="en-US" sz="2400" dirty="0">
                <a:solidFill>
                  <a:srgbClr val="3E868E"/>
                </a:solidFill>
              </a:rPr>
              <a:t>, then </a:t>
            </a:r>
            <a:r>
              <a:rPr lang="en-US" sz="2400" i="1" dirty="0">
                <a:solidFill>
                  <a:srgbClr val="3E868E"/>
                </a:solidFill>
              </a:rPr>
              <a:t>Q</a:t>
            </a:r>
            <a:r>
              <a:rPr lang="en-US" sz="2400" dirty="0">
                <a:solidFill>
                  <a:srgbClr val="3E868E"/>
                </a:solidFill>
              </a:rPr>
              <a:t> (the state M' is in after processing z) must contain precisely all the states in </a:t>
            </a:r>
            <a:r>
              <a:rPr lang="en-US" sz="2400" i="1" dirty="0">
                <a:solidFill>
                  <a:srgbClr val="3E868E"/>
                </a:solidFill>
              </a:rPr>
              <a:t>S</a:t>
            </a:r>
            <a:r>
              <a:rPr lang="en-US" sz="2400" dirty="0">
                <a:solidFill>
                  <a:srgbClr val="3E868E"/>
                </a:solidFill>
              </a:rPr>
              <a:t>.  </a:t>
            </a:r>
            <a:r>
              <a:rPr lang="en-US" sz="2400" dirty="0" smtClean="0">
                <a:solidFill>
                  <a:srgbClr val="3E868E"/>
                </a:solidFill>
              </a:rPr>
              <a:t>So </a:t>
            </a:r>
            <a:r>
              <a:rPr lang="en-US" sz="2400" dirty="0">
                <a:solidFill>
                  <a:srgbClr val="3E868E"/>
                </a:solidFill>
              </a:rPr>
              <a:t>from </a:t>
            </a:r>
            <a:r>
              <a:rPr lang="en-US" sz="2400" i="1" dirty="0">
                <a:solidFill>
                  <a:srgbClr val="3E868E"/>
                </a:solidFill>
              </a:rPr>
              <a:t>Q</a:t>
            </a:r>
            <a:r>
              <a:rPr lang="en-US" sz="2400" dirty="0">
                <a:solidFill>
                  <a:srgbClr val="3E868E"/>
                </a:solidFill>
              </a:rPr>
              <a:t>, reading </a:t>
            </a:r>
            <a:r>
              <a:rPr lang="en-US" sz="2400" i="1" dirty="0" smtClean="0">
                <a:solidFill>
                  <a:srgbClr val="3E868E"/>
                </a:solidFill>
              </a:rPr>
              <a:t>c</a:t>
            </a:r>
            <a:r>
              <a:rPr lang="en-US" sz="2400" dirty="0" smtClean="0">
                <a:solidFill>
                  <a:srgbClr val="3E868E"/>
                </a:solidFill>
              </a:rPr>
              <a:t>, </a:t>
            </a:r>
            <a:r>
              <a:rPr lang="en-US" sz="2400" i="1" dirty="0">
                <a:solidFill>
                  <a:srgbClr val="3E868E"/>
                </a:solidFill>
              </a:rPr>
              <a:t>M'</a:t>
            </a:r>
            <a:r>
              <a:rPr lang="en-US" sz="2400" dirty="0">
                <a:solidFill>
                  <a:srgbClr val="3E868E"/>
                </a:solidFill>
              </a:rPr>
              <a:t> must be in some set state </a:t>
            </a:r>
            <a:r>
              <a:rPr lang="en-US" sz="2400" i="1" dirty="0">
                <a:solidFill>
                  <a:srgbClr val="3E868E"/>
                </a:solidFill>
              </a:rPr>
              <a:t>P</a:t>
            </a:r>
            <a:r>
              <a:rPr lang="en-US" sz="2400" dirty="0">
                <a:solidFill>
                  <a:srgbClr val="3E868E"/>
                </a:solidFill>
              </a:rPr>
              <a:t> that contains precisely the states that </a:t>
            </a:r>
            <a:r>
              <a:rPr lang="en-US" sz="2400" i="1" dirty="0">
                <a:solidFill>
                  <a:srgbClr val="3E868E"/>
                </a:solidFill>
              </a:rPr>
              <a:t>M</a:t>
            </a:r>
            <a:r>
              <a:rPr lang="en-US" sz="2400" dirty="0">
                <a:solidFill>
                  <a:srgbClr val="3E868E"/>
                </a:solidFill>
              </a:rPr>
              <a:t> can reach starting in any of the states in </a:t>
            </a:r>
            <a:r>
              <a:rPr lang="en-US" sz="2400" i="1" dirty="0">
                <a:solidFill>
                  <a:srgbClr val="3E868E"/>
                </a:solidFill>
              </a:rPr>
              <a:t>S</a:t>
            </a:r>
            <a:r>
              <a:rPr lang="en-US" sz="2400" dirty="0">
                <a:solidFill>
                  <a:srgbClr val="3E868E"/>
                </a:solidFill>
              </a:rPr>
              <a:t>, reading </a:t>
            </a:r>
            <a:r>
              <a:rPr lang="en-US" sz="2400" i="1" dirty="0" smtClean="0">
                <a:solidFill>
                  <a:srgbClr val="3E868E"/>
                </a:solidFill>
              </a:rPr>
              <a:t>c</a:t>
            </a:r>
            <a:r>
              <a:rPr lang="en-US" sz="2400" dirty="0" smtClean="0">
                <a:solidFill>
                  <a:srgbClr val="3E868E"/>
                </a:solidFill>
              </a:rPr>
              <a:t>, </a:t>
            </a:r>
            <a:r>
              <a:rPr lang="en-US" sz="2400" dirty="0">
                <a:solidFill>
                  <a:srgbClr val="3E868E"/>
                </a:solidFill>
              </a:rPr>
              <a:t>and then following all </a:t>
            </a:r>
            <a:r>
              <a:rPr lang="en-US" sz="2400" dirty="0">
                <a:solidFill>
                  <a:srgbClr val="3E868E"/>
                </a:solidFill>
                <a:sym typeface="Symbol" panose="05050102010706020507" pitchFamily="18" charset="2"/>
              </a:rPr>
              <a:t></a:t>
            </a:r>
            <a:r>
              <a:rPr lang="en-US" sz="2400" dirty="0">
                <a:solidFill>
                  <a:srgbClr val="3E868E"/>
                </a:solidFill>
              </a:rPr>
              <a:t> transitions.  </a:t>
            </a:r>
            <a:r>
              <a:rPr lang="en-US" sz="2400" dirty="0" smtClean="0">
                <a:solidFill>
                  <a:srgbClr val="3E868E"/>
                </a:solidFill>
              </a:rPr>
              <a:t/>
            </a:r>
            <a:br>
              <a:rPr lang="en-US" sz="2400" dirty="0" smtClean="0">
                <a:solidFill>
                  <a:srgbClr val="3E868E"/>
                </a:solidFill>
              </a:rPr>
            </a:br>
            <a:r>
              <a:rPr lang="en-US" sz="2400" dirty="0" smtClean="0">
                <a:solidFill>
                  <a:srgbClr val="3E868E"/>
                </a:solidFill>
              </a:rPr>
              <a:t>Thus </a:t>
            </a:r>
            <a:r>
              <a:rPr lang="en-US" sz="2400" dirty="0">
                <a:solidFill>
                  <a:srgbClr val="3E868E"/>
                </a:solidFill>
              </a:rPr>
              <a:t>after consuming </a:t>
            </a:r>
            <a:r>
              <a:rPr lang="en-US" sz="2400" i="1" dirty="0" err="1">
                <a:solidFill>
                  <a:srgbClr val="3E868E"/>
                </a:solidFill>
              </a:rPr>
              <a:t>zc</a:t>
            </a:r>
            <a:r>
              <a:rPr lang="en-US" sz="2400" dirty="0">
                <a:solidFill>
                  <a:srgbClr val="3E868E"/>
                </a:solidFill>
              </a:rPr>
              <a:t>, </a:t>
            </a:r>
            <a:r>
              <a:rPr lang="en-US" sz="2400" i="1" dirty="0">
                <a:solidFill>
                  <a:srgbClr val="3E868E"/>
                </a:solidFill>
              </a:rPr>
              <a:t>M'</a:t>
            </a:r>
            <a:r>
              <a:rPr lang="en-US" sz="2400" dirty="0">
                <a:solidFill>
                  <a:srgbClr val="3E868E"/>
                </a:solidFill>
              </a:rPr>
              <a:t>, when started in </a:t>
            </a:r>
            <a:r>
              <a:rPr lang="en-US" sz="2400" i="1" dirty="0" err="1">
                <a:solidFill>
                  <a:srgbClr val="3E868E"/>
                </a:solidFill>
              </a:rPr>
              <a:t>eps</a:t>
            </a:r>
            <a:r>
              <a:rPr lang="en-US" sz="2400" dirty="0">
                <a:solidFill>
                  <a:srgbClr val="3E868E"/>
                </a:solidFill>
              </a:rPr>
              <a:t>(</a:t>
            </a:r>
            <a:r>
              <a:rPr lang="en-US" sz="2400" i="1" dirty="0">
                <a:solidFill>
                  <a:srgbClr val="3E868E"/>
                </a:solidFill>
              </a:rPr>
              <a:t>q</a:t>
            </a:r>
            <a:r>
              <a:rPr lang="en-US" sz="2400" dirty="0">
                <a:solidFill>
                  <a:srgbClr val="3E868E"/>
                </a:solidFill>
              </a:rPr>
              <a:t>), must end up in a state </a:t>
            </a:r>
            <a:r>
              <a:rPr lang="en-US" sz="2400" i="1" dirty="0">
                <a:solidFill>
                  <a:srgbClr val="3E868E"/>
                </a:solidFill>
              </a:rPr>
              <a:t>P</a:t>
            </a:r>
            <a:r>
              <a:rPr lang="en-US" sz="2400" dirty="0">
                <a:solidFill>
                  <a:srgbClr val="3E868E"/>
                </a:solidFill>
              </a:rPr>
              <a:t> that contains all and only the states </a:t>
            </a:r>
            <a:r>
              <a:rPr lang="en-US" sz="2400" i="1" dirty="0">
                <a:solidFill>
                  <a:srgbClr val="3E868E"/>
                </a:solidFill>
              </a:rPr>
              <a:t>p</a:t>
            </a:r>
            <a:r>
              <a:rPr lang="en-US" sz="2400" dirty="0">
                <a:solidFill>
                  <a:srgbClr val="3E868E"/>
                </a:solidFill>
              </a:rPr>
              <a:t> that </a:t>
            </a:r>
            <a:r>
              <a:rPr lang="en-US" sz="2400" i="1" dirty="0">
                <a:solidFill>
                  <a:srgbClr val="3E868E"/>
                </a:solidFill>
              </a:rPr>
              <a:t>M</a:t>
            </a:r>
            <a:r>
              <a:rPr lang="en-US" sz="2400" dirty="0">
                <a:solidFill>
                  <a:srgbClr val="3E868E"/>
                </a:solidFill>
              </a:rPr>
              <a:t>, when started in </a:t>
            </a:r>
            <a:r>
              <a:rPr lang="en-US" sz="2400" i="1" dirty="0" smtClean="0">
                <a:solidFill>
                  <a:srgbClr val="3E868E"/>
                </a:solidFill>
              </a:rPr>
              <a:t>q</a:t>
            </a:r>
            <a:r>
              <a:rPr lang="en-US" sz="2400" dirty="0" smtClean="0">
                <a:solidFill>
                  <a:srgbClr val="3E868E"/>
                </a:solidFill>
              </a:rPr>
              <a:t> with input </a:t>
            </a:r>
            <a:r>
              <a:rPr lang="en-US" sz="2400" dirty="0" err="1" smtClean="0">
                <a:solidFill>
                  <a:srgbClr val="3E868E"/>
                </a:solidFill>
              </a:rPr>
              <a:t>zc</a:t>
            </a:r>
            <a:r>
              <a:rPr lang="en-US" sz="2400" dirty="0" smtClean="0">
                <a:solidFill>
                  <a:srgbClr val="3E868E"/>
                </a:solidFill>
              </a:rPr>
              <a:t>, could </a:t>
            </a:r>
            <a:r>
              <a:rPr lang="en-US" sz="2400" dirty="0">
                <a:solidFill>
                  <a:srgbClr val="3E868E"/>
                </a:solidFill>
              </a:rPr>
              <a:t>end up in.</a:t>
            </a:r>
          </a:p>
          <a:p>
            <a:pPr eaLnBrk="1" hangingPunct="1"/>
            <a:r>
              <a:rPr lang="en-US" sz="2400" dirty="0" smtClean="0"/>
              <a:t> </a:t>
            </a:r>
            <a:endParaRPr lang="en-US" sz="2400" dirty="0"/>
          </a:p>
          <a:p>
            <a:pPr eaLnBrk="1" hangingPunct="1"/>
            <a:r>
              <a:rPr lang="en-US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1177142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715962"/>
          </a:xfrm>
        </p:spPr>
        <p:txBody>
          <a:bodyPr/>
          <a:lstStyle/>
          <a:p>
            <a:r>
              <a:rPr lang="en-US" sz="3600" b="1" dirty="0" smtClean="0"/>
              <a:t>Back to the Theorem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219200"/>
            <a:ext cx="7924800" cy="5410200"/>
          </a:xfrm>
        </p:spPr>
        <p:txBody>
          <a:bodyPr/>
          <a:lstStyle/>
          <a:p>
            <a:pPr marL="609600" indent="-609600">
              <a:lnSpc>
                <a:spcPct val="90000"/>
              </a:lnSpc>
            </a:pPr>
            <a:r>
              <a:rPr lang="en-US" sz="2400" dirty="0" smtClean="0"/>
              <a:t>The original machine </a:t>
            </a:r>
            <a:r>
              <a:rPr lang="en-US" sz="2400" i="1" dirty="0" smtClean="0"/>
              <a:t>M</a:t>
            </a:r>
            <a:r>
              <a:rPr lang="en-US" sz="2400" dirty="0" smtClean="0"/>
              <a:t>, when started in its start state, can consume </a:t>
            </a:r>
            <a:r>
              <a:rPr lang="en-US" sz="2400" i="1" dirty="0" smtClean="0"/>
              <a:t>w</a:t>
            </a:r>
            <a:r>
              <a:rPr lang="en-US" sz="2400" dirty="0" smtClean="0"/>
              <a:t> and end up in an accepting state.  </a:t>
            </a:r>
          </a:p>
          <a:p>
            <a:pPr marL="609600" indent="-609600">
              <a:lnSpc>
                <a:spcPct val="90000"/>
              </a:lnSpc>
              <a:spcBef>
                <a:spcPts val="0"/>
              </a:spcBef>
              <a:buFontTx/>
              <a:buNone/>
            </a:pPr>
            <a:r>
              <a:rPr lang="en-US" sz="2400" dirty="0" smtClean="0"/>
              <a:t> </a:t>
            </a:r>
            <a:endParaRPr lang="en-US" sz="1200" dirty="0" smtClean="0"/>
          </a:p>
          <a:p>
            <a:pPr marL="609600" indent="-609600">
              <a:lnSpc>
                <a:spcPct val="90000"/>
              </a:lnSpc>
            </a:pPr>
            <a:r>
              <a:rPr lang="en-US" sz="2400" dirty="0" smtClean="0"/>
              <a:t>(</a:t>
            </a:r>
            <a:r>
              <a:rPr lang="en-US" sz="2400" i="1" dirty="0" err="1" smtClean="0"/>
              <a:t>eps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dirty="0" smtClean="0"/>
              <a:t>), </a:t>
            </a:r>
            <a:r>
              <a:rPr lang="en-US" sz="2400" i="1" dirty="0" smtClean="0"/>
              <a:t>w</a:t>
            </a:r>
            <a:r>
              <a:rPr lang="en-US" sz="2400" dirty="0" smtClean="0"/>
              <a:t>) |-</a:t>
            </a:r>
            <a:r>
              <a:rPr lang="en-US" sz="2400" i="1" baseline="-25000" dirty="0" smtClean="0"/>
              <a:t>M'</a:t>
            </a:r>
            <a:r>
              <a:rPr lang="en-US" sz="2400" dirty="0" smtClean="0"/>
              <a:t>* (</a:t>
            </a:r>
            <a:r>
              <a:rPr lang="en-US" sz="2400" i="1" dirty="0" smtClean="0"/>
              <a:t>Q</a:t>
            </a:r>
            <a:r>
              <a:rPr lang="en-US" sz="2400" dirty="0" smtClean="0"/>
              <a:t>, </a:t>
            </a:r>
            <a:r>
              <a:rPr lang="en-US" sz="2400" dirty="0" smtClean="0">
                <a:sym typeface="Symbol" panose="05050102010706020507" pitchFamily="18" charset="2"/>
              </a:rPr>
              <a:t></a:t>
            </a:r>
            <a:r>
              <a:rPr lang="en-US" sz="2400" dirty="0" smtClean="0"/>
              <a:t>) for some </a:t>
            </a:r>
            <a:r>
              <a:rPr lang="en-US" sz="2400" i="1" dirty="0" smtClean="0"/>
              <a:t>Q</a:t>
            </a:r>
            <a:r>
              <a:rPr lang="en-US" sz="2400" dirty="0" smtClean="0"/>
              <a:t> containing some </a:t>
            </a:r>
            <a:r>
              <a:rPr lang="en-US" sz="2400" i="1" dirty="0" smtClean="0"/>
              <a:t>state r</a:t>
            </a:r>
            <a:r>
              <a:rPr lang="en-US" sz="2400" dirty="0" smtClean="0"/>
              <a:t> </a:t>
            </a:r>
            <a:r>
              <a:rPr lang="en-US" sz="2400" dirty="0" smtClean="0">
                <a:sym typeface="Symbol" panose="05050102010706020507" pitchFamily="18" charset="2"/>
              </a:rPr>
              <a:t></a:t>
            </a:r>
            <a:r>
              <a:rPr lang="en-US" sz="2400" dirty="0" smtClean="0"/>
              <a:t> </a:t>
            </a:r>
            <a:r>
              <a:rPr lang="en-US" sz="2400" i="1" dirty="0" smtClean="0"/>
              <a:t>A</a:t>
            </a:r>
            <a:r>
              <a:rPr lang="en-US" sz="2400" dirty="0" smtClean="0"/>
              <a:t>.  </a:t>
            </a:r>
          </a:p>
          <a:p>
            <a:pPr marL="1009650" lvl="1" indent="-609600">
              <a:lnSpc>
                <a:spcPct val="90000"/>
              </a:lnSpc>
            </a:pPr>
            <a:r>
              <a:rPr lang="en-US" sz="2000" dirty="0" smtClean="0"/>
              <a:t>In the statement of the lemma, let </a:t>
            </a:r>
            <a:r>
              <a:rPr lang="en-US" sz="2000" i="1" dirty="0" smtClean="0"/>
              <a:t>q</a:t>
            </a:r>
            <a:r>
              <a:rPr lang="en-US" sz="2000" dirty="0" smtClean="0"/>
              <a:t> equal </a:t>
            </a:r>
            <a:r>
              <a:rPr lang="en-US" sz="2000" i="1" dirty="0" smtClean="0"/>
              <a:t>s</a:t>
            </a:r>
            <a:r>
              <a:rPr lang="en-US" sz="2000" dirty="0" smtClean="0"/>
              <a:t> and </a:t>
            </a:r>
            <a:r>
              <a:rPr lang="en-US" sz="2000" i="1" dirty="0" smtClean="0"/>
              <a:t>p</a:t>
            </a:r>
            <a:r>
              <a:rPr lang="en-US" sz="2000" dirty="0" smtClean="0"/>
              <a:t> = </a:t>
            </a:r>
            <a:r>
              <a:rPr lang="en-US" sz="2000" i="1" dirty="0" smtClean="0"/>
              <a:t>r</a:t>
            </a:r>
            <a:r>
              <a:rPr lang="en-US" sz="2000" dirty="0" smtClean="0"/>
              <a:t> for some </a:t>
            </a:r>
            <a:r>
              <a:rPr lang="en-US" sz="2000" i="1" dirty="0" smtClean="0"/>
              <a:t>r</a:t>
            </a:r>
            <a:r>
              <a:rPr lang="en-US" sz="2000" dirty="0" smtClean="0"/>
              <a:t> </a:t>
            </a:r>
            <a:r>
              <a:rPr lang="en-US" sz="2000" dirty="0" smtClean="0">
                <a:sym typeface="Symbol" panose="05050102010706020507" pitchFamily="18" charset="2"/>
              </a:rPr>
              <a:t></a:t>
            </a:r>
            <a:r>
              <a:rPr lang="en-US" sz="2000" dirty="0" smtClean="0"/>
              <a:t> </a:t>
            </a:r>
            <a:r>
              <a:rPr lang="en-US" sz="2000" i="1" dirty="0" smtClean="0"/>
              <a:t>A</a:t>
            </a:r>
            <a:r>
              <a:rPr lang="en-US" sz="2000" dirty="0" smtClean="0"/>
              <a:t>.  </a:t>
            </a:r>
          </a:p>
          <a:p>
            <a:pPr marL="1009650" lvl="1" indent="-609600">
              <a:lnSpc>
                <a:spcPct val="90000"/>
              </a:lnSpc>
            </a:pPr>
            <a:r>
              <a:rPr lang="en-US" sz="2000" dirty="0" smtClean="0"/>
              <a:t>Then </a:t>
            </a:r>
            <a:r>
              <a:rPr lang="en-US" sz="2000" i="1" dirty="0" smtClean="0"/>
              <a:t>M'</a:t>
            </a:r>
            <a:r>
              <a:rPr lang="en-US" sz="2000" dirty="0" smtClean="0"/>
              <a:t>, when started in its start state, </a:t>
            </a:r>
            <a:r>
              <a:rPr lang="en-US" sz="2000" i="1" dirty="0" err="1" smtClean="0"/>
              <a:t>eps</a:t>
            </a:r>
            <a:r>
              <a:rPr lang="en-US" sz="2000" dirty="0" smtClean="0"/>
              <a:t>(</a:t>
            </a:r>
            <a:r>
              <a:rPr lang="en-US" sz="2000" i="1" dirty="0" smtClean="0"/>
              <a:t>s</a:t>
            </a:r>
            <a:r>
              <a:rPr lang="en-US" sz="2000" dirty="0" smtClean="0"/>
              <a:t>), will consume </a:t>
            </a:r>
            <a:r>
              <a:rPr lang="en-US" sz="2000" i="1" dirty="0" smtClean="0"/>
              <a:t>w</a:t>
            </a:r>
            <a:r>
              <a:rPr lang="en-US" sz="2000" dirty="0" smtClean="0"/>
              <a:t> and end in a state that contains </a:t>
            </a:r>
            <a:r>
              <a:rPr lang="en-US" sz="2000" i="1" dirty="0" smtClean="0"/>
              <a:t>r</a:t>
            </a:r>
            <a:r>
              <a:rPr lang="en-US" sz="2000" dirty="0" smtClean="0"/>
              <a:t>.  </a:t>
            </a:r>
          </a:p>
          <a:p>
            <a:pPr marL="1009650" lvl="1" indent="-609600">
              <a:lnSpc>
                <a:spcPct val="90000"/>
              </a:lnSpc>
            </a:pPr>
            <a:r>
              <a:rPr lang="en-US" sz="2000" dirty="0" smtClean="0"/>
              <a:t>But if </a:t>
            </a:r>
            <a:r>
              <a:rPr lang="en-US" sz="2000" i="1" dirty="0" smtClean="0"/>
              <a:t>M'</a:t>
            </a:r>
            <a:r>
              <a:rPr lang="en-US" sz="2000" dirty="0" smtClean="0"/>
              <a:t> does that, then it has ended up in one of its accepting states (by the definition of </a:t>
            </a:r>
            <a:r>
              <a:rPr lang="en-US" sz="2000" i="1" dirty="0" smtClean="0"/>
              <a:t>A'</a:t>
            </a:r>
            <a:r>
              <a:rPr lang="en-US" sz="2000" dirty="0" smtClean="0"/>
              <a:t> in step 5 of the algorithm).  </a:t>
            </a:r>
          </a:p>
          <a:p>
            <a:pPr marL="1009650" lvl="1" indent="-609600">
              <a:lnSpc>
                <a:spcPct val="90000"/>
              </a:lnSpc>
            </a:pPr>
            <a:r>
              <a:rPr lang="en-US" sz="2000" dirty="0" smtClean="0"/>
              <a:t>So </a:t>
            </a:r>
            <a:r>
              <a:rPr lang="en-US" sz="2000" i="1" dirty="0" smtClean="0"/>
              <a:t>M'</a:t>
            </a:r>
            <a:r>
              <a:rPr lang="en-US" sz="2000" dirty="0" smtClean="0"/>
              <a:t> accepts </a:t>
            </a:r>
            <a:r>
              <a:rPr lang="en-US" sz="2000" i="1" dirty="0" smtClean="0"/>
              <a:t>w</a:t>
            </a:r>
            <a:r>
              <a:rPr lang="en-US" sz="2000" dirty="0" smtClean="0"/>
              <a:t> (by the definition of what it means for a machine to accept a string).  </a:t>
            </a:r>
          </a:p>
        </p:txBody>
      </p:sp>
      <p:sp>
        <p:nvSpPr>
          <p:cNvPr id="72708" name="Text Box 4"/>
          <p:cNvSpPr txBox="1">
            <a:spLocks noChangeArrowheads="1"/>
          </p:cNvSpPr>
          <p:nvPr/>
        </p:nvSpPr>
        <p:spPr bwMode="auto">
          <a:xfrm>
            <a:off x="685800" y="685800"/>
            <a:ext cx="807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dirty="0"/>
              <a:t>If </a:t>
            </a:r>
            <a:r>
              <a:rPr lang="en-US" sz="2400" i="1" dirty="0"/>
              <a:t>w</a:t>
            </a:r>
            <a:r>
              <a:rPr lang="en-US" sz="2400" dirty="0"/>
              <a:t> </a:t>
            </a:r>
            <a:r>
              <a:rPr lang="en-US" sz="2400" dirty="0">
                <a:sym typeface="Symbol" panose="05050102010706020507" pitchFamily="18" charset="2"/>
              </a:rPr>
              <a:t></a:t>
            </a:r>
            <a:r>
              <a:rPr lang="en-US" sz="2400" dirty="0"/>
              <a:t> </a:t>
            </a:r>
            <a:r>
              <a:rPr lang="en-US" sz="2400" i="1" dirty="0"/>
              <a:t>L</a:t>
            </a:r>
            <a:r>
              <a:rPr lang="en-US" sz="2400" dirty="0"/>
              <a:t>(</a:t>
            </a:r>
            <a:r>
              <a:rPr lang="en-US" sz="2400" i="1" dirty="0"/>
              <a:t>M</a:t>
            </a:r>
            <a:r>
              <a:rPr lang="en-US" sz="2400" dirty="0"/>
              <a:t>) then: </a:t>
            </a:r>
          </a:p>
        </p:txBody>
      </p:sp>
    </p:spTree>
    <p:extLst>
      <p:ext uri="{BB962C8B-B14F-4D97-AF65-F5344CB8AC3E}">
        <p14:creationId xmlns:p14="http://schemas.microsoft.com/office/powerpoint/2010/main" val="179985660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7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457200" y="-304800"/>
            <a:ext cx="8229600" cy="1143000"/>
          </a:xfrm>
        </p:spPr>
        <p:txBody>
          <a:bodyPr/>
          <a:lstStyle/>
          <a:p>
            <a:r>
              <a:rPr lang="en-US" smtClean="0"/>
              <a:t>Your Questions?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609600" y="533400"/>
            <a:ext cx="3581400" cy="4648200"/>
          </a:xfrm>
        </p:spPr>
        <p:txBody>
          <a:bodyPr/>
          <a:lstStyle/>
          <a:p>
            <a:r>
              <a:rPr lang="en-US" sz="2400" dirty="0" smtClean="0"/>
              <a:t>Previous class days' material</a:t>
            </a:r>
          </a:p>
          <a:p>
            <a:r>
              <a:rPr lang="en-US" sz="2400" dirty="0" smtClean="0"/>
              <a:t>Reading Assignments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4876800" y="533400"/>
            <a:ext cx="44958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95000"/>
              </a:lnSpc>
              <a:defRPr/>
            </a:pPr>
            <a:r>
              <a:rPr lang="en-US" sz="2400" kern="0" dirty="0" smtClean="0"/>
              <a:t>HW5 problems</a:t>
            </a:r>
          </a:p>
          <a:p>
            <a:pPr>
              <a:lnSpc>
                <a:spcPct val="95000"/>
              </a:lnSpc>
              <a:defRPr/>
            </a:pPr>
            <a:r>
              <a:rPr lang="en-US" sz="2400" kern="0" dirty="0" smtClean="0"/>
              <a:t>Tuesday's Exam</a:t>
            </a:r>
          </a:p>
          <a:p>
            <a:pPr>
              <a:lnSpc>
                <a:spcPct val="95000"/>
              </a:lnSpc>
              <a:defRPr/>
            </a:pPr>
            <a:r>
              <a:rPr lang="en-US" sz="2400" kern="0" dirty="0" smtClean="0"/>
              <a:t>Anything else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3124200"/>
            <a:ext cx="8511702" cy="2667000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r>
              <a:rPr lang="en-US" sz="3600" b="1" smtClean="0"/>
              <a:t>Back to the Theorem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2179638"/>
            <a:ext cx="7924800" cy="4525962"/>
          </a:xfrm>
        </p:spPr>
        <p:txBody>
          <a:bodyPr/>
          <a:lstStyle/>
          <a:p>
            <a:pPr marL="609600" indent="-609600"/>
            <a:r>
              <a:rPr lang="en-US" sz="2400" dirty="0" smtClean="0"/>
              <a:t>The original machine </a:t>
            </a:r>
            <a:r>
              <a:rPr lang="en-US" sz="2400" i="1" dirty="0" smtClean="0"/>
              <a:t>M</a:t>
            </a:r>
            <a:r>
              <a:rPr lang="en-US" sz="2400" dirty="0" smtClean="0"/>
              <a:t>, when started in its start state, will not be able to end up in an accepting state after reading </a:t>
            </a:r>
            <a:r>
              <a:rPr lang="en-US" sz="2400" i="1" dirty="0" smtClean="0"/>
              <a:t>w</a:t>
            </a:r>
            <a:r>
              <a:rPr lang="en-US" sz="2400" dirty="0" smtClean="0"/>
              <a:t>.    </a:t>
            </a:r>
          </a:p>
          <a:p>
            <a:pPr marL="609600" indent="-609600"/>
            <a:endParaRPr lang="en-US" sz="2400" dirty="0" smtClean="0"/>
          </a:p>
          <a:p>
            <a:pPr marL="609600" indent="-609600"/>
            <a:r>
              <a:rPr lang="en-US" sz="2400" dirty="0" smtClean="0"/>
              <a:t>If (</a:t>
            </a:r>
            <a:r>
              <a:rPr lang="en-US" sz="2400" i="1" dirty="0" err="1" smtClean="0"/>
              <a:t>eps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dirty="0" smtClean="0"/>
              <a:t>), </a:t>
            </a:r>
            <a:r>
              <a:rPr lang="en-US" sz="2400" i="1" dirty="0" smtClean="0"/>
              <a:t>w</a:t>
            </a:r>
            <a:r>
              <a:rPr lang="en-US" sz="2400" dirty="0" smtClean="0"/>
              <a:t>) |-</a:t>
            </a:r>
            <a:r>
              <a:rPr lang="en-US" sz="2400" i="1" baseline="-25000" dirty="0" smtClean="0"/>
              <a:t>M'</a:t>
            </a:r>
            <a:r>
              <a:rPr lang="en-US" sz="2400" dirty="0" smtClean="0"/>
              <a:t>* (</a:t>
            </a:r>
            <a:r>
              <a:rPr lang="en-US" sz="2400" i="1" dirty="0" smtClean="0"/>
              <a:t>Q</a:t>
            </a:r>
            <a:r>
              <a:rPr lang="en-US" sz="2400" dirty="0" smtClean="0"/>
              <a:t>, </a:t>
            </a:r>
            <a:r>
              <a:rPr lang="en-US" sz="2400" dirty="0" smtClean="0">
                <a:sym typeface="Symbol" panose="05050102010706020507" pitchFamily="18" charset="2"/>
              </a:rPr>
              <a:t></a:t>
            </a:r>
            <a:r>
              <a:rPr lang="en-US" sz="2400" dirty="0" smtClean="0"/>
              <a:t>), then </a:t>
            </a:r>
            <a:r>
              <a:rPr lang="en-US" sz="2400" i="1" dirty="0" smtClean="0"/>
              <a:t>Q</a:t>
            </a:r>
            <a:r>
              <a:rPr lang="en-US" sz="2400" dirty="0" smtClean="0"/>
              <a:t> contains no state </a:t>
            </a:r>
            <a:br>
              <a:rPr lang="en-US" sz="2400" dirty="0" smtClean="0"/>
            </a:br>
            <a:r>
              <a:rPr lang="en-US" sz="2400" i="1" dirty="0" smtClean="0"/>
              <a:t>r</a:t>
            </a:r>
            <a:r>
              <a:rPr lang="en-US" sz="2400" dirty="0" smtClean="0"/>
              <a:t> </a:t>
            </a:r>
            <a:r>
              <a:rPr lang="en-US" sz="2400" dirty="0" smtClean="0">
                <a:sym typeface="Symbol" panose="05050102010706020507" pitchFamily="18" charset="2"/>
              </a:rPr>
              <a:t></a:t>
            </a:r>
            <a:r>
              <a:rPr lang="en-US" sz="2400" dirty="0" smtClean="0"/>
              <a:t> </a:t>
            </a:r>
            <a:r>
              <a:rPr lang="en-US" sz="2400" i="1" dirty="0" smtClean="0"/>
              <a:t>A</a:t>
            </a:r>
            <a:r>
              <a:rPr lang="en-US" sz="2400" dirty="0" smtClean="0"/>
              <a:t>.  This follows directly from the lemma. </a:t>
            </a:r>
          </a:p>
          <a:p>
            <a:pPr marL="609600" indent="-609600"/>
            <a:endParaRPr lang="en-US" sz="2400" dirty="0" smtClean="0"/>
          </a:p>
          <a:p>
            <a:pPr marL="609600" indent="-609600">
              <a:buFontTx/>
              <a:buNone/>
            </a:pPr>
            <a:r>
              <a:rPr lang="en-US" sz="2400" dirty="0" smtClean="0"/>
              <a:t>The two cases, taken together, show that M' accepts exactly the same strings that M accepts.  </a:t>
            </a:r>
          </a:p>
        </p:txBody>
      </p:sp>
      <p:sp>
        <p:nvSpPr>
          <p:cNvPr id="73732" name="Text Box 4"/>
          <p:cNvSpPr txBox="1">
            <a:spLocks noChangeArrowheads="1"/>
          </p:cNvSpPr>
          <p:nvPr/>
        </p:nvSpPr>
        <p:spPr bwMode="auto">
          <a:xfrm>
            <a:off x="685800" y="990600"/>
            <a:ext cx="8077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dirty="0"/>
              <a:t>If </a:t>
            </a:r>
            <a:r>
              <a:rPr lang="en-US" sz="2400" i="1" dirty="0"/>
              <a:t>w</a:t>
            </a:r>
            <a:r>
              <a:rPr lang="en-US" sz="2400" dirty="0"/>
              <a:t> </a:t>
            </a:r>
            <a:r>
              <a:rPr lang="en-US" sz="2400" dirty="0">
                <a:sym typeface="Symbol" panose="05050102010706020507" pitchFamily="18" charset="2"/>
              </a:rPr>
              <a:t></a:t>
            </a:r>
            <a:r>
              <a:rPr lang="en-US" sz="2400" dirty="0"/>
              <a:t> </a:t>
            </a:r>
            <a:r>
              <a:rPr lang="en-US" sz="2400" i="1" dirty="0"/>
              <a:t>L</a:t>
            </a:r>
            <a:r>
              <a:rPr lang="en-US" sz="2400" dirty="0"/>
              <a:t>(</a:t>
            </a:r>
            <a:r>
              <a:rPr lang="en-US" sz="2400" i="1" dirty="0"/>
              <a:t>M</a:t>
            </a:r>
            <a:r>
              <a:rPr lang="en-US" sz="2400" dirty="0"/>
              <a:t>) (i.e. the original NDFSM does not accept w):</a:t>
            </a:r>
          </a:p>
        </p:txBody>
      </p:sp>
    </p:spTree>
    <p:extLst>
      <p:ext uri="{BB962C8B-B14F-4D97-AF65-F5344CB8AC3E}">
        <p14:creationId xmlns:p14="http://schemas.microsoft.com/office/powerpoint/2010/main" val="313047602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sz="3600" b="1" smtClean="0"/>
              <a:t>Canonical Forms</a:t>
            </a:r>
          </a:p>
        </p:txBody>
      </p:sp>
      <p:sp>
        <p:nvSpPr>
          <p:cNvPr id="79875" name="Text Box 4"/>
          <p:cNvSpPr txBox="1">
            <a:spLocks noChangeArrowheads="1"/>
          </p:cNvSpPr>
          <p:nvPr/>
        </p:nvSpPr>
        <p:spPr bwMode="auto">
          <a:xfrm>
            <a:off x="914400" y="1447800"/>
            <a:ext cx="7924800" cy="4893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2400" dirty="0"/>
              <a:t>A </a:t>
            </a:r>
            <a:r>
              <a:rPr lang="en-US" sz="2400" b="1" i="1" dirty="0"/>
              <a:t>canonical form</a:t>
            </a:r>
            <a:r>
              <a:rPr lang="en-US" sz="2400" dirty="0"/>
              <a:t> for some set of objects </a:t>
            </a:r>
            <a:r>
              <a:rPr lang="en-US" sz="2400" i="1" dirty="0"/>
              <a:t>C</a:t>
            </a:r>
            <a:r>
              <a:rPr lang="en-US" sz="2400" dirty="0"/>
              <a:t> assigns exactly one </a:t>
            </a:r>
            <a:r>
              <a:rPr lang="en-US" sz="2400" dirty="0" smtClean="0"/>
              <a:t>representative </a:t>
            </a:r>
            <a:r>
              <a:rPr lang="en-US" sz="2400" dirty="0"/>
              <a:t>to each class of “equivalent” objects in </a:t>
            </a:r>
            <a:r>
              <a:rPr lang="en-US" sz="2400" i="1" dirty="0"/>
              <a:t>C</a:t>
            </a:r>
            <a:r>
              <a:rPr lang="en-US" sz="2400" dirty="0"/>
              <a:t>. 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sz="2400" dirty="0"/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2400" dirty="0"/>
              <a:t>Further, each such </a:t>
            </a:r>
            <a:r>
              <a:rPr lang="en-US" sz="2400" dirty="0" smtClean="0"/>
              <a:t>representative </a:t>
            </a:r>
            <a:r>
              <a:rPr lang="en-US" sz="2400" dirty="0"/>
              <a:t>is distinct, so two objects in </a:t>
            </a:r>
            <a:r>
              <a:rPr lang="en-US" sz="2400" i="1" dirty="0"/>
              <a:t>C</a:t>
            </a:r>
            <a:r>
              <a:rPr lang="en-US" sz="2400" dirty="0"/>
              <a:t> share the same representation iff they are “equivalent” in the sense for which we define the form. </a:t>
            </a:r>
            <a:endParaRPr lang="en-US" sz="2400" dirty="0" smtClean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sz="2400" dirty="0" smtClean="0"/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2400" dirty="0" smtClean="0"/>
              <a:t>In order for a canonical form to be useful, there must be a procedure which, given an object from the set, computes its canonical form. </a:t>
            </a:r>
            <a:endParaRPr lang="en-US" sz="2400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6"/>
          <p:cNvSpPr>
            <a:spLocks noChangeArrowheads="1"/>
          </p:cNvSpPr>
          <p:nvPr/>
        </p:nvSpPr>
        <p:spPr bwMode="auto">
          <a:xfrm>
            <a:off x="762000" y="76200"/>
            <a:ext cx="8382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3600" b="1">
                <a:solidFill>
                  <a:schemeClr val="tx2"/>
                </a:solidFill>
              </a:rPr>
              <a:t>A Canonical Form for FSMs</a:t>
            </a:r>
            <a:r>
              <a:rPr lang="en-US" sz="360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81923" name="Text Box 7"/>
          <p:cNvSpPr txBox="1">
            <a:spLocks noChangeArrowheads="1"/>
          </p:cNvSpPr>
          <p:nvPr/>
        </p:nvSpPr>
        <p:spPr bwMode="auto">
          <a:xfrm>
            <a:off x="1066800" y="990600"/>
            <a:ext cx="7772400" cy="520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 i="1"/>
              <a:t>buildFSMcanonicalform</a:t>
            </a:r>
            <a:r>
              <a:rPr lang="en-US" sz="2400"/>
              <a:t>(</a:t>
            </a:r>
            <a:r>
              <a:rPr lang="en-US" sz="2400" i="1"/>
              <a:t>M</a:t>
            </a:r>
            <a:r>
              <a:rPr lang="en-US" sz="2400"/>
              <a:t>: FSM) = </a:t>
            </a:r>
            <a:endParaRPr lang="en-US" sz="2400" i="1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 i="1"/>
              <a:t>    </a:t>
            </a:r>
            <a:r>
              <a:rPr lang="en-US" sz="2400"/>
              <a:t>1.</a:t>
            </a:r>
            <a:r>
              <a:rPr lang="en-US" sz="2400" i="1"/>
              <a:t>  M</a:t>
            </a:r>
            <a:r>
              <a:rPr lang="en-US" sz="2400">
                <a:sym typeface="Symbol" panose="05050102010706020507" pitchFamily="18" charset="2"/>
              </a:rPr>
              <a:t></a:t>
            </a:r>
            <a:r>
              <a:rPr lang="en-US" sz="2400"/>
              <a:t> = </a:t>
            </a:r>
            <a:r>
              <a:rPr lang="en-US" sz="2400" i="1"/>
              <a:t>ndfsmtodfsm</a:t>
            </a:r>
            <a:r>
              <a:rPr lang="en-US" sz="2400"/>
              <a:t>(</a:t>
            </a:r>
            <a:r>
              <a:rPr lang="en-US" sz="2400" i="1"/>
              <a:t>M</a:t>
            </a:r>
            <a:r>
              <a:rPr lang="en-US" sz="2400"/>
              <a:t>).</a:t>
            </a:r>
            <a:endParaRPr lang="en-US" sz="2400" i="1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 i="1"/>
              <a:t>    </a:t>
            </a:r>
            <a:r>
              <a:rPr lang="en-US" sz="2400"/>
              <a:t>2.</a:t>
            </a:r>
            <a:r>
              <a:rPr lang="en-US" sz="2400" i="1"/>
              <a:t>  M</a:t>
            </a:r>
            <a:r>
              <a:rPr lang="en-US" sz="2400"/>
              <a:t>* = </a:t>
            </a:r>
            <a:r>
              <a:rPr lang="en-US" sz="2400" i="1"/>
              <a:t>minDFSM</a:t>
            </a:r>
            <a:r>
              <a:rPr lang="en-US" sz="2400"/>
              <a:t>(</a:t>
            </a:r>
            <a:r>
              <a:rPr lang="en-US" sz="2400" i="1"/>
              <a:t>M</a:t>
            </a:r>
            <a:r>
              <a:rPr lang="en-US" sz="2400">
                <a:sym typeface="Symbol" panose="05050102010706020507" pitchFamily="18" charset="2"/>
              </a:rPr>
              <a:t></a:t>
            </a:r>
            <a:r>
              <a:rPr lang="en-US" sz="2400"/>
              <a:t>).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/>
              <a:t>    3.  Create a unique assignment of names to the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/>
              <a:t>	     states of </a:t>
            </a:r>
            <a:r>
              <a:rPr lang="en-US" sz="2400" i="1"/>
              <a:t>M</a:t>
            </a:r>
            <a:r>
              <a:rPr lang="en-US" sz="2400"/>
              <a:t>*.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/>
              <a:t>    4.  Return </a:t>
            </a:r>
            <a:r>
              <a:rPr lang="en-US" sz="2400" i="1"/>
              <a:t>M</a:t>
            </a:r>
            <a:r>
              <a:rPr lang="en-US" sz="2400"/>
              <a:t>*.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sz="24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/>
              <a:t>	Given two FSMs </a:t>
            </a:r>
            <a:r>
              <a:rPr lang="en-US" sz="2400" i="1"/>
              <a:t>M</a:t>
            </a:r>
            <a:r>
              <a:rPr lang="en-US" sz="2400" baseline="-25000"/>
              <a:t>1</a:t>
            </a:r>
            <a:r>
              <a:rPr lang="en-US" sz="2400"/>
              <a:t> and </a:t>
            </a:r>
            <a:r>
              <a:rPr lang="en-US" sz="2400" i="1"/>
              <a:t>M</a:t>
            </a:r>
            <a:r>
              <a:rPr lang="en-US" sz="2400" baseline="-25000"/>
              <a:t>2</a:t>
            </a:r>
            <a:r>
              <a:rPr lang="en-US" sz="2400"/>
              <a:t>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/>
              <a:t> </a:t>
            </a:r>
            <a:endParaRPr lang="en-US" sz="2400" i="1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 i="1"/>
              <a:t>    	 	 buildFSMcanonicalform</a:t>
            </a:r>
            <a:r>
              <a:rPr lang="en-US" sz="2400"/>
              <a:t>(</a:t>
            </a:r>
            <a:r>
              <a:rPr lang="en-US" sz="2400" i="1"/>
              <a:t>M</a:t>
            </a:r>
            <a:r>
              <a:rPr lang="en-US" sz="2400" baseline="-25000"/>
              <a:t>1</a:t>
            </a:r>
            <a:r>
              <a:rPr lang="en-US" sz="2400"/>
              <a:t>)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/>
              <a:t>  				= </a:t>
            </a:r>
            <a:endParaRPr lang="en-US" sz="2400" i="1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 i="1"/>
              <a:t>   		 buildFSMcanonicalform</a:t>
            </a:r>
            <a:r>
              <a:rPr lang="en-US" sz="2400"/>
              <a:t>(</a:t>
            </a:r>
            <a:r>
              <a:rPr lang="en-US" sz="2400" i="1"/>
              <a:t>M</a:t>
            </a:r>
            <a:r>
              <a:rPr lang="en-US" sz="2400" baseline="-25000"/>
              <a:t>2</a:t>
            </a:r>
            <a:r>
              <a:rPr lang="en-US" sz="2400"/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/>
              <a:t> 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/>
              <a:t>			iff </a:t>
            </a:r>
            <a:r>
              <a:rPr lang="en-US" sz="2400" i="1"/>
              <a:t>L</a:t>
            </a:r>
            <a:r>
              <a:rPr lang="en-US" sz="2400"/>
              <a:t>(</a:t>
            </a:r>
            <a:r>
              <a:rPr lang="en-US" sz="2400" i="1"/>
              <a:t>M</a:t>
            </a:r>
            <a:r>
              <a:rPr lang="en-US" sz="2400" baseline="-25000"/>
              <a:t>1</a:t>
            </a:r>
            <a:r>
              <a:rPr lang="en-US" sz="2400"/>
              <a:t>) = </a:t>
            </a:r>
            <a:r>
              <a:rPr lang="en-US" sz="2400" i="1"/>
              <a:t>L</a:t>
            </a:r>
            <a:r>
              <a:rPr lang="en-US" sz="2400"/>
              <a:t>(</a:t>
            </a:r>
            <a:r>
              <a:rPr lang="en-US" sz="2400" i="1"/>
              <a:t>M</a:t>
            </a:r>
            <a:r>
              <a:rPr lang="en-US" sz="2400" baseline="-25000"/>
              <a:t>2</a:t>
            </a:r>
            <a:r>
              <a:rPr lang="en-US" sz="2400"/>
              <a:t>).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096000" y="2590800"/>
            <a:ext cx="2590800" cy="1938992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The simple algorithm for unique name assignment is in the textbook; we will illustrate it here by doing an example.</a:t>
            </a:r>
            <a:endParaRPr lang="en-US" sz="2000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19200" y="2035175"/>
            <a:ext cx="7772400" cy="1470025"/>
          </a:xfrm>
        </p:spPr>
        <p:txBody>
          <a:bodyPr/>
          <a:lstStyle/>
          <a:p>
            <a:pPr eaLnBrk="1" hangingPunct="1"/>
            <a:r>
              <a:rPr lang="en-US" dirty="0" err="1" smtClean="0"/>
              <a:t>NDFSMtoDFSM</a:t>
            </a:r>
            <a:r>
              <a:rPr lang="en-US" dirty="0" smtClean="0"/>
              <a:t> Correctness</a:t>
            </a:r>
          </a:p>
        </p:txBody>
      </p:sp>
    </p:spTree>
    <p:extLst>
      <p:ext uri="{BB962C8B-B14F-4D97-AF65-F5344CB8AC3E}">
        <p14:creationId xmlns:p14="http://schemas.microsoft.com/office/powerpoint/2010/main" val="339891672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4"/>
          <p:cNvSpPr>
            <a:spLocks noChangeArrowheads="1"/>
          </p:cNvSpPr>
          <p:nvPr/>
        </p:nvSpPr>
        <p:spPr bwMode="auto">
          <a:xfrm>
            <a:off x="914400" y="0"/>
            <a:ext cx="8077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3600" b="1">
                <a:solidFill>
                  <a:schemeClr val="tx2"/>
                </a:solidFill>
              </a:rPr>
              <a:t>The Algorithm </a:t>
            </a:r>
            <a:r>
              <a:rPr lang="en-US" sz="3600" b="1" i="1">
                <a:solidFill>
                  <a:schemeClr val="tx2"/>
                </a:solidFill>
              </a:rPr>
              <a:t>ndfsmtodfsm</a:t>
            </a:r>
          </a:p>
        </p:txBody>
      </p:sp>
      <p:sp>
        <p:nvSpPr>
          <p:cNvPr id="71683" name="Text Box 5"/>
          <p:cNvSpPr txBox="1">
            <a:spLocks noChangeArrowheads="1"/>
          </p:cNvSpPr>
          <p:nvPr/>
        </p:nvSpPr>
        <p:spPr bwMode="auto">
          <a:xfrm>
            <a:off x="762000" y="1066800"/>
            <a:ext cx="8153400" cy="557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000" i="1"/>
              <a:t>ndfsmtodfsm</a:t>
            </a:r>
            <a:r>
              <a:rPr lang="en-US" sz="2000"/>
              <a:t>(</a:t>
            </a:r>
            <a:r>
              <a:rPr lang="en-US" sz="2000" i="1"/>
              <a:t>M</a:t>
            </a:r>
            <a:r>
              <a:rPr lang="en-US" sz="2000"/>
              <a:t>: NDFSM) = 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000"/>
              <a:t>    1. For each state </a:t>
            </a:r>
            <a:r>
              <a:rPr lang="en-US" sz="2000" i="1"/>
              <a:t>q</a:t>
            </a:r>
            <a:r>
              <a:rPr lang="en-US" sz="2000"/>
              <a:t> in </a:t>
            </a:r>
            <a:r>
              <a:rPr lang="en-US" sz="2000" i="1"/>
              <a:t>K</a:t>
            </a:r>
            <a:r>
              <a:rPr lang="en-US" sz="2000" i="1" baseline="-25000"/>
              <a:t>M</a:t>
            </a:r>
            <a:r>
              <a:rPr lang="en-US" sz="2000"/>
              <a:t> do:</a:t>
            </a:r>
          </a:p>
          <a:p>
            <a:pPr lvl="1" eaLnBrk="1" hangingPunct="1">
              <a:spcBef>
                <a:spcPct val="0"/>
              </a:spcBef>
              <a:buFontTx/>
              <a:buNone/>
            </a:pPr>
            <a:r>
              <a:rPr lang="en-US" sz="2000"/>
              <a:t>        1.1 Compute </a:t>
            </a:r>
            <a:r>
              <a:rPr lang="en-US" sz="2000" i="1"/>
              <a:t>eps</a:t>
            </a:r>
            <a:r>
              <a:rPr lang="en-US" sz="2000"/>
              <a:t>(</a:t>
            </a:r>
            <a:r>
              <a:rPr lang="en-US" sz="2000" i="1"/>
              <a:t>q</a:t>
            </a:r>
            <a:r>
              <a:rPr lang="en-US" sz="2000"/>
              <a:t>).		</a:t>
            </a:r>
            <a:endParaRPr lang="en-US" sz="2000" i="1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000" i="1"/>
              <a:t>    2. s'</a:t>
            </a:r>
            <a:r>
              <a:rPr lang="en-US" sz="2000"/>
              <a:t> = </a:t>
            </a:r>
            <a:r>
              <a:rPr lang="en-US" sz="2000" i="1"/>
              <a:t>eps</a:t>
            </a:r>
            <a:r>
              <a:rPr lang="en-US" sz="2000"/>
              <a:t>(</a:t>
            </a:r>
            <a:r>
              <a:rPr lang="en-US" sz="2000" i="1"/>
              <a:t>s</a:t>
            </a:r>
            <a:r>
              <a:rPr lang="en-US" sz="2000"/>
              <a:t>)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000"/>
              <a:t>    3. Compute </a:t>
            </a:r>
            <a:r>
              <a:rPr lang="en-US" sz="2000">
                <a:sym typeface="Symbol" panose="05050102010706020507" pitchFamily="18" charset="2"/>
              </a:rPr>
              <a:t></a:t>
            </a:r>
            <a:r>
              <a:rPr lang="en-US" sz="2000" i="1"/>
              <a:t>'</a:t>
            </a:r>
            <a:r>
              <a:rPr lang="en-US" sz="2000"/>
              <a:t>: </a:t>
            </a:r>
            <a:endParaRPr lang="en-US" sz="2000" i="1"/>
          </a:p>
          <a:p>
            <a:pPr lvl="1" eaLnBrk="1" hangingPunct="1">
              <a:spcBef>
                <a:spcPct val="0"/>
              </a:spcBef>
              <a:buFontTx/>
              <a:buNone/>
            </a:pPr>
            <a:r>
              <a:rPr lang="en-US" sz="2000" i="1"/>
              <a:t>        3.1 active-states</a:t>
            </a:r>
            <a:r>
              <a:rPr lang="en-US" sz="2000"/>
              <a:t> = {</a:t>
            </a:r>
            <a:r>
              <a:rPr lang="en-US" sz="2000" i="1"/>
              <a:t>s'</a:t>
            </a:r>
            <a:r>
              <a:rPr lang="en-US" sz="2000"/>
              <a:t>}.			</a:t>
            </a:r>
            <a:endParaRPr lang="en-US" sz="2000">
              <a:sym typeface="Symbol" panose="05050102010706020507" pitchFamily="18" charset="2"/>
            </a:endParaRPr>
          </a:p>
          <a:p>
            <a:pPr lvl="1" eaLnBrk="1" hangingPunct="1">
              <a:spcBef>
                <a:spcPct val="0"/>
              </a:spcBef>
              <a:buFontTx/>
              <a:buNone/>
            </a:pPr>
            <a:r>
              <a:rPr lang="en-US" sz="2000">
                <a:sym typeface="Symbol" panose="05050102010706020507" pitchFamily="18" charset="2"/>
              </a:rPr>
              <a:t>        3.2 </a:t>
            </a:r>
            <a:r>
              <a:rPr lang="en-US" sz="2000"/>
              <a:t>' = </a:t>
            </a:r>
            <a:r>
              <a:rPr lang="en-US" sz="2000">
                <a:sym typeface="Symbol" panose="05050102010706020507" pitchFamily="18" charset="2"/>
              </a:rPr>
              <a:t></a:t>
            </a:r>
            <a:r>
              <a:rPr lang="en-US" sz="2000"/>
              <a:t>.</a:t>
            </a:r>
          </a:p>
          <a:p>
            <a:pPr lvl="1" eaLnBrk="1" hangingPunct="1">
              <a:spcBef>
                <a:spcPct val="0"/>
              </a:spcBef>
              <a:buFontTx/>
              <a:buNone/>
            </a:pPr>
            <a:r>
              <a:rPr lang="en-US" sz="2000"/>
              <a:t>        3.3 While there exists some element </a:t>
            </a:r>
            <a:r>
              <a:rPr lang="en-US" sz="2000" i="1"/>
              <a:t>Q</a:t>
            </a:r>
            <a:r>
              <a:rPr lang="en-US" sz="2000"/>
              <a:t> of </a:t>
            </a:r>
            <a:r>
              <a:rPr lang="en-US" sz="2000" i="1"/>
              <a:t>active-states</a:t>
            </a:r>
            <a:r>
              <a:rPr lang="en-US" sz="2000"/>
              <a:t> for </a:t>
            </a:r>
          </a:p>
          <a:p>
            <a:pPr lvl="1" eaLnBrk="1" hangingPunct="1">
              <a:spcBef>
                <a:spcPct val="0"/>
              </a:spcBef>
              <a:buFontTx/>
              <a:buNone/>
            </a:pPr>
            <a:r>
              <a:rPr lang="en-US" sz="2000"/>
              <a:t>              which </a:t>
            </a:r>
            <a:r>
              <a:rPr lang="en-US" sz="2000">
                <a:sym typeface="Symbol" panose="05050102010706020507" pitchFamily="18" charset="2"/>
              </a:rPr>
              <a:t></a:t>
            </a:r>
            <a:r>
              <a:rPr lang="en-US" sz="2000" i="1"/>
              <a:t>'</a:t>
            </a:r>
            <a:r>
              <a:rPr lang="en-US" sz="2000"/>
              <a:t> has not yet been computed do: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000"/>
              <a:t>	 		    For each character </a:t>
            </a:r>
            <a:r>
              <a:rPr lang="en-US" sz="2000" i="1"/>
              <a:t>c</a:t>
            </a:r>
            <a:r>
              <a:rPr lang="en-US" sz="2000"/>
              <a:t> in </a:t>
            </a:r>
            <a:r>
              <a:rPr lang="en-US" sz="2000">
                <a:sym typeface="Symbol" panose="05050102010706020507" pitchFamily="18" charset="2"/>
              </a:rPr>
              <a:t></a:t>
            </a:r>
            <a:r>
              <a:rPr lang="en-US" sz="2000" i="1" baseline="-25000"/>
              <a:t>M</a:t>
            </a:r>
            <a:r>
              <a:rPr lang="en-US" sz="2000"/>
              <a:t> do:</a:t>
            </a:r>
            <a:endParaRPr lang="en-US" sz="2000" i="1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000" i="1"/>
              <a:t>	 			new-state</a:t>
            </a:r>
            <a:r>
              <a:rPr lang="en-US" sz="2000"/>
              <a:t> = </a:t>
            </a:r>
            <a:r>
              <a:rPr lang="en-US" sz="2000">
                <a:sym typeface="Symbol" panose="05050102010706020507" pitchFamily="18" charset="2"/>
              </a:rPr>
              <a:t></a:t>
            </a:r>
            <a:r>
              <a:rPr lang="en-US" sz="2000"/>
              <a:t>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000"/>
              <a:t>	 			For each state </a:t>
            </a:r>
            <a:r>
              <a:rPr lang="en-US" sz="2000" i="1"/>
              <a:t>q</a:t>
            </a:r>
            <a:r>
              <a:rPr lang="en-US" sz="2000"/>
              <a:t> in </a:t>
            </a:r>
            <a:r>
              <a:rPr lang="en-US" sz="2000" i="1"/>
              <a:t>Q </a:t>
            </a:r>
            <a:r>
              <a:rPr lang="en-US" sz="2000"/>
              <a:t>do: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000"/>
              <a:t>	     			      For each state </a:t>
            </a:r>
            <a:r>
              <a:rPr lang="en-US" sz="2000" i="1"/>
              <a:t>p</a:t>
            </a:r>
            <a:r>
              <a:rPr lang="en-US" sz="2000"/>
              <a:t> such that (</a:t>
            </a:r>
            <a:r>
              <a:rPr lang="en-US" sz="2000" i="1"/>
              <a:t>q, c, p</a:t>
            </a:r>
            <a:r>
              <a:rPr lang="en-US" sz="2000"/>
              <a:t>) </a:t>
            </a:r>
            <a:r>
              <a:rPr lang="en-US" sz="2000">
                <a:sym typeface="Symbol" panose="05050102010706020507" pitchFamily="18" charset="2"/>
              </a:rPr>
              <a:t></a:t>
            </a:r>
            <a:r>
              <a:rPr lang="en-US" sz="2000"/>
              <a:t> </a:t>
            </a:r>
            <a:r>
              <a:rPr lang="en-US" sz="2000">
                <a:sym typeface="Symbol" panose="05050102010706020507" pitchFamily="18" charset="2"/>
              </a:rPr>
              <a:t></a:t>
            </a:r>
            <a:r>
              <a:rPr lang="en-US" sz="2000"/>
              <a:t> do:</a:t>
            </a:r>
            <a:endParaRPr lang="en-US" sz="2000" i="1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000" i="1"/>
              <a:t>	         			new-state</a:t>
            </a:r>
            <a:r>
              <a:rPr lang="en-US" sz="2000"/>
              <a:t> = </a:t>
            </a:r>
            <a:r>
              <a:rPr lang="en-US" sz="2000" i="1"/>
              <a:t>new-state</a:t>
            </a:r>
            <a:r>
              <a:rPr lang="en-US" sz="2000"/>
              <a:t> </a:t>
            </a:r>
            <a:r>
              <a:rPr lang="en-US" sz="2000">
                <a:sym typeface="Symbol" panose="05050102010706020507" pitchFamily="18" charset="2"/>
              </a:rPr>
              <a:t></a:t>
            </a:r>
            <a:r>
              <a:rPr lang="en-US" sz="2000"/>
              <a:t> </a:t>
            </a:r>
            <a:r>
              <a:rPr lang="en-US" sz="2000" i="1"/>
              <a:t>eps</a:t>
            </a:r>
            <a:r>
              <a:rPr lang="en-US" sz="2000"/>
              <a:t>(</a:t>
            </a:r>
            <a:r>
              <a:rPr lang="en-US" sz="2000" i="1"/>
              <a:t>p</a:t>
            </a:r>
            <a:r>
              <a:rPr lang="en-US" sz="2000"/>
              <a:t>).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000"/>
              <a:t>	     			Add the transition (</a:t>
            </a:r>
            <a:r>
              <a:rPr lang="en-US" sz="2000" i="1"/>
              <a:t>q</a:t>
            </a:r>
            <a:r>
              <a:rPr lang="en-US" sz="2000"/>
              <a:t>, </a:t>
            </a:r>
            <a:r>
              <a:rPr lang="en-US" sz="2000" i="1"/>
              <a:t>c</a:t>
            </a:r>
            <a:r>
              <a:rPr lang="en-US" sz="2000"/>
              <a:t>, </a:t>
            </a:r>
            <a:r>
              <a:rPr lang="en-US" sz="2000" i="1"/>
              <a:t>new-state</a:t>
            </a:r>
            <a:r>
              <a:rPr lang="en-US" sz="2000"/>
              <a:t>) to </a:t>
            </a:r>
            <a:r>
              <a:rPr lang="en-US" sz="2000">
                <a:sym typeface="Symbol" panose="05050102010706020507" pitchFamily="18" charset="2"/>
              </a:rPr>
              <a:t></a:t>
            </a:r>
            <a:r>
              <a:rPr lang="en-US" sz="2000" i="1"/>
              <a:t>'</a:t>
            </a:r>
            <a:r>
              <a:rPr lang="en-US" sz="2000"/>
              <a:t>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000"/>
              <a:t>	     			If </a:t>
            </a:r>
            <a:r>
              <a:rPr lang="en-US" sz="2000" i="1"/>
              <a:t>new-state</a:t>
            </a:r>
            <a:r>
              <a:rPr lang="en-US" sz="2000"/>
              <a:t> </a:t>
            </a:r>
            <a:r>
              <a:rPr lang="en-US" sz="2000">
                <a:sym typeface="Symbol" panose="05050102010706020507" pitchFamily="18" charset="2"/>
              </a:rPr>
              <a:t></a:t>
            </a:r>
            <a:r>
              <a:rPr lang="en-US" sz="2000"/>
              <a:t> </a:t>
            </a:r>
            <a:r>
              <a:rPr lang="en-US" sz="2000" i="1"/>
              <a:t>active-states</a:t>
            </a:r>
            <a:r>
              <a:rPr lang="en-US" sz="2000"/>
              <a:t> then insert it.</a:t>
            </a:r>
            <a:endParaRPr lang="en-US" sz="2000" i="1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000" i="1"/>
              <a:t>    4. K'</a:t>
            </a:r>
            <a:r>
              <a:rPr lang="en-US" sz="2000"/>
              <a:t> = </a:t>
            </a:r>
            <a:r>
              <a:rPr lang="en-US" sz="2000" i="1"/>
              <a:t>active-states.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000" i="1"/>
              <a:t>    5. A'</a:t>
            </a:r>
            <a:r>
              <a:rPr lang="en-US" sz="2000"/>
              <a:t> = {</a:t>
            </a:r>
            <a:r>
              <a:rPr lang="en-US" sz="2000" i="1"/>
              <a:t>Q</a:t>
            </a:r>
            <a:r>
              <a:rPr lang="en-US" sz="2000"/>
              <a:t> </a:t>
            </a:r>
            <a:r>
              <a:rPr lang="en-US" sz="2000">
                <a:sym typeface="Symbol" panose="05050102010706020507" pitchFamily="18" charset="2"/>
              </a:rPr>
              <a:t></a:t>
            </a:r>
            <a:r>
              <a:rPr lang="en-US" sz="2000"/>
              <a:t> </a:t>
            </a:r>
            <a:r>
              <a:rPr lang="en-US" sz="2000" i="1"/>
              <a:t>K</a:t>
            </a:r>
            <a:r>
              <a:rPr lang="en-US" sz="2000"/>
              <a:t>' : </a:t>
            </a:r>
            <a:r>
              <a:rPr lang="en-US" sz="2000" i="1"/>
              <a:t>Q</a:t>
            </a:r>
            <a:r>
              <a:rPr lang="en-US" sz="2000"/>
              <a:t> </a:t>
            </a:r>
            <a:r>
              <a:rPr lang="en-US" sz="2000">
                <a:sym typeface="Symbol" panose="05050102010706020507" pitchFamily="18" charset="2"/>
              </a:rPr>
              <a:t></a:t>
            </a:r>
            <a:r>
              <a:rPr lang="en-US" sz="2000"/>
              <a:t> </a:t>
            </a:r>
            <a:r>
              <a:rPr lang="en-US" sz="2000" i="1"/>
              <a:t>A</a:t>
            </a:r>
            <a:r>
              <a:rPr lang="en-US" sz="2000"/>
              <a:t> </a:t>
            </a:r>
            <a:r>
              <a:rPr lang="en-US" sz="2000">
                <a:sym typeface="Symbol" panose="05050102010706020507" pitchFamily="18" charset="2"/>
              </a:rPr>
              <a:t></a:t>
            </a:r>
            <a:r>
              <a:rPr lang="en-US" sz="2000"/>
              <a:t> </a:t>
            </a:r>
            <a:r>
              <a:rPr lang="en-US" sz="2000">
                <a:sym typeface="Symbol" panose="05050102010706020507" pitchFamily="18" charset="2"/>
              </a:rPr>
              <a:t></a:t>
            </a:r>
            <a:r>
              <a:rPr lang="en-US" sz="2000"/>
              <a:t> }.</a:t>
            </a:r>
          </a:p>
        </p:txBody>
      </p:sp>
    </p:spTree>
    <p:extLst>
      <p:ext uri="{BB962C8B-B14F-4D97-AF65-F5344CB8AC3E}">
        <p14:creationId xmlns:p14="http://schemas.microsoft.com/office/powerpoint/2010/main" val="7503206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r>
              <a:rPr lang="en-US" sz="3600" b="1" smtClean="0"/>
              <a:t>Correctness Proof of </a:t>
            </a:r>
            <a:r>
              <a:rPr lang="en-US" sz="3600" b="1" i="1" smtClean="0"/>
              <a:t>ndfsmtodfsm</a:t>
            </a:r>
          </a:p>
        </p:txBody>
      </p:sp>
      <p:sp>
        <p:nvSpPr>
          <p:cNvPr id="60419" name="Text Box 5"/>
          <p:cNvSpPr txBox="1">
            <a:spLocks noChangeArrowheads="1"/>
          </p:cNvSpPr>
          <p:nvPr/>
        </p:nvSpPr>
        <p:spPr bwMode="auto">
          <a:xfrm>
            <a:off x="762000" y="1143000"/>
            <a:ext cx="7772400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dirty="0"/>
              <a:t>To prove:</a:t>
            </a:r>
          </a:p>
          <a:p>
            <a:pPr eaLnBrk="1" hangingPunct="1">
              <a:spcBef>
                <a:spcPct val="50000"/>
              </a:spcBef>
            </a:pPr>
            <a:r>
              <a:rPr lang="en-US" sz="2400" dirty="0"/>
              <a:t>From any NDFSM </a:t>
            </a:r>
            <a:r>
              <a:rPr lang="en-US" sz="2400" i="1" dirty="0"/>
              <a:t>M</a:t>
            </a:r>
            <a:r>
              <a:rPr lang="en-US" sz="2400" dirty="0"/>
              <a:t> = (</a:t>
            </a:r>
            <a:r>
              <a:rPr lang="en-US" sz="2400" i="1" dirty="0"/>
              <a:t>K</a:t>
            </a:r>
            <a:r>
              <a:rPr lang="en-US" sz="2400" dirty="0"/>
              <a:t>, </a:t>
            </a:r>
            <a:r>
              <a:rPr lang="en-US" sz="2400" dirty="0">
                <a:sym typeface="Symbol" panose="05050102010706020507" pitchFamily="18" charset="2"/>
              </a:rPr>
              <a:t></a:t>
            </a:r>
            <a:r>
              <a:rPr lang="en-US" sz="2400" dirty="0"/>
              <a:t>, </a:t>
            </a:r>
            <a:r>
              <a:rPr lang="en-US" sz="2400" dirty="0">
                <a:sym typeface="Symbol" panose="05050102010706020507" pitchFamily="18" charset="2"/>
              </a:rPr>
              <a:t></a:t>
            </a:r>
            <a:r>
              <a:rPr lang="en-US" sz="2400" dirty="0"/>
              <a:t>, </a:t>
            </a:r>
            <a:r>
              <a:rPr lang="en-US" sz="2400" i="1" dirty="0"/>
              <a:t>s</a:t>
            </a:r>
            <a:r>
              <a:rPr lang="en-US" sz="2400" dirty="0"/>
              <a:t>, </a:t>
            </a:r>
            <a:r>
              <a:rPr lang="en-US" sz="2400" i="1" dirty="0"/>
              <a:t>A</a:t>
            </a:r>
            <a:r>
              <a:rPr lang="en-US" sz="2400" dirty="0"/>
              <a:t>), </a:t>
            </a:r>
            <a:r>
              <a:rPr lang="en-US" sz="2400" i="1" dirty="0" err="1"/>
              <a:t>ndfsmtodfsm</a:t>
            </a:r>
            <a:r>
              <a:rPr lang="en-US" sz="2400" dirty="0"/>
              <a:t> constructs a DFSM </a:t>
            </a:r>
            <a:r>
              <a:rPr lang="en-US" sz="2400" i="1" dirty="0"/>
              <a:t>M'=</a:t>
            </a:r>
            <a:r>
              <a:rPr lang="en-US" sz="2400" dirty="0"/>
              <a:t> (</a:t>
            </a:r>
            <a:r>
              <a:rPr lang="en-US" sz="2400" i="1" dirty="0"/>
              <a:t>K'</a:t>
            </a:r>
            <a:r>
              <a:rPr lang="en-US" sz="2400" dirty="0"/>
              <a:t>, </a:t>
            </a:r>
            <a:r>
              <a:rPr lang="en-US" sz="2400" dirty="0">
                <a:sym typeface="Symbol" panose="05050102010706020507" pitchFamily="18" charset="2"/>
              </a:rPr>
              <a:t></a:t>
            </a:r>
            <a:r>
              <a:rPr lang="en-US" sz="2400" dirty="0"/>
              <a:t>, </a:t>
            </a:r>
            <a:r>
              <a:rPr lang="en-US" sz="2400" dirty="0">
                <a:sym typeface="Symbol" panose="05050102010706020507" pitchFamily="18" charset="2"/>
              </a:rPr>
              <a:t>'</a:t>
            </a:r>
            <a:r>
              <a:rPr lang="en-US" sz="2400" dirty="0"/>
              <a:t>, </a:t>
            </a:r>
            <a:r>
              <a:rPr lang="en-US" sz="2400" i="1" dirty="0"/>
              <a:t>s'</a:t>
            </a:r>
            <a:r>
              <a:rPr lang="en-US" sz="2400" dirty="0"/>
              <a:t>, </a:t>
            </a:r>
            <a:r>
              <a:rPr lang="en-US" sz="2400" i="1" dirty="0"/>
              <a:t>A'</a:t>
            </a:r>
            <a:r>
              <a:rPr lang="en-US" sz="2400" dirty="0"/>
              <a:t>), which is equivalent to M.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76400" y="3124200"/>
            <a:ext cx="6019800" cy="3046413"/>
          </a:xfrm>
          <a:prstGeom prst="rect">
            <a:avLst/>
          </a:prstGeom>
          <a:noFill/>
          <a:ln w="31750">
            <a:solidFill>
              <a:schemeClr val="accent5">
                <a:lumMod val="50000"/>
              </a:schemeClr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2400" i="1" dirty="0">
                <a:latin typeface="Arial" charset="0"/>
              </a:rPr>
              <a:t>K'</a:t>
            </a:r>
            <a:r>
              <a:rPr lang="en-US" sz="2400" dirty="0">
                <a:latin typeface="Arial" charset="0"/>
              </a:rPr>
              <a:t> </a:t>
            </a:r>
            <a:r>
              <a:rPr lang="en-US" sz="2400" dirty="0">
                <a:latin typeface="Arial" charset="0"/>
                <a:sym typeface="Symbol"/>
              </a:rPr>
              <a:t></a:t>
            </a:r>
            <a:r>
              <a:rPr lang="en-US" sz="2400" dirty="0">
                <a:latin typeface="Arial" charset="0"/>
              </a:rPr>
              <a:t> </a:t>
            </a:r>
            <a:r>
              <a:rPr lang="en-US" sz="2400" dirty="0">
                <a:latin typeface="French Script MT" pitchFamily="66" charset="0"/>
              </a:rPr>
              <a:t>P</a:t>
            </a:r>
            <a:r>
              <a:rPr lang="en-US" sz="2400" dirty="0">
                <a:latin typeface="Arial" charset="0"/>
              </a:rPr>
              <a:t>(</a:t>
            </a:r>
            <a:r>
              <a:rPr lang="en-US" sz="2400" i="1" dirty="0">
                <a:latin typeface="Arial" charset="0"/>
              </a:rPr>
              <a:t>K</a:t>
            </a:r>
            <a:r>
              <a:rPr lang="en-US" sz="2400" dirty="0">
                <a:latin typeface="Arial" charset="0"/>
              </a:rPr>
              <a:t>)  (a.k.a. 2</a:t>
            </a:r>
            <a:r>
              <a:rPr lang="en-US" sz="2400" baseline="30000" dirty="0">
                <a:latin typeface="Arial" charset="0"/>
              </a:rPr>
              <a:t>K</a:t>
            </a:r>
            <a:r>
              <a:rPr lang="en-US" sz="2400" dirty="0">
                <a:latin typeface="Arial" charset="0"/>
              </a:rPr>
              <a:t>)</a:t>
            </a:r>
            <a:br>
              <a:rPr lang="en-US" sz="2400" dirty="0">
                <a:latin typeface="Arial" charset="0"/>
              </a:rPr>
            </a:br>
            <a:endParaRPr lang="en-US" sz="2400" dirty="0">
              <a:latin typeface="Arial" charset="0"/>
            </a:endParaRPr>
          </a:p>
          <a:p>
            <a:pPr>
              <a:defRPr/>
            </a:pPr>
            <a:r>
              <a:rPr lang="en-US" sz="2400" i="1" dirty="0">
                <a:latin typeface="Arial" charset="0"/>
              </a:rPr>
              <a:t>s'</a:t>
            </a:r>
            <a:r>
              <a:rPr lang="en-US" sz="2400" dirty="0">
                <a:latin typeface="Arial" charset="0"/>
              </a:rPr>
              <a:t> = </a:t>
            </a:r>
            <a:r>
              <a:rPr lang="en-US" sz="2400" i="1" dirty="0" err="1">
                <a:latin typeface="Arial" charset="0"/>
              </a:rPr>
              <a:t>eps</a:t>
            </a:r>
            <a:r>
              <a:rPr lang="en-US" sz="2400" dirty="0">
                <a:latin typeface="Arial" charset="0"/>
              </a:rPr>
              <a:t>(</a:t>
            </a:r>
            <a:r>
              <a:rPr lang="en-US" sz="2400" i="1" dirty="0">
                <a:latin typeface="Arial" charset="0"/>
              </a:rPr>
              <a:t>s</a:t>
            </a:r>
            <a:r>
              <a:rPr lang="en-US" sz="2400" dirty="0">
                <a:latin typeface="Arial" charset="0"/>
              </a:rPr>
              <a:t>)</a:t>
            </a:r>
            <a:br>
              <a:rPr lang="en-US" sz="2400" dirty="0">
                <a:latin typeface="Arial" charset="0"/>
              </a:rPr>
            </a:br>
            <a:endParaRPr lang="en-US" sz="2400" dirty="0">
              <a:latin typeface="Arial" charset="0"/>
            </a:endParaRPr>
          </a:p>
          <a:p>
            <a:pPr>
              <a:defRPr/>
            </a:pPr>
            <a:r>
              <a:rPr lang="en-US" sz="2400" i="1" dirty="0">
                <a:latin typeface="Arial" charset="0"/>
              </a:rPr>
              <a:t>A'</a:t>
            </a:r>
            <a:r>
              <a:rPr lang="en-US" sz="2400" dirty="0">
                <a:latin typeface="Arial" charset="0"/>
              </a:rPr>
              <a:t> = {</a:t>
            </a:r>
            <a:r>
              <a:rPr lang="en-US" sz="2400" i="1" dirty="0">
                <a:latin typeface="Arial" charset="0"/>
              </a:rPr>
              <a:t>Q</a:t>
            </a:r>
            <a:r>
              <a:rPr lang="en-US" sz="2400" dirty="0">
                <a:latin typeface="Arial" charset="0"/>
              </a:rPr>
              <a:t> </a:t>
            </a:r>
            <a:r>
              <a:rPr lang="en-US" sz="2400" dirty="0">
                <a:latin typeface="Arial" charset="0"/>
                <a:sym typeface="Symbol" pitchFamily="18" charset="2"/>
              </a:rPr>
              <a:t></a:t>
            </a:r>
            <a:r>
              <a:rPr lang="en-US" sz="2400" dirty="0">
                <a:latin typeface="Arial" charset="0"/>
              </a:rPr>
              <a:t> </a:t>
            </a:r>
            <a:r>
              <a:rPr lang="en-US" sz="2400" i="1" dirty="0">
                <a:latin typeface="Arial" charset="0"/>
              </a:rPr>
              <a:t>K</a:t>
            </a:r>
            <a:r>
              <a:rPr lang="en-US" sz="2400" dirty="0">
                <a:latin typeface="Arial" charset="0"/>
              </a:rPr>
              <a:t> : </a:t>
            </a:r>
            <a:r>
              <a:rPr lang="en-US" sz="2400" i="1" dirty="0">
                <a:latin typeface="Arial" charset="0"/>
              </a:rPr>
              <a:t>Q</a:t>
            </a:r>
            <a:r>
              <a:rPr lang="en-US" sz="2400" dirty="0">
                <a:latin typeface="Arial" charset="0"/>
              </a:rPr>
              <a:t> </a:t>
            </a:r>
            <a:r>
              <a:rPr lang="en-US" sz="2400" dirty="0">
                <a:latin typeface="Arial" charset="0"/>
                <a:sym typeface="Symbol" pitchFamily="18" charset="2"/>
              </a:rPr>
              <a:t></a:t>
            </a:r>
            <a:r>
              <a:rPr lang="en-US" sz="2400" dirty="0">
                <a:latin typeface="Arial" charset="0"/>
              </a:rPr>
              <a:t> </a:t>
            </a:r>
            <a:r>
              <a:rPr lang="en-US" sz="2400" i="1" dirty="0">
                <a:latin typeface="Arial" charset="0"/>
              </a:rPr>
              <a:t>A</a:t>
            </a:r>
            <a:r>
              <a:rPr lang="en-US" sz="2400" dirty="0">
                <a:latin typeface="Arial" charset="0"/>
              </a:rPr>
              <a:t> </a:t>
            </a:r>
            <a:r>
              <a:rPr lang="en-US" sz="2400" dirty="0">
                <a:latin typeface="Arial" charset="0"/>
                <a:sym typeface="Symbol" pitchFamily="18" charset="2"/>
              </a:rPr>
              <a:t></a:t>
            </a:r>
            <a:r>
              <a:rPr lang="en-US" sz="2400" dirty="0">
                <a:latin typeface="Arial" charset="0"/>
              </a:rPr>
              <a:t> </a:t>
            </a:r>
            <a:r>
              <a:rPr lang="en-US" sz="2400" dirty="0">
                <a:latin typeface="Arial" charset="0"/>
                <a:sym typeface="Symbol" pitchFamily="18" charset="2"/>
              </a:rPr>
              <a:t></a:t>
            </a:r>
            <a:r>
              <a:rPr lang="en-US" sz="2400" dirty="0">
                <a:latin typeface="Arial" charset="0"/>
              </a:rPr>
              <a:t>}</a:t>
            </a:r>
            <a:br>
              <a:rPr lang="en-US" sz="2400" dirty="0">
                <a:latin typeface="Arial" charset="0"/>
              </a:rPr>
            </a:br>
            <a:r>
              <a:rPr lang="en-US" sz="2400" dirty="0">
                <a:latin typeface="Arial" charset="0"/>
              </a:rPr>
              <a:t/>
            </a:r>
            <a:br>
              <a:rPr lang="en-US" sz="2400" dirty="0">
                <a:latin typeface="Arial" charset="0"/>
              </a:rPr>
            </a:br>
            <a:r>
              <a:rPr lang="en-US" sz="2400" dirty="0">
                <a:latin typeface="Arial" charset="0"/>
                <a:sym typeface="Symbol" pitchFamily="18" charset="2"/>
              </a:rPr>
              <a:t></a:t>
            </a:r>
            <a:r>
              <a:rPr lang="en-US" sz="2400" i="1" dirty="0">
                <a:latin typeface="Arial" charset="0"/>
              </a:rPr>
              <a:t>'</a:t>
            </a:r>
            <a:r>
              <a:rPr lang="en-US" sz="2400" dirty="0">
                <a:latin typeface="Arial" charset="0"/>
              </a:rPr>
              <a:t>(</a:t>
            </a:r>
            <a:r>
              <a:rPr lang="en-US" sz="2400" i="1" dirty="0">
                <a:latin typeface="Arial" charset="0"/>
              </a:rPr>
              <a:t>Q</a:t>
            </a:r>
            <a:r>
              <a:rPr lang="en-US" sz="2400" dirty="0">
                <a:latin typeface="Arial" charset="0"/>
              </a:rPr>
              <a:t>, </a:t>
            </a:r>
            <a:r>
              <a:rPr lang="en-US" sz="2400" i="1" dirty="0">
                <a:latin typeface="Arial" charset="0"/>
              </a:rPr>
              <a:t>a</a:t>
            </a:r>
            <a:r>
              <a:rPr lang="en-US" sz="2400" dirty="0">
                <a:latin typeface="Arial" charset="0"/>
              </a:rPr>
              <a:t>) = </a:t>
            </a:r>
            <a:r>
              <a:rPr lang="en-US" sz="2400" dirty="0">
                <a:latin typeface="Arial" charset="0"/>
                <a:sym typeface="Symbol" pitchFamily="18" charset="2"/>
              </a:rPr>
              <a:t> </a:t>
            </a:r>
            <a:r>
              <a:rPr lang="en-US" sz="2400" dirty="0">
                <a:latin typeface="Arial" charset="0"/>
              </a:rPr>
              <a:t>{</a:t>
            </a:r>
            <a:r>
              <a:rPr lang="en-US" sz="2400" i="1" dirty="0" err="1">
                <a:latin typeface="Arial" charset="0"/>
              </a:rPr>
              <a:t>eps</a:t>
            </a:r>
            <a:r>
              <a:rPr lang="en-US" sz="2400" dirty="0">
                <a:latin typeface="Arial" charset="0"/>
              </a:rPr>
              <a:t>(</a:t>
            </a:r>
            <a:r>
              <a:rPr lang="en-US" sz="2400" i="1" dirty="0">
                <a:latin typeface="Arial" charset="0"/>
              </a:rPr>
              <a:t>p</a:t>
            </a:r>
            <a:r>
              <a:rPr lang="en-US" sz="2400" dirty="0">
                <a:latin typeface="Arial" charset="0"/>
              </a:rPr>
              <a:t>): </a:t>
            </a:r>
            <a:r>
              <a:rPr lang="en-US" sz="2400" i="1" dirty="0">
                <a:latin typeface="Arial" charset="0"/>
              </a:rPr>
              <a:t>p</a:t>
            </a:r>
            <a:r>
              <a:rPr lang="en-US" sz="2400" dirty="0">
                <a:latin typeface="Arial" charset="0"/>
              </a:rPr>
              <a:t> </a:t>
            </a:r>
            <a:r>
              <a:rPr lang="en-US" sz="2400" dirty="0">
                <a:latin typeface="Arial" charset="0"/>
                <a:sym typeface="Symbol" pitchFamily="18" charset="2"/>
              </a:rPr>
              <a:t></a:t>
            </a:r>
            <a:r>
              <a:rPr lang="en-US" sz="2400" dirty="0">
                <a:latin typeface="Arial" charset="0"/>
              </a:rPr>
              <a:t> </a:t>
            </a:r>
            <a:r>
              <a:rPr lang="en-US" sz="2400" i="1" dirty="0">
                <a:latin typeface="Arial" charset="0"/>
              </a:rPr>
              <a:t>K</a:t>
            </a:r>
            <a:r>
              <a:rPr lang="en-US" sz="2400" dirty="0">
                <a:latin typeface="Arial" charset="0"/>
              </a:rPr>
              <a:t> and </a:t>
            </a:r>
          </a:p>
          <a:p>
            <a:pPr>
              <a:defRPr/>
            </a:pPr>
            <a:r>
              <a:rPr lang="en-US" sz="2400" dirty="0">
                <a:latin typeface="Arial" charset="0"/>
              </a:rPr>
              <a:t>                      (</a:t>
            </a:r>
            <a:r>
              <a:rPr lang="en-US" sz="2400" i="1" dirty="0">
                <a:latin typeface="Arial" charset="0"/>
              </a:rPr>
              <a:t>q</a:t>
            </a:r>
            <a:r>
              <a:rPr lang="en-US" sz="2400" dirty="0">
                <a:latin typeface="Arial" charset="0"/>
              </a:rPr>
              <a:t>, </a:t>
            </a:r>
            <a:r>
              <a:rPr lang="en-US" sz="2400" i="1" dirty="0">
                <a:latin typeface="Arial" charset="0"/>
              </a:rPr>
              <a:t>a</a:t>
            </a:r>
            <a:r>
              <a:rPr lang="en-US" sz="2400" dirty="0">
                <a:latin typeface="Arial" charset="0"/>
              </a:rPr>
              <a:t>, </a:t>
            </a:r>
            <a:r>
              <a:rPr lang="en-US" sz="2400" i="1" dirty="0">
                <a:latin typeface="Arial" charset="0"/>
              </a:rPr>
              <a:t>p</a:t>
            </a:r>
            <a:r>
              <a:rPr lang="en-US" sz="2400" dirty="0">
                <a:latin typeface="Arial" charset="0"/>
              </a:rPr>
              <a:t>)</a:t>
            </a:r>
            <a:r>
              <a:rPr lang="en-US" sz="2400" dirty="0">
                <a:latin typeface="Arial" charset="0"/>
                <a:sym typeface="Symbol" pitchFamily="18" charset="2"/>
              </a:rPr>
              <a:t></a:t>
            </a:r>
            <a:r>
              <a:rPr lang="en-US" sz="2400" dirty="0">
                <a:latin typeface="Arial" charset="0"/>
              </a:rPr>
              <a:t> for some </a:t>
            </a:r>
            <a:r>
              <a:rPr lang="en-US" sz="2400" i="1" dirty="0" err="1">
                <a:latin typeface="Arial" charset="0"/>
              </a:rPr>
              <a:t>q</a:t>
            </a:r>
            <a:r>
              <a:rPr lang="en-US" sz="2400" dirty="0" err="1">
                <a:latin typeface="Arial" charset="0"/>
                <a:sym typeface="Symbol" pitchFamily="18" charset="2"/>
              </a:rPr>
              <a:t></a:t>
            </a:r>
            <a:r>
              <a:rPr lang="en-US" sz="2400" i="1" dirty="0" err="1">
                <a:latin typeface="Arial" charset="0"/>
              </a:rPr>
              <a:t>Q</a:t>
            </a:r>
            <a:r>
              <a:rPr lang="en-US" sz="2400" dirty="0">
                <a:latin typeface="Arial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93512761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r>
              <a:rPr lang="en-US" sz="3600" b="1" smtClean="0"/>
              <a:t>Correctness Proof of </a:t>
            </a:r>
            <a:r>
              <a:rPr lang="en-US" sz="3600" b="1" i="1" smtClean="0"/>
              <a:t>ndfsmtodfsm</a:t>
            </a:r>
          </a:p>
        </p:txBody>
      </p:sp>
      <p:sp>
        <p:nvSpPr>
          <p:cNvPr id="14339" name="Text Box 5"/>
          <p:cNvSpPr txBox="1">
            <a:spLocks noChangeArrowheads="1"/>
          </p:cNvSpPr>
          <p:nvPr/>
        </p:nvSpPr>
        <p:spPr bwMode="auto">
          <a:xfrm>
            <a:off x="762000" y="1143000"/>
            <a:ext cx="7772400" cy="4894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2400" dirty="0" smtClean="0"/>
              <a:t>From any NDFSM </a:t>
            </a:r>
            <a:r>
              <a:rPr lang="en-US" sz="2400" i="1" dirty="0" smtClean="0"/>
              <a:t>M</a:t>
            </a:r>
            <a:r>
              <a:rPr lang="en-US" sz="2400" dirty="0" smtClean="0"/>
              <a:t>, </a:t>
            </a:r>
            <a:r>
              <a:rPr lang="en-US" sz="2400" i="1" dirty="0" err="1" smtClean="0"/>
              <a:t>ndfsmtodfsm</a:t>
            </a:r>
            <a:r>
              <a:rPr lang="en-US" sz="2400" dirty="0" smtClean="0"/>
              <a:t> constructs a DFSM </a:t>
            </a:r>
            <a:r>
              <a:rPr lang="en-US" sz="2400" i="1" dirty="0" smtClean="0"/>
              <a:t>M'</a:t>
            </a:r>
            <a:r>
              <a:rPr lang="en-US" sz="2400" dirty="0" smtClean="0"/>
              <a:t>, which is:</a:t>
            </a:r>
            <a:br>
              <a:rPr lang="en-US" sz="2400" dirty="0" smtClean="0"/>
            </a:br>
            <a:endParaRPr lang="en-US" sz="2400" dirty="0" smtClean="0"/>
          </a:p>
          <a:p>
            <a:pPr eaLnBrk="1" hangingPunct="1">
              <a:buFontTx/>
              <a:buAutoNum type="arabicParenBoth"/>
              <a:defRPr/>
            </a:pPr>
            <a:r>
              <a:rPr lang="en-US" sz="2400" dirty="0" smtClean="0"/>
              <a:t> </a:t>
            </a: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</a:rPr>
              <a:t>M' is </a:t>
            </a:r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</a:rPr>
              <a:t>Deterministic:</a:t>
            </a:r>
            <a:r>
              <a:rPr lang="en-US" sz="2400" dirty="0" smtClean="0"/>
              <a:t> By the definition in step 3 of </a:t>
            </a:r>
            <a:r>
              <a:rPr lang="en-US" sz="2400" dirty="0" smtClean="0">
                <a:sym typeface="Symbol" pitchFamily="18" charset="2"/>
              </a:rPr>
              <a:t></a:t>
            </a:r>
            <a:r>
              <a:rPr lang="en-US" sz="2400" dirty="0" smtClean="0"/>
              <a:t>', we are guaranteed that </a:t>
            </a:r>
            <a:r>
              <a:rPr lang="en-US" sz="2400" dirty="0" smtClean="0">
                <a:sym typeface="Symbol" pitchFamily="18" charset="2"/>
              </a:rPr>
              <a:t></a:t>
            </a:r>
            <a:r>
              <a:rPr lang="en-US" sz="2400" dirty="0" smtClean="0"/>
              <a:t>' is defined for all reachable elements of </a:t>
            </a:r>
            <a:r>
              <a:rPr lang="en-US" sz="2400" i="1" dirty="0" smtClean="0"/>
              <a:t>K'</a:t>
            </a:r>
            <a:r>
              <a:rPr lang="en-US" sz="2400" dirty="0" smtClean="0"/>
              <a:t> and all possible input characters.  Further, step 3 inserts a single value into </a:t>
            </a:r>
            <a:r>
              <a:rPr lang="en-US" sz="2400" dirty="0" smtClean="0">
                <a:sym typeface="Symbol" pitchFamily="18" charset="2"/>
              </a:rPr>
              <a:t></a:t>
            </a:r>
            <a:r>
              <a:rPr lang="en-US" sz="2400" dirty="0" smtClean="0"/>
              <a:t>' for each state-input pair, so </a:t>
            </a:r>
            <a:r>
              <a:rPr lang="en-US" sz="2400" i="1" dirty="0" smtClean="0"/>
              <a:t>M'</a:t>
            </a:r>
            <a:r>
              <a:rPr lang="en-US" sz="2400" dirty="0" smtClean="0"/>
              <a:t> is deterministic.</a:t>
            </a:r>
          </a:p>
          <a:p>
            <a:pPr eaLnBrk="1" hangingPunct="1">
              <a:buFontTx/>
              <a:buAutoNum type="arabicParenBoth"/>
              <a:defRPr/>
            </a:pPr>
            <a:endParaRPr lang="en-US" sz="2400" dirty="0" smtClean="0"/>
          </a:p>
          <a:p>
            <a:pPr eaLnBrk="1" hangingPunct="1">
              <a:defRPr/>
            </a:pPr>
            <a:r>
              <a:rPr lang="en-US" sz="2400" dirty="0" smtClean="0"/>
              <a:t>(2) </a:t>
            </a: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</a:rPr>
              <a:t>M' is </a:t>
            </a:r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</a:rPr>
              <a:t>Equivalent to </a:t>
            </a:r>
            <a:r>
              <a:rPr lang="en-US" sz="2400" b="1" i="1" dirty="0" smtClean="0">
                <a:solidFill>
                  <a:schemeClr val="accent1">
                    <a:lumMod val="50000"/>
                  </a:schemeClr>
                </a:solidFill>
              </a:rPr>
              <a:t>M</a:t>
            </a:r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</a:rPr>
              <a:t>:  </a:t>
            </a:r>
            <a:r>
              <a:rPr lang="en-US" sz="2400" dirty="0" smtClean="0"/>
              <a:t>We constructed </a:t>
            </a:r>
            <a:r>
              <a:rPr lang="en-US" sz="2400" dirty="0" smtClean="0">
                <a:sym typeface="Symbol" pitchFamily="18" charset="2"/>
              </a:rPr>
              <a:t></a:t>
            </a:r>
            <a:r>
              <a:rPr lang="en-US" sz="2400" dirty="0" smtClean="0"/>
              <a:t>' so that </a:t>
            </a:r>
            <a:r>
              <a:rPr lang="en-US" sz="2400" i="1" dirty="0" smtClean="0"/>
              <a:t>M'</a:t>
            </a:r>
            <a:r>
              <a:rPr lang="en-US" sz="2400" dirty="0" smtClean="0"/>
              <a:t> mimics an “all paths” simulation of </a:t>
            </a:r>
            <a:r>
              <a:rPr lang="en-US" sz="2400" i="1" dirty="0" smtClean="0"/>
              <a:t>M</a:t>
            </a:r>
            <a:r>
              <a:rPr lang="en-US" sz="2400" dirty="0" smtClean="0"/>
              <a:t>.  We must now prove that that simulation returns the same result that </a:t>
            </a:r>
            <a:r>
              <a:rPr lang="en-US" sz="2400" i="1" dirty="0" smtClean="0"/>
              <a:t>M</a:t>
            </a:r>
            <a:r>
              <a:rPr lang="en-US" sz="2400" dirty="0" smtClean="0"/>
              <a:t> would.  </a:t>
            </a:r>
          </a:p>
        </p:txBody>
      </p:sp>
    </p:spTree>
    <p:extLst>
      <p:ext uri="{BB962C8B-B14F-4D97-AF65-F5344CB8AC3E}">
        <p14:creationId xmlns:p14="http://schemas.microsoft.com/office/powerpoint/2010/main" val="290307433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r>
              <a:rPr lang="en-US" sz="3600" b="1" smtClean="0"/>
              <a:t>A Useful Lemma</a:t>
            </a:r>
          </a:p>
        </p:txBody>
      </p:sp>
      <p:sp>
        <p:nvSpPr>
          <p:cNvPr id="14339" name="Text Box 4"/>
          <p:cNvSpPr txBox="1">
            <a:spLocks noChangeArrowheads="1"/>
          </p:cNvSpPr>
          <p:nvPr/>
        </p:nvSpPr>
        <p:spPr bwMode="auto">
          <a:xfrm>
            <a:off x="990600" y="1143000"/>
            <a:ext cx="76200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 sz="2400" b="1" i="1" dirty="0">
                <a:latin typeface="Arial" charset="0"/>
              </a:rPr>
              <a:t>Lemma</a:t>
            </a:r>
            <a:r>
              <a:rPr lang="en-US" sz="2400" dirty="0">
                <a:latin typeface="Arial" charset="0"/>
              </a:rPr>
              <a:t>:  Let </a:t>
            </a:r>
            <a:r>
              <a:rPr lang="en-US" sz="2400" i="1" dirty="0">
                <a:latin typeface="Arial" charset="0"/>
              </a:rPr>
              <a:t>w</a:t>
            </a:r>
            <a:r>
              <a:rPr lang="en-US" sz="2400" dirty="0">
                <a:latin typeface="Arial" charset="0"/>
              </a:rPr>
              <a:t> be any string in </a:t>
            </a:r>
            <a:r>
              <a:rPr lang="en-US" sz="2400" dirty="0">
                <a:latin typeface="Arial" charset="0"/>
                <a:sym typeface="Symbol" pitchFamily="18" charset="2"/>
              </a:rPr>
              <a:t></a:t>
            </a:r>
            <a:r>
              <a:rPr lang="en-US" sz="2400" dirty="0">
                <a:latin typeface="Arial" charset="0"/>
              </a:rPr>
              <a:t>*, let </a:t>
            </a:r>
            <a:r>
              <a:rPr lang="en-US" sz="2400" i="1" dirty="0">
                <a:latin typeface="Arial" charset="0"/>
              </a:rPr>
              <a:t>p</a:t>
            </a:r>
            <a:r>
              <a:rPr lang="en-US" sz="2400" dirty="0">
                <a:latin typeface="Arial" charset="0"/>
              </a:rPr>
              <a:t> and </a:t>
            </a:r>
            <a:r>
              <a:rPr lang="en-US" sz="2400" i="1" dirty="0">
                <a:latin typeface="Arial" charset="0"/>
              </a:rPr>
              <a:t>q</a:t>
            </a:r>
            <a:r>
              <a:rPr lang="en-US" sz="2400" dirty="0">
                <a:latin typeface="Arial" charset="0"/>
              </a:rPr>
              <a:t> be any states in </a:t>
            </a:r>
            <a:r>
              <a:rPr lang="en-US" sz="2400" i="1" dirty="0">
                <a:latin typeface="Arial" charset="0"/>
              </a:rPr>
              <a:t>K</a:t>
            </a:r>
            <a:r>
              <a:rPr lang="en-US" sz="2400" dirty="0">
                <a:latin typeface="Arial" charset="0"/>
              </a:rPr>
              <a:t>, and let </a:t>
            </a:r>
            <a:r>
              <a:rPr lang="en-US" sz="2400" i="1" dirty="0">
                <a:latin typeface="Arial" charset="0"/>
              </a:rPr>
              <a:t>P</a:t>
            </a:r>
            <a:r>
              <a:rPr lang="en-US" sz="2400" dirty="0">
                <a:latin typeface="Arial" charset="0"/>
              </a:rPr>
              <a:t> be any state in </a:t>
            </a:r>
            <a:r>
              <a:rPr lang="en-US" sz="2400" i="1" dirty="0">
                <a:latin typeface="Arial" charset="0"/>
              </a:rPr>
              <a:t>K'</a:t>
            </a:r>
            <a:r>
              <a:rPr lang="en-US" sz="2400" dirty="0">
                <a:latin typeface="Arial" charset="0"/>
              </a:rPr>
              <a:t>.  Then:</a:t>
            </a:r>
          </a:p>
          <a:p>
            <a:pPr>
              <a:defRPr/>
            </a:pPr>
            <a:endParaRPr lang="en-US" sz="2400" dirty="0">
              <a:latin typeface="Arial" charset="0"/>
            </a:endParaRPr>
          </a:p>
          <a:p>
            <a:pPr>
              <a:defRPr/>
            </a:pPr>
            <a:r>
              <a:rPr lang="en-US" sz="2400" dirty="0">
                <a:latin typeface="Arial" charset="0"/>
              </a:rPr>
              <a:t>        (</a:t>
            </a:r>
            <a:r>
              <a:rPr lang="en-US" sz="2400" i="1" dirty="0">
                <a:latin typeface="Arial" charset="0"/>
              </a:rPr>
              <a:t>q</a:t>
            </a:r>
            <a:r>
              <a:rPr lang="en-US" sz="2400" dirty="0">
                <a:latin typeface="Arial" charset="0"/>
              </a:rPr>
              <a:t>, </a:t>
            </a:r>
            <a:r>
              <a:rPr lang="en-US" sz="2400" i="1" dirty="0">
                <a:latin typeface="Arial" charset="0"/>
              </a:rPr>
              <a:t>w</a:t>
            </a:r>
            <a:r>
              <a:rPr lang="en-US" sz="2400" dirty="0">
                <a:latin typeface="Arial" charset="0"/>
              </a:rPr>
              <a:t>) |-</a:t>
            </a:r>
            <a:r>
              <a:rPr lang="en-US" sz="2400" i="1" baseline="-25000" dirty="0">
                <a:latin typeface="Arial" charset="0"/>
              </a:rPr>
              <a:t>M</a:t>
            </a:r>
            <a:r>
              <a:rPr lang="en-US" sz="2400" dirty="0">
                <a:latin typeface="Arial" charset="0"/>
              </a:rPr>
              <a:t>* (</a:t>
            </a:r>
            <a:r>
              <a:rPr lang="en-US" sz="2400" i="1" dirty="0">
                <a:latin typeface="Arial" charset="0"/>
              </a:rPr>
              <a:t>p</a:t>
            </a:r>
            <a:r>
              <a:rPr lang="en-US" sz="2400" dirty="0">
                <a:latin typeface="Arial" charset="0"/>
              </a:rPr>
              <a:t>, </a:t>
            </a:r>
            <a:r>
              <a:rPr lang="en-US" sz="2400" dirty="0">
                <a:latin typeface="Arial" charset="0"/>
                <a:sym typeface="Symbol" pitchFamily="18" charset="2"/>
              </a:rPr>
              <a:t></a:t>
            </a:r>
            <a:r>
              <a:rPr lang="en-US" sz="2400" dirty="0">
                <a:latin typeface="Arial" charset="0"/>
              </a:rPr>
              <a:t>) 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charset="0"/>
              </a:rPr>
              <a:t>iff</a:t>
            </a:r>
            <a:r>
              <a:rPr lang="en-US" sz="2400" dirty="0">
                <a:latin typeface="Arial" charset="0"/>
              </a:rPr>
              <a:t> ((</a:t>
            </a:r>
            <a:r>
              <a:rPr lang="en-US" sz="2400" i="1" dirty="0" err="1">
                <a:latin typeface="Arial" charset="0"/>
              </a:rPr>
              <a:t>eps</a:t>
            </a:r>
            <a:r>
              <a:rPr lang="en-US" sz="2400" dirty="0">
                <a:latin typeface="Arial" charset="0"/>
              </a:rPr>
              <a:t>(</a:t>
            </a:r>
            <a:r>
              <a:rPr lang="en-US" sz="2400" i="1" dirty="0">
                <a:latin typeface="Arial" charset="0"/>
              </a:rPr>
              <a:t>q</a:t>
            </a:r>
            <a:r>
              <a:rPr lang="en-US" sz="2400" dirty="0">
                <a:latin typeface="Arial" charset="0"/>
              </a:rPr>
              <a:t>), </a:t>
            </a:r>
            <a:r>
              <a:rPr lang="en-US" sz="2400" i="1" dirty="0">
                <a:latin typeface="Arial" charset="0"/>
              </a:rPr>
              <a:t>w</a:t>
            </a:r>
            <a:r>
              <a:rPr lang="en-US" sz="2400" dirty="0">
                <a:latin typeface="Arial" charset="0"/>
              </a:rPr>
              <a:t>) |-</a:t>
            </a:r>
            <a:r>
              <a:rPr lang="en-US" sz="2400" i="1" baseline="-25000" dirty="0">
                <a:latin typeface="Arial" charset="0"/>
              </a:rPr>
              <a:t>M</a:t>
            </a:r>
            <a:r>
              <a:rPr lang="en-US" sz="2400" i="1" dirty="0">
                <a:latin typeface="Arial" charset="0"/>
              </a:rPr>
              <a:t>' </a:t>
            </a:r>
            <a:r>
              <a:rPr lang="en-US" sz="2400" dirty="0">
                <a:latin typeface="Arial" charset="0"/>
              </a:rPr>
              <a:t>* (</a:t>
            </a:r>
            <a:r>
              <a:rPr lang="en-US" sz="2400" i="1" dirty="0">
                <a:latin typeface="Arial" charset="0"/>
              </a:rPr>
              <a:t>P</a:t>
            </a:r>
            <a:r>
              <a:rPr lang="en-US" sz="2400" dirty="0">
                <a:latin typeface="Arial" charset="0"/>
              </a:rPr>
              <a:t>, </a:t>
            </a:r>
            <a:r>
              <a:rPr lang="en-US" sz="2400" dirty="0">
                <a:latin typeface="Arial" charset="0"/>
                <a:sym typeface="Symbol" pitchFamily="18" charset="2"/>
              </a:rPr>
              <a:t></a:t>
            </a:r>
            <a:r>
              <a:rPr lang="en-US" sz="2400" dirty="0">
                <a:latin typeface="Arial" charset="0"/>
              </a:rPr>
              <a:t>) and </a:t>
            </a:r>
            <a:r>
              <a:rPr lang="en-US" sz="2400" i="1" dirty="0">
                <a:latin typeface="Arial" charset="0"/>
              </a:rPr>
              <a:t>p</a:t>
            </a:r>
            <a:r>
              <a:rPr lang="en-US" sz="2400" dirty="0">
                <a:latin typeface="Arial" charset="0"/>
              </a:rPr>
              <a:t> </a:t>
            </a:r>
            <a:r>
              <a:rPr lang="en-US" sz="2400" dirty="0">
                <a:latin typeface="Arial" charset="0"/>
                <a:sym typeface="Symbol" pitchFamily="18" charset="2"/>
              </a:rPr>
              <a:t></a:t>
            </a:r>
            <a:r>
              <a:rPr lang="en-US" sz="2400" dirty="0">
                <a:latin typeface="Arial" charset="0"/>
              </a:rPr>
              <a:t> </a:t>
            </a:r>
            <a:r>
              <a:rPr lang="en-US" sz="2400" i="1" dirty="0">
                <a:latin typeface="Arial" charset="0"/>
              </a:rPr>
              <a:t>P)  </a:t>
            </a:r>
            <a:r>
              <a:rPr lang="en-US" sz="2400" dirty="0">
                <a:latin typeface="Arial" charset="0"/>
              </a:rPr>
              <a:t>.  </a:t>
            </a:r>
          </a:p>
          <a:p>
            <a:pPr>
              <a:defRPr/>
            </a:pPr>
            <a:endParaRPr lang="en-US" sz="2400" dirty="0">
              <a:latin typeface="Arial" charset="0"/>
            </a:endParaRPr>
          </a:p>
          <a:p>
            <a:pPr marL="0" lvl="1">
              <a:defRPr/>
            </a:pPr>
            <a:r>
              <a:rPr lang="en-US" sz="2400" b="1" dirty="0">
                <a:latin typeface="Arial" charset="0"/>
              </a:rPr>
              <a:t>INFORMAL RESTATEMENT OF LEMMA:  </a:t>
            </a:r>
            <a:r>
              <a:rPr lang="en-US" sz="2400" dirty="0">
                <a:latin typeface="Arial" charset="0"/>
              </a:rPr>
              <a:t>In other words, if the original NDFSM M starts in state q and, after reading the string w, can land in state p ( along at least one of its paths), then the new DFSM M' must behave as follows: </a:t>
            </a:r>
            <a:br>
              <a:rPr lang="en-US" sz="2400" dirty="0">
                <a:latin typeface="Arial" charset="0"/>
              </a:rPr>
            </a:br>
            <a:r>
              <a:rPr lang="en-US" sz="2400" dirty="0">
                <a:solidFill>
                  <a:srgbClr val="3E868E"/>
                </a:solidFill>
              </a:rPr>
              <a:t>When started in the state </a:t>
            </a:r>
            <a:r>
              <a:rPr lang="en-US" sz="2400" dirty="0" smtClean="0">
                <a:solidFill>
                  <a:srgbClr val="3E868E"/>
                </a:solidFill>
              </a:rPr>
              <a:t>of M' that </a:t>
            </a:r>
            <a:r>
              <a:rPr lang="en-US" sz="2400" dirty="0">
                <a:solidFill>
                  <a:srgbClr val="3E868E"/>
                </a:solidFill>
              </a:rPr>
              <a:t>corresponds to the set of states the original machine M could get to from q without consuming any input, M' reads the string w and lands in a state P </a:t>
            </a:r>
            <a:r>
              <a:rPr lang="en-US" sz="2400" dirty="0" smtClean="0">
                <a:solidFill>
                  <a:srgbClr val="3E868E"/>
                </a:solidFill>
              </a:rPr>
              <a:t>(P </a:t>
            </a:r>
            <a:r>
              <a:rPr lang="en-US" sz="2400" dirty="0">
                <a:solidFill>
                  <a:srgbClr val="3E868E"/>
                </a:solidFill>
              </a:rPr>
              <a:t>is </a:t>
            </a:r>
            <a:r>
              <a:rPr lang="en-US" sz="2400" dirty="0" smtClean="0">
                <a:solidFill>
                  <a:srgbClr val="3E868E"/>
                </a:solidFill>
              </a:rPr>
              <a:t>some set </a:t>
            </a:r>
            <a:r>
              <a:rPr lang="en-US" sz="2400" dirty="0">
                <a:solidFill>
                  <a:srgbClr val="3E868E"/>
                </a:solidFill>
              </a:rPr>
              <a:t>of M's states) that contains p. 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>
                <a:latin typeface="Arial" charset="0"/>
              </a:rPr>
              <a:t/>
            </a:r>
            <a:br>
              <a:rPr lang="en-US" sz="2400" dirty="0">
                <a:latin typeface="Arial" charset="0"/>
              </a:rPr>
            </a:br>
            <a:r>
              <a:rPr lang="en-US" sz="2400" dirty="0">
                <a:latin typeface="Arial" charset="0"/>
              </a:rPr>
              <a:t>Furthermore, t</a:t>
            </a:r>
            <a:r>
              <a:rPr lang="en-US" sz="2400" dirty="0" smtClean="0">
                <a:latin typeface="Arial" charset="0"/>
              </a:rPr>
              <a:t>he </a:t>
            </a:r>
            <a:r>
              <a:rPr lang="en-US" sz="2400" dirty="0" smtClean="0">
                <a:latin typeface="Arial" charset="0"/>
              </a:rPr>
              <a:t>if </a:t>
            </a:r>
            <a:r>
              <a:rPr lang="en-US" sz="2400" dirty="0">
                <a:latin typeface="Arial" charset="0"/>
              </a:rPr>
              <a:t>part implies</a:t>
            </a:r>
            <a:r>
              <a:rPr lang="en-US" sz="2400" dirty="0" smtClean="0">
                <a:latin typeface="Arial" charset="0"/>
              </a:rPr>
              <a:t>: </a:t>
            </a:r>
            <a:r>
              <a:rPr lang="en-US" sz="2400" dirty="0">
                <a:solidFill>
                  <a:srgbClr val="3E868E"/>
                </a:solidFill>
              </a:rPr>
              <a:t>If p is any state of M that is part of the state P</a:t>
            </a:r>
            <a:r>
              <a:rPr lang="en-US" sz="2400" dirty="0">
                <a:solidFill>
                  <a:srgbClr val="3E868E"/>
                </a:solidFill>
                <a:sym typeface="Symbol" pitchFamily="18" charset="2"/>
              </a:rPr>
              <a:t>K' that </a:t>
            </a:r>
            <a:r>
              <a:rPr lang="en-US" sz="2400" dirty="0">
                <a:solidFill>
                  <a:srgbClr val="3E868E"/>
                </a:solidFill>
              </a:rPr>
              <a:t>M</a:t>
            </a:r>
            <a:r>
              <a:rPr lang="en-US" sz="2400" dirty="0">
                <a:solidFill>
                  <a:srgbClr val="3E868E"/>
                </a:solidFill>
              </a:rPr>
              <a:t>' (starting from q and reading w) must end up </a:t>
            </a:r>
            <a:r>
              <a:rPr lang="en-US" sz="2400" dirty="0">
                <a:solidFill>
                  <a:srgbClr val="3E868E"/>
                </a:solidFill>
              </a:rPr>
              <a:t>then M </a:t>
            </a:r>
            <a:r>
              <a:rPr lang="en-US" sz="2400" dirty="0">
                <a:solidFill>
                  <a:srgbClr val="3E868E"/>
                </a:solidFill>
              </a:rPr>
              <a:t>could get to </a:t>
            </a:r>
            <a:r>
              <a:rPr lang="en-US" sz="2400" dirty="0">
                <a:solidFill>
                  <a:srgbClr val="3E868E"/>
                </a:solidFill>
              </a:rPr>
              <a:t>p from </a:t>
            </a:r>
            <a:r>
              <a:rPr lang="en-US" sz="2400" dirty="0">
                <a:solidFill>
                  <a:srgbClr val="3E868E"/>
                </a:solidFill>
              </a:rPr>
              <a:t>q after reading w and </a:t>
            </a:r>
            <a:r>
              <a:rPr lang="en-US" sz="2400" dirty="0">
                <a:solidFill>
                  <a:srgbClr val="3E868E"/>
                </a:solidFill>
              </a:rPr>
              <a:t>then following </a:t>
            </a:r>
            <a:r>
              <a:rPr lang="en-US" sz="2400" dirty="0">
                <a:solidFill>
                  <a:srgbClr val="3E868E"/>
                </a:solidFill>
              </a:rPr>
              <a:t>any available epsilon-transitions.</a:t>
            </a:r>
            <a:r>
              <a:rPr lang="en-US" sz="2400" dirty="0">
                <a:solidFill>
                  <a:srgbClr val="3E868E"/>
                </a:solidFill>
              </a:rPr>
              <a:t/>
            </a:r>
            <a:br>
              <a:rPr lang="en-US" sz="2400" dirty="0">
                <a:solidFill>
                  <a:srgbClr val="3E868E"/>
                </a:solidFill>
              </a:rPr>
            </a:br>
            <a:r>
              <a:rPr lang="en-US" sz="2400" dirty="0" smtClean="0">
                <a:latin typeface="Arial" charset="0"/>
              </a:rPr>
              <a:t/>
            </a:r>
            <a:br>
              <a:rPr lang="en-US" sz="2400" dirty="0" smtClean="0">
                <a:latin typeface="Arial" charset="0"/>
              </a:rPr>
            </a:br>
            <a:endParaRPr lang="en-US" sz="24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662100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utomata_Template">
  <a:themeElements>
    <a:clrScheme name="Automata_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utomata_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utomata_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utomata_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utomata_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utomata_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utomata_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utomata_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utomata_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utomata_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utomata_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utomata_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utomata_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utomata_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8882</TotalTime>
  <Words>1802</Words>
  <Application>Microsoft Office PowerPoint</Application>
  <PresentationFormat>On-screen Show (4:3)</PresentationFormat>
  <Paragraphs>218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French Script MT</vt:lpstr>
      <vt:lpstr>Wingdings</vt:lpstr>
      <vt:lpstr>Symbol</vt:lpstr>
      <vt:lpstr>Arial</vt:lpstr>
      <vt:lpstr>Automata_Template</vt:lpstr>
      <vt:lpstr>MA/CSSE 474</vt:lpstr>
      <vt:lpstr>Your Questions?</vt:lpstr>
      <vt:lpstr>Canonical Forms</vt:lpstr>
      <vt:lpstr>PowerPoint Presentation</vt:lpstr>
      <vt:lpstr>NDFSMtoDFSM Correctness</vt:lpstr>
      <vt:lpstr>PowerPoint Presentation</vt:lpstr>
      <vt:lpstr>Correctness Proof of ndfsmtodfsm</vt:lpstr>
      <vt:lpstr>Correctness Proof of ndfsmtodfsm</vt:lpstr>
      <vt:lpstr>A Useful Lemma</vt:lpstr>
      <vt:lpstr>A Useful Lemma</vt:lpstr>
      <vt:lpstr>Base Case:  |w| = 0, so w =  </vt:lpstr>
      <vt:lpstr>Base Case</vt:lpstr>
      <vt:lpstr>Induction Step</vt:lpstr>
      <vt:lpstr>What We Need to Prove</vt:lpstr>
      <vt:lpstr>What We Need to Prove</vt:lpstr>
      <vt:lpstr>What We Need to Prove</vt:lpstr>
      <vt:lpstr>If Part</vt:lpstr>
      <vt:lpstr>Only If Part</vt:lpstr>
      <vt:lpstr>Back to the Theorem</vt:lpstr>
      <vt:lpstr>Back to the Theorem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oih</dc:creator>
  <cp:lastModifiedBy>Claude Anderson</cp:lastModifiedBy>
  <cp:revision>282</cp:revision>
  <cp:lastPrinted>2013-12-16T14:02:27Z</cp:lastPrinted>
  <dcterms:created xsi:type="dcterms:W3CDTF">2006-12-24T15:35:37Z</dcterms:created>
  <dcterms:modified xsi:type="dcterms:W3CDTF">2013-12-16T18:35:42Z</dcterms:modified>
</cp:coreProperties>
</file>