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487" r:id="rId2"/>
    <p:sldId id="486" r:id="rId3"/>
    <p:sldId id="545" r:id="rId4"/>
    <p:sldId id="546" r:id="rId5"/>
    <p:sldId id="547" r:id="rId6"/>
    <p:sldId id="548" r:id="rId7"/>
    <p:sldId id="549" r:id="rId8"/>
    <p:sldId id="550" r:id="rId9"/>
    <p:sldId id="551" r:id="rId10"/>
    <p:sldId id="552" r:id="rId11"/>
    <p:sldId id="553" r:id="rId12"/>
    <p:sldId id="554" r:id="rId13"/>
    <p:sldId id="555" r:id="rId14"/>
    <p:sldId id="556" r:id="rId15"/>
    <p:sldId id="527" r:id="rId16"/>
    <p:sldId id="528" r:id="rId17"/>
    <p:sldId id="543" r:id="rId18"/>
    <p:sldId id="544" r:id="rId19"/>
    <p:sldId id="529" r:id="rId20"/>
    <p:sldId id="530" r:id="rId21"/>
    <p:sldId id="531" r:id="rId22"/>
    <p:sldId id="532" r:id="rId23"/>
    <p:sldId id="533" r:id="rId24"/>
    <p:sldId id="534" r:id="rId25"/>
    <p:sldId id="535" r:id="rId26"/>
    <p:sldId id="536" r:id="rId27"/>
    <p:sldId id="537" r:id="rId28"/>
    <p:sldId id="538" r:id="rId29"/>
    <p:sldId id="539" r:id="rId30"/>
    <p:sldId id="540" r:id="rId31"/>
    <p:sldId id="541" r:id="rId32"/>
    <p:sldId id="542" r:id="rId33"/>
  </p:sldIdLst>
  <p:sldSz cx="9144000" cy="6858000" type="screen4x3"/>
  <p:notesSz cx="7315200" cy="9601200"/>
  <p:embeddedFontLst>
    <p:embeddedFont>
      <p:font typeface="French Script MT" panose="03020402040607040605" pitchFamily="66" charset="0"/>
      <p:regular r:id="rId36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8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11" autoAdjust="0"/>
    <p:restoredTop sz="73844" autoAdjust="0"/>
  </p:normalViewPr>
  <p:slideViewPr>
    <p:cSldViewPr>
      <p:cViewPr varScale="1">
        <p:scale>
          <a:sx n="68" d="100"/>
          <a:sy n="68" d="100"/>
        </p:scale>
        <p:origin x="19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389"/>
          </a:xfrm>
          <a:prstGeom prst="rect">
            <a:avLst/>
          </a:prstGeom>
        </p:spPr>
        <p:txBody>
          <a:bodyPr vert="horz" lIns="96477" tIns="48239" rIns="96477" bIns="4823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5282" y="0"/>
            <a:ext cx="3168227" cy="480389"/>
          </a:xfrm>
          <a:prstGeom prst="rect">
            <a:avLst/>
          </a:prstGeom>
        </p:spPr>
        <p:txBody>
          <a:bodyPr vert="horz" lIns="96477" tIns="48239" rIns="96477" bIns="4823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3CF6A1B-8B11-4473-8881-18BE37A03155}" type="datetimeFigureOut">
              <a:rPr lang="en-US"/>
              <a:pPr>
                <a:defRPr/>
              </a:pPr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813"/>
            <a:ext cx="3169920" cy="478749"/>
          </a:xfrm>
          <a:prstGeom prst="rect">
            <a:avLst/>
          </a:prstGeom>
        </p:spPr>
        <p:txBody>
          <a:bodyPr vert="horz" lIns="96477" tIns="48239" rIns="96477" bIns="4823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5282" y="9120813"/>
            <a:ext cx="3168227" cy="478749"/>
          </a:xfrm>
          <a:prstGeom prst="rect">
            <a:avLst/>
          </a:prstGeom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BF4DD5-7079-4980-B011-BD6A3DA3F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29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2" y="0"/>
            <a:ext cx="3168227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9829" y="4559587"/>
            <a:ext cx="5855547" cy="432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813"/>
            <a:ext cx="3169920" cy="47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2" y="9120813"/>
            <a:ext cx="3168227" cy="47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7" tIns="48239" rIns="96477" bIns="482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2F98F0-1B5F-4C6B-A5CF-A2DA9DAA2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53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934" indent="-282289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120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765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2409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640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871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7103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5334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6041A0-C614-4F1C-B71E-D9484F65D795}" type="slidenum">
              <a:rPr lang="en-US" sz="1200"/>
              <a:pPr>
                <a:spcBef>
                  <a:spcPct val="0"/>
                </a:spcBef>
              </a:pPr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14209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4824B0-E103-408C-B724-76E4B8464020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65350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CAB880-DB77-4075-8F2F-DE16EDD31F02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1295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CDB403-B9E9-47F3-B270-D739BF8B0EC5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4998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78EEA7-8B37-468A-B6E1-F2AC0C785B02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748799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E722FE-062D-4AC6-A194-C46D9B3EA0BC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123781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5466" indent="-2972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3918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2149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0380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612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6843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5074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3305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F54FBF-B71F-400B-9AF9-6A48D9B980C7}" type="slidenum">
              <a:rPr lang="en-US" smtClean="0"/>
              <a:pPr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17111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5466" indent="-2972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3918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2149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0380" indent="-237456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612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6843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5074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3305" indent="-23745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E77BF9-F058-410E-8BC3-8500C4E327E7}" type="slidenum">
              <a:rPr lang="en-US" smtClean="0"/>
              <a:pPr/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28146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E5852B-B25B-4D27-89F0-F45069152D14}" type="slidenum">
              <a:rPr lang="en-US" smtClean="0"/>
              <a:pPr>
                <a:spcBef>
                  <a:spcPct val="0"/>
                </a:spcBef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59353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0594" indent="-28395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0781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425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070" indent="-227492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2301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10532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8764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6995" indent="-2274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96E03C-4EA3-4E5A-997D-398772B9EFA5}" type="slidenum">
              <a:rPr lang="en-US" sz="1200"/>
              <a:pPr>
                <a:spcBef>
                  <a:spcPct val="0"/>
                </a:spcBef>
              </a:pPr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900228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03F326-18C6-4E7E-AAD4-545EBB6CEB12}" type="slidenum">
              <a:rPr lang="en-US"/>
              <a:pPr eaLnBrk="1" hangingPunct="1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5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934" indent="-282289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9120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5765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2409" indent="-225831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640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8871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7103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5334" indent="-225831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1B87D-B72B-4AC8-9DDC-40FFF51C99E5}" type="slidenum">
              <a:rPr lang="en-US" sz="1200"/>
              <a:pPr>
                <a:spcBef>
                  <a:spcPct val="0"/>
                </a:spcBef>
              </a:pPr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763381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E115C3-8CA4-449E-88F3-63668BFF9B7D}" type="slidenum">
              <a:rPr lang="en-US"/>
              <a:pPr eaLnBrk="1" hangingPunct="1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815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It turns out that we will only need this lemma for the case where q = s, but the more general thing is easier to </a:t>
            </a:r>
            <a:r>
              <a:rPr lang="en-US" dirty="0" err="1" smtClean="0">
                <a:latin typeface="Arial" panose="020B0604020202020204" pitchFamily="34" charset="0"/>
              </a:rPr>
              <a:t>porve</a:t>
            </a:r>
            <a:r>
              <a:rPr lang="en-US" dirty="0" smtClean="0">
                <a:latin typeface="Arial" panose="020B0604020202020204" pitchFamily="34" charset="0"/>
              </a:rPr>
              <a:t> by induction.  This is common in induction proofs.</a:t>
            </a:r>
          </a:p>
          <a:p>
            <a:endParaRPr lang="en-US" dirty="0" smtClean="0">
              <a:latin typeface="Arial" panose="020B0604020202020204" pitchFamily="34" charset="0"/>
            </a:endParaRPr>
          </a:p>
          <a:p>
            <a:pPr marL="0" lvl="1">
              <a:defRPr/>
            </a:pPr>
            <a:r>
              <a:rPr lang="en-US" sz="1300" b="1" dirty="0"/>
              <a:t>INFORMAL RESTATEMENT OF LEMMA:  </a:t>
            </a:r>
            <a:r>
              <a:rPr lang="en-US" sz="1300" dirty="0"/>
              <a:t>If the original NDFSM M starts in state q and, after reading the string w, can land in state p (along at least one of its paths), then the new DFSM M' must behave as follows: </a:t>
            </a:r>
            <a:br>
              <a:rPr lang="en-US" sz="1300" dirty="0"/>
            </a:br>
            <a:r>
              <a:rPr lang="en-US" sz="1300" dirty="0"/>
              <a:t/>
            </a:r>
            <a:br>
              <a:rPr lang="en-US" sz="1300" dirty="0"/>
            </a:br>
            <a:r>
              <a:rPr lang="en-US" sz="1300" dirty="0"/>
              <a:t>          When started in the state that corresponds to the set of states the original machine M could get to from q without consuming any input, M' reads the string w and lands in a state P (which is a set of M's states) that contains p. </a:t>
            </a:r>
            <a:br>
              <a:rPr lang="en-US" sz="1300" dirty="0"/>
            </a:br>
            <a:r>
              <a:rPr lang="en-US" sz="1300" dirty="0"/>
              <a:t/>
            </a:r>
            <a:br>
              <a:rPr lang="en-US" sz="1300" dirty="0"/>
            </a:br>
            <a:r>
              <a:rPr lang="en-US" sz="1300" b="1" dirty="0"/>
              <a:t>Furthermore</a:t>
            </a:r>
            <a:r>
              <a:rPr lang="en-US" sz="1300" dirty="0"/>
              <a:t>, </a:t>
            </a:r>
            <a:r>
              <a:rPr lang="en-US" b="1" dirty="0" smtClean="0"/>
              <a:t>The only-if part implies:</a:t>
            </a:r>
            <a:r>
              <a:rPr lang="en-US" dirty="0" smtClean="0"/>
              <a:t> </a:t>
            </a:r>
            <a:r>
              <a:rPr lang="en-US" sz="2500" dirty="0"/>
              <a:t> M' (starting from q and reading w) must end up in a "set state" that contains only states that M could get to from q after reading w and following any available epsilon-transitions.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7C38D35-86F8-4123-99E1-B0021F26C59F}" type="slidenum">
              <a:rPr lang="en-US"/>
              <a:pPr eaLnBrk="1" hangingPunct="1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06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  <a:p>
            <a:r>
              <a:rPr lang="en-US" smtClean="0">
                <a:latin typeface="Arial" panose="020B0604020202020204" pitchFamily="34" charset="0"/>
              </a:rPr>
              <a:t>It turns out that we will only need this lemma for the case where q = s, but the more general thing is easier to prve by induction.  This is common in induction proofs.</a:t>
            </a: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80B99D-2F2B-4C30-BDC0-577A71BA297A}" type="slidenum">
              <a:rPr lang="en-US"/>
              <a:pPr eaLnBrk="1" hangingPunct="1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96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Since </a:t>
            </a:r>
            <a:r>
              <a:rPr lang="en-US" sz="1300" b="1" dirty="0"/>
              <a:t>w =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  and </a:t>
            </a:r>
            <a:r>
              <a:rPr lang="en-US" sz="1300" i="1" dirty="0"/>
              <a:t>M'</a:t>
            </a:r>
            <a:r>
              <a:rPr lang="en-US" sz="1300" dirty="0"/>
              <a:t> (being deterministic) contains no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-transitions, </a:t>
            </a:r>
            <a:r>
              <a:rPr lang="en-US" sz="1300" i="1" dirty="0"/>
              <a:t>M'</a:t>
            </a:r>
            <a:r>
              <a:rPr lang="en-US" sz="1300" dirty="0"/>
              <a:t> makes no moves.  So M' must end in the same state it started in, namely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So </a:t>
            </a:r>
            <a:r>
              <a:rPr lang="en-US" sz="1300" i="1" dirty="0"/>
              <a:t>P</a:t>
            </a:r>
            <a:r>
              <a:rPr lang="en-US" sz="1300" dirty="0"/>
              <a:t> =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Now, since </a:t>
            </a:r>
            <a:r>
              <a:rPr lang="en-US" sz="1300" i="1" dirty="0"/>
              <a:t>P</a:t>
            </a:r>
            <a:r>
              <a:rPr lang="en-US" sz="1300" dirty="0"/>
              <a:t> contains </a:t>
            </a:r>
            <a:r>
              <a:rPr lang="en-US" sz="1300" i="1" dirty="0"/>
              <a:t>p</a:t>
            </a:r>
            <a:r>
              <a:rPr lang="en-US" sz="1300" dirty="0"/>
              <a:t>, then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But, given the definition of </a:t>
            </a:r>
            <a:r>
              <a:rPr lang="en-US" sz="1300" i="1" dirty="0" err="1"/>
              <a:t>eps</a:t>
            </a:r>
            <a:r>
              <a:rPr lang="en-US" sz="1300" dirty="0"/>
              <a:t>, this means that, in the original NDFSM </a:t>
            </a:r>
            <a:r>
              <a:rPr lang="en-US" sz="1300" i="1" dirty="0"/>
              <a:t>M</a:t>
            </a:r>
            <a:r>
              <a:rPr lang="en-US" sz="1300" dirty="0"/>
              <a:t>, </a:t>
            </a:r>
            <a:r>
              <a:rPr lang="en-US" sz="1300" i="1" dirty="0"/>
              <a:t>p</a:t>
            </a:r>
            <a:r>
              <a:rPr lang="en-US" sz="1300" dirty="0"/>
              <a:t> is reachable from </a:t>
            </a:r>
            <a:r>
              <a:rPr lang="en-US" sz="1300" i="1" dirty="0"/>
              <a:t>q</a:t>
            </a:r>
            <a:r>
              <a:rPr lang="en-US" sz="1300" dirty="0"/>
              <a:t> just by following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-transitions.  So (</a:t>
            </a:r>
            <a:r>
              <a:rPr lang="en-US" sz="1300" i="1" dirty="0"/>
              <a:t>q</a:t>
            </a:r>
            <a:r>
              <a:rPr lang="en-US" sz="1300" dirty="0"/>
              <a:t>,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) |-</a:t>
            </a:r>
            <a:r>
              <a:rPr lang="en-US" sz="1300" i="1" baseline="-25000" dirty="0"/>
              <a:t>M</a:t>
            </a:r>
            <a:r>
              <a:rPr lang="en-US" sz="1300" dirty="0"/>
              <a:t>*(</a:t>
            </a:r>
            <a:r>
              <a:rPr lang="en-US" sz="1300" i="1" dirty="0"/>
              <a:t>p</a:t>
            </a:r>
            <a:r>
              <a:rPr lang="en-US" sz="1300" dirty="0"/>
              <a:t>,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) 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C578DD2-1BBD-4779-9D8E-C17E09C686A2}" type="slidenum">
              <a:rPr lang="en-US"/>
              <a:pPr eaLnBrk="1" hangingPunct="1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005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If |</a:t>
            </a:r>
            <a:r>
              <a:rPr lang="en-US" sz="1300" i="1" dirty="0"/>
              <a:t>w</a:t>
            </a:r>
            <a:r>
              <a:rPr lang="en-US" sz="1300" dirty="0"/>
              <a:t>| = 0 and the original machine </a:t>
            </a:r>
            <a:r>
              <a:rPr lang="en-US" sz="1300" i="1" dirty="0"/>
              <a:t>M</a:t>
            </a:r>
            <a:r>
              <a:rPr lang="en-US" sz="1300" dirty="0"/>
              <a:t> goes from </a:t>
            </a:r>
            <a:r>
              <a:rPr lang="en-US" sz="1300" i="1" dirty="0"/>
              <a:t>q</a:t>
            </a:r>
            <a:r>
              <a:rPr lang="en-US" sz="1300" dirty="0"/>
              <a:t> to </a:t>
            </a:r>
            <a:r>
              <a:rPr lang="en-US" sz="1300" i="1" dirty="0"/>
              <a:t>p</a:t>
            </a:r>
            <a:r>
              <a:rPr lang="en-US" sz="1300" dirty="0"/>
              <a:t> with only </a:t>
            </a:r>
            <a:r>
              <a:rPr lang="en-US" sz="1300" i="1" dirty="0"/>
              <a:t>w</a:t>
            </a:r>
            <a:r>
              <a:rPr lang="en-US" sz="1300" dirty="0"/>
              <a:t> as input, it must go from </a:t>
            </a:r>
            <a:r>
              <a:rPr lang="en-US" sz="1300" i="1" dirty="0"/>
              <a:t>q</a:t>
            </a:r>
            <a:r>
              <a:rPr lang="en-US" sz="1300" dirty="0"/>
              <a:t> to </a:t>
            </a:r>
            <a:r>
              <a:rPr lang="en-US" sz="1300" i="1" dirty="0"/>
              <a:t>p</a:t>
            </a:r>
            <a:r>
              <a:rPr lang="en-US" sz="1300" dirty="0"/>
              <a:t> following just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-transitions.  So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i="1" dirty="0"/>
              <a:t>M'</a:t>
            </a:r>
            <a:r>
              <a:rPr lang="en-US" sz="1300" dirty="0"/>
              <a:t> starts in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Since </a:t>
            </a:r>
            <a:r>
              <a:rPr lang="en-US" sz="1300" i="1" dirty="0"/>
              <a:t>M'</a:t>
            </a:r>
            <a:r>
              <a:rPr lang="en-US" sz="1300" dirty="0"/>
              <a:t> contains no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-transitions, it will make no moves at all if its input is </a:t>
            </a:r>
            <a:r>
              <a:rPr lang="en-US" sz="1300" dirty="0">
                <a:sym typeface="Symbol" pitchFamily="18" charset="2"/>
              </a:rPr>
              <a:t></a:t>
            </a:r>
            <a:r>
              <a:rPr lang="en-US" sz="1300" dirty="0"/>
              <a:t>.  So it will halt in exactly the same state it started in, namely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).  So </a:t>
            </a:r>
            <a:r>
              <a:rPr lang="en-US" sz="1300" i="1" dirty="0"/>
              <a:t>P</a:t>
            </a:r>
            <a:r>
              <a:rPr lang="en-US" sz="1300" dirty="0"/>
              <a:t> =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 and thus contains </a:t>
            </a:r>
            <a:r>
              <a:rPr lang="en-US" sz="1300" i="1" dirty="0"/>
              <a:t>p</a:t>
            </a:r>
            <a:r>
              <a:rPr lang="en-US" sz="1300" dirty="0"/>
              <a:t>. 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1300" dirty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1300" dirty="0"/>
              <a:t>So </a:t>
            </a:r>
            <a:r>
              <a:rPr lang="en-US" sz="1300" i="1" dirty="0"/>
              <a:t>M'</a:t>
            </a:r>
            <a:r>
              <a:rPr lang="en-US" sz="1300" dirty="0"/>
              <a:t>  halts in a state that includes </a:t>
            </a:r>
            <a:r>
              <a:rPr lang="en-US" sz="1300" i="1" dirty="0"/>
              <a:t>p</a:t>
            </a:r>
            <a:r>
              <a:rPr lang="en-US" sz="1300" dirty="0"/>
              <a:t>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200161-467B-4874-AECE-0901404AF8E1}" type="slidenum">
              <a:rPr lang="en-US"/>
              <a:pPr eaLnBrk="1" hangingPunct="1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2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7D046A-4EE6-4430-9573-E58A6F3CB2D0}" type="slidenum">
              <a:rPr lang="en-US"/>
              <a:pPr eaLnBrk="1" hangingPunct="1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579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4AE747-46BB-463A-954D-4F7A15E040DD}" type="slidenum">
              <a:rPr lang="en-US"/>
              <a:pPr eaLnBrk="1" hangingPunct="1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572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40E59C-7B36-41C1-8A3E-12A57BA1ECAF}" type="slidenum">
              <a:rPr lang="en-US"/>
              <a:pPr eaLnBrk="1" hangingPunct="1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290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Arial" panose="020B0604020202020204" pitchFamily="34" charset="0"/>
              </a:rPr>
              <a:t>In other words, after processing z, M will be in some set of states S, whose elements well write as s</a:t>
            </a:r>
            <a:r>
              <a:rPr lang="en-US" baseline="-25000" smtClean="0">
                <a:latin typeface="Arial" panose="020B0604020202020204" pitchFamily="34" charset="0"/>
              </a:rPr>
              <a:t>i</a:t>
            </a:r>
            <a:r>
              <a:rPr lang="en-US" smtClean="0">
                <a:latin typeface="Arial" panose="020B0604020202020204" pitchFamily="34" charset="0"/>
              </a:rPr>
              <a:t>. M' will be in some "set" state that we call Q. Again, well split the proof into two parts:</a:t>
            </a: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AB8275-9A89-4177-9A4E-EB0BC0CC495C}" type="slidenum">
              <a:rPr lang="en-US"/>
              <a:pPr eaLnBrk="1" hangingPunct="1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792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1300" dirty="0"/>
              <a:t>If, after reading </a:t>
            </a:r>
            <a:r>
              <a:rPr lang="en-US" sz="1300" i="1" dirty="0"/>
              <a:t>z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 is in state </a:t>
            </a:r>
            <a:r>
              <a:rPr lang="en-US" sz="1300" i="1" dirty="0"/>
              <a:t>Q</a:t>
            </a:r>
            <a:r>
              <a:rPr lang="en-US" sz="1300" dirty="0"/>
              <a:t>, we know, from the induction hypothesis, that the original machine </a:t>
            </a:r>
            <a:r>
              <a:rPr lang="en-US" sz="1300" i="1" dirty="0"/>
              <a:t>M</a:t>
            </a:r>
            <a:r>
              <a:rPr lang="en-US" sz="1300" dirty="0"/>
              <a:t>, after reading </a:t>
            </a:r>
            <a:r>
              <a:rPr lang="en-US" sz="1300" i="1" dirty="0"/>
              <a:t>z</a:t>
            </a:r>
            <a:r>
              <a:rPr lang="en-US" sz="1300" dirty="0"/>
              <a:t>, must be in some set of states </a:t>
            </a:r>
            <a:r>
              <a:rPr lang="en-US" sz="1300" i="1" dirty="0"/>
              <a:t>S</a:t>
            </a:r>
            <a:r>
              <a:rPr lang="en-US" sz="1300" dirty="0"/>
              <a:t> and that </a:t>
            </a:r>
            <a:r>
              <a:rPr lang="en-US" sz="1300" i="1" dirty="0"/>
              <a:t>Q</a:t>
            </a:r>
            <a:r>
              <a:rPr lang="en-US" sz="1300" dirty="0"/>
              <a:t> is precisely that set.  </a:t>
            </a:r>
          </a:p>
          <a:p>
            <a:pPr eaLnBrk="1" hangingPunct="1"/>
            <a:endParaRPr lang="en-US" sz="1300" dirty="0"/>
          </a:p>
          <a:p>
            <a:pPr eaLnBrk="1" hangingPunct="1"/>
            <a:r>
              <a:rPr lang="en-US" sz="1300" dirty="0"/>
              <a:t>If we have that </a:t>
            </a:r>
            <a:r>
              <a:rPr lang="en-US" sz="1300" i="1" dirty="0"/>
              <a:t>M'</a:t>
            </a:r>
            <a:r>
              <a:rPr lang="en-US" sz="1300" dirty="0"/>
              <a:t>, starting in </a:t>
            </a:r>
            <a:r>
              <a:rPr lang="en-US" sz="1300" i="1" dirty="0"/>
              <a:t>Q</a:t>
            </a:r>
            <a:r>
              <a:rPr lang="en-US" sz="1300" dirty="0"/>
              <a:t> and reading </a:t>
            </a:r>
            <a:r>
              <a:rPr lang="en-US" sz="1300" i="1" dirty="0"/>
              <a:t>x</a:t>
            </a:r>
            <a:r>
              <a:rPr lang="en-US" sz="1300" dirty="0"/>
              <a:t> lands in </a:t>
            </a:r>
            <a:r>
              <a:rPr lang="en-US" sz="1300" i="1" dirty="0"/>
              <a:t>P</a:t>
            </a:r>
            <a:r>
              <a:rPr lang="en-US" sz="1300" dirty="0"/>
              <a:t>, then, from the definition of </a:t>
            </a:r>
            <a:r>
              <a:rPr lang="en-US" sz="1300" dirty="0">
                <a:sym typeface="Symbol" panose="05050102010706020507" pitchFamily="18" charset="2"/>
              </a:rPr>
              <a:t></a:t>
            </a:r>
            <a:r>
              <a:rPr lang="en-US" sz="1300" dirty="0"/>
              <a:t>', </a:t>
            </a:r>
            <a:r>
              <a:rPr lang="en-US" sz="1300" i="1" dirty="0"/>
              <a:t>P</a:t>
            </a:r>
            <a:r>
              <a:rPr lang="en-US" sz="1300" dirty="0"/>
              <a:t> contains precisely the states that </a:t>
            </a:r>
            <a:r>
              <a:rPr lang="en-US" sz="1300" i="1" dirty="0"/>
              <a:t>M</a:t>
            </a:r>
            <a:r>
              <a:rPr lang="en-US" sz="1300" dirty="0"/>
              <a:t> could land in after starting in any state in </a:t>
            </a:r>
            <a:r>
              <a:rPr lang="en-US" sz="1300" i="1" dirty="0"/>
              <a:t>S</a:t>
            </a:r>
            <a:r>
              <a:rPr lang="en-US" sz="1300" dirty="0"/>
              <a:t> and reading </a:t>
            </a:r>
            <a:r>
              <a:rPr lang="en-US" sz="1300" i="1" dirty="0"/>
              <a:t>x</a:t>
            </a:r>
            <a:r>
              <a:rPr lang="en-US" sz="1300" dirty="0"/>
              <a:t>.  Thus if </a:t>
            </a:r>
            <a:r>
              <a:rPr lang="en-US" sz="1300" i="1" dirty="0"/>
              <a:t>p</a:t>
            </a:r>
            <a:r>
              <a:rPr lang="en-US" sz="1300" dirty="0"/>
              <a:t> </a:t>
            </a:r>
            <a:r>
              <a:rPr lang="en-US" sz="1300" dirty="0">
                <a:sym typeface="Symbol" panose="05050102010706020507" pitchFamily="18" charset="2"/>
              </a:rPr>
              <a:t></a:t>
            </a:r>
            <a:r>
              <a:rPr lang="en-US" sz="1300" dirty="0"/>
              <a:t> </a:t>
            </a:r>
            <a:r>
              <a:rPr lang="en-US" sz="1300" i="1" dirty="0"/>
              <a:t>P</a:t>
            </a:r>
            <a:r>
              <a:rPr lang="en-US" sz="1300" dirty="0"/>
              <a:t>, </a:t>
            </a:r>
            <a:r>
              <a:rPr lang="en-US" sz="1300" i="1" dirty="0"/>
              <a:t>p</a:t>
            </a:r>
            <a:r>
              <a:rPr lang="en-US" sz="1300" dirty="0"/>
              <a:t> must be a state that </a:t>
            </a:r>
            <a:r>
              <a:rPr lang="en-US" sz="1300" i="1" dirty="0"/>
              <a:t>M</a:t>
            </a:r>
            <a:r>
              <a:rPr lang="en-US" sz="1300" dirty="0"/>
              <a:t> could land in if started in </a:t>
            </a:r>
            <a:r>
              <a:rPr lang="en-US" sz="1300" i="1" dirty="0" err="1"/>
              <a:t>s</a:t>
            </a:r>
            <a:r>
              <a:rPr lang="en-US" sz="1300" i="1" baseline="-25000" dirty="0" err="1"/>
              <a:t>i</a:t>
            </a:r>
            <a:r>
              <a:rPr lang="en-US" sz="1300" dirty="0"/>
              <a:t> on reading </a:t>
            </a:r>
            <a:r>
              <a:rPr lang="en-US" sz="1300" i="1" dirty="0"/>
              <a:t>x</a:t>
            </a:r>
            <a:r>
              <a:rPr lang="en-US" sz="1300" dirty="0"/>
              <a:t>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5B77E1-8B25-427E-974B-24D695FE8BEA}" type="slidenum">
              <a:rPr lang="en-US"/>
              <a:pPr eaLnBrk="1" hangingPunct="1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61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DAB0DD6-2F3F-4228-8DB6-3DBEB026636A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14312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56462"/>
            <a:r>
              <a:rPr lang="en-US" sz="1300" dirty="0"/>
              <a:t>By the induction hypothesis, if </a:t>
            </a:r>
            <a:r>
              <a:rPr lang="en-US" sz="1300" i="1" dirty="0"/>
              <a:t>M</a:t>
            </a:r>
            <a:r>
              <a:rPr lang="en-US" sz="1300" dirty="0"/>
              <a:t>, after processing </a:t>
            </a:r>
            <a:r>
              <a:rPr lang="en-US" sz="1300" i="1" dirty="0"/>
              <a:t>z</a:t>
            </a:r>
            <a:r>
              <a:rPr lang="en-US" sz="1300" dirty="0"/>
              <a:t>, can reach some set of states </a:t>
            </a:r>
            <a:r>
              <a:rPr lang="en-US" sz="1300" i="1" dirty="0"/>
              <a:t>S</a:t>
            </a:r>
            <a:r>
              <a:rPr lang="en-US" sz="1300" dirty="0"/>
              <a:t>, then </a:t>
            </a:r>
            <a:r>
              <a:rPr lang="en-US" sz="1300" i="1" dirty="0"/>
              <a:t>Q</a:t>
            </a:r>
            <a:r>
              <a:rPr lang="en-US" sz="1300" dirty="0"/>
              <a:t> (the state M' is in after processing z) must contain precisely all the states in </a:t>
            </a:r>
            <a:r>
              <a:rPr lang="en-US" sz="1300" i="1" dirty="0"/>
              <a:t>S</a:t>
            </a:r>
            <a:r>
              <a:rPr lang="en-US" sz="1300" dirty="0"/>
              <a:t>.  So, from </a:t>
            </a:r>
            <a:r>
              <a:rPr lang="en-US" sz="1300" i="1" dirty="0"/>
              <a:t>Q</a:t>
            </a:r>
            <a:r>
              <a:rPr lang="en-US" sz="1300" dirty="0"/>
              <a:t>, reading </a:t>
            </a:r>
            <a:r>
              <a:rPr lang="en-US" sz="1300" i="1" dirty="0"/>
              <a:t>x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 must be in some set state </a:t>
            </a:r>
            <a:r>
              <a:rPr lang="en-US" sz="1300" i="1" dirty="0"/>
              <a:t>P</a:t>
            </a:r>
            <a:r>
              <a:rPr lang="en-US" sz="1300" dirty="0"/>
              <a:t> that contains precisely the states that </a:t>
            </a:r>
            <a:r>
              <a:rPr lang="en-US" sz="1300" i="1" dirty="0"/>
              <a:t>M</a:t>
            </a:r>
            <a:r>
              <a:rPr lang="en-US" sz="1300" dirty="0"/>
              <a:t> can reach starting in any of the states in </a:t>
            </a:r>
            <a:r>
              <a:rPr lang="en-US" sz="1300" i="1" dirty="0"/>
              <a:t>S</a:t>
            </a:r>
            <a:r>
              <a:rPr lang="en-US" sz="1300" dirty="0"/>
              <a:t>, reading </a:t>
            </a:r>
            <a:r>
              <a:rPr lang="en-US" sz="1300" i="1" dirty="0"/>
              <a:t>x</a:t>
            </a:r>
            <a:r>
              <a:rPr lang="en-US" sz="1300" dirty="0"/>
              <a:t>, and then following all </a:t>
            </a:r>
            <a:r>
              <a:rPr lang="en-US" sz="1300" dirty="0">
                <a:sym typeface="Symbol" panose="05050102010706020507" pitchFamily="18" charset="2"/>
              </a:rPr>
              <a:t></a:t>
            </a:r>
            <a:r>
              <a:rPr lang="en-US" sz="1300" dirty="0"/>
              <a:t> transitions.  So, after consuming </a:t>
            </a:r>
            <a:r>
              <a:rPr lang="en-US" sz="1300" i="1" dirty="0" err="1"/>
              <a:t>zc</a:t>
            </a:r>
            <a:r>
              <a:rPr lang="en-US" sz="1300" dirty="0"/>
              <a:t>, </a:t>
            </a:r>
            <a:r>
              <a:rPr lang="en-US" sz="1300" i="1" dirty="0"/>
              <a:t>M'</a:t>
            </a:r>
            <a:r>
              <a:rPr lang="en-US" sz="1300" dirty="0"/>
              <a:t>, when started in </a:t>
            </a:r>
            <a:r>
              <a:rPr lang="en-US" sz="1300" i="1" dirty="0" err="1"/>
              <a:t>eps</a:t>
            </a:r>
            <a:r>
              <a:rPr lang="en-US" sz="1300" dirty="0"/>
              <a:t>(</a:t>
            </a:r>
            <a:r>
              <a:rPr lang="en-US" sz="1300" i="1" dirty="0"/>
              <a:t>q</a:t>
            </a:r>
            <a:r>
              <a:rPr lang="en-US" sz="1300" dirty="0"/>
              <a:t>), must end up in a state </a:t>
            </a:r>
            <a:r>
              <a:rPr lang="en-US" sz="1300" i="1" dirty="0"/>
              <a:t>P</a:t>
            </a:r>
            <a:r>
              <a:rPr lang="en-US" sz="1300" dirty="0"/>
              <a:t> that contains all and only the states </a:t>
            </a:r>
            <a:r>
              <a:rPr lang="en-US" sz="1300" i="1" dirty="0"/>
              <a:t>p</a:t>
            </a:r>
            <a:r>
              <a:rPr lang="en-US" sz="1300" dirty="0"/>
              <a:t> that </a:t>
            </a:r>
            <a:r>
              <a:rPr lang="en-US" sz="1300" i="1" dirty="0"/>
              <a:t>M</a:t>
            </a:r>
            <a:r>
              <a:rPr lang="en-US" sz="1300" dirty="0"/>
              <a:t>, when started in </a:t>
            </a:r>
            <a:r>
              <a:rPr lang="en-US" sz="1300" i="1" dirty="0"/>
              <a:t>q</a:t>
            </a:r>
            <a:r>
              <a:rPr lang="en-US" sz="1300" dirty="0"/>
              <a:t>, could end up in.</a:t>
            </a: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C29A540-2839-442F-ABF5-FDD7CB7FE80F}" type="slidenum">
              <a:rPr lang="en-US"/>
              <a:pPr eaLnBrk="1" hangingPunct="1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80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After first sentence of second bullet:  In other words, the new machine, when started in its start state, can consume w and end up in one of its accepting states. This follows from the lemma, which is more general and describes a computation from </a:t>
            </a:r>
            <a:r>
              <a:rPr lang="en-US" b="1" dirty="0" smtClean="0">
                <a:latin typeface="Arial" panose="020B0604020202020204" pitchFamily="34" charset="0"/>
              </a:rPr>
              <a:t>any</a:t>
            </a:r>
            <a:r>
              <a:rPr lang="en-US" dirty="0" smtClean="0">
                <a:latin typeface="Arial" panose="020B0604020202020204" pitchFamily="34" charset="0"/>
              </a:rPr>
              <a:t> state to </a:t>
            </a:r>
            <a:r>
              <a:rPr lang="en-US" b="1" dirty="0" smtClean="0">
                <a:latin typeface="Arial" panose="020B0604020202020204" pitchFamily="34" charset="0"/>
              </a:rPr>
              <a:t>any</a:t>
            </a:r>
            <a:r>
              <a:rPr lang="en-US" dirty="0" smtClean="0">
                <a:latin typeface="Arial" panose="020B0604020202020204" pitchFamily="34" charset="0"/>
              </a:rPr>
              <a:t> other.</a:t>
            </a:r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7126" indent="-29889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95578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73809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2040" indent="-23911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30272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08503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6734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64965" indent="-2391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4F05FE-BDEA-4DC4-92F0-8F539C5949EA}" type="slidenum">
              <a:rPr lang="en-US"/>
              <a:pPr eaLnBrk="1" hangingPunct="1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383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2F98F0-1B5F-4C6B-A5CF-A2DA9DAA2DD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74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1" dirty="0"/>
              <a:t>Proof: </a:t>
            </a:r>
            <a:r>
              <a:rPr lang="en-US" i="1" dirty="0"/>
              <a:t>S</a:t>
            </a:r>
            <a:r>
              <a:rPr lang="en-US" dirty="0"/>
              <a:t>how the two directions of the implication: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1" dirty="0"/>
              <a:t>L regular </a:t>
            </a:r>
            <a:r>
              <a:rPr lang="en-US" b="1" i="1" dirty="0">
                <a:sym typeface="Symbol" panose="05050102010706020507" pitchFamily="18" charset="2"/>
              </a:rPr>
              <a:t></a:t>
            </a:r>
            <a:r>
              <a:rPr lang="en-US" b="1" i="1" dirty="0"/>
              <a:t> the number of equivalence classes of </a:t>
            </a:r>
            <a:r>
              <a:rPr lang="en-US" b="1" i="1" dirty="0">
                <a:sym typeface="Symbol" panose="05050102010706020507" pitchFamily="18" charset="2"/>
              </a:rPr>
              <a:t></a:t>
            </a:r>
            <a:r>
              <a:rPr lang="en-US" b="1" i="1" baseline="-25000" dirty="0"/>
              <a:t>L</a:t>
            </a:r>
            <a:r>
              <a:rPr lang="en-US" b="1" i="1" dirty="0"/>
              <a:t> is finite:</a:t>
            </a:r>
            <a:r>
              <a:rPr lang="en-US" dirty="0"/>
              <a:t> If </a:t>
            </a:r>
            <a:r>
              <a:rPr lang="en-US" i="1" dirty="0"/>
              <a:t>L</a:t>
            </a:r>
            <a:r>
              <a:rPr lang="en-US" dirty="0"/>
              <a:t> is regular, then there exists some FSM </a:t>
            </a:r>
            <a:r>
              <a:rPr lang="en-US" i="1" dirty="0"/>
              <a:t>M</a:t>
            </a:r>
            <a:r>
              <a:rPr lang="en-US" dirty="0"/>
              <a:t> that accepts </a:t>
            </a:r>
            <a:r>
              <a:rPr lang="en-US" i="1" dirty="0"/>
              <a:t>L</a:t>
            </a:r>
            <a:r>
              <a:rPr lang="en-US" dirty="0"/>
              <a:t>.  </a:t>
            </a:r>
            <a:r>
              <a:rPr lang="en-US" i="1" dirty="0"/>
              <a:t>M</a:t>
            </a:r>
            <a:r>
              <a:rPr lang="en-US" dirty="0"/>
              <a:t> has some finite number of states </a:t>
            </a:r>
            <a:r>
              <a:rPr lang="en-US" i="1" dirty="0"/>
              <a:t>m</a:t>
            </a:r>
            <a:r>
              <a:rPr lang="en-US" dirty="0"/>
              <a:t>.  The cardinality of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i="1" baseline="-25000" dirty="0"/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.  So the cardinality of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i="1" baseline="-25000" dirty="0"/>
              <a:t>L</a:t>
            </a:r>
            <a:r>
              <a:rPr lang="en-US" dirty="0"/>
              <a:t> is finite.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1" dirty="0"/>
              <a:t>The number of equivalence classes of </a:t>
            </a:r>
            <a:r>
              <a:rPr lang="en-US" b="1" i="1" dirty="0">
                <a:sym typeface="Symbol" panose="05050102010706020507" pitchFamily="18" charset="2"/>
              </a:rPr>
              <a:t></a:t>
            </a:r>
            <a:r>
              <a:rPr lang="en-US" b="1" i="1" baseline="-25000" dirty="0"/>
              <a:t>L</a:t>
            </a:r>
            <a:r>
              <a:rPr lang="en-US" b="1" i="1" dirty="0"/>
              <a:t> is finite </a:t>
            </a:r>
            <a:r>
              <a:rPr lang="en-US" b="1" i="1" dirty="0">
                <a:sym typeface="Symbol" panose="05050102010706020507" pitchFamily="18" charset="2"/>
              </a:rPr>
              <a:t></a:t>
            </a:r>
            <a:r>
              <a:rPr lang="en-US" b="1" i="1" dirty="0"/>
              <a:t> L regular:</a:t>
            </a:r>
            <a:r>
              <a:rPr lang="en-US" dirty="0"/>
              <a:t>  If the cardinality of </a:t>
            </a:r>
            <a:r>
              <a:rPr lang="en-US" dirty="0">
                <a:sym typeface="Symbol" panose="05050102010706020507" pitchFamily="18" charset="2"/>
              </a:rPr>
              <a:t></a:t>
            </a:r>
            <a:r>
              <a:rPr lang="en-US" i="1" baseline="-25000" dirty="0"/>
              <a:t>L</a:t>
            </a:r>
            <a:r>
              <a:rPr lang="en-US" dirty="0"/>
              <a:t> is finite, then the construction that was described in the proof of the previous theorem will build an FSM that accepts </a:t>
            </a:r>
            <a:r>
              <a:rPr lang="en-US" i="1" dirty="0"/>
              <a:t>L</a:t>
            </a:r>
            <a:r>
              <a:rPr lang="en-US" dirty="0"/>
              <a:t>.  So </a:t>
            </a:r>
            <a:r>
              <a:rPr lang="en-US" i="1" dirty="0"/>
              <a:t>L</a:t>
            </a:r>
            <a:r>
              <a:rPr lang="en-US" dirty="0"/>
              <a:t> must be regular.  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D96A86-C20F-42FF-BE1B-4013F1C05703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5778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It's not so easy to determine the equivalence classes,</a:t>
            </a:r>
            <a:r>
              <a:rPr lang="en-US" baseline="0" dirty="0" smtClean="0">
                <a:latin typeface="Arial" panose="020B0604020202020204" pitchFamily="34" charset="0"/>
              </a:rPr>
              <a:t> since we don't know the language. And this is a fairly small machine.</a:t>
            </a:r>
          </a:p>
          <a:p>
            <a:endParaRPr lang="en-US" baseline="0" dirty="0" smtClean="0">
              <a:latin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DC6FA60-E869-4E93-89F6-B1CB82DD5DB3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6497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103B9B-7BE8-46E0-9FB9-F6EFE8215DD0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1357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∀</a:t>
            </a:r>
            <a:r>
              <a:rPr lang="en-US" dirty="0" smtClean="0"/>
              <a:t> w </a:t>
            </a:r>
            <a:r>
              <a:rPr lang="en-US" dirty="0"/>
              <a:t>∊</a:t>
            </a:r>
            <a:r>
              <a:rPr lang="en-US" dirty="0" smtClean="0"/>
              <a:t> </a:t>
            </a:r>
            <a:r>
              <a:rPr lang="el-GR" dirty="0"/>
              <a:t>Σ</a:t>
            </a:r>
            <a:r>
              <a:rPr lang="en-US" dirty="0"/>
              <a:t>* (∃</a:t>
            </a:r>
            <a:r>
              <a:rPr lang="en-US" dirty="0" smtClean="0"/>
              <a:t> p', q' </a:t>
            </a:r>
            <a:r>
              <a:rPr lang="en-US" dirty="0"/>
              <a:t>∊</a:t>
            </a:r>
            <a:r>
              <a:rPr lang="en-US" dirty="0" smtClean="0"/>
              <a:t>  K ( ((p,</a:t>
            </a:r>
            <a:r>
              <a:rPr lang="en-US" baseline="0" dirty="0" smtClean="0"/>
              <a:t> w) </a:t>
            </a:r>
            <a:r>
              <a:rPr lang="en-US" dirty="0"/>
              <a:t>⊦* (p', </a:t>
            </a:r>
            <a:r>
              <a:rPr lang="el-GR" dirty="0"/>
              <a:t>ε</a:t>
            </a:r>
            <a:r>
              <a:rPr lang="el-GR" dirty="0" smtClean="0"/>
              <a:t> </a:t>
            </a:r>
            <a:r>
              <a:rPr lang="en-US" dirty="0" smtClean="0"/>
              <a:t>) ^ (q,</a:t>
            </a:r>
            <a:r>
              <a:rPr lang="en-US" baseline="0" dirty="0" smtClean="0"/>
              <a:t> w) </a:t>
            </a:r>
            <a:r>
              <a:rPr lang="en-US" dirty="0"/>
              <a:t>⊦* (q', </a:t>
            </a:r>
            <a:r>
              <a:rPr lang="el-GR" dirty="0"/>
              <a:t>ε</a:t>
            </a:r>
            <a:r>
              <a:rPr lang="el-GR" dirty="0" smtClean="0"/>
              <a:t> </a:t>
            </a:r>
            <a:r>
              <a:rPr lang="en-US" dirty="0" smtClean="0"/>
              <a:t>) ) </a:t>
            </a:r>
            <a:r>
              <a:rPr lang="en-US" dirty="0"/>
              <a:t>→</a:t>
            </a:r>
            <a:r>
              <a:rPr lang="en-US" dirty="0" smtClean="0"/>
              <a:t> ((p'</a:t>
            </a:r>
            <a:r>
              <a:rPr lang="en-US" dirty="0"/>
              <a:t>∊</a:t>
            </a:r>
            <a:r>
              <a:rPr lang="en-US" dirty="0" smtClean="0"/>
              <a:t> A) </a:t>
            </a:r>
            <a:r>
              <a:rPr lang="en-US" dirty="0"/>
              <a:t>↔</a:t>
            </a:r>
            <a:r>
              <a:rPr lang="en-US" dirty="0" smtClean="0"/>
              <a:t> (q' </a:t>
            </a:r>
            <a:r>
              <a:rPr lang="en-US" dirty="0"/>
              <a:t>∊ A))))</a:t>
            </a:r>
            <a:r>
              <a:rPr lang="en-US" dirty="0" smtClean="0"/>
              <a:t> </a:t>
            </a:r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884736-F2D8-4BFA-B012-520257B9351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897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5F6809-F088-45E9-8E96-6AE9150A3A79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3560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543D4E-DF53-4E72-A4D5-FEC63F2890B1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2209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B31B-2BC4-418F-BC71-86484B88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64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77B1-F8E6-4289-8A2A-6154FD21A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645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F87E-792B-454D-A9E5-D156D2FDC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9392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7C7C3-2A92-4852-AB1C-4A86767E2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2563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6195A-7F0A-4FC6-A547-6A628A189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90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AFF8-EEAF-4B0F-8077-B6FCFFC89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3963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AF9C4-2855-4E9C-9F4E-E72768F23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1907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16013-480F-4D3B-A16D-D3BDB080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299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DC2B-6992-4CF8-838A-51375AC78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1015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A6215-7382-48E1-B207-F13457D91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6255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7E9B-2252-41DE-A410-B8155C82E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055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DB6D5-2AF7-40E5-8216-63420CB75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613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65687CE-A3D1-453B-A588-7A9349506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066800"/>
            <a:ext cx="86106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MA/CSSE 474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667000"/>
            <a:ext cx="8534400" cy="1752600"/>
          </a:xfrm>
        </p:spPr>
        <p:txBody>
          <a:bodyPr/>
          <a:lstStyle/>
          <a:p>
            <a:pPr eaLnBrk="1" hangingPunct="1"/>
            <a:r>
              <a:rPr lang="en-US" smtClean="0"/>
              <a:t>Theory of Computation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14400" y="3733800"/>
            <a:ext cx="84582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dirty="0" smtClean="0">
                <a:solidFill>
                  <a:schemeClr val="tx2"/>
                </a:solidFill>
              </a:rPr>
              <a:t>DFSM Canonical Form</a:t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/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>Proof of NDFSM</a:t>
            </a:r>
            <a:r>
              <a:rPr lang="en-US" sz="40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DFSM </a:t>
            </a:r>
            <a:r>
              <a:rPr lang="en-US" sz="4000" smtClean="0">
                <a:solidFill>
                  <a:schemeClr val="tx2"/>
                </a:solidFill>
                <a:sym typeface="Wingdings" panose="05000000000000000000" pitchFamily="2" charset="2"/>
              </a:rPr>
              <a:t>ALGORITHM </a:t>
            </a:r>
            <a:r>
              <a:rPr lang="en-US" sz="1800" smtClean="0">
                <a:solidFill>
                  <a:schemeClr val="tx2"/>
                </a:solidFill>
              </a:rPr>
              <a:t>(as much as we have time for) </a:t>
            </a:r>
            <a:endParaRPr lang="en-US" sz="1800" dirty="0">
              <a:solidFill>
                <a:schemeClr val="tx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Constructing </a:t>
            </a:r>
            <a:r>
              <a:rPr lang="en-US" sz="3600" b="1">
                <a:solidFill>
                  <a:schemeClr val="tx2"/>
                </a:solidFill>
                <a:sym typeface="Symbol" panose="05050102010706020507" pitchFamily="18" charset="2"/>
              </a:rPr>
              <a:t></a:t>
            </a:r>
            <a:r>
              <a:rPr lang="en-US" sz="3600" b="1">
                <a:solidFill>
                  <a:schemeClr val="tx2"/>
                </a:solidFill>
              </a:rPr>
              <a:t>, Continued</a:t>
            </a:r>
          </a:p>
        </p:txBody>
      </p:sp>
      <p:sp>
        <p:nvSpPr>
          <p:cNvPr id="69635" name="Text Box 5"/>
          <p:cNvSpPr txBox="1">
            <a:spLocks noChangeArrowheads="1"/>
          </p:cNvSpPr>
          <p:nvPr/>
        </p:nvSpPr>
        <p:spPr bwMode="auto">
          <a:xfrm>
            <a:off x="1066800" y="1371600"/>
            <a:ext cx="7772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/>
              <a:t>More precisely, </a:t>
            </a:r>
            <a:r>
              <a:rPr lang="en-US" sz="2800">
                <a:sym typeface="Symbol" panose="05050102010706020507" pitchFamily="18" charset="2"/>
              </a:rPr>
              <a:t></a:t>
            </a:r>
            <a:r>
              <a:rPr lang="en-US" sz="2800" i="1"/>
              <a:t>p,q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</a:t>
            </a:r>
            <a:r>
              <a:rPr lang="en-US" sz="2800"/>
              <a:t> </a:t>
            </a:r>
            <a:r>
              <a:rPr lang="en-US" sz="2800" i="1"/>
              <a:t>K</a:t>
            </a:r>
            <a:r>
              <a:rPr lang="en-US" sz="2800"/>
              <a:t> and any </a:t>
            </a:r>
            <a:r>
              <a:rPr lang="en-US" sz="2800" i="1"/>
              <a:t>n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</a:t>
            </a:r>
            <a:r>
              <a:rPr lang="en-US" sz="2800"/>
              <a:t> 1, </a:t>
            </a:r>
            <a:r>
              <a:rPr lang="en-US" sz="2800" i="1"/>
              <a:t>q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</a:t>
            </a:r>
            <a:r>
              <a:rPr lang="en-US" sz="2800" i="1" baseline="30000"/>
              <a:t>n</a:t>
            </a:r>
            <a:r>
              <a:rPr lang="en-US" sz="2800"/>
              <a:t> </a:t>
            </a:r>
            <a:r>
              <a:rPr lang="en-US" sz="2800" i="1"/>
              <a:t>p</a:t>
            </a:r>
            <a:r>
              <a:rPr lang="en-US" sz="2800"/>
              <a:t> iff:</a:t>
            </a:r>
            <a:endParaRPr lang="en-US" sz="28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i="1"/>
              <a:t>    </a:t>
            </a:r>
            <a:r>
              <a:rPr lang="en-US" sz="2800"/>
              <a:t>1. </a:t>
            </a:r>
            <a:r>
              <a:rPr lang="en-US" sz="2800" i="1"/>
              <a:t>q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</a:t>
            </a:r>
            <a:r>
              <a:rPr lang="en-US" sz="2800" i="1" baseline="30000"/>
              <a:t>n</a:t>
            </a:r>
            <a:r>
              <a:rPr lang="en-US" sz="2800" baseline="30000"/>
              <a:t>-1</a:t>
            </a:r>
            <a:r>
              <a:rPr lang="en-US" sz="2800"/>
              <a:t> </a:t>
            </a:r>
            <a:r>
              <a:rPr lang="en-US" sz="2800" i="1"/>
              <a:t>p</a:t>
            </a:r>
            <a:r>
              <a:rPr lang="en-US" sz="2800"/>
              <a:t>, and</a:t>
            </a:r>
            <a:endParaRPr lang="en-US" sz="28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>
                <a:sym typeface="Symbol" panose="05050102010706020507" pitchFamily="18" charset="2"/>
              </a:rPr>
              <a:t>    2. </a:t>
            </a:r>
            <a:r>
              <a:rPr lang="en-US" sz="2800" i="1"/>
              <a:t>a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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</a:t>
            </a:r>
            <a:r>
              <a:rPr lang="en-US" sz="2800"/>
              <a:t> (</a:t>
            </a:r>
            <a:r>
              <a:rPr lang="en-US" sz="2800">
                <a:sym typeface="Symbol" panose="05050102010706020507" pitchFamily="18" charset="2"/>
              </a:rPr>
              <a:t></a:t>
            </a:r>
            <a:r>
              <a:rPr lang="en-US" sz="2800"/>
              <a:t>(</a:t>
            </a:r>
            <a:r>
              <a:rPr lang="en-US" sz="2800" i="1"/>
              <a:t>p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 </a:t>
            </a:r>
            <a:r>
              <a:rPr lang="en-US" sz="2800">
                <a:sym typeface="Symbol" panose="05050102010706020507" pitchFamily="18" charset="2"/>
              </a:rPr>
              <a:t></a:t>
            </a:r>
            <a:r>
              <a:rPr lang="en-US" sz="2800" i="1" baseline="30000"/>
              <a:t>n</a:t>
            </a:r>
            <a:r>
              <a:rPr lang="en-US" sz="2800" baseline="30000"/>
              <a:t>-1</a:t>
            </a:r>
            <a:r>
              <a:rPr lang="en-US" sz="2800"/>
              <a:t> </a:t>
            </a:r>
            <a:r>
              <a:rPr lang="en-US" sz="2800">
                <a:sym typeface="Symbol" panose="05050102010706020507" pitchFamily="18" charset="2"/>
              </a:rPr>
              <a:t></a:t>
            </a:r>
            <a:r>
              <a:rPr lang="en-US" sz="2800"/>
              <a:t>(</a:t>
            </a:r>
            <a:r>
              <a:rPr lang="en-US" sz="2800" i="1"/>
              <a:t>q</a:t>
            </a:r>
            <a:r>
              <a:rPr lang="en-US" sz="2800"/>
              <a:t>, </a:t>
            </a:r>
            <a:r>
              <a:rPr lang="en-US" sz="2800" i="1"/>
              <a:t>a</a:t>
            </a:r>
            <a:r>
              <a:rPr lang="en-US" sz="280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0770873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An Example</a:t>
            </a:r>
            <a:r>
              <a:rPr lang="en-US" sz="44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73731" name="Text Box 5"/>
          <p:cNvSpPr txBox="1">
            <a:spLocks noChangeArrowheads="1"/>
          </p:cNvSpPr>
          <p:nvPr/>
        </p:nvSpPr>
        <p:spPr bwMode="auto">
          <a:xfrm>
            <a:off x="1066800" y="1371600"/>
            <a:ext cx="77724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 = {</a:t>
            </a:r>
            <a:r>
              <a:rPr lang="en-US" sz="2400" dirty="0">
                <a:latin typeface="Courier New" panose="02070309020205020404" pitchFamily="49" charset="0"/>
              </a:rPr>
              <a:t>a</a:t>
            </a:r>
            <a:r>
              <a:rPr lang="en-US" sz="2400" dirty="0"/>
              <a:t>, </a:t>
            </a:r>
            <a:r>
              <a:rPr lang="en-US" sz="2400" dirty="0">
                <a:latin typeface="Courier New" panose="02070309020205020404" pitchFamily="49" charset="0"/>
              </a:rPr>
              <a:t>b</a:t>
            </a:r>
            <a:r>
              <a:rPr lang="en-US" sz="2400" dirty="0"/>
              <a:t>}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/>
              <a:t>Equivalence classes:</a:t>
            </a: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baseline="30000" dirty="0"/>
              <a:t>0</a:t>
            </a:r>
            <a:r>
              <a:rPr lang="en-US" sz="2400" dirty="0"/>
              <a:t> =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baseline="30000" dirty="0"/>
              <a:t>1</a:t>
            </a:r>
            <a:r>
              <a:rPr lang="en-US" sz="2400" dirty="0"/>
              <a:t>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baseline="30000" dirty="0"/>
              <a:t>2</a:t>
            </a:r>
            <a:r>
              <a:rPr lang="en-US" sz="2400" dirty="0"/>
              <a:t> = </a:t>
            </a:r>
          </a:p>
        </p:txBody>
      </p:sp>
      <p:pic>
        <p:nvPicPr>
          <p:cNvPr id="73732" name="Picture 6" descr="Example 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7381875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2804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smtClean="0"/>
              <a:t>The Result</a:t>
            </a:r>
          </a:p>
        </p:txBody>
      </p:sp>
      <p:pic>
        <p:nvPicPr>
          <p:cNvPr id="75779" name="Picture 4" descr="Example 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7800"/>
            <a:ext cx="5988050" cy="453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14877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ChangeArrowheads="1"/>
          </p:cNvSpPr>
          <p:nvPr/>
        </p:nvSpPr>
        <p:spPr bwMode="auto">
          <a:xfrm>
            <a:off x="762000" y="-2286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>
                <a:solidFill>
                  <a:schemeClr val="tx2"/>
                </a:solidFill>
              </a:rPr>
              <a:t>MinDFSM</a:t>
            </a:r>
            <a:r>
              <a:rPr lang="en-US" sz="3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838200" y="517525"/>
            <a:ext cx="8305800" cy="585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 i="1"/>
              <a:t>MinDFSM</a:t>
            </a:r>
            <a:r>
              <a:rPr lang="en-US" sz="1800"/>
              <a:t>(</a:t>
            </a:r>
            <a:r>
              <a:rPr lang="en-US" sz="1800" i="1"/>
              <a:t>M</a:t>
            </a:r>
            <a:r>
              <a:rPr lang="en-US" sz="1800"/>
              <a:t>: DFSM) 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1.  </a:t>
            </a:r>
            <a:r>
              <a:rPr lang="en-US" sz="1800" i="1"/>
              <a:t>classes</a:t>
            </a:r>
            <a:r>
              <a:rPr lang="en-US" sz="1800"/>
              <a:t> := {</a:t>
            </a:r>
            <a:r>
              <a:rPr lang="en-US" sz="1800" i="1"/>
              <a:t>A</a:t>
            </a:r>
            <a:r>
              <a:rPr lang="en-US" sz="1800"/>
              <a:t>, </a:t>
            </a:r>
            <a:r>
              <a:rPr lang="en-US" sz="1800" i="1"/>
              <a:t>K</a:t>
            </a:r>
            <a:r>
              <a:rPr lang="en-US" sz="1800"/>
              <a:t>-</a:t>
            </a:r>
            <a:r>
              <a:rPr lang="en-US" sz="1800" i="1"/>
              <a:t>A</a:t>
            </a:r>
            <a:r>
              <a:rPr lang="en-US" sz="1800"/>
              <a:t>};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2.  Repeat until no changes are made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2.1.  </a:t>
            </a:r>
            <a:r>
              <a:rPr lang="en-US" sz="1800" i="1"/>
              <a:t>newclasses</a:t>
            </a:r>
            <a:r>
              <a:rPr lang="en-US" sz="1800"/>
              <a:t> := </a:t>
            </a:r>
            <a:r>
              <a:rPr lang="en-US" sz="1800">
                <a:sym typeface="Symbol" panose="05050102010706020507" pitchFamily="18" charset="2"/>
              </a:rPr>
              <a:t></a:t>
            </a:r>
            <a:r>
              <a:rPr lang="en-US" sz="1800"/>
              <a:t>;	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2.2.  For each equivalence class </a:t>
            </a:r>
            <a:r>
              <a:rPr lang="en-US" sz="1800" i="1"/>
              <a:t>e</a:t>
            </a:r>
            <a:r>
              <a:rPr lang="en-US" sz="1800"/>
              <a:t> in </a:t>
            </a:r>
            <a:r>
              <a:rPr lang="en-US" sz="1800" i="1"/>
              <a:t>classes</a:t>
            </a:r>
            <a:r>
              <a:rPr lang="en-US" sz="1800"/>
              <a:t>, if </a:t>
            </a:r>
            <a:r>
              <a:rPr lang="en-US" sz="1800" i="1"/>
              <a:t>e</a:t>
            </a:r>
            <a:r>
              <a:rPr lang="en-US" sz="1800"/>
              <a:t> contains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more than one state do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For each state </a:t>
            </a:r>
            <a:r>
              <a:rPr lang="en-US" sz="1800" i="1"/>
              <a:t>q</a:t>
            </a:r>
            <a:r>
              <a:rPr lang="en-US" sz="1800"/>
              <a:t> in </a:t>
            </a:r>
            <a:r>
              <a:rPr lang="en-US" sz="1800" i="1"/>
              <a:t>e</a:t>
            </a:r>
            <a:r>
              <a:rPr lang="en-US" sz="1800"/>
              <a:t> do	</a:t>
            </a:r>
          </a:p>
          <a:p>
            <a:pPr lvl="3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  For each character </a:t>
            </a:r>
            <a:r>
              <a:rPr lang="en-US" sz="1800" i="1"/>
              <a:t>c</a:t>
            </a:r>
            <a:r>
              <a:rPr lang="en-US" sz="1800"/>
              <a:t> in </a:t>
            </a:r>
            <a:r>
              <a:rPr lang="en-US" sz="1800">
                <a:sym typeface="Symbol" panose="05050102010706020507" pitchFamily="18" charset="2"/>
              </a:rPr>
              <a:t></a:t>
            </a:r>
            <a:r>
              <a:rPr lang="en-US" sz="1800"/>
              <a:t> do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      Determine which element of </a:t>
            </a:r>
            <a:r>
              <a:rPr lang="en-US" sz="1800" i="1"/>
              <a:t>classes q</a:t>
            </a:r>
            <a:r>
              <a:rPr lang="en-US" sz="1800"/>
              <a:t> 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z="1800"/>
              <a:t>			goes to if </a:t>
            </a:r>
            <a:r>
              <a:rPr lang="en-US" sz="1800" i="1"/>
              <a:t>c</a:t>
            </a:r>
            <a:r>
              <a:rPr lang="en-US" sz="1800"/>
              <a:t> is read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If there are any two states </a:t>
            </a:r>
            <a:r>
              <a:rPr lang="en-US" sz="1800" i="1"/>
              <a:t>p</a:t>
            </a:r>
            <a:r>
              <a:rPr lang="en-US" sz="1800"/>
              <a:t> and </a:t>
            </a:r>
            <a:r>
              <a:rPr lang="en-US" sz="1800" i="1"/>
              <a:t>q</a:t>
            </a:r>
            <a:r>
              <a:rPr lang="en-US" sz="1800"/>
              <a:t> that need to be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           split, split them.  Create as many new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           equivalence classes as are necessary.  Insert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			  those classes into </a:t>
            </a:r>
            <a:r>
              <a:rPr lang="en-US" sz="1800" i="1"/>
              <a:t>newclasses</a:t>
            </a:r>
            <a:r>
              <a:rPr lang="en-US" sz="1800"/>
              <a:t>.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If there are no states whose behavior differs, no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                  splitting is necessary.  Insert </a:t>
            </a:r>
            <a:r>
              <a:rPr lang="en-US" sz="1800" i="1"/>
              <a:t>e</a:t>
            </a:r>
            <a:r>
              <a:rPr lang="en-US" sz="1800"/>
              <a:t> into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1800"/>
              <a:t>			</a:t>
            </a:r>
            <a:r>
              <a:rPr lang="en-US" sz="1800" i="1"/>
              <a:t>newclasses</a:t>
            </a:r>
            <a:r>
              <a:rPr lang="en-US" sz="1800"/>
              <a:t>.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     2.3.  </a:t>
            </a:r>
            <a:r>
              <a:rPr lang="en-US" sz="1800" i="1"/>
              <a:t>classes</a:t>
            </a:r>
            <a:r>
              <a:rPr lang="en-US" sz="1800"/>
              <a:t> := </a:t>
            </a:r>
            <a:r>
              <a:rPr lang="en-US" sz="1800" i="1"/>
              <a:t>newclasses</a:t>
            </a:r>
            <a:r>
              <a:rPr lang="en-US" sz="1800"/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/>
              <a:t>    3.  Return </a:t>
            </a:r>
            <a:r>
              <a:rPr lang="en-US" sz="1800" i="1"/>
              <a:t>M</a:t>
            </a:r>
            <a:r>
              <a:rPr lang="en-US" sz="1800"/>
              <a:t>* = (</a:t>
            </a:r>
            <a:r>
              <a:rPr lang="en-US" sz="1800" i="1"/>
              <a:t>classes</a:t>
            </a:r>
            <a:r>
              <a:rPr lang="en-US" sz="1800"/>
              <a:t>, </a:t>
            </a:r>
            <a:r>
              <a:rPr lang="en-US" sz="1800">
                <a:sym typeface="Symbol" panose="05050102010706020507" pitchFamily="18" charset="2"/>
              </a:rPr>
              <a:t></a:t>
            </a:r>
            <a:r>
              <a:rPr lang="en-US" sz="1800"/>
              <a:t>, </a:t>
            </a:r>
            <a:r>
              <a:rPr lang="en-US" sz="1800">
                <a:sym typeface="Symbol" panose="05050102010706020507" pitchFamily="18" charset="2"/>
              </a:rPr>
              <a:t></a:t>
            </a:r>
            <a:r>
              <a:rPr lang="en-US" sz="1800"/>
              <a:t>, [</a:t>
            </a:r>
            <a:r>
              <a:rPr lang="en-US" sz="1800" i="1"/>
              <a:t>s</a:t>
            </a:r>
            <a:r>
              <a:rPr lang="en-US" sz="1800" i="1" baseline="-25000"/>
              <a:t>M</a:t>
            </a:r>
            <a:r>
              <a:rPr lang="en-US" sz="1800"/>
              <a:t>], {[</a:t>
            </a:r>
            <a:r>
              <a:rPr lang="en-US" sz="1800" i="1"/>
              <a:t>q</a:t>
            </a:r>
            <a:r>
              <a:rPr lang="en-US" sz="1800"/>
              <a:t>: the elements of </a:t>
            </a:r>
            <a:r>
              <a:rPr lang="en-US" sz="1800" i="1"/>
              <a:t>q</a:t>
            </a:r>
            <a:r>
              <a:rPr lang="en-US" sz="1800"/>
              <a:t> are in </a:t>
            </a:r>
            <a:r>
              <a:rPr lang="en-US" sz="1800" i="1"/>
              <a:t>A</a:t>
            </a:r>
            <a:r>
              <a:rPr lang="en-US" sz="1800" i="1" baseline="-25000"/>
              <a:t>M</a:t>
            </a:r>
            <a:r>
              <a:rPr lang="en-US" sz="1800"/>
              <a:t>]}),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/>
              <a:t>		where </a:t>
            </a:r>
            <a:r>
              <a:rPr lang="en-US" sz="1800">
                <a:sym typeface="Symbol" panose="05050102010706020507" pitchFamily="18" charset="2"/>
              </a:rPr>
              <a:t></a:t>
            </a:r>
            <a:r>
              <a:rPr lang="en-US" sz="1800" i="1" baseline="-25000"/>
              <a:t>M</a:t>
            </a:r>
            <a:r>
              <a:rPr lang="en-US" sz="1800" baseline="-25000"/>
              <a:t>*</a:t>
            </a:r>
            <a:r>
              <a:rPr lang="en-US" sz="1800"/>
              <a:t> is constructed as follows: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800"/>
              <a:t>			if </a:t>
            </a:r>
            <a:r>
              <a:rPr lang="en-US" sz="1800">
                <a:sym typeface="Symbol" panose="05050102010706020507" pitchFamily="18" charset="2"/>
              </a:rPr>
              <a:t></a:t>
            </a:r>
            <a:r>
              <a:rPr lang="en-US" sz="1800" i="1" baseline="-25000"/>
              <a:t>M</a:t>
            </a:r>
            <a:r>
              <a:rPr lang="en-US" sz="1800"/>
              <a:t>(</a:t>
            </a:r>
            <a:r>
              <a:rPr lang="en-US" sz="1800" i="1"/>
              <a:t>q</a:t>
            </a:r>
            <a:r>
              <a:rPr lang="en-US" sz="1800"/>
              <a:t>, </a:t>
            </a:r>
            <a:r>
              <a:rPr lang="en-US" sz="1800" i="1"/>
              <a:t>c</a:t>
            </a:r>
            <a:r>
              <a:rPr lang="en-US" sz="1800"/>
              <a:t>) = </a:t>
            </a:r>
            <a:r>
              <a:rPr lang="en-US" sz="1800" i="1"/>
              <a:t>p</a:t>
            </a:r>
            <a:r>
              <a:rPr lang="en-US" sz="1800"/>
              <a:t>, then </a:t>
            </a:r>
            <a:r>
              <a:rPr lang="en-US" sz="1800">
                <a:sym typeface="Symbol" panose="05050102010706020507" pitchFamily="18" charset="2"/>
              </a:rPr>
              <a:t></a:t>
            </a:r>
            <a:r>
              <a:rPr lang="en-US" sz="1800" i="1" baseline="-25000"/>
              <a:t>M</a:t>
            </a:r>
            <a:r>
              <a:rPr lang="en-US" sz="1800" baseline="-25000"/>
              <a:t>*</a:t>
            </a:r>
            <a:r>
              <a:rPr lang="en-US" sz="1800"/>
              <a:t>([</a:t>
            </a:r>
            <a:r>
              <a:rPr lang="en-US" sz="1800" i="1"/>
              <a:t>q</a:t>
            </a:r>
            <a:r>
              <a:rPr lang="en-US" sz="1800"/>
              <a:t>], </a:t>
            </a:r>
            <a:r>
              <a:rPr lang="en-US" sz="1800" i="1"/>
              <a:t>c</a:t>
            </a:r>
            <a:r>
              <a:rPr lang="en-US" sz="1800"/>
              <a:t>) = [</a:t>
            </a:r>
            <a:r>
              <a:rPr lang="en-US" sz="1800" i="1"/>
              <a:t>p</a:t>
            </a:r>
            <a:r>
              <a:rPr lang="en-US" sz="180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3134036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Summary</a:t>
            </a:r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77827" name="Text Box 5"/>
          <p:cNvSpPr txBox="1">
            <a:spLocks noChangeArrowheads="1"/>
          </p:cNvSpPr>
          <p:nvPr/>
        </p:nvSpPr>
        <p:spPr bwMode="auto">
          <a:xfrm>
            <a:off x="1066800" y="1371600"/>
            <a:ext cx="77724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800"/>
              <a:t>Given any regular language </a:t>
            </a:r>
            <a:r>
              <a:rPr lang="en-US" sz="2800" i="1"/>
              <a:t>L</a:t>
            </a:r>
            <a:r>
              <a:rPr lang="en-US" sz="2800"/>
              <a:t>, there exists 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/>
              <a:t>   minimal DFSM </a:t>
            </a:r>
            <a:r>
              <a:rPr lang="en-US" sz="2800" i="1"/>
              <a:t>M</a:t>
            </a:r>
            <a:r>
              <a:rPr lang="en-US" sz="2800"/>
              <a:t> that accepts </a:t>
            </a:r>
            <a:r>
              <a:rPr lang="en-US" sz="2800" i="1"/>
              <a:t>L</a:t>
            </a:r>
            <a:r>
              <a:rPr lang="en-US" sz="28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800" i="1"/>
              <a:t>M</a:t>
            </a:r>
            <a:r>
              <a:rPr lang="en-US" sz="2800"/>
              <a:t> is unique up to the naming of its states.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800"/>
              <a:t>Given any DFSM </a:t>
            </a:r>
            <a:r>
              <a:rPr lang="en-US" sz="2800" i="1"/>
              <a:t>M</a:t>
            </a:r>
            <a:r>
              <a:rPr lang="en-US" sz="2800"/>
              <a:t>, there exists an algorithm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/>
              <a:t>   </a:t>
            </a:r>
            <a:r>
              <a:rPr lang="en-US" sz="2800" i="1"/>
              <a:t>minDFSM</a:t>
            </a:r>
            <a:r>
              <a:rPr lang="en-US" sz="2800"/>
              <a:t> that constructs a minimal DFSM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/>
              <a:t>   that also accepts </a:t>
            </a:r>
            <a:r>
              <a:rPr lang="en-US" sz="2800" i="1"/>
              <a:t>L</a:t>
            </a:r>
            <a:r>
              <a:rPr lang="en-US" sz="2800"/>
              <a:t>(</a:t>
            </a:r>
            <a:r>
              <a:rPr lang="en-US" sz="2800" i="1"/>
              <a:t>M</a:t>
            </a:r>
            <a:r>
              <a:rPr lang="en-US" sz="280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15132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smtClean="0"/>
              <a:t>Canonical Forms</a:t>
            </a:r>
          </a:p>
        </p:txBody>
      </p:sp>
      <p:sp>
        <p:nvSpPr>
          <p:cNvPr id="79875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79248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/>
              <a:t>A </a:t>
            </a:r>
            <a:r>
              <a:rPr lang="en-US" sz="2400" b="1" i="1" dirty="0"/>
              <a:t>canonical form</a:t>
            </a:r>
            <a:r>
              <a:rPr lang="en-US" sz="2400" dirty="0"/>
              <a:t> for some set of objects </a:t>
            </a:r>
            <a:r>
              <a:rPr lang="en-US" sz="2400" i="1" dirty="0"/>
              <a:t>C</a:t>
            </a:r>
            <a:r>
              <a:rPr lang="en-US" sz="2400" dirty="0"/>
              <a:t> assigns exactly one </a:t>
            </a:r>
            <a:r>
              <a:rPr lang="en-US" sz="2400" dirty="0" smtClean="0"/>
              <a:t>representative </a:t>
            </a:r>
            <a:r>
              <a:rPr lang="en-US" sz="2400" dirty="0"/>
              <a:t>to each class of “equivalent” objects in </a:t>
            </a:r>
            <a:r>
              <a:rPr lang="en-US" sz="2400" i="1" dirty="0"/>
              <a:t>C</a:t>
            </a:r>
            <a:r>
              <a:rPr lang="en-US" sz="2400" dirty="0"/>
              <a:t>.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/>
              <a:t>Further, each such </a:t>
            </a:r>
            <a:r>
              <a:rPr lang="en-US" sz="2400" dirty="0" smtClean="0"/>
              <a:t>representative </a:t>
            </a:r>
            <a:r>
              <a:rPr lang="en-US" sz="2400" dirty="0"/>
              <a:t>is distinct, so two objects in </a:t>
            </a:r>
            <a:r>
              <a:rPr lang="en-US" sz="2400" i="1" dirty="0"/>
              <a:t>C</a:t>
            </a:r>
            <a:r>
              <a:rPr lang="en-US" sz="2400" dirty="0"/>
              <a:t> share the same representation iff they are “equivalent” in the sense for which we define the form. </a:t>
            </a:r>
            <a:endParaRPr lang="en-US" sz="2400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sz="2400" dirty="0" smtClean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/>
              <a:t>In order for a canonical form to be useful, there must be a procedure which, given an object from the set, computes its canonical form. </a:t>
            </a:r>
            <a:endParaRPr lang="en-US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A Canonical Form for FSMs</a:t>
            </a:r>
            <a:r>
              <a:rPr lang="en-US" sz="3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23" name="Text Box 7"/>
          <p:cNvSpPr txBox="1">
            <a:spLocks noChangeArrowheads="1"/>
          </p:cNvSpPr>
          <p:nvPr/>
        </p:nvSpPr>
        <p:spPr bwMode="auto">
          <a:xfrm>
            <a:off x="1066800" y="990600"/>
            <a:ext cx="77724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/>
              <a:t>: FSM) =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</a:t>
            </a:r>
            <a:r>
              <a:rPr lang="en-US" sz="2400"/>
              <a:t>1.</a:t>
            </a:r>
            <a:r>
              <a:rPr lang="en-US" sz="2400" i="1"/>
              <a:t>  M</a:t>
            </a:r>
            <a:r>
              <a:rPr lang="en-US" sz="2400">
                <a:sym typeface="Symbol" panose="05050102010706020507" pitchFamily="18" charset="2"/>
              </a:rPr>
              <a:t></a:t>
            </a:r>
            <a:r>
              <a:rPr lang="en-US" sz="2400"/>
              <a:t> = </a:t>
            </a:r>
            <a:r>
              <a:rPr lang="en-US" sz="2400" i="1"/>
              <a:t>ndfsmtodfsm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/>
              <a:t>).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</a:t>
            </a:r>
            <a:r>
              <a:rPr lang="en-US" sz="2400"/>
              <a:t>2.</a:t>
            </a:r>
            <a:r>
              <a:rPr lang="en-US" sz="2400" i="1"/>
              <a:t>  M</a:t>
            </a:r>
            <a:r>
              <a:rPr lang="en-US" sz="2400"/>
              <a:t>* = </a:t>
            </a:r>
            <a:r>
              <a:rPr lang="en-US" sz="2400" i="1"/>
              <a:t>minDFSM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>
                <a:sym typeface="Symbol" panose="05050102010706020507" pitchFamily="18" charset="2"/>
              </a:rPr>
              <a:t></a:t>
            </a:r>
            <a:r>
              <a:rPr lang="en-US" sz="240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 3.  Create a unique assignment of names to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     states of </a:t>
            </a:r>
            <a:r>
              <a:rPr lang="en-US" sz="2400" i="1"/>
              <a:t>M</a:t>
            </a:r>
            <a:r>
              <a:rPr lang="en-US" sz="2400"/>
              <a:t>*.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 4.  Return </a:t>
            </a:r>
            <a:r>
              <a:rPr lang="en-US" sz="2400" i="1"/>
              <a:t>M</a:t>
            </a:r>
            <a:r>
              <a:rPr lang="en-US" sz="2400"/>
              <a:t>*.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Given two FSMs 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 and 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 	 	 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				= 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   		 buildFSMcanonicalform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			iff </a:t>
            </a:r>
            <a:r>
              <a:rPr lang="en-US" sz="2400" i="1"/>
              <a:t>L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1</a:t>
            </a:r>
            <a:r>
              <a:rPr lang="en-US" sz="2400"/>
              <a:t>) = </a:t>
            </a:r>
            <a:r>
              <a:rPr lang="en-US" sz="2400" i="1"/>
              <a:t>L</a:t>
            </a:r>
            <a:r>
              <a:rPr lang="en-US" sz="2400"/>
              <a:t>(</a:t>
            </a:r>
            <a:r>
              <a:rPr lang="en-US" sz="2400" i="1"/>
              <a:t>M</a:t>
            </a:r>
            <a:r>
              <a:rPr lang="en-US" sz="2400" baseline="-25000"/>
              <a:t>2</a:t>
            </a:r>
            <a:r>
              <a:rPr lang="en-US" sz="2400"/>
              <a:t>).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0" y="2590800"/>
            <a:ext cx="2590800" cy="193899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simple algorithm for unique name assignment is in the textbook; we will illustrate it here by doing an example.</a:t>
            </a:r>
            <a:endParaRPr lang="en-US" sz="2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035175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NDFSMtoDFSM</a:t>
            </a:r>
            <a:r>
              <a:rPr lang="en-US" dirty="0" smtClean="0"/>
              <a:t> Correctness</a:t>
            </a:r>
          </a:p>
        </p:txBody>
      </p:sp>
    </p:spTree>
    <p:extLst>
      <p:ext uri="{BB962C8B-B14F-4D97-AF65-F5344CB8AC3E}">
        <p14:creationId xmlns:p14="http://schemas.microsoft.com/office/powerpoint/2010/main" val="33989167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ChangeArrowheads="1"/>
          </p:cNvSpPr>
          <p:nvPr/>
        </p:nvSpPr>
        <p:spPr bwMode="auto">
          <a:xfrm>
            <a:off x="914400" y="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The Algorithm </a:t>
            </a:r>
            <a:r>
              <a:rPr lang="en-US" sz="3600" b="1" i="1">
                <a:solidFill>
                  <a:schemeClr val="tx2"/>
                </a:solidFill>
              </a:rPr>
              <a:t>ndfsmtodfsm</a:t>
            </a:r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762000" y="1066800"/>
            <a:ext cx="81534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ndfsmtodfsm</a:t>
            </a:r>
            <a:r>
              <a:rPr lang="en-US" sz="2000"/>
              <a:t>(</a:t>
            </a:r>
            <a:r>
              <a:rPr lang="en-US" sz="2000" i="1"/>
              <a:t>M</a:t>
            </a:r>
            <a:r>
              <a:rPr lang="en-US" sz="2000"/>
              <a:t>: NDFSM) =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1. For each state </a:t>
            </a:r>
            <a:r>
              <a:rPr lang="en-US" sz="2000" i="1"/>
              <a:t>q</a:t>
            </a:r>
            <a:r>
              <a:rPr lang="en-US" sz="2000"/>
              <a:t> in </a:t>
            </a:r>
            <a:r>
              <a:rPr lang="en-US" sz="2000" i="1"/>
              <a:t>K</a:t>
            </a:r>
            <a:r>
              <a:rPr lang="en-US" sz="2000" i="1" baseline="-25000"/>
              <a:t>M</a:t>
            </a:r>
            <a:r>
              <a:rPr lang="en-US" sz="2000"/>
              <a:t> do: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1.1 Compute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q</a:t>
            </a:r>
            <a:r>
              <a:rPr lang="en-US" sz="2000"/>
              <a:t>).		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2. s'</a:t>
            </a:r>
            <a:r>
              <a:rPr lang="en-US" sz="2000"/>
              <a:t> =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s</a:t>
            </a:r>
            <a:r>
              <a:rPr lang="en-US" sz="2000"/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3. Compute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: </a:t>
            </a:r>
            <a:endParaRPr lang="en-US" sz="2000" i="1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    3.1 active-states</a:t>
            </a:r>
            <a:r>
              <a:rPr lang="en-US" sz="2000"/>
              <a:t> = {</a:t>
            </a:r>
            <a:r>
              <a:rPr lang="en-US" sz="2000" i="1"/>
              <a:t>s'</a:t>
            </a:r>
            <a:r>
              <a:rPr lang="en-US" sz="2000"/>
              <a:t>}.			</a:t>
            </a:r>
            <a:endParaRPr lang="en-US" sz="2000">
              <a:sym typeface="Symbol" panose="05050102010706020507" pitchFamily="18" charset="2"/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>
                <a:sym typeface="Symbol" panose="05050102010706020507" pitchFamily="18" charset="2"/>
              </a:rPr>
              <a:t>        3.2 </a:t>
            </a:r>
            <a:r>
              <a:rPr lang="en-US" sz="2000"/>
              <a:t>' =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.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3.3 While there exists some element </a:t>
            </a:r>
            <a:r>
              <a:rPr lang="en-US" sz="2000" i="1"/>
              <a:t>Q</a:t>
            </a:r>
            <a:r>
              <a:rPr lang="en-US" sz="2000"/>
              <a:t> of </a:t>
            </a:r>
            <a:r>
              <a:rPr lang="en-US" sz="2000" i="1"/>
              <a:t>active-states</a:t>
            </a:r>
            <a:r>
              <a:rPr lang="en-US" sz="2000"/>
              <a:t> for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          which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 has not yet been computed do: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		    For each character </a:t>
            </a:r>
            <a:r>
              <a:rPr lang="en-US" sz="2000" i="1"/>
              <a:t>c</a:t>
            </a:r>
            <a:r>
              <a:rPr lang="en-US" sz="2000"/>
              <a:t> in </a:t>
            </a:r>
            <a:r>
              <a:rPr lang="en-US" sz="2000">
                <a:sym typeface="Symbol" panose="05050102010706020507" pitchFamily="18" charset="2"/>
              </a:rPr>
              <a:t></a:t>
            </a:r>
            <a:r>
              <a:rPr lang="en-US" sz="2000" i="1" baseline="-25000"/>
              <a:t>M</a:t>
            </a:r>
            <a:r>
              <a:rPr lang="en-US" sz="2000"/>
              <a:t> do: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	 			new-state</a:t>
            </a:r>
            <a:r>
              <a:rPr lang="en-US" sz="2000"/>
              <a:t> =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			For each state </a:t>
            </a:r>
            <a:r>
              <a:rPr lang="en-US" sz="2000" i="1"/>
              <a:t>q</a:t>
            </a:r>
            <a:r>
              <a:rPr lang="en-US" sz="2000"/>
              <a:t> in </a:t>
            </a:r>
            <a:r>
              <a:rPr lang="en-US" sz="2000" i="1"/>
              <a:t>Q </a:t>
            </a:r>
            <a:r>
              <a:rPr lang="en-US" sz="2000"/>
              <a:t>do: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      For each state </a:t>
            </a:r>
            <a:r>
              <a:rPr lang="en-US" sz="2000" i="1"/>
              <a:t>p</a:t>
            </a:r>
            <a:r>
              <a:rPr lang="en-US" sz="2000"/>
              <a:t> such that (</a:t>
            </a:r>
            <a:r>
              <a:rPr lang="en-US" sz="2000" i="1"/>
              <a:t>q, c, p</a:t>
            </a:r>
            <a:r>
              <a:rPr lang="en-US" sz="2000"/>
              <a:t>) </a:t>
            </a:r>
            <a:r>
              <a:rPr lang="en-US" sz="2000">
                <a:sym typeface="Symbol" panose="05050102010706020507" pitchFamily="18" charset="2"/>
              </a:rPr>
              <a:t>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</a:t>
            </a:r>
            <a:r>
              <a:rPr lang="en-US" sz="2000"/>
              <a:t> do: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	         			new-state</a:t>
            </a:r>
            <a:r>
              <a:rPr lang="en-US" sz="2000"/>
              <a:t> = </a:t>
            </a:r>
            <a:r>
              <a:rPr lang="en-US" sz="2000" i="1"/>
              <a:t>new-state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</a:t>
            </a:r>
            <a:r>
              <a:rPr lang="en-US" sz="2000"/>
              <a:t> </a:t>
            </a:r>
            <a:r>
              <a:rPr lang="en-US" sz="2000" i="1"/>
              <a:t>eps</a:t>
            </a:r>
            <a:r>
              <a:rPr lang="en-US" sz="2000"/>
              <a:t>(</a:t>
            </a:r>
            <a:r>
              <a:rPr lang="en-US" sz="2000" i="1"/>
              <a:t>p</a:t>
            </a:r>
            <a:r>
              <a:rPr lang="en-US" sz="2000"/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Add the transition (</a:t>
            </a:r>
            <a:r>
              <a:rPr lang="en-US" sz="2000" i="1"/>
              <a:t>q</a:t>
            </a:r>
            <a:r>
              <a:rPr lang="en-US" sz="2000"/>
              <a:t>, </a:t>
            </a:r>
            <a:r>
              <a:rPr lang="en-US" sz="2000" i="1"/>
              <a:t>c</a:t>
            </a:r>
            <a:r>
              <a:rPr lang="en-US" sz="2000"/>
              <a:t>, </a:t>
            </a:r>
            <a:r>
              <a:rPr lang="en-US" sz="2000" i="1"/>
              <a:t>new-state</a:t>
            </a:r>
            <a:r>
              <a:rPr lang="en-US" sz="2000"/>
              <a:t>) to </a:t>
            </a:r>
            <a:r>
              <a:rPr lang="en-US" sz="2000">
                <a:sym typeface="Symbol" panose="05050102010706020507" pitchFamily="18" charset="2"/>
              </a:rPr>
              <a:t></a:t>
            </a:r>
            <a:r>
              <a:rPr lang="en-US" sz="2000" i="1"/>
              <a:t>'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	     			If </a:t>
            </a:r>
            <a:r>
              <a:rPr lang="en-US" sz="2000" i="1"/>
              <a:t>new-state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</a:t>
            </a:r>
            <a:r>
              <a:rPr lang="en-US" sz="2000"/>
              <a:t> </a:t>
            </a:r>
            <a:r>
              <a:rPr lang="en-US" sz="2000" i="1"/>
              <a:t>active-states</a:t>
            </a:r>
            <a:r>
              <a:rPr lang="en-US" sz="2000"/>
              <a:t> then insert it.</a:t>
            </a:r>
            <a:endParaRPr lang="en-US" sz="20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4. K'</a:t>
            </a:r>
            <a:r>
              <a:rPr lang="en-US" sz="2000"/>
              <a:t> = </a:t>
            </a:r>
            <a:r>
              <a:rPr lang="en-US" sz="2000" i="1"/>
              <a:t>active-states.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i="1"/>
              <a:t>    5. A'</a:t>
            </a:r>
            <a:r>
              <a:rPr lang="en-US" sz="2000"/>
              <a:t> = {</a:t>
            </a:r>
            <a:r>
              <a:rPr lang="en-US" sz="2000" i="1"/>
              <a:t>Q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</a:t>
            </a:r>
            <a:r>
              <a:rPr lang="en-US" sz="2000"/>
              <a:t> </a:t>
            </a:r>
            <a:r>
              <a:rPr lang="en-US" sz="2000" i="1"/>
              <a:t>K</a:t>
            </a:r>
            <a:r>
              <a:rPr lang="en-US" sz="2000"/>
              <a:t>' : </a:t>
            </a:r>
            <a:r>
              <a:rPr lang="en-US" sz="2000" i="1"/>
              <a:t>Q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</a:t>
            </a:r>
            <a:r>
              <a:rPr lang="en-US" sz="2000"/>
              <a:t> </a:t>
            </a:r>
            <a:r>
              <a:rPr lang="en-US" sz="2000" i="1"/>
              <a:t>A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</a:t>
            </a:r>
            <a:r>
              <a:rPr lang="en-US" sz="2000"/>
              <a:t> </a:t>
            </a:r>
            <a:r>
              <a:rPr lang="en-US" sz="2000">
                <a:sym typeface="Symbol" panose="05050102010706020507" pitchFamily="18" charset="2"/>
              </a:rPr>
              <a:t></a:t>
            </a:r>
            <a:r>
              <a:rPr lang="en-US" sz="2000"/>
              <a:t> }.</a:t>
            </a:r>
          </a:p>
        </p:txBody>
      </p:sp>
    </p:spTree>
    <p:extLst>
      <p:ext uri="{BB962C8B-B14F-4D97-AF65-F5344CB8AC3E}">
        <p14:creationId xmlns:p14="http://schemas.microsoft.com/office/powerpoint/2010/main" val="750320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Correctness Proof of </a:t>
            </a:r>
            <a:r>
              <a:rPr lang="en-US" sz="3600" b="1" i="1" smtClean="0"/>
              <a:t>ndfsmtodfsm</a:t>
            </a:r>
          </a:p>
        </p:txBody>
      </p:sp>
      <p:sp>
        <p:nvSpPr>
          <p:cNvPr id="60419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7772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To prove: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From any NDFSM </a:t>
            </a:r>
            <a:r>
              <a:rPr lang="en-US" sz="2400" i="1" dirty="0"/>
              <a:t>M</a:t>
            </a:r>
            <a:r>
              <a:rPr lang="en-US" sz="2400" dirty="0"/>
              <a:t> = (</a:t>
            </a:r>
            <a:r>
              <a:rPr lang="en-US" sz="2400" i="1" dirty="0"/>
              <a:t>K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</a:t>
            </a:r>
            <a:r>
              <a:rPr lang="en-US" sz="2400" dirty="0"/>
              <a:t>, </a:t>
            </a:r>
            <a:r>
              <a:rPr lang="en-US" sz="2400" i="1" dirty="0"/>
              <a:t>s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dirty="0"/>
              <a:t>), </a:t>
            </a:r>
            <a:r>
              <a:rPr lang="en-US" sz="2400" i="1" dirty="0" err="1"/>
              <a:t>ndfsmtodfsm</a:t>
            </a:r>
            <a:r>
              <a:rPr lang="en-US" sz="2400" dirty="0"/>
              <a:t> constructs a DFSM </a:t>
            </a:r>
            <a:r>
              <a:rPr lang="en-US" sz="2400" i="1" dirty="0"/>
              <a:t>M'=</a:t>
            </a:r>
            <a:r>
              <a:rPr lang="en-US" sz="2400" dirty="0"/>
              <a:t> (</a:t>
            </a:r>
            <a:r>
              <a:rPr lang="en-US" sz="2400" i="1" dirty="0"/>
              <a:t>K'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'</a:t>
            </a:r>
            <a:r>
              <a:rPr lang="en-US" sz="2400" dirty="0"/>
              <a:t>, </a:t>
            </a:r>
            <a:r>
              <a:rPr lang="en-US" sz="2400" i="1" dirty="0"/>
              <a:t>s'</a:t>
            </a:r>
            <a:r>
              <a:rPr lang="en-US" sz="2400" dirty="0"/>
              <a:t>, </a:t>
            </a:r>
            <a:r>
              <a:rPr lang="en-US" sz="2400" i="1" dirty="0"/>
              <a:t>A'</a:t>
            </a:r>
            <a:r>
              <a:rPr lang="en-US" sz="2400" dirty="0"/>
              <a:t>), which is equivalent to 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3124200"/>
            <a:ext cx="6019800" cy="304641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/>
              </a:rPr>
              <a:t>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French Script MT" pitchFamily="66" charset="0"/>
              </a:rPr>
              <a:t>P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)  (a.k.a. 2</a:t>
            </a:r>
            <a:r>
              <a:rPr lang="en-US" sz="2400" baseline="30000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)</a:t>
            </a:r>
            <a:br>
              <a:rPr lang="en-US" sz="2400" dirty="0">
                <a:latin typeface="Arial" charset="0"/>
              </a:rPr>
            </a:b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i="1" dirty="0">
                <a:latin typeface="Arial" charset="0"/>
              </a:rPr>
              <a:t>s'</a:t>
            </a:r>
            <a:r>
              <a:rPr lang="en-US" sz="2400" dirty="0">
                <a:latin typeface="Arial" charset="0"/>
              </a:rPr>
              <a:t> = 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s</a:t>
            </a:r>
            <a:r>
              <a:rPr lang="en-US" sz="2400" dirty="0">
                <a:latin typeface="Arial" charset="0"/>
              </a:rPr>
              <a:t>)</a:t>
            </a:r>
            <a:br>
              <a:rPr lang="en-US" sz="2400" dirty="0">
                <a:latin typeface="Arial" charset="0"/>
              </a:rPr>
            </a:b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i="1" dirty="0">
                <a:latin typeface="Arial" charset="0"/>
              </a:rPr>
              <a:t>A'</a:t>
            </a:r>
            <a:r>
              <a:rPr lang="en-US" sz="2400" dirty="0">
                <a:latin typeface="Arial" charset="0"/>
              </a:rPr>
              <a:t> = {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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 :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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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</a:t>
            </a:r>
            <a:r>
              <a:rPr lang="en-US" sz="2400" dirty="0">
                <a:latin typeface="Arial" charset="0"/>
              </a:rPr>
              <a:t>}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  <a:sym typeface="Symbol" pitchFamily="18" charset="2"/>
              </a:rPr>
              <a:t></a:t>
            </a:r>
            <a:r>
              <a:rPr lang="en-US" sz="2400" i="1" dirty="0">
                <a:latin typeface="Arial" charset="0"/>
              </a:rPr>
              <a:t>'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) = </a:t>
            </a:r>
            <a:r>
              <a:rPr lang="en-US" sz="2400" dirty="0">
                <a:latin typeface="Arial" charset="0"/>
                <a:sym typeface="Symbol" pitchFamily="18" charset="2"/>
              </a:rPr>
              <a:t> </a:t>
            </a:r>
            <a:r>
              <a:rPr lang="en-US" sz="2400" dirty="0">
                <a:latin typeface="Arial" charset="0"/>
              </a:rPr>
              <a:t>{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):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 and </a:t>
            </a: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      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a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)</a:t>
            </a:r>
            <a:r>
              <a:rPr lang="en-US" sz="2400" dirty="0">
                <a:latin typeface="Arial" charset="0"/>
                <a:sym typeface="Symbol" pitchFamily="18" charset="2"/>
              </a:rPr>
              <a:t></a:t>
            </a:r>
            <a:r>
              <a:rPr lang="en-US" sz="2400" dirty="0">
                <a:latin typeface="Arial" charset="0"/>
              </a:rPr>
              <a:t> for some </a:t>
            </a:r>
            <a:r>
              <a:rPr lang="en-US" sz="2400" i="1" dirty="0" err="1">
                <a:latin typeface="Arial" charset="0"/>
              </a:rPr>
              <a:t>q</a:t>
            </a:r>
            <a:r>
              <a:rPr lang="en-US" sz="2400" dirty="0" err="1">
                <a:latin typeface="Arial" charset="0"/>
                <a:sym typeface="Symbol" pitchFamily="18" charset="2"/>
              </a:rPr>
              <a:t></a:t>
            </a:r>
            <a:r>
              <a:rPr lang="en-US" sz="2400" i="1" dirty="0" err="1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51276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mtClean="0"/>
              <a:t>Your Questions?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3581400" cy="4648200"/>
          </a:xfrm>
        </p:spPr>
        <p:txBody>
          <a:bodyPr/>
          <a:lstStyle/>
          <a:p>
            <a:r>
              <a:rPr lang="en-US" sz="2400" dirty="0" smtClean="0"/>
              <a:t>Previous class days' material</a:t>
            </a:r>
          </a:p>
          <a:p>
            <a:r>
              <a:rPr lang="en-US" sz="2400" dirty="0" smtClean="0"/>
              <a:t>Reading Assignments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876800" y="533400"/>
            <a:ext cx="449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HW5 problems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Tuesday's Exam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Anything else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24200"/>
            <a:ext cx="8511702" cy="266700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Correctness Proof of </a:t>
            </a:r>
            <a:r>
              <a:rPr lang="en-US" sz="3600" b="1" i="1" smtClean="0"/>
              <a:t>ndfsmtodfsm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77724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 smtClean="0"/>
              <a:t>From any NDFSM </a:t>
            </a:r>
            <a:r>
              <a:rPr lang="en-US" sz="2400" i="1" dirty="0" smtClean="0"/>
              <a:t>M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ndfsmtodfsm</a:t>
            </a:r>
            <a:r>
              <a:rPr lang="en-US" sz="2400" dirty="0" smtClean="0"/>
              <a:t> constructs a DFSM </a:t>
            </a:r>
            <a:r>
              <a:rPr lang="en-US" sz="2400" i="1" dirty="0" smtClean="0"/>
              <a:t>M'</a:t>
            </a:r>
            <a:r>
              <a:rPr lang="en-US" sz="2400" dirty="0" smtClean="0"/>
              <a:t>, which is: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Tx/>
              <a:buAutoNum type="arabicParenBoth"/>
              <a:defRPr/>
            </a:pP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M' is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Deterministic:</a:t>
            </a:r>
            <a:r>
              <a:rPr lang="en-US" sz="2400" dirty="0" smtClean="0"/>
              <a:t> By the definition in step 3 of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', we are guaranteed that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is defined for all reachable elements of </a:t>
            </a:r>
            <a:r>
              <a:rPr lang="en-US" sz="2400" i="1" dirty="0" smtClean="0"/>
              <a:t>K'</a:t>
            </a:r>
            <a:r>
              <a:rPr lang="en-US" sz="2400" dirty="0" smtClean="0"/>
              <a:t> and all possible input characters.  Further, step 3 inserts a single value into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for each state-input pair, so </a:t>
            </a:r>
            <a:r>
              <a:rPr lang="en-US" sz="2400" i="1" dirty="0" smtClean="0"/>
              <a:t>M'</a:t>
            </a:r>
            <a:r>
              <a:rPr lang="en-US" sz="2400" dirty="0" smtClean="0"/>
              <a:t> is deterministic.</a:t>
            </a:r>
          </a:p>
          <a:p>
            <a:pPr eaLnBrk="1" hangingPunct="1">
              <a:buFontTx/>
              <a:buAutoNum type="arabicParenBoth"/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(2)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M' is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Equivalent to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:  </a:t>
            </a:r>
            <a:r>
              <a:rPr lang="en-US" sz="2400" dirty="0" smtClean="0"/>
              <a:t>We constructed </a:t>
            </a:r>
            <a:r>
              <a:rPr lang="en-US" sz="2400" dirty="0" smtClean="0">
                <a:sym typeface="Symbol" pitchFamily="18" charset="2"/>
              </a:rPr>
              <a:t></a:t>
            </a:r>
            <a:r>
              <a:rPr lang="en-US" sz="2400" dirty="0" smtClean="0"/>
              <a:t>' so that </a:t>
            </a:r>
            <a:r>
              <a:rPr lang="en-US" sz="2400" i="1" dirty="0" smtClean="0"/>
              <a:t>M'</a:t>
            </a:r>
            <a:r>
              <a:rPr lang="en-US" sz="2400" dirty="0" smtClean="0"/>
              <a:t> mimics an “all paths” simulation of </a:t>
            </a:r>
            <a:r>
              <a:rPr lang="en-US" sz="2400" i="1" dirty="0" smtClean="0"/>
              <a:t>M</a:t>
            </a:r>
            <a:r>
              <a:rPr lang="en-US" sz="2400" dirty="0" smtClean="0"/>
              <a:t>.  We must now prove that that simulation returns the same result that </a:t>
            </a:r>
            <a:r>
              <a:rPr lang="en-US" sz="2400" i="1" dirty="0" smtClean="0"/>
              <a:t>M</a:t>
            </a:r>
            <a:r>
              <a:rPr lang="en-US" sz="2400" dirty="0" smtClean="0"/>
              <a:t> would.  </a:t>
            </a:r>
          </a:p>
        </p:txBody>
      </p:sp>
    </p:spTree>
    <p:extLst>
      <p:ext uri="{BB962C8B-B14F-4D97-AF65-F5344CB8AC3E}">
        <p14:creationId xmlns:p14="http://schemas.microsoft.com/office/powerpoint/2010/main" val="2903074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A Useful Lemma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990600" y="1143000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400" b="1" i="1" dirty="0">
                <a:latin typeface="Arial" charset="0"/>
              </a:rPr>
              <a:t>Lemma</a:t>
            </a:r>
            <a:r>
              <a:rPr lang="en-US" sz="2400" dirty="0">
                <a:latin typeface="Arial" charset="0"/>
              </a:rPr>
              <a:t>:  Let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be any string in </a:t>
            </a:r>
            <a:r>
              <a:rPr lang="en-US" sz="2400" dirty="0">
                <a:latin typeface="Arial" charset="0"/>
                <a:sym typeface="Symbol" pitchFamily="18" charset="2"/>
              </a:rPr>
              <a:t></a:t>
            </a:r>
            <a:r>
              <a:rPr lang="en-US" sz="2400" dirty="0">
                <a:latin typeface="Arial" charset="0"/>
              </a:rPr>
              <a:t>*,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and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be any states in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, and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be any state in </a:t>
            </a: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.  Then: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iff</a:t>
            </a:r>
            <a:r>
              <a:rPr lang="en-US" sz="2400" dirty="0">
                <a:latin typeface="Arial" charset="0"/>
              </a:rPr>
              <a:t> ((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),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i="1" dirty="0">
                <a:latin typeface="Arial" charset="0"/>
              </a:rPr>
              <a:t>' 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and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P)  </a:t>
            </a:r>
            <a:r>
              <a:rPr lang="en-US" sz="2400" dirty="0">
                <a:latin typeface="Arial" charset="0"/>
              </a:rPr>
              <a:t>.  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 marL="0" lvl="1">
              <a:defRPr/>
            </a:pPr>
            <a:r>
              <a:rPr lang="en-US" sz="2400" b="1" dirty="0">
                <a:latin typeface="Arial" charset="0"/>
              </a:rPr>
              <a:t>INFORMAL RESTATEMENT OF LEMMA:  </a:t>
            </a:r>
            <a:r>
              <a:rPr lang="en-US" sz="2400" dirty="0">
                <a:latin typeface="Arial" charset="0"/>
              </a:rPr>
              <a:t>In other words, if the original NDFSM M starts in state q and, after reading the string w, can land in state p ( along at least one of its paths), then the new DFSM M' must behave as follows: 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/>
            </a:r>
            <a:br>
              <a:rPr lang="en-US" sz="2400" dirty="0" smtClean="0">
                <a:latin typeface="Arial" charset="0"/>
              </a:rPr>
            </a:br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Furthermore, t</a:t>
            </a:r>
            <a:r>
              <a:rPr lang="en-US" sz="2400" dirty="0" smtClean="0">
                <a:latin typeface="Arial" charset="0"/>
              </a:rPr>
              <a:t>he </a:t>
            </a:r>
            <a:r>
              <a:rPr lang="en-US" sz="2400" dirty="0">
                <a:latin typeface="Arial" charset="0"/>
              </a:rPr>
              <a:t>only-if part implies</a:t>
            </a:r>
            <a:r>
              <a:rPr lang="en-US" sz="2400" dirty="0" smtClean="0">
                <a:latin typeface="Arial" charset="0"/>
              </a:rPr>
              <a:t>:</a:t>
            </a:r>
            <a:br>
              <a:rPr lang="en-US" sz="2400" dirty="0" smtClean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/>
            </a:r>
            <a:br>
              <a:rPr lang="en-US" sz="2400" dirty="0" smtClean="0">
                <a:latin typeface="Arial" charset="0"/>
              </a:rPr>
            </a:b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6210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A Useful Lemma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81534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 dirty="0">
                <a:latin typeface="Arial" charset="0"/>
              </a:rPr>
              <a:t>Lemma</a:t>
            </a:r>
            <a:r>
              <a:rPr lang="en-US" sz="2400" dirty="0">
                <a:latin typeface="Arial" charset="0"/>
              </a:rPr>
              <a:t>:  Let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be any string in </a:t>
            </a:r>
            <a:r>
              <a:rPr lang="en-US" sz="2400" dirty="0">
                <a:latin typeface="Arial" charset="0"/>
                <a:sym typeface="Symbol" pitchFamily="18" charset="2"/>
              </a:rPr>
              <a:t></a:t>
            </a:r>
            <a:r>
              <a:rPr lang="en-US" sz="2400" dirty="0">
                <a:latin typeface="Arial" charset="0"/>
              </a:rPr>
              <a:t>*,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and 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 be any states in </a:t>
            </a:r>
            <a:r>
              <a:rPr lang="en-US" sz="2400" i="1" dirty="0">
                <a:latin typeface="Arial" charset="0"/>
              </a:rPr>
              <a:t>K</a:t>
            </a:r>
            <a:r>
              <a:rPr lang="en-US" sz="2400" dirty="0">
                <a:latin typeface="Arial" charset="0"/>
              </a:rPr>
              <a:t>, and let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be any state in </a:t>
            </a:r>
            <a:r>
              <a:rPr lang="en-US" sz="2400" i="1" dirty="0">
                <a:latin typeface="Arial" charset="0"/>
              </a:rPr>
              <a:t>K'</a:t>
            </a:r>
            <a:r>
              <a:rPr lang="en-US" sz="2400" dirty="0">
                <a:latin typeface="Arial" charset="0"/>
              </a:rPr>
              <a:t>.  Then:</a:t>
            </a:r>
          </a:p>
          <a:p>
            <a:pPr>
              <a:defRPr/>
            </a:pPr>
            <a:endParaRPr lang="en-US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        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charset="0"/>
              </a:rPr>
              <a:t>iff</a:t>
            </a:r>
            <a:r>
              <a:rPr lang="en-US" sz="2400" dirty="0">
                <a:latin typeface="Arial" charset="0"/>
              </a:rPr>
              <a:t> ((</a:t>
            </a:r>
            <a:r>
              <a:rPr lang="en-US" sz="2400" i="1" dirty="0" err="1">
                <a:latin typeface="Arial" charset="0"/>
              </a:rPr>
              <a:t>eps</a:t>
            </a:r>
            <a:r>
              <a:rPr lang="en-US" sz="2400" dirty="0">
                <a:latin typeface="Arial" charset="0"/>
              </a:rPr>
              <a:t>(</a:t>
            </a:r>
            <a:r>
              <a:rPr lang="en-US" sz="2400" i="1" dirty="0">
                <a:latin typeface="Arial" charset="0"/>
              </a:rPr>
              <a:t>q</a:t>
            </a:r>
            <a:r>
              <a:rPr lang="en-US" sz="2400" dirty="0">
                <a:latin typeface="Arial" charset="0"/>
              </a:rPr>
              <a:t>),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) |-</a:t>
            </a:r>
            <a:r>
              <a:rPr lang="en-US" sz="2400" i="1" baseline="-25000" dirty="0">
                <a:latin typeface="Arial" charset="0"/>
              </a:rPr>
              <a:t>M</a:t>
            </a:r>
            <a:r>
              <a:rPr lang="en-US" sz="2400" i="1" dirty="0">
                <a:latin typeface="Arial" charset="0"/>
              </a:rPr>
              <a:t>' </a:t>
            </a:r>
            <a:r>
              <a:rPr lang="en-US" sz="2400" dirty="0">
                <a:latin typeface="Arial" charset="0"/>
              </a:rPr>
              <a:t>* (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latin typeface="Arial" charset="0"/>
                <a:sym typeface="Symbol" pitchFamily="18" charset="2"/>
              </a:rPr>
              <a:t></a:t>
            </a:r>
            <a:r>
              <a:rPr lang="en-US" sz="2400" dirty="0">
                <a:latin typeface="Arial" charset="0"/>
              </a:rPr>
              <a:t>) and </a:t>
            </a:r>
            <a:r>
              <a:rPr lang="en-US" sz="2400" i="1" dirty="0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  <a:sym typeface="Symbol" pitchFamily="18" charset="2"/>
              </a:rPr>
              <a:t>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i="1" dirty="0">
                <a:latin typeface="Arial" charset="0"/>
              </a:rPr>
              <a:t>P)  </a:t>
            </a:r>
            <a:r>
              <a:rPr lang="en-US" sz="2400" dirty="0">
                <a:latin typeface="Arial" charset="0"/>
              </a:rPr>
              <a:t>.  </a:t>
            </a:r>
            <a:endParaRPr lang="en-US" sz="3600" dirty="0">
              <a:latin typeface="Arial" charset="0"/>
            </a:endParaRP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dirty="0">
                <a:latin typeface="Arial" charset="0"/>
              </a:rPr>
              <a:t>It turns out that we will only need this lemma for the case where q = s, but the more general form is easier to prove by induction.  This is common in induction proofs.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  <a:p>
            <a:pPr>
              <a:defRPr/>
            </a:pPr>
            <a:r>
              <a:rPr lang="en-US" sz="2400" b="1" i="1" dirty="0">
                <a:latin typeface="Arial" charset="0"/>
              </a:rPr>
              <a:t>Proof:</a:t>
            </a:r>
            <a:r>
              <a:rPr lang="en-US" sz="2400" dirty="0">
                <a:latin typeface="Arial" charset="0"/>
              </a:rPr>
              <a:t>  We must show that </a:t>
            </a:r>
            <a:r>
              <a:rPr lang="en-US" sz="2400" dirty="0">
                <a:latin typeface="Arial" charset="0"/>
                <a:sym typeface="Symbol" pitchFamily="18" charset="2"/>
              </a:rPr>
              <a:t></a:t>
            </a:r>
            <a:r>
              <a:rPr lang="en-US" sz="2400" dirty="0">
                <a:latin typeface="Arial" charset="0"/>
              </a:rPr>
              <a:t>' has been defined so that the individual steps of </a:t>
            </a:r>
            <a:r>
              <a:rPr lang="en-US" sz="2400" i="1" dirty="0">
                <a:latin typeface="Arial" charset="0"/>
              </a:rPr>
              <a:t>M'</a:t>
            </a:r>
            <a:r>
              <a:rPr lang="en-US" sz="2400" dirty="0">
                <a:latin typeface="Arial" charset="0"/>
              </a:rPr>
              <a:t>, when taken together, do the right thing for an input string 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 of any length.  Since the definitions describe one step at a time, we will prove the lemma by induction on |</a:t>
            </a:r>
            <a:r>
              <a:rPr lang="en-US" sz="2400" i="1" dirty="0">
                <a:latin typeface="Arial" charset="0"/>
              </a:rPr>
              <a:t>w</a:t>
            </a:r>
            <a:r>
              <a:rPr lang="en-US" sz="2400" dirty="0">
                <a:latin typeface="Arial" charset="0"/>
              </a:rPr>
              <a:t>|.</a:t>
            </a:r>
          </a:p>
          <a:p>
            <a:pPr>
              <a:defRPr/>
            </a:pPr>
            <a:endParaRPr lang="en-US" sz="2400" dirty="0"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590800"/>
            <a:ext cx="8153400" cy="430213"/>
          </a:xfrm>
          <a:prstGeom prst="rect">
            <a:avLst/>
          </a:prstGeom>
          <a:noFill/>
          <a:ln w="317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Recall: NDFSM </a:t>
            </a:r>
            <a:r>
              <a:rPr lang="en-US" sz="2200" i="1" dirty="0">
                <a:latin typeface="Arial" charset="0"/>
              </a:rPr>
              <a:t>M</a:t>
            </a:r>
            <a:r>
              <a:rPr lang="en-US" sz="2200" dirty="0">
                <a:latin typeface="Arial" charset="0"/>
              </a:rPr>
              <a:t> = (</a:t>
            </a:r>
            <a:r>
              <a:rPr lang="en-US" sz="2200" i="1" dirty="0">
                <a:latin typeface="Arial" charset="0"/>
              </a:rPr>
              <a:t>K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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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s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A</a:t>
            </a:r>
            <a:r>
              <a:rPr lang="en-US" sz="2200" dirty="0">
                <a:latin typeface="Arial" charset="0"/>
              </a:rPr>
              <a:t>),   DFSM </a:t>
            </a:r>
            <a:r>
              <a:rPr lang="en-US" sz="2200" i="1" dirty="0">
                <a:latin typeface="Arial" charset="0"/>
              </a:rPr>
              <a:t>M'=</a:t>
            </a:r>
            <a:r>
              <a:rPr lang="en-US" sz="2200" dirty="0">
                <a:latin typeface="Arial" charset="0"/>
              </a:rPr>
              <a:t> (</a:t>
            </a:r>
            <a:r>
              <a:rPr lang="en-US" sz="2200" i="1" dirty="0">
                <a:latin typeface="Arial" charset="0"/>
              </a:rPr>
              <a:t>K'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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dirty="0">
                <a:latin typeface="Arial" charset="0"/>
                <a:sym typeface="Symbol" pitchFamily="18" charset="2"/>
              </a:rPr>
              <a:t>'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s'</a:t>
            </a:r>
            <a:r>
              <a:rPr lang="en-US" sz="2200" dirty="0">
                <a:latin typeface="Arial" charset="0"/>
              </a:rPr>
              <a:t>, </a:t>
            </a:r>
            <a:r>
              <a:rPr lang="en-US" sz="2200" i="1" dirty="0">
                <a:latin typeface="Arial" charset="0"/>
              </a:rPr>
              <a:t>A'</a:t>
            </a:r>
            <a:r>
              <a:rPr lang="en-US" sz="2200" dirty="0">
                <a:latin typeface="Arial" charset="0"/>
              </a:rPr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14459891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smtClean="0"/>
              <a:t>Base Case:  |w| = 0, so w = </a:t>
            </a:r>
            <a:r>
              <a:rPr lang="en-US" sz="3600" smtClean="0">
                <a:sym typeface="Symbol" panose="05050102010706020507" pitchFamily="18" charset="2"/>
              </a:rPr>
              <a:t></a:t>
            </a:r>
            <a:r>
              <a:rPr lang="en-US" sz="3600" b="1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305800" cy="48768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i="1" u="sng" dirty="0" smtClean="0"/>
              <a:t>if</a:t>
            </a:r>
            <a:r>
              <a:rPr lang="en-US" sz="2400" u="sng" dirty="0" smtClean="0"/>
              <a:t> part</a:t>
            </a:r>
            <a:r>
              <a:rPr lang="en-US" sz="2400" dirty="0" smtClean="0"/>
              <a:t>: Prove: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	  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' 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 </a:t>
            </a:r>
            <a:r>
              <a:rPr lang="en-US" sz="4800" b="1" dirty="0" smtClean="0">
                <a:solidFill>
                  <a:schemeClr val="accent5">
                    <a:lumMod val="50000"/>
                  </a:schemeClr>
                </a:solidFill>
                <a:sym typeface="Symbol" pitchFamily="18" charset="2"/>
              </a:rPr>
              <a:t></a:t>
            </a:r>
            <a:r>
              <a:rPr lang="en-US" sz="2400" dirty="0" smtClean="0"/>
              <a:t>   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  <a:endParaRPr lang="en-US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25732399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smtClean="0"/>
              <a:t>Base Case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458200" cy="54102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i="1" u="sng" dirty="0" smtClean="0"/>
              <a:t>only if</a:t>
            </a:r>
            <a:r>
              <a:rPr lang="en-US" sz="2400" u="sng" dirty="0" smtClean="0"/>
              <a:t> part</a:t>
            </a:r>
            <a:r>
              <a:rPr lang="en-US" sz="2400" dirty="0" smtClean="0"/>
              <a:t>: We need to show:</a:t>
            </a:r>
          </a:p>
          <a:p>
            <a:pPr>
              <a:lnSpc>
                <a:spcPct val="80000"/>
              </a:lnSpc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      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 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sym typeface="Symbol" pitchFamily="18" charset="2"/>
              </a:rPr>
              <a:t></a:t>
            </a:r>
            <a:r>
              <a:rPr lang="en-US" sz="2400" dirty="0" smtClean="0"/>
              <a:t> [ 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dirty="0">
                <a:sym typeface="Symbol" pitchFamily="18" charset="2"/>
              </a:rPr>
              <a:t>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'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]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202099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Induction Step</a:t>
            </a: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990600" y="1447800"/>
            <a:ext cx="78486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Let w have length </a:t>
            </a:r>
            <a:r>
              <a:rPr lang="en-US" sz="2400" i="1" dirty="0"/>
              <a:t>k</a:t>
            </a:r>
            <a:r>
              <a:rPr lang="en-US" sz="2400" dirty="0"/>
              <a:t> + 1.  Then w = </a:t>
            </a:r>
            <a:r>
              <a:rPr lang="en-US" sz="2400" dirty="0" err="1" smtClean="0"/>
              <a:t>zc</a:t>
            </a:r>
            <a:r>
              <a:rPr lang="en-US" sz="2400" dirty="0" smtClean="0"/>
              <a:t> </a:t>
            </a:r>
            <a:r>
              <a:rPr lang="en-US" sz="2400" dirty="0"/>
              <a:t>where </a:t>
            </a:r>
            <a:r>
              <a:rPr lang="en-US" sz="2400" i="1" dirty="0"/>
              <a:t>z</a:t>
            </a:r>
            <a:r>
              <a:rPr lang="en-US" sz="2400" dirty="0">
                <a:sym typeface="Symbol" panose="05050102010706020507" pitchFamily="18" charset="2"/>
              </a:rPr>
              <a:t>* has length k, and </a:t>
            </a:r>
            <a:r>
              <a:rPr lang="en-US" sz="2400" i="1" dirty="0" smtClean="0"/>
              <a:t>c</a:t>
            </a:r>
            <a:r>
              <a:rPr lang="en-US" sz="2400" dirty="0" smtClean="0">
                <a:sym typeface="Symbol" panose="05050102010706020507" pitchFamily="18" charset="2"/>
              </a:rPr>
              <a:t></a:t>
            </a:r>
            <a:r>
              <a:rPr lang="en-US" sz="2400" dirty="0">
                <a:sym typeface="Symbol" panose="05050102010706020507" pitchFamily="18" charset="2"/>
              </a:rPr>
              <a:t>.  </a:t>
            </a:r>
            <a:endParaRPr 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Induction assumption.  The lemma is true for </a:t>
            </a:r>
            <a:r>
              <a:rPr lang="en-US" sz="2400" dirty="0" smtClean="0"/>
              <a:t>z.</a:t>
            </a:r>
            <a:endParaRPr lang="en-US" sz="2400" dirty="0"/>
          </a:p>
          <a:p>
            <a:pPr eaLnBrk="1" hangingPunct="1">
              <a:spcBef>
                <a:spcPct val="50000"/>
              </a:spcBef>
            </a:pPr>
            <a:r>
              <a:rPr lang="en-US" sz="2400" dirty="0"/>
              <a:t>So we show that, assuming that </a:t>
            </a:r>
            <a:r>
              <a:rPr lang="en-US" sz="2400" i="1" dirty="0"/>
              <a:t>M</a:t>
            </a:r>
            <a:r>
              <a:rPr lang="en-US" sz="2400" dirty="0"/>
              <a:t> and </a:t>
            </a:r>
            <a:r>
              <a:rPr lang="en-US" sz="2400" i="1" dirty="0"/>
              <a:t>M'</a:t>
            </a:r>
            <a:r>
              <a:rPr lang="en-US" sz="2400" dirty="0"/>
              <a:t> behave identically for the first </a:t>
            </a:r>
            <a:r>
              <a:rPr lang="en-US" sz="2400" i="1" dirty="0"/>
              <a:t>k</a:t>
            </a:r>
            <a:r>
              <a:rPr lang="en-US" sz="2400" dirty="0"/>
              <a:t> characters, they behave identically for the last character also and thus for the entire string of length </a:t>
            </a:r>
            <a:r>
              <a:rPr lang="en-US" sz="2400" i="1" dirty="0"/>
              <a:t>k</a:t>
            </a:r>
            <a:r>
              <a:rPr lang="en-US" sz="2400" dirty="0"/>
              <a:t> + 1. </a:t>
            </a:r>
          </a:p>
          <a:p>
            <a:pPr eaLnBrk="1" hangingPunct="1">
              <a:spcBef>
                <a:spcPct val="50000"/>
              </a:spcBef>
            </a:pPr>
            <a:endParaRPr lang="en-US" sz="1200" dirty="0"/>
          </a:p>
          <a:p>
            <a:pPr eaLnBrk="1" hangingPunct="1">
              <a:spcBef>
                <a:spcPts val="600"/>
              </a:spcBef>
            </a:pPr>
            <a:r>
              <a:rPr lang="en-US" sz="3600" b="1" dirty="0"/>
              <a:t>The Definition of </a:t>
            </a:r>
            <a:r>
              <a:rPr lang="en-US" sz="3600" b="1" dirty="0">
                <a:sym typeface="Symbol" panose="05050102010706020507" pitchFamily="18" charset="2"/>
              </a:rPr>
              <a:t>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sym typeface="Symbol" panose="05050102010706020507" pitchFamily="18" charset="2"/>
              </a:rPr>
              <a:t></a:t>
            </a:r>
            <a:r>
              <a:rPr lang="en-US" sz="2400" dirty="0"/>
              <a:t>'(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a</a:t>
            </a:r>
            <a:r>
              <a:rPr lang="en-US" sz="2400" dirty="0" smtClean="0"/>
              <a:t>) </a:t>
            </a:r>
            <a:r>
              <a:rPr lang="en-US" sz="2400" dirty="0"/>
              <a:t>= </a:t>
            </a:r>
            <a:r>
              <a:rPr lang="en-US" sz="36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{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) : </a:t>
            </a:r>
            <a:r>
              <a:rPr lang="en-US" sz="2400" dirty="0">
                <a:sym typeface="Symbol" panose="05050102010706020507" pitchFamily="18" charset="2"/>
              </a:rPr>
              <a:t></a:t>
            </a:r>
            <a:r>
              <a:rPr lang="en-US" sz="2400" i="1" dirty="0" err="1"/>
              <a:t>q</a:t>
            </a:r>
            <a:r>
              <a:rPr lang="en-US" sz="2400" dirty="0" err="1">
                <a:sym typeface="Symbol" panose="05050102010706020507" pitchFamily="18" charset="2"/>
              </a:rPr>
              <a:t></a:t>
            </a:r>
            <a:r>
              <a:rPr lang="en-US" sz="2400" i="1" dirty="0" err="1"/>
              <a:t>Q</a:t>
            </a:r>
            <a:r>
              <a:rPr lang="en-US" sz="2400" dirty="0"/>
              <a:t> ((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a</a:t>
            </a:r>
            <a:r>
              <a:rPr lang="en-US" sz="2400" dirty="0" smtClean="0"/>
              <a:t>, </a:t>
            </a:r>
            <a:r>
              <a:rPr lang="en-US" sz="2400" i="1" dirty="0"/>
              <a:t>p</a:t>
            </a:r>
            <a:r>
              <a:rPr lang="en-US" sz="2400" dirty="0"/>
              <a:t>)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</a:t>
            </a:r>
            <a:r>
              <a:rPr lang="en-US" sz="2400" dirty="0"/>
              <a:t>)} </a:t>
            </a:r>
          </a:p>
          <a:p>
            <a:pPr eaLnBrk="1" hangingPunct="1">
              <a:spcBef>
                <a:spcPct val="500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99245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What We Need to Prove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8486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The computation of the NDFSM </a:t>
            </a:r>
            <a:r>
              <a:rPr lang="en-US" sz="2400" i="1" smtClean="0"/>
              <a:t>M</a:t>
            </a:r>
            <a:r>
              <a:rPr lang="en-US" sz="2400" smtClean="0"/>
              <a:t>:	</a:t>
            </a:r>
          </a:p>
          <a:p>
            <a:pPr>
              <a:lnSpc>
                <a:spcPct val="90000"/>
              </a:lnSpc>
            </a:pPr>
            <a:endParaRPr 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/>
              <a:t>			(</a:t>
            </a:r>
            <a:r>
              <a:rPr lang="en-US" sz="2400" i="1" smtClean="0"/>
              <a:t>q</a:t>
            </a:r>
            <a:r>
              <a:rPr lang="en-US" sz="2400" smtClean="0"/>
              <a:t>, </a:t>
            </a:r>
            <a:r>
              <a:rPr lang="en-US" sz="2400" i="1" smtClean="0"/>
              <a:t>w</a:t>
            </a:r>
            <a:r>
              <a:rPr lang="en-US" sz="2400" smtClean="0"/>
              <a:t>) |-</a:t>
            </a:r>
            <a:r>
              <a:rPr lang="en-US" sz="2400" i="1" baseline="-25000" smtClean="0"/>
              <a:t>M</a:t>
            </a:r>
            <a:r>
              <a:rPr lang="en-US" sz="2400" smtClean="0"/>
              <a:t>* (</a:t>
            </a:r>
            <a:r>
              <a:rPr lang="en-US" sz="2400" i="1" smtClean="0"/>
              <a:t>p</a:t>
            </a:r>
            <a:r>
              <a:rPr lang="en-US" sz="2400" smtClean="0"/>
              <a:t>, </a:t>
            </a:r>
            <a:r>
              <a:rPr lang="en-US" sz="2400" smtClean="0">
                <a:sym typeface="Symbol" panose="05050102010706020507" pitchFamily="18" charset="2"/>
              </a:rPr>
              <a:t></a:t>
            </a:r>
            <a:r>
              <a:rPr lang="en-US" sz="2400" smtClean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/>
              <a:t> 				and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400" smtClean="0"/>
              <a:t>The computation of the DFSM </a:t>
            </a:r>
            <a:r>
              <a:rPr lang="en-US" sz="2400" i="1" smtClean="0"/>
              <a:t>M'</a:t>
            </a:r>
            <a:r>
              <a:rPr lang="en-US" sz="2400" smtClean="0"/>
              <a:t>:		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/>
              <a:t>			(</a:t>
            </a:r>
            <a:r>
              <a:rPr lang="en-US" sz="2400" i="1" smtClean="0"/>
              <a:t>eps</a:t>
            </a:r>
            <a:r>
              <a:rPr lang="en-US" sz="2400" smtClean="0"/>
              <a:t>(</a:t>
            </a:r>
            <a:r>
              <a:rPr lang="en-US" sz="2400" i="1" smtClean="0"/>
              <a:t>q</a:t>
            </a:r>
            <a:r>
              <a:rPr lang="en-US" sz="2400" smtClean="0"/>
              <a:t>), </a:t>
            </a:r>
            <a:r>
              <a:rPr lang="en-US" sz="2400" i="1" smtClean="0"/>
              <a:t>w</a:t>
            </a:r>
            <a:r>
              <a:rPr lang="en-US" sz="2400" smtClean="0"/>
              <a:t>) |-</a:t>
            </a:r>
            <a:r>
              <a:rPr lang="en-US" sz="2400" i="1" baseline="-25000" smtClean="0"/>
              <a:t>M'</a:t>
            </a:r>
            <a:r>
              <a:rPr lang="en-US" sz="2400" smtClean="0"/>
              <a:t>* (</a:t>
            </a:r>
            <a:r>
              <a:rPr lang="en-US" sz="2400" i="1" smtClean="0"/>
              <a:t>P</a:t>
            </a:r>
            <a:r>
              <a:rPr lang="en-US" sz="2400" smtClean="0"/>
              <a:t>, </a:t>
            </a:r>
            <a:r>
              <a:rPr lang="en-US" sz="2400" smtClean="0">
                <a:sym typeface="Symbol" panose="05050102010706020507" pitchFamily="18" charset="2"/>
              </a:rPr>
              <a:t></a:t>
            </a:r>
            <a:r>
              <a:rPr lang="en-US" sz="2400" smtClean="0"/>
              <a:t>) and </a:t>
            </a: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</a:t>
            </a:r>
            <a:r>
              <a:rPr lang="en-US" sz="2400" smtClean="0"/>
              <a:t> </a:t>
            </a:r>
            <a:r>
              <a:rPr lang="en-US" sz="2400" i="1" smtClean="0"/>
              <a:t>P</a:t>
            </a:r>
            <a:endParaRPr lang="en-US" sz="2400" smtClean="0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/>
              <a:t>The relationship between:</a:t>
            </a:r>
          </a:p>
        </p:txBody>
      </p:sp>
    </p:spTree>
    <p:extLst>
      <p:ext uri="{BB962C8B-B14F-4D97-AF65-F5344CB8AC3E}">
        <p14:creationId xmlns:p14="http://schemas.microsoft.com/office/powerpoint/2010/main" val="19491501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What We Need to Prove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77200" cy="4419600"/>
          </a:xfrm>
        </p:spPr>
        <p:txBody>
          <a:bodyPr/>
          <a:lstStyle/>
          <a:p>
            <a:r>
              <a:rPr lang="en-US" sz="2400" dirty="0" smtClean="0"/>
              <a:t>The computation of the NDFSM </a:t>
            </a:r>
            <a:r>
              <a:rPr lang="en-US" sz="2400" i="1" dirty="0" smtClean="0"/>
              <a:t>M</a:t>
            </a:r>
            <a:r>
              <a:rPr lang="en-US" sz="2400" dirty="0" smtClean="0"/>
              <a:t>:	</a:t>
            </a:r>
          </a:p>
          <a:p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				and </a:t>
            </a:r>
          </a:p>
          <a:p>
            <a:pPr>
              <a:buFontTx/>
              <a:buNone/>
            </a:pPr>
            <a:endParaRPr lang="en-US" sz="2400" dirty="0" smtClean="0"/>
          </a:p>
          <a:p>
            <a:r>
              <a:rPr lang="en-US" sz="2400" dirty="0" smtClean="0"/>
              <a:t>The computation of the DFSM </a:t>
            </a:r>
            <a:r>
              <a:rPr lang="en-US" sz="2400" i="1" dirty="0" smtClean="0"/>
              <a:t>M'</a:t>
            </a:r>
            <a:r>
              <a:rPr lang="en-US" sz="2400" dirty="0" smtClean="0"/>
              <a:t>:		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10668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Rewriting </a:t>
            </a:r>
            <a:r>
              <a:rPr lang="en-US" sz="2400" i="1" dirty="0"/>
              <a:t>w</a:t>
            </a:r>
            <a:r>
              <a:rPr lang="en-US" sz="2400" dirty="0"/>
              <a:t> as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4023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3"/>
          </a:xfrm>
        </p:spPr>
        <p:txBody>
          <a:bodyPr/>
          <a:lstStyle/>
          <a:p>
            <a:r>
              <a:rPr lang="en-US" sz="3600" b="1" dirty="0" smtClean="0"/>
              <a:t>What We Need to Prove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8077200" cy="4419600"/>
          </a:xfrm>
        </p:spPr>
        <p:txBody>
          <a:bodyPr/>
          <a:lstStyle/>
          <a:p>
            <a:r>
              <a:rPr lang="en-US" sz="2400" dirty="0" smtClean="0"/>
              <a:t>The computation of the NDFSM </a:t>
            </a:r>
            <a:r>
              <a:rPr lang="en-US" sz="2400" i="1" dirty="0" smtClean="0"/>
              <a:t>M</a:t>
            </a:r>
            <a:r>
              <a:rPr lang="en-US" sz="2400" dirty="0" smtClean="0"/>
              <a:t>:	</a:t>
            </a:r>
            <a:endParaRPr lang="en-US" sz="1200" dirty="0" smtClean="0"/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(</a:t>
            </a:r>
            <a:r>
              <a:rPr lang="en-US" sz="2400" i="1" dirty="0" err="1" smtClean="0"/>
              <a:t>s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</a:t>
            </a:r>
            <a:r>
              <a:rPr lang="en-US" sz="2400" i="1" dirty="0" smtClean="0"/>
              <a:t>*</a:t>
            </a:r>
            <a:r>
              <a:rPr lang="en-US" sz="2400" dirty="0" smtClean="0"/>
              <a:t>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 </a:t>
            </a:r>
          </a:p>
          <a:p>
            <a:pPr>
              <a:buFontTx/>
              <a:buNone/>
            </a:pPr>
            <a:endParaRPr lang="en-US" sz="800" dirty="0" smtClean="0"/>
          </a:p>
          <a:p>
            <a:pPr>
              <a:buFontTx/>
              <a:buNone/>
            </a:pPr>
            <a:r>
              <a:rPr lang="en-US" sz="2400" dirty="0" smtClean="0"/>
              <a:t> 				and </a:t>
            </a:r>
          </a:p>
          <a:p>
            <a:pPr>
              <a:buFontTx/>
              <a:buNone/>
            </a:pPr>
            <a:endParaRPr lang="en-US" sz="800" dirty="0" smtClean="0"/>
          </a:p>
          <a:p>
            <a:r>
              <a:rPr lang="en-US" sz="2400" dirty="0" smtClean="0"/>
              <a:t>The computation of the DFSM </a:t>
            </a:r>
            <a:r>
              <a:rPr lang="en-US" sz="2400" i="1" dirty="0" smtClean="0"/>
              <a:t>M'</a:t>
            </a:r>
            <a:r>
              <a:rPr lang="en-US" sz="2400" dirty="0" smtClean="0"/>
              <a:t>:		</a:t>
            </a:r>
          </a:p>
          <a:p>
            <a:pPr>
              <a:buFontTx/>
              <a:buNone/>
            </a:pPr>
            <a:r>
              <a:rPr lang="en-US" sz="2400" dirty="0" smtClean="0"/>
              <a:t>			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q</a:t>
            </a:r>
            <a:r>
              <a:rPr lang="en-US" sz="2400" dirty="0" smtClean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 (</a:t>
            </a:r>
            <a:r>
              <a:rPr lang="en-US" sz="2400" i="1" dirty="0" smtClean="0"/>
              <a:t>P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and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</a:p>
          <a:p>
            <a:pPr>
              <a:buFontTx/>
              <a:buNone/>
            </a:pPr>
            <a:endParaRPr lang="en-US" sz="1400" dirty="0" smtClean="0"/>
          </a:p>
          <a:p>
            <a:pPr>
              <a:buFontTx/>
              <a:buNone/>
            </a:pPr>
            <a:r>
              <a:rPr lang="en-US" sz="2400" dirty="0" smtClean="0"/>
              <a:t>In other words, after processing z, M will be in some set of states S, whose elements we write as </a:t>
            </a:r>
            <a:r>
              <a:rPr lang="en-US" sz="2400" dirty="0" err="1" smtClean="0"/>
              <a:t>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. M' will be in some "set" state that we call Q. Again, well split the proof into two parts: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1800" dirty="0" smtClean="0"/>
              <a:t>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In the M derivation above, the second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</a:rPr>
              <a:t>|-</a:t>
            </a:r>
            <a:r>
              <a:rPr lang="en-US" sz="1800" i="1" baseline="-25000" dirty="0">
                <a:solidFill>
                  <a:schemeClr val="accent5">
                    <a:lumMod val="50000"/>
                  </a:schemeClr>
                </a:solidFill>
              </a:rPr>
              <a:t>M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</a:rPr>
              <a:t>has a * due to the possibility of epsilon moves. In the M' derivation there is no * because of no epsilon moves in a deterministic machine.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762000" y="6096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Breaking w into two pieces:</a:t>
            </a:r>
          </a:p>
        </p:txBody>
      </p:sp>
    </p:spTree>
    <p:extLst>
      <p:ext uri="{BB962C8B-B14F-4D97-AF65-F5344CB8AC3E}">
        <p14:creationId xmlns:p14="http://schemas.microsoft.com/office/powerpoint/2010/main" val="16856208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3600" b="1" smtClean="0"/>
              <a:t>If Part</a:t>
            </a:r>
          </a:p>
        </p:txBody>
      </p:sp>
      <p:sp>
        <p:nvSpPr>
          <p:cNvPr id="70659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777240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/>
              <a:t> We must prove: 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sz="2400" dirty="0"/>
              <a:t>	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* 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and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>
                <a:sym typeface="Symbol" panose="05050102010706020507" pitchFamily="18" charset="2"/>
              </a:rPr>
              <a:t></a:t>
            </a:r>
            <a:r>
              <a:rPr lang="en-US" sz="2400" dirty="0"/>
              <a:t> </a:t>
            </a:r>
          </a:p>
          <a:p>
            <a:pPr eaLnBrk="1" hangingPunct="1"/>
            <a:r>
              <a:rPr lang="en-US" sz="2400" dirty="0"/>
              <a:t>	   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</a:t>
            </a:r>
            <a:r>
              <a:rPr lang="en-US" sz="2400" dirty="0"/>
              <a:t>* (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</a:t>
            </a:r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24195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4" descr="Example 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4941888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762000" y="1524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500" b="1" dirty="0" smtClean="0">
                <a:solidFill>
                  <a:schemeClr val="tx2"/>
                </a:solidFill>
              </a:rPr>
              <a:t>Example (continued)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762000" y="1219200"/>
            <a:ext cx="8305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2400" i="1" dirty="0" smtClean="0"/>
              <a:t>L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smtClean="0"/>
              <a:t>{ </a:t>
            </a:r>
            <a:r>
              <a:rPr lang="en-US" sz="2400" i="1" dirty="0" smtClean="0"/>
              <a:t>w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{</a:t>
            </a:r>
            <a:r>
              <a:rPr lang="en-US" sz="2400" dirty="0" smtClean="0">
                <a:latin typeface="Courier New" panose="02070309020205020404" pitchFamily="49" charset="0"/>
              </a:rPr>
              <a:t>a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 panose="02070309020205020404" pitchFamily="49" charset="0"/>
              </a:rPr>
              <a:t>b</a:t>
            </a:r>
            <a:r>
              <a:rPr lang="en-US" sz="2400" dirty="0" smtClean="0"/>
              <a:t>}* </a:t>
            </a:r>
            <a:r>
              <a:rPr lang="en-US" sz="2400" dirty="0"/>
              <a:t>: no two adjacent characters are the </a:t>
            </a:r>
            <a:r>
              <a:rPr lang="en-US" sz="2400" dirty="0" smtClean="0"/>
              <a:t>same }</a:t>
            </a: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191000" y="4181832"/>
            <a:ext cx="4876800" cy="2523768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dirty="0"/>
              <a:t>Equivalence classes of </a:t>
            </a:r>
            <a:r>
              <a:rPr lang="en-US" sz="2800" dirty="0">
                <a:sym typeface="Symbol" panose="05050102010706020507" pitchFamily="18" charset="2"/>
              </a:rPr>
              <a:t></a:t>
            </a:r>
            <a:r>
              <a:rPr lang="en-US" sz="2800" i="1" baseline="-25000" dirty="0"/>
              <a:t>L</a:t>
            </a:r>
            <a:r>
              <a:rPr lang="en-US" sz="2800" dirty="0"/>
              <a:t>:</a:t>
            </a:r>
          </a:p>
          <a:p>
            <a:pPr eaLnBrk="1" hangingPunct="1">
              <a:defRPr/>
            </a:pPr>
            <a:r>
              <a:rPr lang="en-US" sz="2800" dirty="0"/>
              <a:t>[1]	[</a:t>
            </a:r>
            <a:r>
              <a:rPr lang="en-US" sz="2800" dirty="0">
                <a:sym typeface="Symbol" panose="05050102010706020507" pitchFamily="18" charset="2"/>
              </a:rPr>
              <a:t></a:t>
            </a:r>
            <a:r>
              <a:rPr lang="en-US" sz="2800" dirty="0"/>
              <a:t>]			</a:t>
            </a:r>
          </a:p>
          <a:p>
            <a:pPr eaLnBrk="1" hangingPunct="1">
              <a:defRPr/>
            </a:pPr>
            <a:r>
              <a:rPr lang="en-US" sz="2800" dirty="0"/>
              <a:t>[2]	[a, aba, </a:t>
            </a:r>
            <a:r>
              <a:rPr lang="en-US" sz="2800" dirty="0" err="1"/>
              <a:t>ababa</a:t>
            </a:r>
            <a:r>
              <a:rPr lang="en-US" sz="2800" dirty="0"/>
              <a:t>, 	</a:t>
            </a:r>
          </a:p>
          <a:p>
            <a:pPr eaLnBrk="1" hangingPunct="1">
              <a:defRPr/>
            </a:pPr>
            <a:r>
              <a:rPr lang="en-US" sz="2800" dirty="0"/>
              <a:t>[3]	[b, </a:t>
            </a:r>
            <a:r>
              <a:rPr lang="en-US" sz="2800" dirty="0" err="1"/>
              <a:t>ab</a:t>
            </a:r>
            <a:r>
              <a:rPr lang="en-US" sz="2800" dirty="0"/>
              <a:t>, </a:t>
            </a:r>
            <a:r>
              <a:rPr lang="en-US" sz="2800" dirty="0" err="1"/>
              <a:t>bab</a:t>
            </a:r>
            <a:r>
              <a:rPr lang="en-US" sz="2800" dirty="0"/>
              <a:t>, </a:t>
            </a:r>
            <a:r>
              <a:rPr lang="en-US" sz="2800" dirty="0" err="1"/>
              <a:t>abab</a:t>
            </a:r>
            <a:r>
              <a:rPr lang="en-US" sz="2800" dirty="0"/>
              <a:t>, …]</a:t>
            </a:r>
          </a:p>
          <a:p>
            <a:pPr eaLnBrk="1" hangingPunct="1">
              <a:defRPr/>
            </a:pPr>
            <a:r>
              <a:rPr lang="en-US" sz="2800" dirty="0"/>
              <a:t>[4]	[</a:t>
            </a:r>
            <a:r>
              <a:rPr lang="en-US" sz="2800" dirty="0" err="1"/>
              <a:t>aa</a:t>
            </a:r>
            <a:r>
              <a:rPr lang="en-US" sz="2800" dirty="0"/>
              <a:t>, </a:t>
            </a:r>
            <a:r>
              <a:rPr lang="en-US" sz="2800" dirty="0" err="1"/>
              <a:t>abaa</a:t>
            </a:r>
            <a:r>
              <a:rPr lang="en-US" sz="2800" dirty="0"/>
              <a:t>, </a:t>
            </a:r>
            <a:r>
              <a:rPr lang="en-US" sz="2800" dirty="0" err="1"/>
              <a:t>ababb</a:t>
            </a:r>
            <a:r>
              <a:rPr lang="en-US" sz="2800" dirty="0"/>
              <a:t>…]</a:t>
            </a:r>
            <a:r>
              <a:rPr lang="en-US" dirty="0"/>
              <a:t>	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61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Only If Part</a:t>
            </a:r>
          </a:p>
        </p:txBody>
      </p:sp>
      <p:sp>
        <p:nvSpPr>
          <p:cNvPr id="71683" name="Text Box 4"/>
          <p:cNvSpPr txBox="1">
            <a:spLocks noChangeArrowheads="1"/>
          </p:cNvSpPr>
          <p:nvPr/>
        </p:nvSpPr>
        <p:spPr bwMode="auto">
          <a:xfrm>
            <a:off x="914400" y="1066800"/>
            <a:ext cx="8077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/>
              <a:t>We must prove: 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	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</a:t>
            </a:r>
            <a:r>
              <a:rPr lang="en-US" sz="2400" dirty="0"/>
              <a:t>*  (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i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* 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</a:t>
            </a:r>
            <a:r>
              <a:rPr lang="en-US" sz="2400" dirty="0" smtClean="0">
                <a:sym typeface="Symbol" panose="05050102010706020507" pitchFamily="18" charset="2"/>
              </a:rPr>
              <a:t></a:t>
            </a:r>
            <a:r>
              <a:rPr lang="en-US" sz="2400" dirty="0" smtClean="0"/>
              <a:t> </a:t>
            </a:r>
            <a:endParaRPr lang="en-US" sz="2400" dirty="0"/>
          </a:p>
          <a:p>
            <a:pPr eaLnBrk="1" hangingPunct="1"/>
            <a:r>
              <a:rPr lang="en-US" sz="2400" dirty="0"/>
              <a:t>        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eps</a:t>
            </a:r>
            <a:r>
              <a:rPr lang="en-US" sz="2400" dirty="0"/>
              <a:t>(</a:t>
            </a:r>
            <a:r>
              <a:rPr lang="en-US" sz="2400" i="1" dirty="0"/>
              <a:t>q</a:t>
            </a:r>
            <a:r>
              <a:rPr lang="en-US" sz="2400" dirty="0"/>
              <a:t>), </a:t>
            </a:r>
            <a:r>
              <a:rPr lang="en-US" sz="2400" i="1" dirty="0" err="1" smtClean="0"/>
              <a:t>zc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* (</a:t>
            </a:r>
            <a:r>
              <a:rPr lang="en-US" sz="2400" i="1" dirty="0"/>
              <a:t>Q</a:t>
            </a:r>
            <a:r>
              <a:rPr lang="en-US" sz="2400" dirty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) </a:t>
            </a:r>
            <a:r>
              <a:rPr lang="en-US" sz="2400" dirty="0"/>
              <a:t>|-</a:t>
            </a:r>
            <a:r>
              <a:rPr lang="en-US" sz="2400" i="1" baseline="-25000" dirty="0"/>
              <a:t>M'</a:t>
            </a:r>
            <a:r>
              <a:rPr lang="en-US" sz="2400" dirty="0"/>
              <a:t> (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) and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 smtClean="0"/>
              <a:t>P</a:t>
            </a:r>
            <a:r>
              <a:rPr lang="en-US" sz="2400" dirty="0" smtClean="0"/>
              <a:t> </a:t>
            </a:r>
            <a:endParaRPr lang="en-US" sz="2400" dirty="0"/>
          </a:p>
          <a:p>
            <a:pPr eaLnBrk="1" hangingPunct="1"/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1771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/>
          <a:lstStyle/>
          <a:p>
            <a:r>
              <a:rPr lang="en-US" sz="3600" b="1" dirty="0" smtClean="0"/>
              <a:t>Back to the Theorem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924800" cy="54102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The original machine </a:t>
            </a:r>
            <a:r>
              <a:rPr lang="en-US" sz="2400" i="1" dirty="0" smtClean="0"/>
              <a:t>M</a:t>
            </a:r>
            <a:r>
              <a:rPr lang="en-US" sz="2400" dirty="0" smtClean="0"/>
              <a:t>, when started in its start state, can consume </a:t>
            </a:r>
            <a:r>
              <a:rPr lang="en-US" sz="2400" i="1" dirty="0" smtClean="0"/>
              <a:t>w</a:t>
            </a:r>
            <a:r>
              <a:rPr lang="en-US" sz="2400" dirty="0" smtClean="0"/>
              <a:t> and end up in an accepting state.  </a:t>
            </a:r>
          </a:p>
          <a:p>
            <a:pPr marL="609600" indent="-609600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400" dirty="0" smtClean="0"/>
              <a:t> </a:t>
            </a:r>
            <a:endParaRPr lang="en-US" sz="1200" dirty="0" smtClean="0"/>
          </a:p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dirty="0" smtClean="0"/>
              <a:t>),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 for some </a:t>
            </a:r>
            <a:r>
              <a:rPr lang="en-US" sz="2400" i="1" dirty="0" smtClean="0"/>
              <a:t>Q</a:t>
            </a:r>
            <a:r>
              <a:rPr lang="en-US" sz="2400" dirty="0" smtClean="0"/>
              <a:t> containing some </a:t>
            </a:r>
            <a:r>
              <a:rPr lang="en-US" sz="2400" i="1" dirty="0" smtClean="0"/>
              <a:t>state r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In the statement of the lemma, let </a:t>
            </a:r>
            <a:r>
              <a:rPr lang="en-US" sz="2000" i="1" dirty="0" smtClean="0"/>
              <a:t>q</a:t>
            </a:r>
            <a:r>
              <a:rPr lang="en-US" sz="2000" dirty="0" smtClean="0"/>
              <a:t> equal </a:t>
            </a:r>
            <a:r>
              <a:rPr lang="en-US" sz="2000" i="1" dirty="0" smtClean="0"/>
              <a:t>s</a:t>
            </a:r>
            <a:r>
              <a:rPr lang="en-US" sz="2000" dirty="0" smtClean="0"/>
              <a:t> and </a:t>
            </a:r>
            <a:r>
              <a:rPr lang="en-US" sz="2000" i="1" dirty="0" smtClean="0"/>
              <a:t>p</a:t>
            </a:r>
            <a:r>
              <a:rPr lang="en-US" sz="2000" dirty="0" smtClean="0"/>
              <a:t> = </a:t>
            </a:r>
            <a:r>
              <a:rPr lang="en-US" sz="2000" i="1" dirty="0" smtClean="0"/>
              <a:t>r</a:t>
            </a:r>
            <a:r>
              <a:rPr lang="en-US" sz="2000" dirty="0" smtClean="0"/>
              <a:t> for some </a:t>
            </a:r>
            <a:r>
              <a:rPr lang="en-US" sz="2000" i="1" dirty="0" smtClean="0"/>
              <a:t>r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anose="05050102010706020507" pitchFamily="18" charset="2"/>
              </a:rPr>
              <a:t></a:t>
            </a:r>
            <a:r>
              <a:rPr lang="en-US" sz="2000" dirty="0" smtClean="0"/>
              <a:t> </a:t>
            </a:r>
            <a:r>
              <a:rPr lang="en-US" sz="2000" i="1" dirty="0" smtClean="0"/>
              <a:t>A</a:t>
            </a:r>
            <a:r>
              <a:rPr lang="en-US" sz="20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Then </a:t>
            </a:r>
            <a:r>
              <a:rPr lang="en-US" sz="2000" i="1" dirty="0" smtClean="0"/>
              <a:t>M'</a:t>
            </a:r>
            <a:r>
              <a:rPr lang="en-US" sz="2000" dirty="0" smtClean="0"/>
              <a:t>, when started in its start state, </a:t>
            </a:r>
            <a:r>
              <a:rPr lang="en-US" sz="2000" i="1" dirty="0" err="1" smtClean="0"/>
              <a:t>eps</a:t>
            </a:r>
            <a:r>
              <a:rPr lang="en-US" sz="2000" dirty="0" smtClean="0"/>
              <a:t>(</a:t>
            </a:r>
            <a:r>
              <a:rPr lang="en-US" sz="2000" i="1" dirty="0" smtClean="0"/>
              <a:t>s</a:t>
            </a:r>
            <a:r>
              <a:rPr lang="en-US" sz="2000" dirty="0" smtClean="0"/>
              <a:t>), will consume </a:t>
            </a:r>
            <a:r>
              <a:rPr lang="en-US" sz="2000" i="1" dirty="0" smtClean="0"/>
              <a:t>w</a:t>
            </a:r>
            <a:r>
              <a:rPr lang="en-US" sz="2000" dirty="0" smtClean="0"/>
              <a:t> and end in a state that contains </a:t>
            </a:r>
            <a:r>
              <a:rPr lang="en-US" sz="2000" i="1" dirty="0" smtClean="0"/>
              <a:t>r</a:t>
            </a:r>
            <a:r>
              <a:rPr lang="en-US" sz="2000" dirty="0" smtClean="0"/>
              <a:t>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But if </a:t>
            </a:r>
            <a:r>
              <a:rPr lang="en-US" sz="2000" i="1" dirty="0" smtClean="0"/>
              <a:t>M'</a:t>
            </a:r>
            <a:r>
              <a:rPr lang="en-US" sz="2000" dirty="0" smtClean="0"/>
              <a:t> does that, then it has ended up in one of its accepting states (by the definition of </a:t>
            </a:r>
            <a:r>
              <a:rPr lang="en-US" sz="2000" i="1" dirty="0" smtClean="0"/>
              <a:t>A'</a:t>
            </a:r>
            <a:r>
              <a:rPr lang="en-US" sz="2000" dirty="0" smtClean="0"/>
              <a:t> in step 5 of the algorithm).  </a:t>
            </a:r>
          </a:p>
          <a:p>
            <a:pPr marL="1009650" lvl="1" indent="-609600">
              <a:lnSpc>
                <a:spcPct val="90000"/>
              </a:lnSpc>
            </a:pPr>
            <a:r>
              <a:rPr lang="en-US" sz="2000" dirty="0" smtClean="0"/>
              <a:t>So </a:t>
            </a:r>
            <a:r>
              <a:rPr lang="en-US" sz="2000" i="1" dirty="0" smtClean="0"/>
              <a:t>M'</a:t>
            </a:r>
            <a:r>
              <a:rPr lang="en-US" sz="2000" dirty="0" smtClean="0"/>
              <a:t> accepts </a:t>
            </a:r>
            <a:r>
              <a:rPr lang="en-US" sz="2000" i="1" dirty="0" smtClean="0"/>
              <a:t>w</a:t>
            </a:r>
            <a:r>
              <a:rPr lang="en-US" sz="2000" dirty="0" smtClean="0"/>
              <a:t> (by the definition of what it means for a machine to accept a string).  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dirty="0"/>
              <a:t>) then: </a:t>
            </a:r>
          </a:p>
        </p:txBody>
      </p:sp>
    </p:spTree>
    <p:extLst>
      <p:ext uri="{BB962C8B-B14F-4D97-AF65-F5344CB8AC3E}">
        <p14:creationId xmlns:p14="http://schemas.microsoft.com/office/powerpoint/2010/main" val="17998566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Back to the Theorem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79638"/>
            <a:ext cx="7924800" cy="4525962"/>
          </a:xfrm>
        </p:spPr>
        <p:txBody>
          <a:bodyPr/>
          <a:lstStyle/>
          <a:p>
            <a:pPr marL="609600" indent="-609600"/>
            <a:r>
              <a:rPr lang="en-US" sz="2400" dirty="0" smtClean="0"/>
              <a:t>The original machine </a:t>
            </a:r>
            <a:r>
              <a:rPr lang="en-US" sz="2400" i="1" dirty="0" smtClean="0"/>
              <a:t>M</a:t>
            </a:r>
            <a:r>
              <a:rPr lang="en-US" sz="2400" dirty="0" smtClean="0"/>
              <a:t>, when started in its start state, will not be able to end up in an accepting state after reading </a:t>
            </a:r>
            <a:r>
              <a:rPr lang="en-US" sz="2400" i="1" dirty="0" smtClean="0"/>
              <a:t>w</a:t>
            </a:r>
            <a:r>
              <a:rPr lang="en-US" sz="2400" dirty="0" smtClean="0"/>
              <a:t>.    </a:t>
            </a:r>
          </a:p>
          <a:p>
            <a:pPr marL="609600" indent="-609600"/>
            <a:endParaRPr lang="en-US" sz="2400" dirty="0" smtClean="0"/>
          </a:p>
          <a:p>
            <a:pPr marL="609600" indent="-609600"/>
            <a:r>
              <a:rPr lang="en-US" sz="2400" dirty="0" smtClean="0"/>
              <a:t>If (</a:t>
            </a:r>
            <a:r>
              <a:rPr lang="en-US" sz="2400" i="1" dirty="0" err="1" smtClean="0"/>
              <a:t>eps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dirty="0" smtClean="0"/>
              <a:t>), </a:t>
            </a:r>
            <a:r>
              <a:rPr lang="en-US" sz="2400" i="1" dirty="0" smtClean="0"/>
              <a:t>w</a:t>
            </a:r>
            <a:r>
              <a:rPr lang="en-US" sz="2400" dirty="0" smtClean="0"/>
              <a:t>) |-</a:t>
            </a:r>
            <a:r>
              <a:rPr lang="en-US" sz="2400" i="1" baseline="-25000" dirty="0" smtClean="0"/>
              <a:t>M'</a:t>
            </a:r>
            <a:r>
              <a:rPr lang="en-US" sz="2400" dirty="0" smtClean="0"/>
              <a:t>* (</a:t>
            </a:r>
            <a:r>
              <a:rPr lang="en-US" sz="2400" i="1" dirty="0" smtClean="0"/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), then </a:t>
            </a:r>
            <a:r>
              <a:rPr lang="en-US" sz="2400" i="1" dirty="0" smtClean="0"/>
              <a:t>Q</a:t>
            </a:r>
            <a:r>
              <a:rPr lang="en-US" sz="2400" dirty="0" smtClean="0"/>
              <a:t> contains no state </a:t>
            </a:r>
            <a:br>
              <a:rPr lang="en-US" sz="2400" dirty="0" smtClean="0"/>
            </a:br>
            <a:r>
              <a:rPr lang="en-US" sz="2400" i="1" dirty="0" smtClean="0"/>
              <a:t>r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dirty="0" smtClean="0"/>
              <a:t>.  This follows directly from the lemma. </a:t>
            </a:r>
          </a:p>
          <a:p>
            <a:pPr marL="609600" indent="-609600"/>
            <a:endParaRPr lang="en-US" sz="2400" dirty="0" smtClean="0"/>
          </a:p>
          <a:p>
            <a:pPr marL="609600" indent="-609600">
              <a:buFontTx/>
              <a:buNone/>
            </a:pPr>
            <a:r>
              <a:rPr lang="en-US" sz="2400" dirty="0" smtClean="0"/>
              <a:t>The two cases, taken together, show that M' accepts exactly the same strings that M accepts.  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685800" y="9906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</a:t>
            </a:r>
            <a:r>
              <a:rPr lang="en-US" sz="2400" dirty="0"/>
              <a:t> </a:t>
            </a:r>
            <a:r>
              <a:rPr lang="en-US" sz="2400" i="1" dirty="0"/>
              <a:t>L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dirty="0"/>
              <a:t>) (i.e. the original NDFSM does not accept w):</a:t>
            </a:r>
          </a:p>
        </p:txBody>
      </p:sp>
    </p:spTree>
    <p:extLst>
      <p:ext uri="{BB962C8B-B14F-4D97-AF65-F5344CB8AC3E}">
        <p14:creationId xmlns:p14="http://schemas.microsoft.com/office/powerpoint/2010/main" val="31304760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The Myhill-Nerode Theorem</a:t>
            </a:r>
            <a:r>
              <a:rPr lang="en-US" sz="36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762000" y="1143000"/>
            <a:ext cx="80772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i="1" dirty="0"/>
              <a:t>Theorem:</a:t>
            </a:r>
            <a:r>
              <a:rPr lang="en-US" sz="2800" dirty="0"/>
              <a:t> A language is regular iff the number of equivalence classes of </a:t>
            </a:r>
            <a:r>
              <a:rPr lang="en-US" sz="2800" dirty="0">
                <a:sym typeface="Symbol" panose="05050102010706020507" pitchFamily="18" charset="2"/>
              </a:rPr>
              <a:t></a:t>
            </a:r>
            <a:r>
              <a:rPr lang="en-US" sz="2800" i="1" baseline="-25000" dirty="0"/>
              <a:t>L</a:t>
            </a:r>
            <a:r>
              <a:rPr lang="en-US" sz="2800" dirty="0"/>
              <a:t> is finite.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i="1" dirty="0"/>
              <a:t>Proof: </a:t>
            </a:r>
            <a:r>
              <a:rPr lang="en-US" sz="2800" i="1" dirty="0"/>
              <a:t>S</a:t>
            </a:r>
            <a:r>
              <a:rPr lang="en-US" sz="2800" dirty="0"/>
              <a:t>how the two directions of the implication: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i="1" dirty="0"/>
              <a:t>L regular </a:t>
            </a:r>
            <a:r>
              <a:rPr lang="en-US" sz="2800" b="1" i="1" dirty="0">
                <a:sym typeface="Symbol" panose="05050102010706020507" pitchFamily="18" charset="2"/>
              </a:rPr>
              <a:t></a:t>
            </a:r>
            <a:r>
              <a:rPr lang="en-US" sz="2800" b="1" i="1" dirty="0"/>
              <a:t> the number of equivalence classes of </a:t>
            </a:r>
            <a:r>
              <a:rPr lang="en-US" sz="2800" b="1" i="1" dirty="0">
                <a:sym typeface="Symbol" panose="05050102010706020507" pitchFamily="18" charset="2"/>
              </a:rPr>
              <a:t></a:t>
            </a:r>
            <a:r>
              <a:rPr lang="en-US" sz="2800" b="1" i="1" baseline="-25000" dirty="0"/>
              <a:t>L</a:t>
            </a:r>
            <a:r>
              <a:rPr lang="en-US" sz="2800" b="1" i="1" dirty="0"/>
              <a:t> is finite:</a:t>
            </a:r>
            <a:r>
              <a:rPr lang="en-US" sz="2800" dirty="0"/>
              <a:t> If </a:t>
            </a:r>
            <a:r>
              <a:rPr lang="en-US" sz="2800" i="1" dirty="0"/>
              <a:t>L</a:t>
            </a:r>
            <a:r>
              <a:rPr lang="en-US" sz="2800" dirty="0"/>
              <a:t> is regular, then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i="1" dirty="0"/>
              <a:t>The number of equivalence classes of </a:t>
            </a:r>
            <a:r>
              <a:rPr lang="en-US" sz="2800" b="1" i="1" dirty="0">
                <a:sym typeface="Symbol" panose="05050102010706020507" pitchFamily="18" charset="2"/>
              </a:rPr>
              <a:t></a:t>
            </a:r>
            <a:r>
              <a:rPr lang="en-US" sz="2800" b="1" i="1" baseline="-25000" dirty="0"/>
              <a:t>L</a:t>
            </a:r>
            <a:r>
              <a:rPr lang="en-US" sz="2800" b="1" i="1" dirty="0"/>
              <a:t> is finite </a:t>
            </a:r>
            <a:r>
              <a:rPr lang="en-US" sz="2800" b="1" i="1" dirty="0">
                <a:sym typeface="Symbol" panose="05050102010706020507" pitchFamily="18" charset="2"/>
              </a:rPr>
              <a:t></a:t>
            </a:r>
            <a:r>
              <a:rPr lang="en-US" sz="2800" b="1" i="1" dirty="0"/>
              <a:t> L regular:</a:t>
            </a:r>
            <a:r>
              <a:rPr lang="en-US" sz="2800" dirty="0"/>
              <a:t>  If the cardinality of </a:t>
            </a:r>
            <a:r>
              <a:rPr lang="en-US" sz="2800" dirty="0">
                <a:sym typeface="Symbol" panose="05050102010706020507" pitchFamily="18" charset="2"/>
              </a:rPr>
              <a:t></a:t>
            </a:r>
            <a:r>
              <a:rPr lang="en-US" sz="2800" i="1" baseline="-25000" dirty="0"/>
              <a:t>L</a:t>
            </a:r>
            <a:r>
              <a:rPr lang="en-US" sz="2800" dirty="0"/>
              <a:t> is finite, then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>
              <a:sym typeface="Wingdings" panose="05000000000000000000" pitchFamily="2" charset="2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373563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So Where Do We Stand?</a:t>
            </a:r>
          </a:p>
        </p:txBody>
      </p:sp>
      <p:sp>
        <p:nvSpPr>
          <p:cNvPr id="57347" name="Text Box 5"/>
          <p:cNvSpPr txBox="1">
            <a:spLocks noChangeArrowheads="1"/>
          </p:cNvSpPr>
          <p:nvPr/>
        </p:nvSpPr>
        <p:spPr bwMode="auto">
          <a:xfrm>
            <a:off x="838200" y="1066800"/>
            <a:ext cx="8001000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1. We know that for any regular language </a:t>
            </a:r>
            <a:r>
              <a:rPr lang="en-US" sz="2000" i="1"/>
              <a:t>L</a:t>
            </a:r>
            <a:r>
              <a:rPr lang="en-US" sz="2000"/>
              <a:t> there exists a minimal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accepting machine </a:t>
            </a:r>
            <a:r>
              <a:rPr lang="en-US" sz="2000" i="1"/>
              <a:t>M</a:t>
            </a:r>
            <a:r>
              <a:rPr lang="en-US" sz="2000" i="1" baseline="-25000"/>
              <a:t>L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2. We know that |</a:t>
            </a:r>
            <a:r>
              <a:rPr lang="en-US" sz="2000" i="1"/>
              <a:t>K</a:t>
            </a:r>
            <a:r>
              <a:rPr lang="en-US" sz="2000"/>
              <a:t>| of </a:t>
            </a:r>
            <a:r>
              <a:rPr lang="en-US" sz="2000" i="1"/>
              <a:t>M</a:t>
            </a:r>
            <a:r>
              <a:rPr lang="en-US" sz="2000" i="1" baseline="-25000"/>
              <a:t>L</a:t>
            </a:r>
            <a:r>
              <a:rPr lang="en-US" sz="2000"/>
              <a:t> equals the number of equivalence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   classes of </a:t>
            </a:r>
            <a:r>
              <a:rPr lang="en-US" sz="2000">
                <a:sym typeface="Symbol" panose="05050102010706020507" pitchFamily="18" charset="2"/>
              </a:rPr>
              <a:t></a:t>
            </a:r>
            <a:r>
              <a:rPr lang="en-US" sz="2000" i="1" baseline="-25000"/>
              <a:t>L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3. We know how to construct </a:t>
            </a:r>
            <a:r>
              <a:rPr lang="en-US" sz="2000" i="1"/>
              <a:t>M</a:t>
            </a:r>
            <a:r>
              <a:rPr lang="en-US" sz="2000" baseline="-25000"/>
              <a:t>L</a:t>
            </a:r>
            <a:r>
              <a:rPr lang="en-US" sz="2000"/>
              <a:t> from </a:t>
            </a:r>
            <a:r>
              <a:rPr lang="en-US" sz="2000">
                <a:sym typeface="Symbol" panose="05050102010706020507" pitchFamily="18" charset="2"/>
              </a:rPr>
              <a:t></a:t>
            </a:r>
            <a:r>
              <a:rPr lang="en-US" sz="2000" i="1" baseline="-25000"/>
              <a:t>L</a:t>
            </a:r>
            <a:r>
              <a:rPr lang="en-US" sz="20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4. We know that </a:t>
            </a:r>
            <a:r>
              <a:rPr lang="en-US" sz="2000" i="1"/>
              <a:t>M</a:t>
            </a:r>
            <a:r>
              <a:rPr lang="en-US" sz="2000" baseline="-25000"/>
              <a:t>L</a:t>
            </a:r>
            <a:r>
              <a:rPr lang="en-US" sz="2000"/>
              <a:t> is unique up to the naming of its states.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But is this good enough?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0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Consider:</a:t>
            </a:r>
          </a:p>
        </p:txBody>
      </p:sp>
      <p:pic>
        <p:nvPicPr>
          <p:cNvPr id="57348" name="Picture 6" descr="scan0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657600"/>
            <a:ext cx="4343400" cy="289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9976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8229600" cy="2620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Begin with </a:t>
            </a:r>
            <a:r>
              <a:rPr lang="en-US" sz="2800" i="1" smtClean="0"/>
              <a:t>M</a:t>
            </a:r>
            <a:r>
              <a:rPr lang="en-US" sz="2800" smtClean="0"/>
              <a:t> and collapse redundant states, getting rid of one at a time until the resulting machine is minimal.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sz="280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smtClean="0"/>
              <a:t>Begin by overclustering the states of </a:t>
            </a:r>
            <a:r>
              <a:rPr lang="en-US" sz="2800" i="1" smtClean="0"/>
              <a:t>M</a:t>
            </a:r>
            <a:r>
              <a:rPr lang="en-US" sz="2800" smtClean="0"/>
              <a:t> into just two groups, accepting and nonaccepting.  Then iteratively split those groups apart until all the distinguishable states have been distinguished</a:t>
            </a:r>
            <a:r>
              <a:rPr lang="en-US" sz="2400" smtClean="0"/>
              <a:t>.</a:t>
            </a:r>
          </a:p>
        </p:txBody>
      </p:sp>
      <p:sp>
        <p:nvSpPr>
          <p:cNvPr id="5939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600" b="1" smtClean="0"/>
              <a:t>Minimizing an Existing DFSM </a:t>
            </a:r>
            <a:br>
              <a:rPr lang="en-US" sz="3600" b="1" smtClean="0"/>
            </a:br>
            <a:r>
              <a:rPr lang="en-US" sz="3600" b="1" smtClean="0"/>
              <a:t>(Without Knowing </a:t>
            </a:r>
            <a:r>
              <a:rPr lang="en-US" sz="3600" b="1" smtClean="0">
                <a:sym typeface="Symbol" panose="05050102010706020507" pitchFamily="18" charset="2"/>
              </a:rPr>
              <a:t></a:t>
            </a:r>
            <a:r>
              <a:rPr lang="en-US" sz="3600" b="1" i="1" smtClean="0"/>
              <a:t>L</a:t>
            </a:r>
            <a:r>
              <a:rPr lang="en-US" sz="3600" b="1" smtClean="0"/>
              <a:t>)</a:t>
            </a:r>
            <a:r>
              <a:rPr lang="en-US" sz="3600" smtClean="0"/>
              <a:t> </a:t>
            </a:r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/>
              <a:t>Two approaches:</a:t>
            </a:r>
          </a:p>
        </p:txBody>
      </p:sp>
    </p:spTree>
    <p:extLst>
      <p:ext uri="{BB962C8B-B14F-4D97-AF65-F5344CB8AC3E}">
        <p14:creationId xmlns:p14="http://schemas.microsoft.com/office/powerpoint/2010/main" val="15012200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762000" y="76200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chemeClr val="tx2"/>
                </a:solidFill>
              </a:rPr>
              <a:t>The Overclustering Approach</a:t>
            </a:r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7724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/>
              <a:t>We need a definition for “equivalent”, i.e., </a:t>
            </a:r>
            <a:r>
              <a:rPr lang="en-US" sz="2400" dirty="0" err="1"/>
              <a:t>mergeable</a:t>
            </a:r>
            <a:r>
              <a:rPr lang="en-US" sz="2400" dirty="0"/>
              <a:t> states.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/>
              <a:t>Define </a:t>
            </a:r>
            <a:r>
              <a:rPr lang="en-US" sz="2400" b="1" i="1" dirty="0" smtClean="0">
                <a:solidFill>
                  <a:schemeClr val="accent5">
                    <a:lumMod val="50000"/>
                  </a:schemeClr>
                </a:solidFill>
              </a:rPr>
              <a:t>p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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5">
                    <a:lumMod val="50000"/>
                  </a:schemeClr>
                </a:solidFill>
              </a:rPr>
              <a:t>q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/>
              <a:t>iff for </a:t>
            </a:r>
            <a:r>
              <a:rPr lang="en-US" sz="2400" dirty="0" smtClean="0"/>
              <a:t>every string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</a:t>
            </a:r>
            <a:r>
              <a:rPr lang="en-US" sz="2400" dirty="0"/>
              <a:t>*, either </a:t>
            </a:r>
            <a:r>
              <a:rPr lang="en-US" sz="2400" i="1" dirty="0"/>
              <a:t>w</a:t>
            </a:r>
            <a:r>
              <a:rPr lang="en-US" sz="2400" dirty="0"/>
              <a:t> takes </a:t>
            </a:r>
            <a:r>
              <a:rPr lang="en-US" sz="2400" i="1" dirty="0"/>
              <a:t>M</a:t>
            </a:r>
            <a:r>
              <a:rPr lang="en-US" sz="2400" dirty="0"/>
              <a:t> to an accepting state from both </a:t>
            </a:r>
            <a:r>
              <a:rPr lang="en-US" sz="2400" i="1" dirty="0"/>
              <a:t>q</a:t>
            </a:r>
            <a:r>
              <a:rPr lang="en-US" sz="2400" dirty="0"/>
              <a:t> and </a:t>
            </a:r>
            <a:r>
              <a:rPr lang="en-US" sz="2400" i="1" dirty="0"/>
              <a:t>p</a:t>
            </a:r>
            <a:r>
              <a:rPr lang="en-US" sz="2400" dirty="0"/>
              <a:t> or it takes </a:t>
            </a:r>
            <a:r>
              <a:rPr lang="en-US" sz="2400" i="1" dirty="0"/>
              <a:t>M</a:t>
            </a:r>
            <a:r>
              <a:rPr lang="en-US" sz="2400" dirty="0"/>
              <a:t> to a rejecting state from both </a:t>
            </a:r>
            <a:r>
              <a:rPr lang="en-US" sz="2400" i="1" dirty="0"/>
              <a:t>q</a:t>
            </a:r>
            <a:r>
              <a:rPr lang="en-US" sz="2400" dirty="0"/>
              <a:t> and </a:t>
            </a:r>
            <a:r>
              <a:rPr lang="en-US" sz="2400" i="1" dirty="0"/>
              <a:t>p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/>
              <a:t>Is </a:t>
            </a:r>
            <a:r>
              <a:rPr lang="en-US" sz="2400" dirty="0"/>
              <a:t>≡</a:t>
            </a:r>
            <a:r>
              <a:rPr lang="en-US" sz="2400" dirty="0" smtClean="0"/>
              <a:t> an equivalence relation?</a:t>
            </a: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4909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ChangeArrowheads="1"/>
          </p:cNvSpPr>
          <p:nvPr/>
        </p:nvSpPr>
        <p:spPr bwMode="auto">
          <a:xfrm>
            <a:off x="762000" y="762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000" b="1" dirty="0" smtClean="0">
                <a:solidFill>
                  <a:schemeClr val="tx2"/>
                </a:solidFill>
              </a:rPr>
              <a:t>Construct </a:t>
            </a:r>
            <a:r>
              <a:rPr lang="en-US" sz="3000" b="1" dirty="0">
                <a:solidFill>
                  <a:schemeClr val="tx2"/>
                </a:solidFill>
                <a:sym typeface="Symbol" panose="05050102010706020507" pitchFamily="18" charset="2"/>
              </a:rPr>
              <a:t></a:t>
            </a:r>
            <a:r>
              <a:rPr lang="en-US" sz="3000" b="1" dirty="0">
                <a:solidFill>
                  <a:schemeClr val="tx2"/>
                </a:solidFill>
              </a:rPr>
              <a:t> as the Limit of a Sequence of Approximating Equivalence Relations </a:t>
            </a:r>
            <a:r>
              <a:rPr lang="en-US" sz="3000" b="1" dirty="0">
                <a:solidFill>
                  <a:schemeClr val="tx2"/>
                </a:solidFill>
                <a:sym typeface="Symbol" panose="05050102010706020507" pitchFamily="18" charset="2"/>
              </a:rPr>
              <a:t></a:t>
            </a:r>
            <a:r>
              <a:rPr lang="en-US" sz="3000" b="1" i="1" baseline="30000" dirty="0">
                <a:solidFill>
                  <a:schemeClr val="tx2"/>
                </a:solidFill>
              </a:rPr>
              <a:t>n</a:t>
            </a:r>
            <a:r>
              <a:rPr lang="en-US" sz="30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5539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7772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/>
              <a:t>(Where </a:t>
            </a:r>
            <a:r>
              <a:rPr lang="en-US" sz="2400" i="1" dirty="0"/>
              <a:t>n</a:t>
            </a:r>
            <a:r>
              <a:rPr lang="en-US" sz="2400" dirty="0"/>
              <a:t> is the length of the input strings that have been considered so far)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/>
              <a:t>Consider input strings, starting with </a:t>
            </a:r>
            <a:r>
              <a:rPr lang="en-US" sz="2400" dirty="0">
                <a:sym typeface="Symbol" panose="05050102010706020507" pitchFamily="18" charset="2"/>
              </a:rPr>
              <a:t></a:t>
            </a:r>
            <a:r>
              <a:rPr lang="en-US" sz="2400" dirty="0"/>
              <a:t>, and increasing in length by 1 at each iteration.  Start by overclustering the  states.  Then split them apart as it becomes apparent (with longer and longer strings) that they are not equivalent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82670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000" b="1" dirty="0" smtClean="0"/>
              <a:t>Constructing  </a:t>
            </a:r>
            <a:r>
              <a:rPr lang="en-US" sz="3000" b="1" dirty="0" smtClean="0">
                <a:sym typeface="Symbol" panose="05050102010706020507" pitchFamily="18" charset="2"/>
              </a:rPr>
              <a:t></a:t>
            </a:r>
            <a:r>
              <a:rPr lang="en-US" sz="3000" b="1" i="1" baseline="30000" dirty="0" smtClean="0"/>
              <a:t>n</a:t>
            </a:r>
            <a:r>
              <a:rPr lang="en-US" sz="3000" dirty="0" smtClean="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3058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0</a:t>
            </a:r>
            <a:r>
              <a:rPr lang="en-US" sz="2400" smtClean="0"/>
              <a:t> </a:t>
            </a:r>
            <a:r>
              <a:rPr lang="en-US" sz="2400" i="1" smtClean="0"/>
              <a:t>q</a:t>
            </a:r>
            <a:r>
              <a:rPr lang="en-US" sz="2400" smtClean="0"/>
              <a:t> iff they behave equivalently when they read </a:t>
            </a:r>
            <a:r>
              <a:rPr lang="en-US" sz="2400" smtClean="0">
                <a:sym typeface="Symbol" panose="05050102010706020507" pitchFamily="18" charset="2"/>
              </a:rPr>
              <a:t></a:t>
            </a:r>
            <a:r>
              <a:rPr lang="en-US" sz="2400" smtClean="0"/>
              <a:t>.  In other words, if they are both accepting or both rejecting states.</a:t>
            </a:r>
            <a:endParaRPr lang="en-US" sz="2400" i="1" smtClean="0"/>
          </a:p>
          <a:p>
            <a:pPr>
              <a:lnSpc>
                <a:spcPct val="80000"/>
              </a:lnSpc>
              <a:spcBef>
                <a:spcPct val="45000"/>
              </a:spcBef>
            </a:pP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1</a:t>
            </a:r>
            <a:r>
              <a:rPr lang="en-US" sz="2400" smtClean="0"/>
              <a:t> </a:t>
            </a:r>
            <a:r>
              <a:rPr lang="en-US" sz="2400" i="1" smtClean="0"/>
              <a:t>q</a:t>
            </a:r>
            <a:r>
              <a:rPr lang="en-US" sz="2400" smtClean="0"/>
              <a:t> iff </a:t>
            </a: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0</a:t>
            </a:r>
            <a:r>
              <a:rPr lang="en-US" sz="2400" smtClean="0"/>
              <a:t> </a:t>
            </a:r>
            <a:r>
              <a:rPr lang="en-US" sz="2400" i="1" smtClean="0"/>
              <a:t>q</a:t>
            </a:r>
            <a:r>
              <a:rPr lang="en-US" sz="2400" smtClean="0"/>
              <a:t> </a:t>
            </a:r>
            <a:r>
              <a:rPr lang="en-US" sz="2400" i="1" smtClean="0"/>
              <a:t>and</a:t>
            </a:r>
            <a:r>
              <a:rPr lang="en-US" sz="2400" smtClean="0"/>
              <a:t> they behave equivalently when they read any string of length 1, i.e., if any single character sends both of them to an accepting state or both of them to a rejecting state.  Note that this is equivalent to saying that any single character sends them to states that are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0</a:t>
            </a:r>
            <a:r>
              <a:rPr lang="en-US" sz="2400" smtClean="0"/>
              <a:t> to each other. </a:t>
            </a:r>
            <a:endParaRPr lang="en-US" sz="2400" i="1" smtClean="0"/>
          </a:p>
          <a:p>
            <a:pPr>
              <a:lnSpc>
                <a:spcPct val="80000"/>
              </a:lnSpc>
              <a:spcBef>
                <a:spcPct val="45000"/>
              </a:spcBef>
            </a:pP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2</a:t>
            </a:r>
            <a:r>
              <a:rPr lang="en-US" sz="2400" smtClean="0"/>
              <a:t> </a:t>
            </a:r>
            <a:r>
              <a:rPr lang="en-US" sz="2400" i="1" smtClean="0"/>
              <a:t>q</a:t>
            </a:r>
            <a:r>
              <a:rPr lang="en-US" sz="2400" smtClean="0"/>
              <a:t> iff </a:t>
            </a:r>
            <a:r>
              <a:rPr lang="en-US" sz="2400" i="1" smtClean="0"/>
              <a:t>p</a:t>
            </a:r>
            <a:r>
              <a:rPr lang="en-US" sz="2400" smtClean="0"/>
              <a:t>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1</a:t>
            </a:r>
            <a:r>
              <a:rPr lang="en-US" sz="2400" smtClean="0"/>
              <a:t> </a:t>
            </a:r>
            <a:r>
              <a:rPr lang="en-US" sz="2400" i="1" smtClean="0"/>
              <a:t>q</a:t>
            </a:r>
            <a:r>
              <a:rPr lang="en-US" sz="2400" smtClean="0"/>
              <a:t> and they behave equivalently when they read any string of length 2, which they will do if, when they read the first character they land in states that are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1</a:t>
            </a:r>
            <a:r>
              <a:rPr lang="en-US" sz="2400" smtClean="0"/>
              <a:t> to each other.  By the definition of </a:t>
            </a:r>
            <a:r>
              <a:rPr lang="en-US" sz="2400" smtClean="0">
                <a:sym typeface="Symbol" panose="05050102010706020507" pitchFamily="18" charset="2"/>
              </a:rPr>
              <a:t></a:t>
            </a:r>
            <a:r>
              <a:rPr lang="en-US" sz="2400" i="1" baseline="30000" smtClean="0"/>
              <a:t>1</a:t>
            </a:r>
            <a:r>
              <a:rPr lang="en-US" sz="2400" smtClean="0"/>
              <a:t>, they will then yield the same outcome when they read the single remaining character.</a:t>
            </a:r>
          </a:p>
          <a:p>
            <a:pPr>
              <a:lnSpc>
                <a:spcPct val="80000"/>
              </a:lnSpc>
              <a:spcBef>
                <a:spcPct val="45000"/>
              </a:spcBef>
            </a:pPr>
            <a:r>
              <a:rPr lang="en-US" sz="2400" smtClean="0"/>
              <a:t>And so forth.</a:t>
            </a:r>
          </a:p>
        </p:txBody>
      </p:sp>
    </p:spTree>
    <p:extLst>
      <p:ext uri="{BB962C8B-B14F-4D97-AF65-F5344CB8AC3E}">
        <p14:creationId xmlns:p14="http://schemas.microsoft.com/office/powerpoint/2010/main" val="1699632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omata_Template">
  <a:themeElements>
    <a:clrScheme name="Automata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tomat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tomata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9262</TotalTime>
  <Words>2614</Words>
  <Application>Microsoft Office PowerPoint</Application>
  <PresentationFormat>On-screen Show (4:3)</PresentationFormat>
  <Paragraphs>317</Paragraphs>
  <Slides>32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Courier New</vt:lpstr>
      <vt:lpstr>French Script MT</vt:lpstr>
      <vt:lpstr>Wingdings</vt:lpstr>
      <vt:lpstr>Times New Roman</vt:lpstr>
      <vt:lpstr>Arial</vt:lpstr>
      <vt:lpstr>Symbol</vt:lpstr>
      <vt:lpstr>Automata_Template</vt:lpstr>
      <vt:lpstr>MA/CSSE 474</vt:lpstr>
      <vt:lpstr>Your Questions?</vt:lpstr>
      <vt:lpstr>PowerPoint Presentation</vt:lpstr>
      <vt:lpstr>PowerPoint Presentation</vt:lpstr>
      <vt:lpstr>PowerPoint Presentation</vt:lpstr>
      <vt:lpstr>Minimizing an Existing DFSM  (Without Knowing L) </vt:lpstr>
      <vt:lpstr>PowerPoint Presentation</vt:lpstr>
      <vt:lpstr>PowerPoint Presentation</vt:lpstr>
      <vt:lpstr>Constructing  n </vt:lpstr>
      <vt:lpstr>PowerPoint Presentation</vt:lpstr>
      <vt:lpstr>PowerPoint Presentation</vt:lpstr>
      <vt:lpstr>The Result</vt:lpstr>
      <vt:lpstr>PowerPoint Presentation</vt:lpstr>
      <vt:lpstr>PowerPoint Presentation</vt:lpstr>
      <vt:lpstr>Canonical Forms</vt:lpstr>
      <vt:lpstr>PowerPoint Presentation</vt:lpstr>
      <vt:lpstr>NDFSMtoDFSM Correctness</vt:lpstr>
      <vt:lpstr>PowerPoint Presentation</vt:lpstr>
      <vt:lpstr>Correctness Proof of ndfsmtodfsm</vt:lpstr>
      <vt:lpstr>Correctness Proof of ndfsmtodfsm</vt:lpstr>
      <vt:lpstr>A Useful Lemma</vt:lpstr>
      <vt:lpstr>A Useful Lemma</vt:lpstr>
      <vt:lpstr>Base Case:  |w| = 0, so w =  </vt:lpstr>
      <vt:lpstr>Base Case</vt:lpstr>
      <vt:lpstr>Induction Step</vt:lpstr>
      <vt:lpstr>What We Need to Prove</vt:lpstr>
      <vt:lpstr>What We Need to Prove</vt:lpstr>
      <vt:lpstr>What We Need to Prove</vt:lpstr>
      <vt:lpstr>If Part</vt:lpstr>
      <vt:lpstr>Only If Part</vt:lpstr>
      <vt:lpstr>Back to the Theorem</vt:lpstr>
      <vt:lpstr>Back to the Theorem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oih</dc:creator>
  <cp:lastModifiedBy>CSSE Department</cp:lastModifiedBy>
  <cp:revision>280</cp:revision>
  <cp:lastPrinted>2013-12-16T14:02:27Z</cp:lastPrinted>
  <dcterms:created xsi:type="dcterms:W3CDTF">2006-12-24T15:35:37Z</dcterms:created>
  <dcterms:modified xsi:type="dcterms:W3CDTF">2015-12-14T08:11:29Z</dcterms:modified>
</cp:coreProperties>
</file>