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503" r:id="rId3"/>
    <p:sldId id="625" r:id="rId4"/>
    <p:sldId id="632" r:id="rId5"/>
    <p:sldId id="633" r:id="rId6"/>
    <p:sldId id="630" r:id="rId7"/>
    <p:sldId id="634" r:id="rId8"/>
    <p:sldId id="636" r:id="rId9"/>
    <p:sldId id="637" r:id="rId10"/>
    <p:sldId id="672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67" r:id="rId41"/>
    <p:sldId id="668" r:id="rId42"/>
    <p:sldId id="669" r:id="rId43"/>
    <p:sldId id="670" r:id="rId44"/>
    <p:sldId id="671" r:id="rId45"/>
    <p:sldId id="609" r:id="rId46"/>
    <p:sldId id="610" r:id="rId47"/>
    <p:sldId id="590" r:id="rId48"/>
    <p:sldId id="591" r:id="rId49"/>
    <p:sldId id="592" r:id="rId50"/>
    <p:sldId id="593" r:id="rId51"/>
    <p:sldId id="611" r:id="rId52"/>
    <p:sldId id="594" r:id="rId53"/>
    <p:sldId id="595" r:id="rId54"/>
    <p:sldId id="596" r:id="rId55"/>
    <p:sldId id="598" r:id="rId56"/>
    <p:sldId id="597" r:id="rId57"/>
    <p:sldId id="599" r:id="rId58"/>
    <p:sldId id="600" r:id="rId59"/>
    <p:sldId id="601" r:id="rId60"/>
    <p:sldId id="602" r:id="rId61"/>
    <p:sldId id="603" r:id="rId62"/>
    <p:sldId id="612" r:id="rId63"/>
    <p:sldId id="631" r:id="rId64"/>
    <p:sldId id="614" r:id="rId65"/>
    <p:sldId id="615" r:id="rId66"/>
    <p:sldId id="616" r:id="rId67"/>
    <p:sldId id="617" r:id="rId68"/>
    <p:sldId id="618" r:id="rId69"/>
  </p:sldIdLst>
  <p:sldSz cx="9144000" cy="6858000" type="screen4x3"/>
  <p:notesSz cx="9601200" cy="73152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Monotype Sorts" panose="05000000000000000000" charset="2"/>
      <p:regular r:id="rId7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49" autoAdjust="0"/>
    <p:restoredTop sz="71644" autoAdjust="0"/>
  </p:normalViewPr>
  <p:slideViewPr>
    <p:cSldViewPr>
      <p:cViewPr varScale="1">
        <p:scale>
          <a:sx n="75" d="100"/>
          <a:sy n="75" d="100"/>
        </p:scale>
        <p:origin x="66" y="10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384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7384"/>
            <a:ext cx="4160520" cy="366571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6100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5" tIns="47554" rIns="95105" bIns="475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940"/>
            <a:ext cx="7680960" cy="3292899"/>
          </a:xfrm>
          <a:prstGeom prst="rect">
            <a:avLst/>
          </a:prstGeom>
        </p:spPr>
        <p:txBody>
          <a:bodyPr vert="horz" lIns="95105" tIns="47554" rIns="95105" bIns="47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384"/>
            <a:ext cx="4160520" cy="366571"/>
          </a:xfrm>
          <a:prstGeom prst="rect">
            <a:avLst/>
          </a:prstGeom>
        </p:spPr>
        <p:txBody>
          <a:bodyPr vert="horz" lIns="95105" tIns="47554" rIns="95105" bIns="475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7384"/>
            <a:ext cx="4160520" cy="366571"/>
          </a:xfrm>
          <a:prstGeom prst="rect">
            <a:avLst/>
          </a:prstGeom>
        </p:spPr>
        <p:txBody>
          <a:bodyPr vert="horz" wrap="square" lIns="95105" tIns="47554" rIns="95105" bIns="47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Exam next Friday!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72" indent="-29383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49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730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168" indent="-23407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62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4368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2467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0566" indent="-23407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5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6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1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7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5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292" indent="-2905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3630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674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3189" indent="-2324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2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389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7488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587" indent="-23241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8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50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99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3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28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63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17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3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1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F8E89-726D-4E79-BF90-D0C61D4F1F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9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05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0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23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2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13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84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26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98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65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1A70A-ADCC-44D1-9910-E3DA6C895EB3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3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2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01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6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Show what happens with some strings.  It's okay to spend some time on this.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Empty string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aab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2B593-DFA0-4336-A65E-68F188BCF4A6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3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56DB8-199D-4C7F-821F-DA7055651639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4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740FB1-A3FD-4DC5-9AED-36449D309CDD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1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9BFD17-48FA-4DDE-9F94-32D9F8668029}" type="slidenum">
              <a:rPr lang="en-US"/>
              <a:pPr eaLnBrk="1" hangingPunct="1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52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is an error in this slide</a:t>
            </a:r>
            <a:r>
              <a:rPr lang="en-US" baseline="0" dirty="0" smtClean="0"/>
              <a:t> but it is a picture that is hard to fix.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top, second line, should be (q, epsilon, blank, </a:t>
            </a:r>
            <a:r>
              <a:rPr lang="en-US" baseline="0" dirty="0" err="1" smtClean="0"/>
              <a:t>abbb</a:t>
            </a:r>
            <a:r>
              <a:rPr lang="en-US" baseline="0" dirty="0" smtClean="0"/>
              <a:t>),  not </a:t>
            </a:r>
            <a:r>
              <a:rPr lang="en-US" baseline="0" dirty="0" err="1" smtClean="0"/>
              <a:t>aabb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13194-1F72-47AE-A218-39BBD3F82B27}" type="slidenum">
              <a:rPr lang="en-US"/>
              <a:pPr eaLnBrk="1" hangingPunct="1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7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FD9A14-6AC4-4A2F-A967-0CE94CE2012A}" type="slidenum">
              <a:rPr lang="en-US"/>
              <a:pPr eaLnBrk="1" hangingPunct="1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97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One approach:  </a:t>
            </a:r>
            <a:br>
              <a:rPr lang="en-US" dirty="0" smtClean="0"/>
            </a:br>
            <a:r>
              <a:rPr lang="en-US" dirty="0" smtClean="0"/>
              <a:t>   repeat</a:t>
            </a:r>
          </a:p>
          <a:p>
            <a:r>
              <a:rPr lang="en-US" dirty="0" smtClean="0"/>
              <a:t>         Go</a:t>
            </a:r>
            <a:r>
              <a:rPr lang="en-US" baseline="0" dirty="0" smtClean="0"/>
              <a:t> to right end; replace a 1 with a blank, </a:t>
            </a:r>
          </a:p>
          <a:p>
            <a:r>
              <a:rPr lang="en-US" baseline="0" dirty="0" smtClean="0"/>
              <a:t>              checking to make sure there is a 1 on left end as we go.</a:t>
            </a:r>
          </a:p>
          <a:p>
            <a:r>
              <a:rPr lang="en-US" baseline="0" dirty="0" smtClean="0"/>
              <a:t>         back to left end, replace 1 with a blank</a:t>
            </a:r>
          </a:p>
          <a:p>
            <a:r>
              <a:rPr lang="en-US" baseline="0" dirty="0" smtClean="0"/>
              <a:t>   until no more 1's on one side or the other. </a:t>
            </a:r>
          </a:p>
          <a:p>
            <a:r>
              <a:rPr lang="en-US" baseline="0" dirty="0" smtClean="0"/>
              <a:t>   If extra 1's on left, eliminate the ;</a:t>
            </a:r>
          </a:p>
          <a:p>
            <a:r>
              <a:rPr lang="en-US" baseline="0" dirty="0" smtClean="0"/>
              <a:t>   If extra 1's on right, eliminate all of them.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      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3A2CB-B6B1-4379-BB99-55BC2D123237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048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C0268-DD3D-4616-A0B9-C3B2E1A56BCC}" type="slidenum">
              <a:rPr lang="en-US"/>
              <a:pPr eaLnBrk="1" hangingPunct="1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6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is a start.  If there is time, fill in more before class.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34E0C6-8E53-448D-95B3-4E71A9116194}" type="slidenum">
              <a:rPr lang="en-US"/>
              <a:pPr eaLnBrk="1" hangingPunct="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98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Let's look at the difference between a macro and a subroutine.</a:t>
            </a:r>
          </a:p>
          <a:p>
            <a:endParaRPr lang="en-US" dirty="0" smtClean="0"/>
          </a:p>
          <a:p>
            <a:r>
              <a:rPr lang="en-US" dirty="0" smtClean="0"/>
              <a:t>In C, #define vs. function definition.</a:t>
            </a:r>
          </a:p>
          <a:p>
            <a:endParaRPr lang="en-US" dirty="0" smtClean="0"/>
          </a:p>
          <a:p>
            <a:r>
              <a:rPr lang="en-US" dirty="0" smtClean="0"/>
              <a:t>In Scheme, lambda vs define-syntax.</a:t>
            </a:r>
          </a:p>
          <a:p>
            <a:endParaRPr lang="en-US" dirty="0" smtClean="0"/>
          </a:p>
          <a:p>
            <a:r>
              <a:rPr lang="en-US" dirty="0" smtClean="0"/>
              <a:t>Many assemblers are macro-assemblers, allowing the user to create macros.</a:t>
            </a:r>
          </a:p>
          <a:p>
            <a:r>
              <a:rPr lang="en-US" dirty="0" smtClean="0"/>
              <a:t>In MIPS assembly language, I believe move is a macro</a:t>
            </a:r>
          </a:p>
          <a:p>
            <a:r>
              <a:rPr lang="en-US" dirty="0" smtClean="0"/>
              <a:t>(out of my league here)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DF20E8-9DCA-4D1C-BEB7-7AF66CF7556B}" type="slidenum">
              <a:rPr lang="en-US"/>
              <a:pPr eaLnBrk="1" hangingPunct="1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93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is an </a:t>
            </a:r>
            <a:r>
              <a:rPr lang="en-US" dirty="0" err="1" smtClean="0"/>
              <a:t>Mx</a:t>
            </a:r>
            <a:r>
              <a:rPr lang="en-US" dirty="0" smtClean="0"/>
              <a:t> for each x</a:t>
            </a:r>
            <a:r>
              <a:rPr lang="en-US" dirty="0" smtClean="0">
                <a:sym typeface="Symbol" panose="05050102010706020507" pitchFamily="18" charset="2"/>
              </a:rPr>
              <a:t>.  </a:t>
            </a:r>
            <a:r>
              <a:rPr lang="en-US" dirty="0" smtClean="0"/>
              <a:t> To implement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 requires two TM moves.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 (s', x, </a:t>
            </a:r>
            <a:r>
              <a:rPr lang="en-US" dirty="0" smtClean="0">
                <a:sym typeface="Symbol" panose="05050102010706020507" pitchFamily="18" charset="2"/>
              </a:rPr>
              <a:t>), </a:t>
            </a:r>
            <a:r>
              <a:rPr lang="en-US" dirty="0" smtClean="0"/>
              <a:t>(</a:t>
            </a:r>
            <a:r>
              <a:rPr lang="en-US" i="1" dirty="0" smtClean="0"/>
              <a:t>s'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 (s, z, </a:t>
            </a:r>
            <a:r>
              <a:rPr lang="en-US" dirty="0" smtClean="0">
                <a:sym typeface="Symbol" panose="05050102010706020507" pitchFamily="18" charset="2"/>
              </a:rPr>
              <a:t>)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F1DB0-09BD-4A2F-9491-1F6BF9043B15}" type="slidenum">
              <a:rPr lang="en-US"/>
              <a:pPr eaLnBrk="1" hangingPunct="1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 then M2.  If either fails to halt, so does the composite machine.</a:t>
            </a:r>
          </a:p>
          <a:p>
            <a:pPr marL="171402" indent="-171402">
              <a:buFont typeface="Arial" panose="020B0604020202020204" pitchFamily="34" charset="0"/>
              <a:buChar char="•"/>
            </a:pPr>
            <a:r>
              <a:rPr lang="en-US" baseline="0" dirty="0" smtClean="0"/>
              <a:t>Run M1; if it halts, check condition (usually look for a specific character under the tape head). If true, run M2.  If M1 does not halt or if condition is true and M2 does not halt, composite machine does not halt.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F19E1-3350-4F06-8CC3-B41E15461DF5}" type="slidenum">
              <a:rPr lang="en-US"/>
              <a:pPr eaLnBrk="1" hangingPunct="1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CDA56-C19F-4EE4-BDC6-EE94312366E2}" type="slidenum">
              <a:rPr lang="en-US"/>
              <a:pPr eaLnBrk="1" hangingPunct="1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6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ways to implement "variable assignment":</a:t>
            </a:r>
          </a:p>
          <a:p>
            <a:pPr>
              <a:defRPr/>
            </a:pPr>
            <a:endParaRPr lang="en-US" dirty="0" smtClean="0"/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Use an area of the tape at the left or right end as a "scratchpad".</a:t>
            </a:r>
          </a:p>
          <a:p>
            <a:pPr marL="243584" indent="-243584">
              <a:buFontTx/>
              <a:buAutoNum type="arabicPeriod"/>
              <a:defRPr/>
            </a:pPr>
            <a:r>
              <a:rPr lang="en-US" dirty="0" smtClean="0"/>
              <a:t>Have a bunch of duplicate sets of states, each representing "holding" a different tape symbol (usually an input symbol).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CC0E-2A3E-4FB7-8AC6-21DC81DE6FF8}" type="slidenum">
              <a:rPr lang="en-US"/>
              <a:pPr eaLnBrk="1" hangingPunct="1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90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D516C-37AB-4481-AD5F-857FC9810942}" type="slidenum">
              <a:rPr lang="en-US"/>
              <a:pPr eaLnBrk="1" hangingPunct="1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1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10639-852F-472D-B052-3CDB6609CAEA}" type="slidenum">
              <a:rPr lang="en-US"/>
              <a:pPr eaLnBrk="1" hangingPunct="1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56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E7B62-45BB-44E4-8BA2-C59A3619CEDA}" type="slidenum">
              <a:rPr lang="en-US"/>
              <a:pPr eaLnBrk="1" hangingPunct="1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12" indent="-29881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2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349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447" indent="-2390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5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6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748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847" indent="-23905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235E1A-13E1-42C1-AFD6-4F1B0024B34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7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33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0  This is not correct, but kind of on the </a:t>
            </a:r>
            <a:r>
              <a:rPr lang="en-US" smtClean="0"/>
              <a:t>right track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baseline="0" dirty="0" err="1" smtClean="0"/>
              <a:t>L</a:t>
            </a:r>
            <a:r>
              <a:rPr lang="en-US" baseline="0" dirty="0" smtClean="0"/>
              <a:t>------</a:t>
            </a:r>
            <a:r>
              <a:rPr lang="en-US" baseline="0" dirty="0" smtClean="0">
                <a:sym typeface="Wingdings" panose="05000000000000000000" pitchFamily="2" charset="2"/>
              </a:rPr>
              <a:t> 1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1    \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|           |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V        /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0  ---/                                     L</a:t>
            </a:r>
            <a:r>
              <a:rPr lang="en-US" baseline="-25000" dirty="0" smtClean="0">
                <a:sym typeface="Wingdings" panose="05000000000000000000" pitchFamily="2" charset="2"/>
              </a:rPr>
              <a:t>0,b</a:t>
            </a:r>
            <a:r>
              <a:rPr lang="en-US" baseline="0" dirty="0" smtClean="0">
                <a:sym typeface="Wingdings" panose="05000000000000000000" pitchFamily="2" charset="2"/>
              </a:rPr>
              <a:t>1</a:t>
            </a: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912" indent="-298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2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349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447" indent="-23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5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6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748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847" indent="-23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71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590" indent="-2852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907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269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633" indent="-22818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994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359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721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085" indent="-2281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30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94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5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226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6" indent="-2856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86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59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34" indent="-228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08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83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057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131" indent="-228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E3A2CB-B6B1-4379-BB99-55BC2D123237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6F9370-D2DD-403B-8193-2BA5B5D841B0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4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7026" indent="-29885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42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594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763" indent="-23908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934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810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273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442" indent="-2390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9339D3-A5A9-487B-B575-4E52E4F683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TM Design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Macro Language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chemeClr val="tx2"/>
                </a:solidFill>
              </a:rPr>
              <a:t>D and SD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/>
          <a:lstStyle/>
          <a:p>
            <a:r>
              <a:rPr lang="en-US" sz="3600" dirty="0" smtClean="0"/>
              <a:t>Formal Definition of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07179"/>
            <a:ext cx="7239000" cy="62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tx2"/>
                </a:solidFill>
              </a:rPr>
              <a:t>The Details (</a:t>
            </a:r>
            <a:r>
              <a:rPr lang="el-GR" sz="3600" b="1" dirty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 smtClean="0"/>
              <a:t>        s </a:t>
            </a:r>
            <a:r>
              <a:rPr lang="en-US" sz="2200" dirty="0"/>
              <a:t>= </a:t>
            </a:r>
            <a:r>
              <a:rPr lang="en-US" sz="2200" dirty="0" smtClean="0"/>
              <a:t>1, </a:t>
            </a:r>
            <a:r>
              <a:rPr lang="en-US" sz="2200" i="1" dirty="0" smtClean="0"/>
              <a:t>H</a:t>
            </a:r>
            <a:r>
              <a:rPr lang="en-US" sz="2200" dirty="0" smtClean="0"/>
              <a:t> </a:t>
            </a:r>
            <a:r>
              <a:rPr lang="en-US" sz="2200" dirty="0"/>
              <a:t>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/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tx2"/>
                </a:solidFill>
              </a:rPr>
              <a:t>The Details (</a:t>
            </a:r>
            <a:r>
              <a:rPr lang="el-GR" sz="3600" b="1" dirty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/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l-GR" sz="3600" b="1" dirty="0" smtClean="0">
                <a:solidFill>
                  <a:schemeClr val="tx2"/>
                </a:solidFill>
              </a:rPr>
              <a:t>ε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b="1" dirty="0" smtClean="0"/>
              <a:t>ε</a:t>
            </a:r>
            <a:r>
              <a:rPr lang="en-US" sz="2400" b="1" dirty="0" smtClean="0">
                <a:solidFill>
                  <a:srgbClr val="00B050"/>
                </a:solidFill>
              </a:rPr>
              <a:t>,</a:t>
            </a:r>
            <a:r>
              <a:rPr lang="en-US" sz="2400" dirty="0" smtClean="0"/>
              <a:t> aa,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9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b="1" dirty="0" smtClean="0"/>
              <a:t>a</a:t>
            </a:r>
            <a:r>
              <a:rPr lang="en-US" sz="2400" dirty="0" smtClean="0"/>
              <a:t>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b="1" dirty="0" smtClean="0"/>
              <a:t>a</a:t>
            </a:r>
            <a:r>
              <a:rPr lang="en-US" sz="2400" dirty="0" smtClean="0"/>
              <a:t>a,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2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0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03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2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5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5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9050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13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867400" y="10668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 have included some slides online that we will not have time to do in class, but may be helpful to you anyway.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8268511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5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9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1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9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65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1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275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2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Details(aa)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93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3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19600" y="57150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steps are the same as previous example until we read the b; skip to there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03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what happens for strings:</a:t>
            </a:r>
          </a:p>
          <a:p>
            <a:r>
              <a:rPr lang="el-GR" dirty="0" smtClean="0"/>
              <a:t>ε</a:t>
            </a:r>
            <a:r>
              <a:rPr lang="en-US" dirty="0" smtClean="0"/>
              <a:t>, aa, </a:t>
            </a:r>
            <a:r>
              <a:rPr lang="en-US" dirty="0" err="1" smtClean="0"/>
              <a:t>aabb</a:t>
            </a:r>
            <a:r>
              <a:rPr lang="en-US" dirty="0" smtClean="0"/>
              <a:t>, a, </a:t>
            </a:r>
            <a:r>
              <a:rPr lang="en-US" dirty="0" err="1" smtClean="0"/>
              <a:t>aab</a:t>
            </a:r>
            <a:r>
              <a:rPr lang="en-US" dirty="0" smtClean="0"/>
              <a:t>, 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8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7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5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893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57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52600" y="58599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state 4, go left </a:t>
            </a:r>
            <a:r>
              <a:rPr lang="en-US" sz="2200" dirty="0"/>
              <a:t>u</a:t>
            </a:r>
            <a:r>
              <a:rPr lang="en-US" sz="2200" dirty="0" smtClean="0"/>
              <a:t>ntil we hit a blank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61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what happens for strings:</a:t>
            </a:r>
          </a:p>
          <a:p>
            <a:r>
              <a:rPr lang="el-GR" dirty="0" smtClean="0"/>
              <a:t>ε</a:t>
            </a:r>
            <a:r>
              <a:rPr lang="en-US" dirty="0" smtClean="0"/>
              <a:t>, aa, </a:t>
            </a:r>
            <a:r>
              <a:rPr lang="en-US" dirty="0" err="1" smtClean="0"/>
              <a:t>aabb</a:t>
            </a:r>
            <a:r>
              <a:rPr lang="en-US" dirty="0" smtClean="0"/>
              <a:t>, a, </a:t>
            </a:r>
            <a:r>
              <a:rPr lang="en-US" dirty="0" err="1" smtClean="0"/>
              <a:t>aab</a:t>
            </a:r>
            <a:r>
              <a:rPr lang="en-US" dirty="0" smtClean="0"/>
              <a:t>, 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578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4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Languages and Machines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0772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SD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Context-Free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Languages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Regular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Languages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reg exps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FSMs</a:t>
            </a:r>
            <a:endParaRPr 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                               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cfgs        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PDAs</a:t>
            </a: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unrestricted grammars</a:t>
            </a:r>
            <a:endParaRPr lang="en-US" sz="1800" b="1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i="1"/>
              <a:t>Turing Machines</a:t>
            </a:r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4114800" y="32004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3352800" y="2362200"/>
            <a:ext cx="30480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2743200" y="1676400"/>
            <a:ext cx="4343400" cy="434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1981200" y="762000"/>
            <a:ext cx="5867400" cy="594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9032" name="AutoShape 8"/>
          <p:cNvSpPr>
            <a:spLocks/>
          </p:cNvSpPr>
          <p:nvPr/>
        </p:nvSpPr>
        <p:spPr bwMode="auto">
          <a:xfrm>
            <a:off x="6019800" y="49530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$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#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5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8200" y="5867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right, replacing $ with a and # with b, then move left, as in the last part of the previous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Details(</a:t>
            </a:r>
            <a:r>
              <a:rPr lang="en-US" sz="3600" b="1" dirty="0" err="1" smtClean="0">
                <a:solidFill>
                  <a:schemeClr val="tx2"/>
                </a:solidFill>
              </a:rPr>
              <a:t>aabb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what happens for strings:</a:t>
            </a:r>
          </a:p>
          <a:p>
            <a:r>
              <a:rPr lang="el-GR" sz="2400" dirty="0" smtClean="0"/>
              <a:t>ε</a:t>
            </a:r>
            <a:r>
              <a:rPr lang="en-US" sz="2400" dirty="0" smtClean="0"/>
              <a:t>, </a:t>
            </a:r>
            <a:r>
              <a:rPr lang="en-US" sz="2400" dirty="0"/>
              <a:t>a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aabb</a:t>
            </a:r>
            <a:r>
              <a:rPr lang="en-US" sz="2400" dirty="0" smtClean="0"/>
              <a:t>, </a:t>
            </a:r>
            <a:r>
              <a:rPr lang="en-US" sz="2400" dirty="0" err="1" smtClean="0"/>
              <a:t>aab</a:t>
            </a:r>
            <a:r>
              <a:rPr lang="en-US" sz="2400" dirty="0" smtClean="0"/>
              <a:t>, b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9320" y="5643265"/>
            <a:ext cx="640080" cy="914400"/>
            <a:chOff x="3017520" y="5715000"/>
            <a:chExt cx="640080" cy="914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6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2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</a:t>
            </a:r>
            <a:r>
              <a:rPr lang="en-US" sz="3600" b="1" dirty="0" err="1" smtClean="0">
                <a:solidFill>
                  <a:schemeClr val="tx2"/>
                </a:solidFill>
              </a:rPr>
              <a:t>aab</a:t>
            </a:r>
            <a:r>
              <a:rPr lang="en-US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05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3886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51816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7150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62400" y="5943600"/>
            <a:ext cx="3429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should try this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Details (b)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43364" name="Picture 10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1"/>
            <a:ext cx="7924800" cy="409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2666999" y="609600"/>
            <a:ext cx="6477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K</a:t>
            </a:r>
            <a:r>
              <a:rPr lang="en-US" sz="2200" dirty="0"/>
              <a:t> = {1, 2, 3, 4, 5, 6},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},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 = {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, </a:t>
            </a:r>
            <a:r>
              <a:rPr lang="en-US" sz="2200" dirty="0">
                <a:latin typeface="Monotype Sorts" pitchFamily="2" charset="2"/>
                <a:cs typeface="Courier New" panose="02070309020205020404" pitchFamily="49" charset="0"/>
              </a:rPr>
              <a:t>q</a:t>
            </a:r>
            <a:r>
              <a:rPr lang="en-US" sz="2200" dirty="0"/>
              <a:t>, $, #}, </a:t>
            </a:r>
            <a:endParaRPr lang="en-US" sz="2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i="1" dirty="0"/>
              <a:t>s </a:t>
            </a:r>
            <a:r>
              <a:rPr lang="en-US" sz="2200" dirty="0"/>
              <a:t>= 1,	</a:t>
            </a:r>
            <a:r>
              <a:rPr lang="en-US" sz="2200" i="1" dirty="0"/>
              <a:t>H</a:t>
            </a:r>
            <a:r>
              <a:rPr lang="en-US" sz="2200" dirty="0"/>
              <a:t> = {6},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3657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 what happens for strings:</a:t>
            </a:r>
          </a:p>
          <a:p>
            <a:r>
              <a:rPr lang="el-GR" sz="2000" dirty="0" smtClean="0"/>
              <a:t>ε</a:t>
            </a:r>
            <a:r>
              <a:rPr lang="en-US" sz="2000" dirty="0" smtClean="0"/>
              <a:t>, aa,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</a:t>
            </a:r>
            <a:r>
              <a:rPr lang="en-US" sz="2000" dirty="0" err="1" smtClean="0"/>
              <a:t>aab</a:t>
            </a:r>
            <a:r>
              <a:rPr lang="en-US" sz="2000" dirty="0" smtClean="0"/>
              <a:t>, b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17320" y="4876800"/>
            <a:ext cx="6050280" cy="461665"/>
            <a:chOff x="1036320" y="5129213"/>
            <a:chExt cx="605028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36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51659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0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232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129213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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520" y="5410200"/>
            <a:ext cx="640080" cy="914400"/>
            <a:chOff x="3017520" y="5715000"/>
            <a:chExt cx="640080" cy="9144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52800" y="5715000"/>
              <a:ext cx="0" cy="5334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17520" y="6248400"/>
              <a:ext cx="640080" cy="381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86200" y="5486400"/>
            <a:ext cx="5105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first step, move right.  Then there is no transition in the diagram.  But there is an implied transition to a dead state, i.e. a new halting state that does not accept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Notes on Programming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990600" y="107315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Turing </a:t>
            </a:r>
            <a:r>
              <a:rPr lang="en-US" sz="2400" dirty="0" err="1" smtClean="0"/>
              <a:t>machinesa</a:t>
            </a:r>
            <a:r>
              <a:rPr lang="en-US" sz="2400" dirty="0" smtClean="0"/>
              <a:t> </a:t>
            </a:r>
            <a:r>
              <a:rPr lang="en-US" sz="2400" dirty="0"/>
              <a:t>strong procedural feel, with one phase coming after another.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common idioms, </a:t>
            </a:r>
            <a:r>
              <a:rPr lang="en-US" sz="2400" dirty="0" smtClean="0"/>
              <a:t>such as </a:t>
            </a:r>
            <a:br>
              <a:rPr lang="en-US" sz="2400" dirty="0" smtClean="0"/>
            </a:br>
            <a:r>
              <a:rPr lang="en-US" sz="2400" dirty="0" smtClean="0"/>
              <a:t>          "scan </a:t>
            </a:r>
            <a:r>
              <a:rPr lang="en-US" sz="2400" dirty="0"/>
              <a:t>left until you find a </a:t>
            </a:r>
            <a:r>
              <a:rPr lang="en-US" sz="2400" dirty="0" smtClean="0"/>
              <a:t>blank"</a:t>
            </a: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There are </a:t>
            </a:r>
            <a:r>
              <a:rPr lang="en-US" sz="2400" dirty="0" smtClean="0"/>
              <a:t>some common </a:t>
            </a:r>
            <a:r>
              <a:rPr lang="en-US" sz="2400" dirty="0"/>
              <a:t>ways to scan back and forth marking things off.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Often there is a final phase to fix up the output.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Even a very simple machine </a:t>
            </a:r>
            <a:r>
              <a:rPr lang="en-US" sz="2400" dirty="0" smtClean="0"/>
              <a:t>can be a </a:t>
            </a:r>
            <a:r>
              <a:rPr lang="en-US" sz="2400" dirty="0"/>
              <a:t>nuisance to write.</a:t>
            </a:r>
          </a:p>
        </p:txBody>
      </p:sp>
    </p:spTree>
    <p:extLst>
      <p:ext uri="{BB962C8B-B14F-4D97-AF65-F5344CB8AC3E}">
        <p14:creationId xmlns:p14="http://schemas.microsoft.com/office/powerpoint/2010/main" val="2890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Halting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6868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</a:t>
            </a:r>
            <a:r>
              <a:rPr lang="en-US" sz="1800" dirty="0"/>
              <a:t>● </a:t>
            </a:r>
            <a:r>
              <a:rPr lang="en-US" sz="2200" dirty="0"/>
              <a:t>A </a:t>
            </a:r>
            <a:r>
              <a:rPr lang="en-US" sz="2200" b="1" dirty="0"/>
              <a:t>DFSM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guaranteed to halt in |</a:t>
            </a:r>
            <a:r>
              <a:rPr lang="en-US" sz="2200" i="1" dirty="0"/>
              <a:t>w</a:t>
            </a:r>
            <a:r>
              <a:rPr lang="en-US" sz="2200" dirty="0"/>
              <a:t>| steps.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</a:t>
            </a:r>
            <a:r>
              <a:rPr lang="en-US" sz="1800" dirty="0"/>
              <a:t>● </a:t>
            </a:r>
            <a:r>
              <a:rPr lang="en-US" sz="2200" dirty="0"/>
              <a:t>A </a:t>
            </a:r>
            <a:r>
              <a:rPr lang="en-US" sz="2200" b="1" dirty="0"/>
              <a:t>PDA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not guaranteed to halt.  To see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  why, consider again </a:t>
            </a:r>
            <a:r>
              <a:rPr lang="en-US" sz="2200" i="1" dirty="0"/>
              <a:t>M</a:t>
            </a:r>
            <a:r>
              <a:rPr lang="en-US" sz="2200" dirty="0"/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</a:t>
            </a:r>
            <a:r>
              <a:rPr lang="en-US" sz="2200" dirty="0" smtClean="0"/>
              <a:t>    But </a:t>
            </a:r>
            <a:r>
              <a:rPr lang="en-US" sz="2200" dirty="0"/>
              <a:t>there exists an algorithm to construct an equivalent PDA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</a:t>
            </a: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/>
              <a:t> </a:t>
            </a:r>
            <a:r>
              <a:rPr lang="en-US" sz="2200" i="1" dirty="0"/>
              <a:t>M</a:t>
            </a:r>
            <a:r>
              <a:rPr lang="en-US" sz="2200" i="1" dirty="0">
                <a:sym typeface="Symbol" panose="05050102010706020507" pitchFamily="18" charset="2"/>
              </a:rPr>
              <a:t></a:t>
            </a:r>
            <a:r>
              <a:rPr lang="en-US" sz="2200" dirty="0"/>
              <a:t> that is guaranteed to halt.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</a:t>
            </a:r>
            <a:r>
              <a:rPr lang="en-US" sz="2400" dirty="0"/>
              <a:t>●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b="1" dirty="0"/>
              <a:t>TM</a:t>
            </a:r>
            <a:r>
              <a:rPr lang="en-US" sz="2200" dirty="0"/>
              <a:t> </a:t>
            </a:r>
            <a:r>
              <a:rPr lang="en-US" sz="2200" i="1" dirty="0"/>
              <a:t>M</a:t>
            </a:r>
            <a:r>
              <a:rPr lang="en-US" sz="2200" dirty="0"/>
              <a:t>, on input </a:t>
            </a:r>
            <a:r>
              <a:rPr lang="en-US" sz="2200" i="1" dirty="0"/>
              <a:t>w</a:t>
            </a:r>
            <a:r>
              <a:rPr lang="en-US" sz="2200" dirty="0"/>
              <a:t>, is not guaranteed to halt. And there is no algorithm to construct an equivalent TM that is guaranteed to halt.</a:t>
            </a:r>
          </a:p>
        </p:txBody>
      </p:sp>
      <p:pic>
        <p:nvPicPr>
          <p:cNvPr id="145412" name="Picture 4" descr="Fig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629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Formalize TM computations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07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i="1" dirty="0"/>
              <a:t>configuration</a:t>
            </a:r>
            <a:r>
              <a:rPr lang="en-US" sz="2400" dirty="0"/>
              <a:t> of </a:t>
            </a:r>
            <a:r>
              <a:rPr lang="en-US" sz="2400" dirty="0" smtClean="0"/>
              <a:t>TM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/>
              <a:t>H</a:t>
            </a:r>
            <a:r>
              <a:rPr lang="en-US" sz="2400" dirty="0"/>
              <a:t>) is an element of: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K  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	((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/>
              <a:t>})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 smtClean="0"/>
              <a:t>*)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 smtClean="0"/>
              <a:t>}   </a:t>
            </a:r>
            <a:r>
              <a:rPr lang="en-US" sz="2400" dirty="0">
                <a:sym typeface="Symbol" panose="05050102010706020507" pitchFamily="18" charset="2"/>
              </a:rPr>
              <a:t>   </a:t>
            </a:r>
            <a:r>
              <a:rPr lang="en-US" sz="2400" dirty="0" smtClean="0">
                <a:sym typeface="Symbol" panose="05050102010706020507" pitchFamily="18" charset="2"/>
              </a:rPr>
              <a:t>      </a:t>
            </a:r>
            <a:r>
              <a:rPr lang="en-US" sz="2400" dirty="0">
                <a:sym typeface="Symbol" panose="05050102010706020507" pitchFamily="18" charset="2"/>
              </a:rPr>
              <a:t>   </a:t>
            </a:r>
            <a:r>
              <a:rPr lang="en-US" sz="2400" dirty="0"/>
              <a:t>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* 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- {</a:t>
            </a:r>
            <a:r>
              <a:rPr lang="en-US" sz="2400" dirty="0">
                <a:latin typeface="Monotype Sorts" panose="05000000000000000000" pitchFamily="2" charset="2"/>
              </a:rPr>
              <a:t>q</a:t>
            </a:r>
            <a:r>
              <a:rPr lang="en-US" sz="2400" dirty="0" smtClean="0"/>
              <a:t>})) 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{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 smtClean="0"/>
              <a:t>}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state	    </a:t>
            </a:r>
            <a:r>
              <a:rPr lang="en-US" sz="2400" dirty="0" smtClean="0"/>
              <a:t>before   </a:t>
            </a:r>
            <a:r>
              <a:rPr lang="en-US" sz="2400" dirty="0"/>
              <a:t>	          </a:t>
            </a:r>
            <a:r>
              <a:rPr lang="en-US" sz="2400" dirty="0" smtClean="0"/>
              <a:t>   current</a:t>
            </a:r>
            <a:r>
              <a:rPr lang="en-US" sz="2400" dirty="0"/>
              <a:t>	      </a:t>
            </a:r>
            <a:r>
              <a:rPr lang="en-US" sz="2400" dirty="0" smtClean="0"/>
              <a:t>after</a:t>
            </a:r>
            <a:endParaRPr lang="en-US" sz="2400" dirty="0"/>
          </a:p>
          <a:p>
            <a:pPr eaLnBrk="1" hangingPunct="1"/>
            <a:r>
              <a:rPr lang="en-US" sz="2400" dirty="0"/>
              <a:t>	 </a:t>
            </a:r>
            <a:r>
              <a:rPr lang="en-US" sz="2400" dirty="0" smtClean="0"/>
              <a:t>         current</a:t>
            </a:r>
            <a:r>
              <a:rPr lang="en-US" sz="2400" dirty="0"/>
              <a:t>	           </a:t>
            </a:r>
            <a:r>
              <a:rPr lang="en-US" sz="2400" dirty="0" smtClean="0"/>
              <a:t>    tape               current </a:t>
            </a:r>
            <a:endParaRPr lang="en-US" sz="2400" dirty="0"/>
          </a:p>
          <a:p>
            <a:pPr eaLnBrk="1" hangingPunct="1"/>
            <a:r>
              <a:rPr lang="en-US" sz="2400" dirty="0"/>
              <a:t>	      </a:t>
            </a:r>
            <a:r>
              <a:rPr lang="en-US" sz="2400" dirty="0" smtClean="0"/>
              <a:t>tape square</a:t>
            </a:r>
            <a:r>
              <a:rPr lang="en-US" sz="2400" dirty="0"/>
              <a:t> </a:t>
            </a:r>
            <a:r>
              <a:rPr lang="en-US" sz="2400" dirty="0" smtClean="0"/>
              <a:t>                </a:t>
            </a:r>
            <a:r>
              <a:rPr lang="en-US" sz="2400" dirty="0" err="1" smtClean="0"/>
              <a:t>square</a:t>
            </a:r>
            <a:r>
              <a:rPr lang="en-US" sz="2400" dirty="0" smtClean="0"/>
              <a:t>           tape </a:t>
            </a:r>
            <a:r>
              <a:rPr lang="en-US" sz="2400" dirty="0"/>
              <a:t>square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Configurations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3657600"/>
            <a:ext cx="807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</a:t>
            </a:r>
            <a:br>
              <a:rPr lang="en-US" sz="2000" dirty="0"/>
            </a:br>
            <a:r>
              <a:rPr lang="en-US" sz="2000" dirty="0"/>
              <a:t>(1)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)	</a:t>
            </a:r>
            <a:r>
              <a:rPr lang="en-US" sz="2000" dirty="0" smtClean="0"/>
              <a:t>written more simply as </a:t>
            </a:r>
            <a:r>
              <a:rPr lang="en-US" sz="2000" dirty="0"/>
              <a:t>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</a:rPr>
              <a:t>ab</a:t>
            </a:r>
            <a:r>
              <a:rPr lang="en-US" sz="2000" u="sng" dirty="0" err="1">
                <a:latin typeface="Courier New" panose="02070309020205020404" pitchFamily="49" charset="0"/>
              </a:rPr>
              <a:t>b</a:t>
            </a:r>
            <a:r>
              <a:rPr lang="en-US" sz="2000" dirty="0" err="1">
                <a:latin typeface="Courier New" panose="02070309020205020404" pitchFamily="49" charset="0"/>
              </a:rPr>
              <a:t>b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dirty="0"/>
              <a:t>     (2)	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Monotype Sorts" panose="05000000000000000000" pitchFamily="2" charset="2"/>
              </a:rPr>
              <a:t>q</a:t>
            </a:r>
            <a:r>
              <a:rPr lang="en-US" sz="2000" dirty="0"/>
              <a:t>, 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	 written more simply as </a:t>
            </a:r>
            <a:r>
              <a:rPr lang="en-US" sz="2000" dirty="0" smtClean="0"/>
              <a:t> (</a:t>
            </a:r>
            <a:r>
              <a:rPr lang="en-US" sz="2000" i="1" dirty="0"/>
              <a:t>q</a:t>
            </a:r>
            <a:r>
              <a:rPr lang="en-US" sz="2000" dirty="0"/>
              <a:t>, </a:t>
            </a:r>
            <a:r>
              <a:rPr lang="en-US" sz="2000" u="sng" dirty="0" err="1" smtClean="0">
                <a:latin typeface="Monotype Sorts" panose="05000000000000000000" pitchFamily="2" charset="2"/>
              </a:rPr>
              <a:t>q</a:t>
            </a:r>
            <a:r>
              <a:rPr lang="en-US" sz="2000" dirty="0" err="1" smtClean="0">
                <a:latin typeface="Courier New" panose="02070309020205020404" pitchFamily="49" charset="0"/>
              </a:rPr>
              <a:t>abbb</a:t>
            </a:r>
            <a:r>
              <a:rPr lang="en-US" sz="2000" dirty="0"/>
              <a:t>) 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  </a:t>
            </a:r>
          </a:p>
          <a:p>
            <a:pPr eaLnBrk="1" hangingPunct="1"/>
            <a:r>
              <a:rPr lang="en-US" sz="2400" dirty="0"/>
              <a:t>Initial configuration </a:t>
            </a:r>
            <a:r>
              <a:rPr lang="en-US" sz="2400" dirty="0" smtClean="0"/>
              <a:t>is always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pitchFamily="2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5364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66140" cy="23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2514600"/>
            <a:ext cx="3048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6705600" y="2925763"/>
            <a:ext cx="1447800" cy="960437"/>
          </a:xfrm>
          <a:prstGeom prst="up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Second </a:t>
            </a:r>
            <a:r>
              <a:rPr lang="en-US" sz="2000" b="1" dirty="0" smtClean="0">
                <a:solidFill>
                  <a:srgbClr val="FFC000"/>
                </a:solidFill>
              </a:rPr>
              <a:t>a</a:t>
            </a:r>
            <a:r>
              <a:rPr lang="en-US" sz="1600" dirty="0" smtClean="0"/>
              <a:t> should be </a:t>
            </a:r>
            <a:r>
              <a:rPr lang="en-US" sz="2000" b="1" dirty="0" smtClean="0">
                <a:solidFill>
                  <a:srgbClr val="FFC000"/>
                </a:solidFill>
              </a:rPr>
              <a:t>b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Yields and Computations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1</a:t>
            </a:r>
            <a:r>
              <a:rPr lang="en-US" sz="2200" dirty="0"/>
              <a:t>) </a:t>
            </a:r>
            <a:r>
              <a:rPr lang="en-US" sz="2400" dirty="0" smtClean="0"/>
              <a:t>⊢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iff (</a:t>
            </a:r>
            <a:r>
              <a:rPr lang="en-US" sz="2200" i="1" dirty="0"/>
              <a:t>q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baseline="-25000" dirty="0"/>
              <a:t>2</a:t>
            </a:r>
            <a:r>
              <a:rPr lang="en-US" sz="2200" dirty="0"/>
              <a:t>) is </a:t>
            </a:r>
            <a:r>
              <a:rPr lang="en-US" sz="2200" dirty="0" smtClean="0"/>
              <a:t>derivable </a:t>
            </a:r>
            <a:r>
              <a:rPr lang="en-US" sz="2200" i="1" dirty="0"/>
              <a:t>via</a:t>
            </a:r>
            <a:r>
              <a:rPr lang="en-US" sz="2200" dirty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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dirty="0" smtClean="0"/>
              <a:t>in </a:t>
            </a:r>
            <a:r>
              <a:rPr lang="en-US" sz="2200" dirty="0"/>
              <a:t>one step.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any TM </a:t>
            </a:r>
            <a:r>
              <a:rPr lang="en-US" sz="2200" i="1" dirty="0"/>
              <a:t>M</a:t>
            </a:r>
            <a:r>
              <a:rPr lang="en-US" sz="2200" dirty="0"/>
              <a:t>, let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b="1" dirty="0" smtClean="0"/>
              <a:t>*</a:t>
            </a:r>
            <a:r>
              <a:rPr lang="en-US" sz="2200" dirty="0" smtClean="0"/>
              <a:t> </a:t>
            </a:r>
            <a:r>
              <a:rPr lang="en-US" sz="2200" dirty="0"/>
              <a:t>be the reflexive, transitive closure of |-</a:t>
            </a:r>
            <a:r>
              <a:rPr lang="en-US" sz="2200" i="1" baseline="-25000" dirty="0"/>
              <a:t>M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Configuration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b="1" i="1" dirty="0"/>
              <a:t>yields</a:t>
            </a:r>
            <a:r>
              <a:rPr lang="en-US" sz="2200" dirty="0"/>
              <a:t> configuration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if: 	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b="1" dirty="0" smtClean="0"/>
              <a:t>*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i="1" dirty="0"/>
              <a:t>path</a:t>
            </a:r>
            <a:r>
              <a:rPr lang="en-US" sz="2200" dirty="0"/>
              <a:t> through </a:t>
            </a:r>
            <a:r>
              <a:rPr lang="en-US" sz="2200" i="1" dirty="0"/>
              <a:t>M</a:t>
            </a:r>
            <a:r>
              <a:rPr lang="en-US" sz="2200" dirty="0"/>
              <a:t> is a sequence of configurations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,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, …,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 for some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</a:t>
            </a:r>
            <a:r>
              <a:rPr lang="en-US" sz="2200" dirty="0"/>
              <a:t> 0 such that 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is the initial configuration and: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</a:t>
            </a:r>
            <a:r>
              <a:rPr lang="en-US" sz="2200" dirty="0"/>
              <a:t>… </a:t>
            </a:r>
            <a:r>
              <a:rPr lang="en-US" sz="2000" dirty="0"/>
              <a:t>⊢</a:t>
            </a:r>
            <a:r>
              <a:rPr lang="en-US" sz="2000" baseline="-25000" dirty="0"/>
              <a:t>M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  <a:r>
              <a:rPr lang="en-US" sz="2200" dirty="0"/>
              <a:t>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200" dirty="0"/>
              <a:t>A </a:t>
            </a:r>
            <a:r>
              <a:rPr lang="en-US" sz="2200" b="1" dirty="0"/>
              <a:t>computation</a:t>
            </a:r>
            <a:r>
              <a:rPr lang="en-US" sz="2200" dirty="0"/>
              <a:t> by </a:t>
            </a:r>
            <a:r>
              <a:rPr lang="en-US" sz="2200" i="1" dirty="0"/>
              <a:t>M</a:t>
            </a:r>
            <a:r>
              <a:rPr lang="en-US" sz="2200" dirty="0"/>
              <a:t> is a path that halts.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If a computation is of </a:t>
            </a:r>
            <a:r>
              <a:rPr lang="en-US" sz="2200" i="1" dirty="0"/>
              <a:t>length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 (has </a:t>
            </a:r>
            <a:r>
              <a:rPr lang="en-US" sz="2200" i="1" dirty="0"/>
              <a:t>n</a:t>
            </a:r>
            <a:r>
              <a:rPr lang="en-US" sz="2200" dirty="0"/>
              <a:t> steps), we </a:t>
            </a:r>
            <a:r>
              <a:rPr lang="en-US" sz="2200" dirty="0" smtClean="0"/>
              <a:t>can also write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</a:t>
            </a:r>
            <a:r>
              <a:rPr lang="en-US" sz="2200" i="1" dirty="0"/>
              <a:t>C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400" dirty="0"/>
              <a:t>⊢</a:t>
            </a:r>
            <a:r>
              <a:rPr lang="en-US" sz="2200" baseline="-25000" dirty="0"/>
              <a:t>M </a:t>
            </a:r>
            <a:r>
              <a:rPr lang="en-US" sz="2200" i="1" baseline="30000" dirty="0" smtClean="0"/>
              <a:t>n</a:t>
            </a:r>
            <a:r>
              <a:rPr lang="en-US" sz="2200" dirty="0" smtClean="0"/>
              <a:t>  </a:t>
            </a:r>
            <a:r>
              <a:rPr lang="en-US" sz="2200" i="1" dirty="0"/>
              <a:t>C</a:t>
            </a:r>
            <a:r>
              <a:rPr lang="en-US" sz="2200" i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65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Turing Machines</a:t>
            </a:r>
          </a:p>
        </p:txBody>
      </p:sp>
      <p:sp>
        <p:nvSpPr>
          <p:cNvPr id="135171" name="Text Box 9"/>
          <p:cNvSpPr txBox="1">
            <a:spLocks noChangeArrowheads="1"/>
          </p:cNvSpPr>
          <p:nvPr/>
        </p:nvSpPr>
        <p:spPr bwMode="auto">
          <a:xfrm>
            <a:off x="914400" y="4191000"/>
            <a:ext cx="807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200"/>
              <a:t>At each step, the machine must: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choose its next state,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write on the current square, 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move left or right.</a:t>
            </a:r>
          </a:p>
        </p:txBody>
      </p:sp>
      <p:pic>
        <p:nvPicPr>
          <p:cNvPr id="135172" name="Picture 11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1362683"/>
            <a:ext cx="8478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2116" y="1395515"/>
            <a:ext cx="8529484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dirty="0" smtClean="0"/>
              <a:t> are non-negative integers,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monus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(n, m) </a:t>
            </a:r>
            <a:r>
              <a:rPr lang="en-US" i="1" dirty="0" smtClean="0"/>
              <a:t>is defined to be n – 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m</a:t>
            </a:r>
            <a:r>
              <a:rPr lang="en-US" dirty="0" smtClean="0"/>
              <a:t>, and 0 if </a:t>
            </a:r>
            <a:r>
              <a:rPr lang="en-US" i="1" dirty="0" smtClean="0"/>
              <a:t>n</a:t>
            </a:r>
            <a:r>
              <a:rPr lang="en-US" dirty="0" smtClean="0"/>
              <a:t> ≤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Draw the diagram for a TM M whose input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;1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dirty="0" smtClean="0"/>
              <a:t> and whose output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monus(n, m)</a:t>
            </a:r>
            <a:r>
              <a:rPr lang="en-US" baseline="30000" dirty="0" smtClean="0"/>
              <a:t> </a:t>
            </a:r>
            <a:r>
              <a:rPr lang="en-US" dirty="0" smtClean="0"/>
              <a:t>.  When M halts, the read/write head should be positioned on the blank before the first 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(not used in class </a:t>
            </a:r>
            <a:r>
              <a:rPr lang="en-US" dirty="0" smtClean="0"/>
              <a:t>2018)Exercise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A TM to recognize { </a:t>
            </a:r>
            <a:r>
              <a:rPr lang="en-US" dirty="0" err="1" smtClean="0"/>
              <a:t>ww</a:t>
            </a:r>
            <a:r>
              <a:rPr lang="en-US" baseline="30000" dirty="0" err="1" smtClean="0"/>
              <a:t>R</a:t>
            </a:r>
            <a:r>
              <a:rPr lang="en-US" dirty="0" smtClean="0"/>
              <a:t> : w </a:t>
            </a:r>
            <a:r>
              <a:rPr lang="en-US" dirty="0" smtClean="0">
                <a:sym typeface="Symbol" panose="05050102010706020507" pitchFamily="18" charset="2"/>
              </a:rPr>
              <a:t> {a, b}* }.</a:t>
            </a:r>
            <a:endParaRPr lang="en-US" baseline="30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the input string is in the language, the machine should halt with y as its current tape symbol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If not, it should halt with n as its current tape symbol.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	The final symbols on the rest of the tape may be anything.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Solution to this Exercise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Look at this after you try it.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A TM to recognize </a:t>
            </a:r>
            <a:r>
              <a:rPr lang="en-US" sz="2000" dirty="0" err="1" smtClean="0"/>
              <a:t>ww</a:t>
            </a:r>
            <a:r>
              <a:rPr lang="en-US" sz="2000" baseline="30000" dirty="0" err="1" smtClean="0"/>
              <a:t>R</a:t>
            </a:r>
            <a:r>
              <a:rPr lang="en-US" sz="2000" dirty="0" smtClean="0"/>
              <a:t>, where w </a:t>
            </a:r>
            <a:r>
              <a:rPr lang="en-US" sz="2000" dirty="0" smtClean="0">
                <a:sym typeface="Symbol" panose="05050102010706020507" pitchFamily="18" charset="2"/>
              </a:rPr>
              <a:t> {a, b}*  (beginning of a solution)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New tape symbols:  A, B:</a:t>
            </a:r>
          </a:p>
          <a:p>
            <a:pPr eaLnBrk="1" hangingPunct="1"/>
            <a:endParaRPr lang="en-US" sz="2000" baseline="300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(1,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000" dirty="0" smtClean="0">
                <a:sym typeface="Symbol" panose="05050102010706020507" pitchFamily="18" charset="2"/>
              </a:rPr>
              <a:t>(2,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(3,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 3 is a  halting state</a:t>
            </a:r>
            <a:br>
              <a:rPr lang="en-US" sz="2000" dirty="0" smtClean="0"/>
            </a:br>
            <a:r>
              <a:rPr lang="en-US" sz="2000" dirty="0" smtClean="0"/>
              <a:t>(2, a) </a:t>
            </a:r>
            <a:r>
              <a:rPr lang="en-US" sz="2000" dirty="0" smtClean="0">
                <a:sym typeface="Symbol" panose="05050102010706020507" pitchFamily="18" charset="2"/>
              </a:rPr>
              <a:t>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 </a:t>
            </a:r>
          </a:p>
          <a:p>
            <a:pPr eaLnBrk="1" hangingPunct="1"/>
            <a:r>
              <a:rPr lang="en-US" sz="2000" dirty="0" smtClean="0"/>
              <a:t>(4, a)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a,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b)</a:t>
            </a:r>
            <a:r>
              <a:rPr lang="en-US" sz="2000" dirty="0" smtClean="0">
                <a:sym typeface="Symbol" panose="05050102010706020507" pitchFamily="18" charset="2"/>
              </a:rPr>
              <a:t>  (4,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/>
              <a:t>b,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anose="05050102010706020507" pitchFamily="18" charset="2"/>
              </a:rPr>
              <a:t> (5,</a:t>
            </a:r>
            <a:r>
              <a:rPr lang="en-US" sz="2000" dirty="0" smtClean="0">
                <a:latin typeface="Monotype Sorts" panose="05000000000000000000" pitchFamily="2" charset="2"/>
              </a:rPr>
              <a:t> q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Monotype Sorts" panose="05000000000000000000" pitchFamily="2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</a:t>
            </a:r>
            <a:r>
              <a:rPr lang="en-US" sz="2000" dirty="0" smtClean="0"/>
              <a:t>) </a:t>
            </a:r>
          </a:p>
          <a:p>
            <a:pPr eaLnBrk="1" hangingPunct="1"/>
            <a:r>
              <a:rPr lang="en-US" sz="2000" dirty="0" smtClean="0"/>
              <a:t>(4, A) </a:t>
            </a:r>
            <a:r>
              <a:rPr lang="en-US" sz="2000" dirty="0" smtClean="0">
                <a:sym typeface="Symbol" panose="05050102010706020507" pitchFamily="18" charset="2"/>
              </a:rPr>
              <a:t> (5, A, </a:t>
            </a:r>
            <a:r>
              <a:rPr lang="en-US" sz="2000" dirty="0" smtClean="0"/>
              <a:t>)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02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TMs are complicated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i="1" dirty="0" smtClean="0"/>
              <a:t>very </a:t>
            </a:r>
            <a:r>
              <a:rPr lang="en-US" dirty="0" smtClean="0"/>
              <a:t>low-level!</a:t>
            </a:r>
          </a:p>
          <a:p>
            <a:r>
              <a:rPr lang="en-US" dirty="0" smtClean="0"/>
              <a:t>We need higher-level "abbreviations".</a:t>
            </a:r>
          </a:p>
          <a:p>
            <a:pPr lvl="1"/>
            <a:r>
              <a:rPr lang="en-US" dirty="0" smtClean="0"/>
              <a:t>Macros</a:t>
            </a:r>
          </a:p>
          <a:p>
            <a:pPr lvl="1"/>
            <a:r>
              <a:rPr lang="en-US" dirty="0" smtClean="0"/>
              <a:t>Subroutines</a:t>
            </a:r>
          </a:p>
        </p:txBody>
      </p:sp>
    </p:spTree>
    <p:extLst>
      <p:ext uri="{BB962C8B-B14F-4D97-AF65-F5344CB8AC3E}">
        <p14:creationId xmlns:p14="http://schemas.microsoft.com/office/powerpoint/2010/main" val="1641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A Macro language for Turing Machines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(1) Define some basic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Symbol writing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define </a:t>
            </a:r>
            <a:r>
              <a:rPr lang="en-US" sz="2200" i="1" dirty="0" err="1"/>
              <a:t>M</a:t>
            </a:r>
            <a:r>
              <a:rPr lang="en-US" sz="2200" i="1" baseline="-25000" dirty="0" err="1"/>
              <a:t>x</a:t>
            </a:r>
            <a:r>
              <a:rPr lang="en-US" sz="2200" dirty="0"/>
              <a:t>, </a:t>
            </a:r>
            <a:r>
              <a:rPr lang="en-US" sz="2200" dirty="0" smtClean="0"/>
              <a:t>written as  </a:t>
            </a:r>
            <a:r>
              <a:rPr lang="en-US" sz="2200" dirty="0"/>
              <a:t>just </a:t>
            </a:r>
            <a:r>
              <a:rPr lang="en-US" sz="2200" i="1" dirty="0"/>
              <a:t>x</a:t>
            </a:r>
            <a:r>
              <a:rPr lang="en-US" sz="2200" dirty="0"/>
              <a:t>, to be a machine that writes </a:t>
            </a:r>
            <a:r>
              <a:rPr lang="en-US" sz="2200" i="1" dirty="0"/>
              <a:t>x</a:t>
            </a:r>
            <a:r>
              <a:rPr lang="en-US" sz="2200" dirty="0" smtClean="0"/>
              <a:t>. Read-write head ends up in original position.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 smtClean="0"/>
              <a:t>Head-moving </a:t>
            </a:r>
            <a:r>
              <a:rPr lang="en-US" sz="2200" dirty="0"/>
              <a:t>machines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R: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</a:t>
            </a:r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L: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Machines that simply halt: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h</a:t>
            </a:r>
            <a:r>
              <a:rPr lang="en-US" sz="2200" dirty="0"/>
              <a:t>, 	which simply halts (don't care whether it accepts). 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n</a:t>
            </a:r>
            <a:r>
              <a:rPr lang="en-US" sz="2200" dirty="0"/>
              <a:t>, 	which halts and rejects.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y</a:t>
            </a:r>
            <a:r>
              <a:rPr lang="en-US" sz="2200" dirty="0"/>
              <a:t>, 	which halts and accepts.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3021636"/>
            <a:ext cx="2971800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need to learn (but not memorize) this simple language.  I  will use it and I expect you to use it on HW and tests.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Next we need to describe how 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Check the tape and branch based on what character </a:t>
            </a:r>
          </a:p>
          <a:p>
            <a:pPr eaLnBrk="1" hangingPunct="1"/>
            <a:r>
              <a:rPr lang="en-US" sz="2400" dirty="0"/>
              <a:t>      we see, and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Combine the basic machines to form larger ones.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do this, we need two forms: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dirty="0"/>
              <a:t>●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  &lt;</a:t>
            </a:r>
            <a:r>
              <a:rPr lang="en-US" sz="2400" i="1" dirty="0"/>
              <a:t>condition</a:t>
            </a:r>
            <a:r>
              <a:rPr lang="en-US" sz="2400" dirty="0"/>
              <a:t>&gt;    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Checking Inputs and Combining Machines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7526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Machines Macros Cont'd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Example: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         &gt;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 sz="2200"/>
              <a:t>     </a:t>
            </a:r>
            <a:r>
              <a:rPr lang="en-US" sz="2200" i="1"/>
              <a:t>M</a:t>
            </a:r>
            <a:r>
              <a:rPr lang="en-US" sz="2200" baseline="-25000"/>
              <a:t>2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 sz="2200"/>
              <a:t>  </a:t>
            </a:r>
          </a:p>
          <a:p>
            <a:pPr eaLnBrk="1" hangingPunct="1"/>
            <a:r>
              <a:rPr lang="en-US" sz="2200"/>
              <a:t>    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2200" i="1"/>
              <a:t>M</a:t>
            </a:r>
            <a:r>
              <a:rPr lang="en-US" sz="2200" baseline="-25000"/>
              <a:t>3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Compute until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reaches a halt state.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Examine the tape and take the appropriate transition.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the next machine, etc.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Halt if any component reaches a halt state and has no place </a:t>
            </a:r>
          </a:p>
          <a:p>
            <a:pPr eaLnBrk="1" hangingPunct="1"/>
            <a:r>
              <a:rPr lang="en-US" sz="2200"/>
              <a:t>   to go.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If any component fails to halt, then the entire machine may fail </a:t>
            </a:r>
          </a:p>
          <a:p>
            <a:pPr eaLnBrk="1" hangingPunct="1"/>
            <a:r>
              <a:rPr lang="en-US" sz="2200"/>
              <a:t>   to halt.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860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133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/>
              <a:t>        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     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	      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600"/>
              <a:t>	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     </a:t>
            </a:r>
            <a:r>
              <a:rPr lang="en-US" sz="1200">
                <a:latin typeface="Courier New" panose="02070309020205020404" pitchFamily="49" charset="0"/>
              </a:rPr>
              <a:t>b</a:t>
            </a:r>
          </a:p>
          <a:p>
            <a:pPr eaLnBrk="1" hangingPunct="1"/>
            <a:r>
              <a:rPr lang="en-US"/>
              <a:t>      						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</a:t>
            </a:r>
            <a:r>
              <a:rPr lang="en-US"/>
              <a:t>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					        		or</a:t>
            </a:r>
          </a:p>
          <a:p>
            <a:pPr eaLnBrk="1" hangingPunct="1"/>
            <a:r>
              <a:rPr lang="en-US"/>
              <a:t> 					     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 b="1"/>
              <a:t>Variables</a:t>
            </a:r>
            <a:endParaRPr lang="en-US"/>
          </a:p>
          <a:p>
            <a:pPr eaLnBrk="1" hangingPunct="1"/>
            <a:r>
              <a:rPr lang="en-US"/>
              <a:t>      					 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 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</a:t>
            </a:r>
            <a:r>
              <a:rPr lang="en-US" sz="1200"/>
              <a:t>except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		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 the current square</a:t>
            </a:r>
          </a:p>
          <a:p>
            <a:pPr eaLnBrk="1" hangingPunct="1"/>
            <a:r>
              <a:rPr lang="en-US"/>
              <a:t>           					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/>
              <a:t>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200"/>
              <a:t>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     	</a:t>
            </a:r>
            <a:r>
              <a:rPr lang="en-US" sz="1200"/>
              <a:t>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the current square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r>
              <a:rPr lang="en-US"/>
              <a:t>					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	</a:t>
            </a:r>
            <a:r>
              <a:rPr lang="en-US" sz="1200"/>
              <a:t>if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 sz="1200"/>
              <a:t> then take the transition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/>
              <a:t>e.g.,    &gt;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Monotype Sorts" panose="05000000000000000000" pitchFamily="2" charset="2"/>
              </a:rPr>
              <a:t>q</a:t>
            </a:r>
            <a:r>
              <a:rPr lang="en-US"/>
              <a:t>      </a:t>
            </a:r>
            <a:r>
              <a:rPr lang="en-US" i="1"/>
              <a:t>Rx	</a:t>
            </a:r>
            <a:r>
              <a:rPr lang="en-US" sz="1200"/>
              <a:t>if the current square is not 	blank, go right and copy it.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macros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2954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954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791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295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912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295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867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219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791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91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752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Blank/Non-blank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670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	Find the first 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/>
              <a:t>  				Find the first blank square to </a:t>
            </a:r>
          </a:p>
          <a:p>
            <a:pPr eaLnBrk="1" hangingPunct="1"/>
            <a:r>
              <a:rPr lang="en-US" sz="2000"/>
              <a:t>				the left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left of the current square </a:t>
            </a:r>
          </a:p>
        </p:txBody>
      </p:sp>
      <p:pic>
        <p:nvPicPr>
          <p:cNvPr id="7172" name="Picture 12" descr="Unfig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Unfig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52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nfig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47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Unfig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52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7924800" y="1143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8001000" y="480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7924800" y="3581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7924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6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/>
              <a:t>	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to </a:t>
            </a:r>
          </a:p>
          <a:p>
            <a:pPr eaLnBrk="1" hangingPunct="1"/>
            <a:r>
              <a:rPr lang="en-US"/>
              <a:t>				the left of the current square.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R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right of the current square.</a:t>
            </a:r>
          </a:p>
          <a:p>
            <a:pPr eaLnBrk="1" hangingPunct="1"/>
            <a:r>
              <a:rPr lang="en-US"/>
              <a:t>    </a:t>
            </a:r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/>
              <a:t>   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/>
              <a:t>				then go to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if the detected	</a:t>
            </a:r>
            <a:endParaRPr lang="en-US" i="1"/>
          </a:p>
          <a:p>
            <a:pPr eaLnBrk="1" hangingPunct="1"/>
            <a:r>
              <a:rPr lang="en-US"/>
              <a:t>				character is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; go to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if the 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		detected character is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 </a:t>
            </a:r>
          </a:p>
          <a:p>
            <a:pPr eaLnBrk="1" hangingPunct="1"/>
            <a:r>
              <a:rPr lang="en-US"/>
              <a:t>				and set </a:t>
            </a:r>
            <a:r>
              <a:rPr lang="en-US" i="1"/>
              <a:t>x</a:t>
            </a:r>
            <a:r>
              <a:rPr lang="en-US"/>
              <a:t> to the value found.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>
                <a:sym typeface="Symbol" panose="05050102010706020507" pitchFamily="18" charset="2"/>
              </a:rPr>
              <a:t>R</a:t>
            </a:r>
            <a:r>
              <a:rPr lang="en-US" i="1">
                <a:sym typeface="Symbol" panose="05050102010706020507" pitchFamily="18" charset="2"/>
              </a:rPr>
              <a:t>x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				set </a:t>
            </a:r>
            <a:r>
              <a:rPr lang="en-US" i="1"/>
              <a:t>x</a:t>
            </a:r>
            <a:r>
              <a:rPr lang="en-US"/>
              <a:t> to the value found, move one </a:t>
            </a:r>
          </a:p>
          <a:p>
            <a:pPr eaLnBrk="1" hangingPunct="1"/>
            <a:r>
              <a:rPr lang="en-US"/>
              <a:t>				square to the right, and write </a:t>
            </a:r>
            <a:r>
              <a:rPr lang="en-US" i="1"/>
              <a:t>x</a:t>
            </a:r>
            <a:r>
              <a:rPr lang="en-US"/>
              <a:t> (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0800"/>
            <a:ext cx="6477000" cy="1600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6934200" cy="1447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ChangeArrowheads="1"/>
          </p:cNvSpPr>
          <p:nvPr/>
        </p:nvSpPr>
        <p:spPr bwMode="auto">
          <a:xfrm>
            <a:off x="685800" y="-228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TM </a:t>
            </a:r>
            <a:r>
              <a:rPr lang="en-US" sz="3600" b="1" dirty="0">
                <a:solidFill>
                  <a:schemeClr val="tx2"/>
                </a:solidFill>
              </a:rPr>
              <a:t>Formal Definition</a:t>
            </a:r>
          </a:p>
        </p:txBody>
      </p:sp>
      <p:sp>
        <p:nvSpPr>
          <p:cNvPr id="137219" name="Text Box 10"/>
          <p:cNvSpPr txBox="1">
            <a:spLocks noChangeArrowheads="1"/>
          </p:cNvSpPr>
          <p:nvPr/>
        </p:nvSpPr>
        <p:spPr bwMode="auto">
          <a:xfrm>
            <a:off x="990600" y="457200"/>
            <a:ext cx="769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A (deterministic) Turing machine </a:t>
            </a:r>
            <a:r>
              <a:rPr lang="en-US" sz="2000" i="1" dirty="0"/>
              <a:t>M</a:t>
            </a:r>
            <a:r>
              <a:rPr lang="en-US" sz="2000" dirty="0"/>
              <a:t> is  (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n-US" sz="2000" i="1" dirty="0"/>
              <a:t>H</a:t>
            </a:r>
            <a:r>
              <a:rPr lang="en-US" sz="2000" dirty="0" smtClean="0"/>
              <a:t>), where</a:t>
            </a: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K</a:t>
            </a:r>
            <a:r>
              <a:rPr lang="en-US" sz="2000" dirty="0"/>
              <a:t> is a finite set of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is the input alphabet, which does not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is the tape alphabet,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which </a:t>
            </a:r>
            <a:r>
              <a:rPr lang="en-US" sz="2000" dirty="0"/>
              <a:t>must contain </a:t>
            </a:r>
            <a:r>
              <a:rPr lang="en-US" sz="2000" dirty="0">
                <a:latin typeface="Monotype Sorts" pitchFamily="2" charset="2"/>
              </a:rPr>
              <a:t>q</a:t>
            </a:r>
            <a:r>
              <a:rPr lang="en-US" sz="2000" dirty="0"/>
              <a:t> and have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as a </a:t>
            </a:r>
            <a:r>
              <a:rPr lang="en-US" sz="2000" dirty="0" smtClean="0"/>
              <a:t> subset</a:t>
            </a:r>
            <a:r>
              <a:rPr lang="en-US" sz="2000" dirty="0"/>
              <a:t>.  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initial state;</a:t>
            </a:r>
            <a:endParaRPr lang="en-US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 is the set of halting states;</a:t>
            </a:r>
            <a:endParaRPr lang="en-US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    ●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 is the transition function: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 - </a:t>
            </a:r>
            <a:r>
              <a:rPr lang="en-US" sz="2000" i="1" dirty="0"/>
              <a:t>H</a:t>
            </a:r>
            <a:r>
              <a:rPr lang="en-US" sz="2000" dirty="0"/>
              <a:t>)     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</a:t>
            </a:r>
            <a:r>
              <a:rPr lang="en-US" sz="2000" dirty="0">
                <a:sym typeface="Symbol" panose="05050102010706020507" pitchFamily="18" charset="2"/>
              </a:rPr>
              <a:t>  </a:t>
            </a:r>
            <a:r>
              <a:rPr lang="en-US" sz="2000" dirty="0" smtClean="0">
                <a:sym typeface="Symbol" panose="05050102010706020507" pitchFamily="18" charset="2"/>
              </a:rPr>
              <a:t>        </a:t>
            </a:r>
            <a:r>
              <a:rPr lang="en-US" sz="2000" dirty="0"/>
              <a:t>to       </a:t>
            </a:r>
            <a:r>
              <a:rPr lang="en-US" sz="2000" i="1" dirty="0"/>
              <a:t>K</a:t>
            </a:r>
            <a:r>
              <a:rPr lang="en-US" sz="2000" dirty="0"/>
              <a:t> 	</a:t>
            </a:r>
            <a:r>
              <a:rPr lang="en-US" sz="2000" dirty="0">
                <a:sym typeface="Symbol" panose="05050102010706020507" pitchFamily="18" charset="2"/>
              </a:rPr>
              <a:t>   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 	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	{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non-halting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</a:t>
            </a:r>
            <a:r>
              <a:rPr lang="en-US" sz="2000" dirty="0" smtClean="0"/>
              <a:t>  </a:t>
            </a:r>
            <a:r>
              <a:rPr lang="en-US" sz="2000" dirty="0" smtClean="0">
                <a:sym typeface="Symbol" panose="05050102010706020507" pitchFamily="18" charset="2"/>
              </a:rPr>
              <a:t>    </a:t>
            </a:r>
            <a:r>
              <a:rPr lang="en-US" sz="2000" dirty="0" smtClean="0"/>
              <a:t>  </a:t>
            </a:r>
            <a:r>
              <a:rPr lang="en-US" sz="2000" dirty="0"/>
              <a:t>state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tape   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        direction to move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 state              char		   char	            (R or L)</a:t>
            </a:r>
          </a:p>
        </p:txBody>
      </p:sp>
      <p:pic>
        <p:nvPicPr>
          <p:cNvPr id="4" name="Picture 11" descr="Fig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05898"/>
            <a:ext cx="6787991" cy="19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Input:  	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/>
              <a:t>    </a:t>
            </a:r>
            <a:r>
              <a:rPr lang="en-US" sz="2200" i="1"/>
              <a:t>w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{1}*</a:t>
            </a:r>
          </a:p>
          <a:p>
            <a:pPr eaLnBrk="1" hangingPunct="1"/>
            <a:r>
              <a:rPr lang="en-US" sz="2200"/>
              <a:t>Output: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 baseline="30000"/>
              <a:t>3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/>
              <a:t>111</a:t>
            </a:r>
            <a:r>
              <a:rPr lang="en-US" sz="2200">
                <a:latin typeface="Monotype Sorts" panose="05000000000000000000" pitchFamily="2" charset="2"/>
              </a:rPr>
              <a:t>qqqqqqqqqqqqqq</a:t>
            </a:r>
            <a:r>
              <a:rPr lang="en-US" sz="2200"/>
              <a:t>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pic>
        <p:nvPicPr>
          <p:cNvPr id="9220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534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does this machine do?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5425"/>
            <a:ext cx="65325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Exercise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Initial input on the tape is a non-negative integer written in binary, most significant bit first (110 represents 6).</a:t>
            </a:r>
          </a:p>
          <a:p>
            <a:pPr indent="0" eaLnBrk="1" hangingPunct="1">
              <a:spcBef>
                <a:spcPts val="1200"/>
              </a:spcBef>
              <a:buFontTx/>
              <a:buNone/>
            </a:pPr>
            <a:endParaRPr lang="en-US" kern="0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Design a TM that replaces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 by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+1.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28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accepts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rejects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decidable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is in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33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semidecides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semidecidable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/>
              <a:t>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)*.   We can also 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lvl="1" eaLnBrk="1" hangingPunct="1"/>
            <a:r>
              <a:rPr lang="en-US" sz="2200"/>
              <a:t>Loop:</a:t>
            </a:r>
          </a:p>
          <a:p>
            <a:pPr lvl="2" eaLnBrk="1" hangingPunct="1"/>
            <a:r>
              <a:rPr lang="en-US" sz="2200"/>
              <a:t>	1.1 Move one square to the right.  </a:t>
            </a:r>
          </a:p>
          <a:p>
            <a:pPr lvl="2" eaLnBrk="1" hangingPunct="1"/>
            <a:r>
              <a:rPr lang="en-US" sz="2200"/>
              <a:t>	1.2 If the character under the read/write head is </a:t>
            </a:r>
          </a:p>
          <a:p>
            <a:pPr lvl="2" eaLnBrk="1" hangingPunct="1"/>
            <a:r>
              <a:rPr lang="en-US" sz="2200"/>
              <a:t>	      an a, halt and accept.  </a:t>
            </a:r>
          </a:p>
          <a:p>
            <a:pPr lvl="2" eaLnBrk="1" hangingPunct="1"/>
            <a:r>
              <a:rPr lang="en-US" sz="2200"/>
              <a:t>	1.3 If it is </a:t>
            </a:r>
            <a:r>
              <a:rPr lang="en-US" sz="2200">
                <a:latin typeface="Monotype Sorts" panose="05000000000000000000" charset="2"/>
              </a:rPr>
              <a:t>q</a:t>
            </a:r>
            <a:r>
              <a:rPr lang="en-US" sz="2200"/>
              <a:t>, halt and reject.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Turing Machines</a:t>
            </a:r>
          </a:p>
        </p:txBody>
      </p:sp>
      <p:sp>
        <p:nvSpPr>
          <p:cNvPr id="135171" name="Text Box 9"/>
          <p:cNvSpPr txBox="1">
            <a:spLocks noChangeArrowheads="1"/>
          </p:cNvSpPr>
          <p:nvPr/>
        </p:nvSpPr>
        <p:spPr bwMode="auto">
          <a:xfrm>
            <a:off x="914400" y="4191000"/>
            <a:ext cx="807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200"/>
              <a:t>At each step, the machine must: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0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choose its next state,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write on the current square, 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● </a:t>
            </a:r>
            <a:r>
              <a:rPr lang="en-US" sz="2200"/>
              <a:t>move left or right.</a:t>
            </a:r>
          </a:p>
        </p:txBody>
      </p:sp>
      <p:pic>
        <p:nvPicPr>
          <p:cNvPr id="135172" name="Picture 11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1362683"/>
            <a:ext cx="8478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Notes on the Definition</a:t>
            </a:r>
          </a:p>
        </p:txBody>
      </p:sp>
      <p:sp>
        <p:nvSpPr>
          <p:cNvPr id="139267" name="Text Box 11"/>
          <p:cNvSpPr txBox="1">
            <a:spLocks noChangeArrowheads="1"/>
          </p:cNvSpPr>
          <p:nvPr/>
        </p:nvSpPr>
        <p:spPr bwMode="auto">
          <a:xfrm>
            <a:off x="838200" y="1192213"/>
            <a:ext cx="8077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1. The input tape is infinite in both directions.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>
                <a:sym typeface="Symbol" panose="05050102010706020507" pitchFamily="18" charset="2"/>
              </a:rPr>
              <a:t>2. </a:t>
            </a:r>
            <a:r>
              <a:rPr lang="en-US" sz="2200" dirty="0"/>
              <a:t> is a function, not a relation.  So this is a definition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deterministic Turing machines.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>
                <a:sym typeface="Symbol" panose="05050102010706020507" pitchFamily="18" charset="2"/>
              </a:rPr>
              <a:t>3. </a:t>
            </a:r>
            <a:r>
              <a:rPr lang="en-US" sz="2200" dirty="0"/>
              <a:t> must be defined for all (state, </a:t>
            </a:r>
            <a:r>
              <a:rPr lang="en-US" sz="2200" dirty="0" smtClean="0"/>
              <a:t>tape symbol) </a:t>
            </a:r>
            <a:r>
              <a:rPr lang="en-US" sz="2200" dirty="0"/>
              <a:t>pairs unless the state is a halting state.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4. Turing machines do not necessarily halt (unlike FSM's and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most PDAs).  Why?  To halt, they must enter a halting state.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Otherwise they loop.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5. Turing machines generate output, so they can compute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/>
              <a:t>    functions.</a:t>
            </a:r>
          </a:p>
        </p:txBody>
      </p:sp>
    </p:spTree>
    <p:extLst>
      <p:ext uri="{BB962C8B-B14F-4D97-AF65-F5344CB8AC3E}">
        <p14:creationId xmlns:p14="http://schemas.microsoft.com/office/powerpoint/2010/main" val="1133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</a:rPr>
              <a:t>An Example</a:t>
            </a:r>
          </a:p>
        </p:txBody>
      </p:sp>
      <p:sp>
        <p:nvSpPr>
          <p:cNvPr id="141315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8077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i="1"/>
              <a:t>M</a:t>
            </a:r>
            <a:r>
              <a:rPr lang="en-US" sz="2000"/>
              <a:t> takes as input a string in the language: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	 {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 i="1" baseline="30000"/>
              <a:t>i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 i="1" baseline="30000"/>
              <a:t>j</a:t>
            </a:r>
            <a:r>
              <a:rPr lang="en-US" sz="2000"/>
              <a:t>, 0 </a:t>
            </a:r>
            <a:r>
              <a:rPr lang="en-US" sz="2000">
                <a:sym typeface="Symbol" panose="05050102010706020507" pitchFamily="18" charset="2"/>
              </a:rPr>
              <a:t></a:t>
            </a:r>
            <a:r>
              <a:rPr lang="en-US" sz="2000"/>
              <a:t> </a:t>
            </a:r>
            <a:r>
              <a:rPr lang="en-US" sz="2000" i="1"/>
              <a:t>j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</a:t>
            </a:r>
            <a:r>
              <a:rPr lang="en-US" sz="2000"/>
              <a:t> </a:t>
            </a:r>
            <a:r>
              <a:rPr lang="en-US" sz="2000" i="1"/>
              <a:t>i</a:t>
            </a:r>
            <a:r>
              <a:rPr lang="en-US" sz="2000"/>
              <a:t>},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and adds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’s as required to make the number of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’s equal the number of 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’s.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The input to </a:t>
            </a:r>
            <a:r>
              <a:rPr lang="en-US" sz="2000" i="1"/>
              <a:t>M</a:t>
            </a:r>
            <a:r>
              <a:rPr lang="en-US" sz="2000"/>
              <a:t> will look like this: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/>
            </a:r>
            <a:br>
              <a:rPr lang="en-US" sz="2000"/>
            </a:br>
            <a:r>
              <a:rPr lang="en-US" sz="2400">
                <a:solidFill>
                  <a:srgbClr val="FF0000"/>
                </a:solidFill>
              </a:rPr>
              <a:t>		</a:t>
            </a:r>
            <a:r>
              <a:rPr lang="en-US" sz="2000"/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The output should be: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141316" name="Picture 1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8153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19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467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11378</TotalTime>
  <Words>4851</Words>
  <Application>Microsoft Office PowerPoint</Application>
  <PresentationFormat>On-screen Show (4:3)</PresentationFormat>
  <Paragraphs>1210</Paragraphs>
  <Slides>68</Slides>
  <Notes>67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Wingdings</vt:lpstr>
      <vt:lpstr>Courier New</vt:lpstr>
      <vt:lpstr>Symbol</vt:lpstr>
      <vt:lpstr>Calibri</vt:lpstr>
      <vt:lpstr>Monotype Sorts</vt:lpstr>
      <vt:lpstr>Default Design</vt:lpstr>
      <vt:lpstr>PowerPoint Presentation</vt:lpstr>
      <vt:lpstr>Your Questions?</vt:lpstr>
      <vt:lpstr>Turing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 of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(not used in class 2018)Exercise</vt:lpstr>
      <vt:lpstr>Solution to this Exercise</vt:lpstr>
      <vt:lpstr>TMs are complicated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363</cp:revision>
  <cp:lastPrinted>2016-02-01T11:05:47Z</cp:lastPrinted>
  <dcterms:created xsi:type="dcterms:W3CDTF">2007-01-18T00:38:26Z</dcterms:created>
  <dcterms:modified xsi:type="dcterms:W3CDTF">2018-04-27T11:44:15Z</dcterms:modified>
</cp:coreProperties>
</file>