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9" r:id="rId1"/>
  </p:sldMasterIdLst>
  <p:notesMasterIdLst>
    <p:notesMasterId r:id="rId45"/>
  </p:notesMasterIdLst>
  <p:handoutMasterIdLst>
    <p:handoutMasterId r:id="rId46"/>
  </p:handoutMasterIdLst>
  <p:sldIdLst>
    <p:sldId id="256" r:id="rId2"/>
    <p:sldId id="402" r:id="rId3"/>
    <p:sldId id="458" r:id="rId4"/>
    <p:sldId id="459" r:id="rId5"/>
    <p:sldId id="460" r:id="rId6"/>
    <p:sldId id="461" r:id="rId7"/>
    <p:sldId id="462" r:id="rId8"/>
    <p:sldId id="463" r:id="rId9"/>
    <p:sldId id="464" r:id="rId10"/>
    <p:sldId id="491" r:id="rId11"/>
    <p:sldId id="492" r:id="rId12"/>
    <p:sldId id="493" r:id="rId13"/>
    <p:sldId id="494" r:id="rId14"/>
    <p:sldId id="469" r:id="rId15"/>
    <p:sldId id="470" r:id="rId16"/>
    <p:sldId id="497" r:id="rId17"/>
    <p:sldId id="473" r:id="rId18"/>
    <p:sldId id="474" r:id="rId19"/>
    <p:sldId id="498" r:id="rId20"/>
    <p:sldId id="499" r:id="rId21"/>
    <p:sldId id="476" r:id="rId22"/>
    <p:sldId id="436" r:id="rId23"/>
    <p:sldId id="437" r:id="rId24"/>
    <p:sldId id="438" r:id="rId25"/>
    <p:sldId id="439" r:id="rId26"/>
    <p:sldId id="440" r:id="rId27"/>
    <p:sldId id="441" r:id="rId28"/>
    <p:sldId id="442" r:id="rId29"/>
    <p:sldId id="443" r:id="rId30"/>
    <p:sldId id="444" r:id="rId31"/>
    <p:sldId id="445" r:id="rId32"/>
    <p:sldId id="446" r:id="rId33"/>
    <p:sldId id="447" r:id="rId34"/>
    <p:sldId id="448" r:id="rId35"/>
    <p:sldId id="449" r:id="rId36"/>
    <p:sldId id="450" r:id="rId37"/>
    <p:sldId id="451" r:id="rId38"/>
    <p:sldId id="452" r:id="rId39"/>
    <p:sldId id="453" r:id="rId40"/>
    <p:sldId id="454" r:id="rId41"/>
    <p:sldId id="455" r:id="rId42"/>
    <p:sldId id="456" r:id="rId43"/>
    <p:sldId id="457" r:id="rId44"/>
  </p:sldIdLst>
  <p:sldSz cx="12192000" cy="6858000"/>
  <p:notesSz cx="7315200" cy="9601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868E"/>
    <a:srgbClr val="D0EAEC"/>
    <a:srgbClr val="E0E0E0"/>
    <a:srgbClr val="EAF5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906" autoAdjust="0"/>
    <p:restoredTop sz="75062" autoAdjust="0"/>
  </p:normalViewPr>
  <p:slideViewPr>
    <p:cSldViewPr>
      <p:cViewPr varScale="1">
        <p:scale>
          <a:sx n="62" d="100"/>
          <a:sy n="62" d="100"/>
        </p:scale>
        <p:origin x="180" y="6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01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170238" cy="479425"/>
          </a:xfrm>
          <a:prstGeom prst="rect">
            <a:avLst/>
          </a:prstGeom>
        </p:spPr>
        <p:txBody>
          <a:bodyPr vert="horz" lIns="96509" tIns="48254" rIns="96509" bIns="48254"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sz="quarter" idx="1"/>
          </p:nvPr>
        </p:nvSpPr>
        <p:spPr>
          <a:xfrm>
            <a:off x="4143375" y="2"/>
            <a:ext cx="3170238" cy="479425"/>
          </a:xfrm>
          <a:prstGeom prst="rect">
            <a:avLst/>
          </a:prstGeom>
        </p:spPr>
        <p:txBody>
          <a:bodyPr vert="horz" lIns="96509" tIns="48254" rIns="96509" bIns="48254" rtlCol="0"/>
          <a:lstStyle>
            <a:lvl1pPr algn="r" eaLnBrk="1" hangingPunct="1">
              <a:defRPr sz="1200">
                <a:latin typeface="Arial" charset="0"/>
              </a:defRPr>
            </a:lvl1pPr>
          </a:lstStyle>
          <a:p>
            <a:pPr>
              <a:defRPr/>
            </a:pPr>
            <a:fld id="{72A50011-4CF6-4E18-83C7-CCC015647444}" type="datetimeFigureOut">
              <a:rPr lang="en-US"/>
              <a:pPr>
                <a:defRPr/>
              </a:pPr>
              <a:t>12/7/2015</a:t>
            </a:fld>
            <a:endParaRPr lang="en-US"/>
          </a:p>
        </p:txBody>
      </p:sp>
      <p:sp>
        <p:nvSpPr>
          <p:cNvPr id="4" name="Footer Placeholder 3"/>
          <p:cNvSpPr>
            <a:spLocks noGrp="1"/>
          </p:cNvSpPr>
          <p:nvPr>
            <p:ph type="ftr" sz="quarter" idx="2"/>
          </p:nvPr>
        </p:nvSpPr>
        <p:spPr>
          <a:xfrm>
            <a:off x="1" y="9120191"/>
            <a:ext cx="3170238" cy="479425"/>
          </a:xfrm>
          <a:prstGeom prst="rect">
            <a:avLst/>
          </a:prstGeom>
        </p:spPr>
        <p:txBody>
          <a:bodyPr vert="horz" lIns="96509" tIns="48254" rIns="96509" bIns="48254" rtlCol="0" anchor="b"/>
          <a:lstStyle>
            <a:lvl1pPr algn="l" eaLnBrk="1" hangingPunct="1">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4143375" y="9120191"/>
            <a:ext cx="3170238" cy="479425"/>
          </a:xfrm>
          <a:prstGeom prst="rect">
            <a:avLst/>
          </a:prstGeom>
        </p:spPr>
        <p:txBody>
          <a:bodyPr vert="horz" wrap="square" lIns="96509" tIns="48254" rIns="96509" bIns="48254" numCol="1" anchor="b" anchorCtr="0" compatLnSpc="1">
            <a:prstTxWarp prst="textNoShape">
              <a:avLst/>
            </a:prstTxWarp>
          </a:bodyPr>
          <a:lstStyle>
            <a:lvl1pPr algn="r" eaLnBrk="1" hangingPunct="1">
              <a:defRPr sz="1200"/>
            </a:lvl1pPr>
          </a:lstStyle>
          <a:p>
            <a:pPr>
              <a:defRPr/>
            </a:pPr>
            <a:fld id="{AF449D8A-E7BB-4945-A1DF-A9D1BCB70215}" type="slidenum">
              <a:rPr lang="en-US"/>
              <a:pPr>
                <a:defRPr/>
              </a:pPr>
              <a:t>‹#›</a:t>
            </a:fld>
            <a:endParaRPr lang="en-US"/>
          </a:p>
        </p:txBody>
      </p:sp>
    </p:spTree>
    <p:extLst>
      <p:ext uri="{BB962C8B-B14F-4D97-AF65-F5344CB8AC3E}">
        <p14:creationId xmlns:p14="http://schemas.microsoft.com/office/powerpoint/2010/main" val="9620519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1" y="2"/>
            <a:ext cx="3170238" cy="479425"/>
          </a:xfrm>
          <a:prstGeom prst="rect">
            <a:avLst/>
          </a:prstGeom>
          <a:noFill/>
          <a:ln w="9525">
            <a:noFill/>
            <a:miter lim="800000"/>
            <a:headEnd/>
            <a:tailEnd/>
          </a:ln>
          <a:effectLst/>
        </p:spPr>
        <p:txBody>
          <a:bodyPr vert="horz" wrap="square" lIns="96509" tIns="48254" rIns="96509" bIns="48254"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9459" name="Rectangle 3"/>
          <p:cNvSpPr>
            <a:spLocks noGrp="1" noChangeArrowheads="1"/>
          </p:cNvSpPr>
          <p:nvPr>
            <p:ph type="dt" idx="1"/>
          </p:nvPr>
        </p:nvSpPr>
        <p:spPr bwMode="auto">
          <a:xfrm>
            <a:off x="4143375" y="2"/>
            <a:ext cx="3170238" cy="479425"/>
          </a:xfrm>
          <a:prstGeom prst="rect">
            <a:avLst/>
          </a:prstGeom>
          <a:noFill/>
          <a:ln w="9525">
            <a:noFill/>
            <a:miter lim="800000"/>
            <a:headEnd/>
            <a:tailEnd/>
          </a:ln>
          <a:effectLst/>
        </p:spPr>
        <p:txBody>
          <a:bodyPr vert="horz" wrap="square" lIns="96509" tIns="48254" rIns="96509" bIns="48254"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458788" y="720725"/>
            <a:ext cx="6397625" cy="3598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1" name="Rectangle 5"/>
          <p:cNvSpPr>
            <a:spLocks noGrp="1" noChangeArrowheads="1"/>
          </p:cNvSpPr>
          <p:nvPr>
            <p:ph type="body" sz="quarter" idx="3"/>
          </p:nvPr>
        </p:nvSpPr>
        <p:spPr bwMode="auto">
          <a:xfrm>
            <a:off x="730251" y="4559301"/>
            <a:ext cx="5854700" cy="4321176"/>
          </a:xfrm>
          <a:prstGeom prst="rect">
            <a:avLst/>
          </a:prstGeom>
          <a:noFill/>
          <a:ln w="9525">
            <a:noFill/>
            <a:miter lim="800000"/>
            <a:headEnd/>
            <a:tailEnd/>
          </a:ln>
          <a:effectLst/>
        </p:spPr>
        <p:txBody>
          <a:bodyPr vert="horz" wrap="square" lIns="96509" tIns="48254" rIns="96509" bIns="4825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462" name="Rectangle 6"/>
          <p:cNvSpPr>
            <a:spLocks noGrp="1" noChangeArrowheads="1"/>
          </p:cNvSpPr>
          <p:nvPr>
            <p:ph type="ftr" sz="quarter" idx="4"/>
          </p:nvPr>
        </p:nvSpPr>
        <p:spPr bwMode="auto">
          <a:xfrm>
            <a:off x="1" y="9120191"/>
            <a:ext cx="3170238" cy="479425"/>
          </a:xfrm>
          <a:prstGeom prst="rect">
            <a:avLst/>
          </a:prstGeom>
          <a:noFill/>
          <a:ln w="9525">
            <a:noFill/>
            <a:miter lim="800000"/>
            <a:headEnd/>
            <a:tailEnd/>
          </a:ln>
          <a:effectLst/>
        </p:spPr>
        <p:txBody>
          <a:bodyPr vert="horz" wrap="square" lIns="96509" tIns="48254" rIns="96509" bIns="48254"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9463" name="Rectangle 7"/>
          <p:cNvSpPr>
            <a:spLocks noGrp="1" noChangeArrowheads="1"/>
          </p:cNvSpPr>
          <p:nvPr>
            <p:ph type="sldNum" sz="quarter" idx="5"/>
          </p:nvPr>
        </p:nvSpPr>
        <p:spPr bwMode="auto">
          <a:xfrm>
            <a:off x="4143375" y="9120191"/>
            <a:ext cx="3170238" cy="479425"/>
          </a:xfrm>
          <a:prstGeom prst="rect">
            <a:avLst/>
          </a:prstGeom>
          <a:noFill/>
          <a:ln w="9525">
            <a:noFill/>
            <a:miter lim="800000"/>
            <a:headEnd/>
            <a:tailEnd/>
          </a:ln>
          <a:effectLst/>
        </p:spPr>
        <p:txBody>
          <a:bodyPr vert="horz" wrap="square" lIns="96509" tIns="48254" rIns="96509" bIns="48254" numCol="1" anchor="b" anchorCtr="0" compatLnSpc="1">
            <a:prstTxWarp prst="textNoShape">
              <a:avLst/>
            </a:prstTxWarp>
          </a:bodyPr>
          <a:lstStyle>
            <a:lvl1pPr algn="r" eaLnBrk="1" hangingPunct="1">
              <a:defRPr sz="1200"/>
            </a:lvl1pPr>
          </a:lstStyle>
          <a:p>
            <a:pPr>
              <a:defRPr/>
            </a:pPr>
            <a:fld id="{AA16F290-8E70-4A66-B27B-1DABD5062A9B}" type="slidenum">
              <a:rPr lang="en-US"/>
              <a:pPr>
                <a:defRPr/>
              </a:pPr>
              <a:t>‹#›</a:t>
            </a:fld>
            <a:endParaRPr lang="en-US"/>
          </a:p>
        </p:txBody>
      </p:sp>
    </p:spTree>
    <p:extLst>
      <p:ext uri="{BB962C8B-B14F-4D97-AF65-F5344CB8AC3E}">
        <p14:creationId xmlns:p14="http://schemas.microsoft.com/office/powerpoint/2010/main" val="36062767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2EF9604-8A38-4DD8-93CE-A283D31B130D}" type="slidenum">
              <a:rPr lang="en-US" altLang="en-US" smtClean="0"/>
              <a:pPr>
                <a:spcBef>
                  <a:spcPct val="0"/>
                </a:spcBef>
              </a:pPr>
              <a:t>1</a:t>
            </a:fld>
            <a:endParaRPr lang="en-US" altLang="en-US" smtClean="0"/>
          </a:p>
        </p:txBody>
      </p:sp>
    </p:spTree>
    <p:extLst>
      <p:ext uri="{BB962C8B-B14F-4D97-AF65-F5344CB8AC3E}">
        <p14:creationId xmlns:p14="http://schemas.microsoft.com/office/powerpoint/2010/main" val="1428629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What are some common ways of encoding integers:</a:t>
            </a:r>
          </a:p>
          <a:p>
            <a:endParaRPr lang="en-US" altLang="en-US" smtClean="0">
              <a:latin typeface="Arial" panose="020B0604020202020204" pitchFamily="34" charset="0"/>
            </a:endParaRPr>
          </a:p>
          <a:p>
            <a:r>
              <a:rPr lang="en-US" altLang="en-US" smtClean="0">
                <a:latin typeface="Arial" panose="020B0604020202020204" pitchFamily="34" charset="0"/>
              </a:rPr>
              <a:t>Decimal</a:t>
            </a:r>
          </a:p>
          <a:p>
            <a:r>
              <a:rPr lang="en-US" altLang="en-US" smtClean="0">
                <a:latin typeface="Arial" panose="020B0604020202020204" pitchFamily="34" charset="0"/>
              </a:rPr>
              <a:t>Binary</a:t>
            </a:r>
          </a:p>
          <a:p>
            <a:r>
              <a:rPr lang="en-US" altLang="en-US" smtClean="0">
                <a:latin typeface="Arial" panose="020B0604020202020204" pitchFamily="34" charset="0"/>
              </a:rPr>
              <a:t>Hex</a:t>
            </a:r>
          </a:p>
          <a:p>
            <a:r>
              <a:rPr lang="en-US" altLang="en-US" smtClean="0">
                <a:latin typeface="Arial" panose="020B0604020202020204" pitchFamily="34" charset="0"/>
              </a:rPr>
              <a:t>Unary</a:t>
            </a: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854BDBF-3BD4-4B8A-9A89-AE57DD7862AB}" type="slidenum">
              <a:rPr lang="en-US" altLang="en-US" smtClean="0"/>
              <a:pPr>
                <a:spcBef>
                  <a:spcPct val="0"/>
                </a:spcBef>
              </a:pPr>
              <a:t>10</a:t>
            </a:fld>
            <a:endParaRPr lang="en-US" altLang="en-US" smtClean="0"/>
          </a:p>
        </p:txBody>
      </p:sp>
    </p:spTree>
    <p:extLst>
      <p:ext uri="{BB962C8B-B14F-4D97-AF65-F5344CB8AC3E}">
        <p14:creationId xmlns:p14="http://schemas.microsoft.com/office/powerpoint/2010/main" val="35513768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Obviously we would need to define the criteria for candidacy more precisely in order to make this a reasonable language to study.</a:t>
            </a: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C74C993-F95D-4833-BD86-92D4D89C24EF}" type="slidenum">
              <a:rPr lang="en-US" altLang="en-US" smtClean="0"/>
              <a:pPr>
                <a:spcBef>
                  <a:spcPct val="0"/>
                </a:spcBef>
              </a:pPr>
              <a:t>11</a:t>
            </a:fld>
            <a:endParaRPr lang="en-US" altLang="en-US" smtClean="0"/>
          </a:p>
        </p:txBody>
      </p:sp>
    </p:spTree>
    <p:extLst>
      <p:ext uri="{BB962C8B-B14F-4D97-AF65-F5344CB8AC3E}">
        <p14:creationId xmlns:p14="http://schemas.microsoft.com/office/powerpoint/2010/main" val="1904623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9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DBAB751-C0DF-4818-AF29-96A1AFAD9463}" type="slidenum">
              <a:rPr lang="en-US" altLang="en-US" smtClean="0"/>
              <a:pPr>
                <a:spcBef>
                  <a:spcPct val="0"/>
                </a:spcBef>
              </a:pPr>
              <a:t>12</a:t>
            </a:fld>
            <a:endParaRPr lang="en-US" altLang="en-US" smtClean="0"/>
          </a:p>
        </p:txBody>
      </p:sp>
    </p:spTree>
    <p:extLst>
      <p:ext uri="{BB962C8B-B14F-4D97-AF65-F5344CB8AC3E}">
        <p14:creationId xmlns:p14="http://schemas.microsoft.com/office/powerpoint/2010/main" val="40854101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2974860-BE2E-4B45-A220-CF30FF230128}" type="slidenum">
              <a:rPr lang="en-US" altLang="en-US" smtClean="0"/>
              <a:pPr>
                <a:spcBef>
                  <a:spcPct val="0"/>
                </a:spcBef>
              </a:pPr>
              <a:t>13</a:t>
            </a:fld>
            <a:endParaRPr lang="en-US" altLang="en-US" smtClean="0"/>
          </a:p>
        </p:txBody>
      </p:sp>
    </p:spTree>
    <p:extLst>
      <p:ext uri="{BB962C8B-B14F-4D97-AF65-F5344CB8AC3E}">
        <p14:creationId xmlns:p14="http://schemas.microsoft.com/office/powerpoint/2010/main" val="121722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77126" indent="-298895">
              <a:spcBef>
                <a:spcPct val="30000"/>
              </a:spcBef>
              <a:defRPr sz="1300">
                <a:solidFill>
                  <a:schemeClr val="tx1"/>
                </a:solidFill>
                <a:latin typeface="Arial" panose="020B0604020202020204" pitchFamily="34" charset="0"/>
              </a:defRPr>
            </a:lvl2pPr>
            <a:lvl3pPr marL="1195578" indent="-239116">
              <a:spcBef>
                <a:spcPct val="30000"/>
              </a:spcBef>
              <a:defRPr sz="1300">
                <a:solidFill>
                  <a:schemeClr val="tx1"/>
                </a:solidFill>
                <a:latin typeface="Arial" panose="020B0604020202020204" pitchFamily="34" charset="0"/>
              </a:defRPr>
            </a:lvl3pPr>
            <a:lvl4pPr marL="1673809" indent="-239116">
              <a:spcBef>
                <a:spcPct val="30000"/>
              </a:spcBef>
              <a:defRPr sz="1300">
                <a:solidFill>
                  <a:schemeClr val="tx1"/>
                </a:solidFill>
                <a:latin typeface="Arial" panose="020B0604020202020204" pitchFamily="34" charset="0"/>
              </a:defRPr>
            </a:lvl4pPr>
            <a:lvl5pPr marL="2152040" indent="-239116">
              <a:spcBef>
                <a:spcPct val="30000"/>
              </a:spcBef>
              <a:defRPr sz="1300">
                <a:solidFill>
                  <a:schemeClr val="tx1"/>
                </a:solidFill>
                <a:latin typeface="Arial" panose="020B0604020202020204" pitchFamily="34" charset="0"/>
              </a:defRPr>
            </a:lvl5pPr>
            <a:lvl6pPr marL="2630272" indent="-239116" eaLnBrk="0" fontAlgn="base" hangingPunct="0">
              <a:spcBef>
                <a:spcPct val="30000"/>
              </a:spcBef>
              <a:spcAft>
                <a:spcPct val="0"/>
              </a:spcAft>
              <a:defRPr sz="1300">
                <a:solidFill>
                  <a:schemeClr val="tx1"/>
                </a:solidFill>
                <a:latin typeface="Arial" panose="020B0604020202020204" pitchFamily="34" charset="0"/>
              </a:defRPr>
            </a:lvl6pPr>
            <a:lvl7pPr marL="3108503" indent="-239116" eaLnBrk="0" fontAlgn="base" hangingPunct="0">
              <a:spcBef>
                <a:spcPct val="30000"/>
              </a:spcBef>
              <a:spcAft>
                <a:spcPct val="0"/>
              </a:spcAft>
              <a:defRPr sz="1300">
                <a:solidFill>
                  <a:schemeClr val="tx1"/>
                </a:solidFill>
                <a:latin typeface="Arial" panose="020B0604020202020204" pitchFamily="34" charset="0"/>
              </a:defRPr>
            </a:lvl7pPr>
            <a:lvl8pPr marL="3586734" indent="-239116" eaLnBrk="0" fontAlgn="base" hangingPunct="0">
              <a:spcBef>
                <a:spcPct val="30000"/>
              </a:spcBef>
              <a:spcAft>
                <a:spcPct val="0"/>
              </a:spcAft>
              <a:defRPr sz="1300">
                <a:solidFill>
                  <a:schemeClr val="tx1"/>
                </a:solidFill>
                <a:latin typeface="Arial" panose="020B0604020202020204" pitchFamily="34" charset="0"/>
              </a:defRPr>
            </a:lvl8pPr>
            <a:lvl9pPr marL="4064965" indent="-239116"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BEEB1DBA-3971-4D4C-880B-355959CD35E1}" type="slidenum">
              <a:rPr lang="en-US" altLang="en-US" smtClean="0"/>
              <a:pPr>
                <a:spcBef>
                  <a:spcPct val="0"/>
                </a:spcBef>
              </a:pPr>
              <a:t>14</a:t>
            </a:fld>
            <a:endParaRPr lang="en-US" altLang="en-US" smtClean="0"/>
          </a:p>
        </p:txBody>
      </p:sp>
    </p:spTree>
    <p:extLst>
      <p:ext uri="{BB962C8B-B14F-4D97-AF65-F5344CB8AC3E}">
        <p14:creationId xmlns:p14="http://schemas.microsoft.com/office/powerpoint/2010/main" val="22431279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77126" indent="-298895">
              <a:spcBef>
                <a:spcPct val="30000"/>
              </a:spcBef>
              <a:defRPr sz="1300">
                <a:solidFill>
                  <a:schemeClr val="tx1"/>
                </a:solidFill>
                <a:latin typeface="Arial" panose="020B0604020202020204" pitchFamily="34" charset="0"/>
              </a:defRPr>
            </a:lvl2pPr>
            <a:lvl3pPr marL="1195578" indent="-239116">
              <a:spcBef>
                <a:spcPct val="30000"/>
              </a:spcBef>
              <a:defRPr sz="1300">
                <a:solidFill>
                  <a:schemeClr val="tx1"/>
                </a:solidFill>
                <a:latin typeface="Arial" panose="020B0604020202020204" pitchFamily="34" charset="0"/>
              </a:defRPr>
            </a:lvl3pPr>
            <a:lvl4pPr marL="1673809" indent="-239116">
              <a:spcBef>
                <a:spcPct val="30000"/>
              </a:spcBef>
              <a:defRPr sz="1300">
                <a:solidFill>
                  <a:schemeClr val="tx1"/>
                </a:solidFill>
                <a:latin typeface="Arial" panose="020B0604020202020204" pitchFamily="34" charset="0"/>
              </a:defRPr>
            </a:lvl4pPr>
            <a:lvl5pPr marL="2152040" indent="-239116">
              <a:spcBef>
                <a:spcPct val="30000"/>
              </a:spcBef>
              <a:defRPr sz="1300">
                <a:solidFill>
                  <a:schemeClr val="tx1"/>
                </a:solidFill>
                <a:latin typeface="Arial" panose="020B0604020202020204" pitchFamily="34" charset="0"/>
              </a:defRPr>
            </a:lvl5pPr>
            <a:lvl6pPr marL="2630272" indent="-239116" eaLnBrk="0" fontAlgn="base" hangingPunct="0">
              <a:spcBef>
                <a:spcPct val="30000"/>
              </a:spcBef>
              <a:spcAft>
                <a:spcPct val="0"/>
              </a:spcAft>
              <a:defRPr sz="1300">
                <a:solidFill>
                  <a:schemeClr val="tx1"/>
                </a:solidFill>
                <a:latin typeface="Arial" panose="020B0604020202020204" pitchFamily="34" charset="0"/>
              </a:defRPr>
            </a:lvl6pPr>
            <a:lvl7pPr marL="3108503" indent="-239116" eaLnBrk="0" fontAlgn="base" hangingPunct="0">
              <a:spcBef>
                <a:spcPct val="30000"/>
              </a:spcBef>
              <a:spcAft>
                <a:spcPct val="0"/>
              </a:spcAft>
              <a:defRPr sz="1300">
                <a:solidFill>
                  <a:schemeClr val="tx1"/>
                </a:solidFill>
                <a:latin typeface="Arial" panose="020B0604020202020204" pitchFamily="34" charset="0"/>
              </a:defRPr>
            </a:lvl7pPr>
            <a:lvl8pPr marL="3586734" indent="-239116" eaLnBrk="0" fontAlgn="base" hangingPunct="0">
              <a:spcBef>
                <a:spcPct val="30000"/>
              </a:spcBef>
              <a:spcAft>
                <a:spcPct val="0"/>
              </a:spcAft>
              <a:defRPr sz="1300">
                <a:solidFill>
                  <a:schemeClr val="tx1"/>
                </a:solidFill>
                <a:latin typeface="Arial" panose="020B0604020202020204" pitchFamily="34" charset="0"/>
              </a:defRPr>
            </a:lvl8pPr>
            <a:lvl9pPr marL="4064965" indent="-239116"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6CF38548-22E0-4D4F-A09B-1676FA5D46B8}" type="slidenum">
              <a:rPr lang="en-US" altLang="en-US" smtClean="0"/>
              <a:pPr>
                <a:spcBef>
                  <a:spcPct val="0"/>
                </a:spcBef>
              </a:pPr>
              <a:t>15</a:t>
            </a:fld>
            <a:endParaRPr lang="en-US" altLang="en-US" smtClean="0"/>
          </a:p>
        </p:txBody>
      </p:sp>
    </p:spTree>
    <p:extLst>
      <p:ext uri="{BB962C8B-B14F-4D97-AF65-F5344CB8AC3E}">
        <p14:creationId xmlns:p14="http://schemas.microsoft.com/office/powerpoint/2010/main" val="651849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2903C0E-FA7D-4F86-8D16-58F479E070B7}" type="slidenum">
              <a:rPr lang="en-US" altLang="en-US" smtClean="0"/>
              <a:pPr>
                <a:spcBef>
                  <a:spcPct val="0"/>
                </a:spcBef>
              </a:pPr>
              <a:t>16</a:t>
            </a:fld>
            <a:endParaRPr lang="en-US" altLang="en-US" smtClean="0"/>
          </a:p>
        </p:txBody>
      </p:sp>
    </p:spTree>
    <p:extLst>
      <p:ext uri="{BB962C8B-B14F-4D97-AF65-F5344CB8AC3E}">
        <p14:creationId xmlns:p14="http://schemas.microsoft.com/office/powerpoint/2010/main" val="2678360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77126" indent="-298895">
              <a:spcBef>
                <a:spcPct val="30000"/>
              </a:spcBef>
              <a:defRPr sz="1300">
                <a:solidFill>
                  <a:schemeClr val="tx1"/>
                </a:solidFill>
                <a:latin typeface="Arial" panose="020B0604020202020204" pitchFamily="34" charset="0"/>
              </a:defRPr>
            </a:lvl2pPr>
            <a:lvl3pPr marL="1195578" indent="-239116">
              <a:spcBef>
                <a:spcPct val="30000"/>
              </a:spcBef>
              <a:defRPr sz="1300">
                <a:solidFill>
                  <a:schemeClr val="tx1"/>
                </a:solidFill>
                <a:latin typeface="Arial" panose="020B0604020202020204" pitchFamily="34" charset="0"/>
              </a:defRPr>
            </a:lvl3pPr>
            <a:lvl4pPr marL="1673809" indent="-239116">
              <a:spcBef>
                <a:spcPct val="30000"/>
              </a:spcBef>
              <a:defRPr sz="1300">
                <a:solidFill>
                  <a:schemeClr val="tx1"/>
                </a:solidFill>
                <a:latin typeface="Arial" panose="020B0604020202020204" pitchFamily="34" charset="0"/>
              </a:defRPr>
            </a:lvl4pPr>
            <a:lvl5pPr marL="2152040" indent="-239116">
              <a:spcBef>
                <a:spcPct val="30000"/>
              </a:spcBef>
              <a:defRPr sz="1300">
                <a:solidFill>
                  <a:schemeClr val="tx1"/>
                </a:solidFill>
                <a:latin typeface="Arial" panose="020B0604020202020204" pitchFamily="34" charset="0"/>
              </a:defRPr>
            </a:lvl5pPr>
            <a:lvl6pPr marL="2630272" indent="-239116" eaLnBrk="0" fontAlgn="base" hangingPunct="0">
              <a:spcBef>
                <a:spcPct val="30000"/>
              </a:spcBef>
              <a:spcAft>
                <a:spcPct val="0"/>
              </a:spcAft>
              <a:defRPr sz="1300">
                <a:solidFill>
                  <a:schemeClr val="tx1"/>
                </a:solidFill>
                <a:latin typeface="Arial" panose="020B0604020202020204" pitchFamily="34" charset="0"/>
              </a:defRPr>
            </a:lvl6pPr>
            <a:lvl7pPr marL="3108503" indent="-239116" eaLnBrk="0" fontAlgn="base" hangingPunct="0">
              <a:spcBef>
                <a:spcPct val="30000"/>
              </a:spcBef>
              <a:spcAft>
                <a:spcPct val="0"/>
              </a:spcAft>
              <a:defRPr sz="1300">
                <a:solidFill>
                  <a:schemeClr val="tx1"/>
                </a:solidFill>
                <a:latin typeface="Arial" panose="020B0604020202020204" pitchFamily="34" charset="0"/>
              </a:defRPr>
            </a:lvl7pPr>
            <a:lvl8pPr marL="3586734" indent="-239116" eaLnBrk="0" fontAlgn="base" hangingPunct="0">
              <a:spcBef>
                <a:spcPct val="30000"/>
              </a:spcBef>
              <a:spcAft>
                <a:spcPct val="0"/>
              </a:spcAft>
              <a:defRPr sz="1300">
                <a:solidFill>
                  <a:schemeClr val="tx1"/>
                </a:solidFill>
                <a:latin typeface="Arial" panose="020B0604020202020204" pitchFamily="34" charset="0"/>
              </a:defRPr>
            </a:lvl8pPr>
            <a:lvl9pPr marL="4064965" indent="-239116"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03DAC4BA-463F-4341-BD5A-AB0985366576}" type="slidenum">
              <a:rPr lang="en-US" altLang="en-US" smtClean="0"/>
              <a:pPr>
                <a:spcBef>
                  <a:spcPct val="0"/>
                </a:spcBef>
              </a:pPr>
              <a:t>17</a:t>
            </a:fld>
            <a:endParaRPr lang="en-US" altLang="en-US" smtClean="0"/>
          </a:p>
        </p:txBody>
      </p:sp>
    </p:spTree>
    <p:extLst>
      <p:ext uri="{BB962C8B-B14F-4D97-AF65-F5344CB8AC3E}">
        <p14:creationId xmlns:p14="http://schemas.microsoft.com/office/powerpoint/2010/main" val="33271344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a:t>
            </a: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77126" indent="-298895">
              <a:spcBef>
                <a:spcPct val="30000"/>
              </a:spcBef>
              <a:defRPr sz="1300">
                <a:solidFill>
                  <a:schemeClr val="tx1"/>
                </a:solidFill>
                <a:latin typeface="Arial" panose="020B0604020202020204" pitchFamily="34" charset="0"/>
              </a:defRPr>
            </a:lvl2pPr>
            <a:lvl3pPr marL="1195578" indent="-239116">
              <a:spcBef>
                <a:spcPct val="30000"/>
              </a:spcBef>
              <a:defRPr sz="1300">
                <a:solidFill>
                  <a:schemeClr val="tx1"/>
                </a:solidFill>
                <a:latin typeface="Arial" panose="020B0604020202020204" pitchFamily="34" charset="0"/>
              </a:defRPr>
            </a:lvl3pPr>
            <a:lvl4pPr marL="1673809" indent="-239116">
              <a:spcBef>
                <a:spcPct val="30000"/>
              </a:spcBef>
              <a:defRPr sz="1300">
                <a:solidFill>
                  <a:schemeClr val="tx1"/>
                </a:solidFill>
                <a:latin typeface="Arial" panose="020B0604020202020204" pitchFamily="34" charset="0"/>
              </a:defRPr>
            </a:lvl4pPr>
            <a:lvl5pPr marL="2152040" indent="-239116">
              <a:spcBef>
                <a:spcPct val="30000"/>
              </a:spcBef>
              <a:defRPr sz="1300">
                <a:solidFill>
                  <a:schemeClr val="tx1"/>
                </a:solidFill>
                <a:latin typeface="Arial" panose="020B0604020202020204" pitchFamily="34" charset="0"/>
              </a:defRPr>
            </a:lvl5pPr>
            <a:lvl6pPr marL="2630272" indent="-239116" eaLnBrk="0" fontAlgn="base" hangingPunct="0">
              <a:spcBef>
                <a:spcPct val="30000"/>
              </a:spcBef>
              <a:spcAft>
                <a:spcPct val="0"/>
              </a:spcAft>
              <a:defRPr sz="1300">
                <a:solidFill>
                  <a:schemeClr val="tx1"/>
                </a:solidFill>
                <a:latin typeface="Arial" panose="020B0604020202020204" pitchFamily="34" charset="0"/>
              </a:defRPr>
            </a:lvl6pPr>
            <a:lvl7pPr marL="3108503" indent="-239116" eaLnBrk="0" fontAlgn="base" hangingPunct="0">
              <a:spcBef>
                <a:spcPct val="30000"/>
              </a:spcBef>
              <a:spcAft>
                <a:spcPct val="0"/>
              </a:spcAft>
              <a:defRPr sz="1300">
                <a:solidFill>
                  <a:schemeClr val="tx1"/>
                </a:solidFill>
                <a:latin typeface="Arial" panose="020B0604020202020204" pitchFamily="34" charset="0"/>
              </a:defRPr>
            </a:lvl7pPr>
            <a:lvl8pPr marL="3586734" indent="-239116" eaLnBrk="0" fontAlgn="base" hangingPunct="0">
              <a:spcBef>
                <a:spcPct val="30000"/>
              </a:spcBef>
              <a:spcAft>
                <a:spcPct val="0"/>
              </a:spcAft>
              <a:defRPr sz="1300">
                <a:solidFill>
                  <a:schemeClr val="tx1"/>
                </a:solidFill>
                <a:latin typeface="Arial" panose="020B0604020202020204" pitchFamily="34" charset="0"/>
              </a:defRPr>
            </a:lvl8pPr>
            <a:lvl9pPr marL="4064965" indent="-239116"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EA5607A9-80F3-41EA-8211-B477A8C6CB53}" type="slidenum">
              <a:rPr lang="en-US" altLang="en-US" smtClean="0"/>
              <a:pPr>
                <a:spcBef>
                  <a:spcPct val="0"/>
                </a:spcBef>
              </a:pPr>
              <a:t>18</a:t>
            </a:fld>
            <a:endParaRPr lang="en-US" altLang="en-US" smtClean="0"/>
          </a:p>
        </p:txBody>
      </p:sp>
    </p:spTree>
    <p:extLst>
      <p:ext uri="{BB962C8B-B14F-4D97-AF65-F5344CB8AC3E}">
        <p14:creationId xmlns:p14="http://schemas.microsoft.com/office/powerpoint/2010/main" val="10246169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First string is in the language; other two are not.</a:t>
            </a: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0569762-8C63-4C10-A58C-77F1D4B91CA8}" type="slidenum">
              <a:rPr lang="en-US" altLang="en-US" smtClean="0"/>
              <a:pPr>
                <a:spcBef>
                  <a:spcPct val="0"/>
                </a:spcBef>
              </a:pPr>
              <a:t>19</a:t>
            </a:fld>
            <a:endParaRPr lang="en-US" altLang="en-US" smtClean="0"/>
          </a:p>
        </p:txBody>
      </p:sp>
    </p:spTree>
    <p:extLst>
      <p:ext uri="{BB962C8B-B14F-4D97-AF65-F5344CB8AC3E}">
        <p14:creationId xmlns:p14="http://schemas.microsoft.com/office/powerpoint/2010/main" val="624435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7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11FAD30-1052-4039-A38B-3F7B552275D5}" type="slidenum">
              <a:rPr lang="en-US" altLang="en-US" smtClean="0"/>
              <a:pPr>
                <a:spcBef>
                  <a:spcPct val="0"/>
                </a:spcBef>
              </a:pPr>
              <a:t>2</a:t>
            </a:fld>
            <a:endParaRPr lang="en-US" altLang="en-US" smtClean="0"/>
          </a:p>
        </p:txBody>
      </p:sp>
    </p:spTree>
    <p:extLst>
      <p:ext uri="{BB962C8B-B14F-4D97-AF65-F5344CB8AC3E}">
        <p14:creationId xmlns:p14="http://schemas.microsoft.com/office/powerpoint/2010/main" val="39817720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Given a machine that does integer multiplication how can we build a machine to recognize the multiplication language?</a:t>
            </a:r>
          </a:p>
          <a:p>
            <a:endParaRPr lang="en-US" altLang="en-US" dirty="0" smtClean="0">
              <a:latin typeface="Arial" panose="020B0604020202020204" pitchFamily="34" charset="0"/>
            </a:endParaRPr>
          </a:p>
          <a:p>
            <a:r>
              <a:rPr lang="en-US" altLang="en-US" dirty="0" smtClean="0">
                <a:latin typeface="Arial" panose="020B0604020202020204" pitchFamily="34" charset="0"/>
              </a:rPr>
              <a:t>Suppose we have a machine M(</a:t>
            </a:r>
            <a:r>
              <a:rPr lang="en-US" altLang="en-US" dirty="0" err="1" smtClean="0">
                <a:latin typeface="Arial" panose="020B0604020202020204" pitchFamily="34" charset="0"/>
              </a:rPr>
              <a:t>x,y</a:t>
            </a:r>
            <a:r>
              <a:rPr lang="en-US" altLang="en-US" dirty="0" smtClean="0">
                <a:latin typeface="Arial" panose="020B0604020202020204" pitchFamily="34" charset="0"/>
              </a:rPr>
              <a:t>) that multiplies two integers.</a:t>
            </a:r>
          </a:p>
          <a:p>
            <a:r>
              <a:rPr lang="en-US" altLang="en-US" dirty="0" smtClean="0">
                <a:latin typeface="Arial" panose="020B0604020202020204" pitchFamily="34" charset="0"/>
              </a:rPr>
              <a:t>Given a string in the form &lt;int1&gt;*&lt;int2&gt;=&lt;int3&gt;</a:t>
            </a:r>
          </a:p>
          <a:p>
            <a:r>
              <a:rPr lang="en-US" altLang="en-US" dirty="0" smtClean="0">
                <a:latin typeface="Arial" panose="020B0604020202020204" pitchFamily="34" charset="0"/>
              </a:rPr>
              <a:t>X = </a:t>
            </a:r>
            <a:r>
              <a:rPr lang="en-US" altLang="en-US" dirty="0" err="1" smtClean="0">
                <a:latin typeface="Arial" panose="020B0604020202020204" pitchFamily="34" charset="0"/>
              </a:rPr>
              <a:t>convertToInt</a:t>
            </a:r>
            <a:r>
              <a:rPr lang="en-US" altLang="en-US" dirty="0" smtClean="0">
                <a:latin typeface="Arial" panose="020B0604020202020204" pitchFamily="34" charset="0"/>
              </a:rPr>
              <a:t>(&lt;int1&gt;)</a:t>
            </a:r>
          </a:p>
          <a:p>
            <a:r>
              <a:rPr lang="en-US" altLang="en-US" dirty="0" smtClean="0">
                <a:latin typeface="Arial" panose="020B0604020202020204" pitchFamily="34" charset="0"/>
              </a:rPr>
              <a:t>Y = </a:t>
            </a:r>
            <a:r>
              <a:rPr lang="en-US" altLang="en-US" dirty="0" err="1" smtClean="0">
                <a:latin typeface="Arial" panose="020B0604020202020204" pitchFamily="34" charset="0"/>
              </a:rPr>
              <a:t>convertToInt</a:t>
            </a:r>
            <a:r>
              <a:rPr lang="en-US" altLang="en-US" dirty="0" smtClean="0">
                <a:latin typeface="Arial" panose="020B0604020202020204" pitchFamily="34" charset="0"/>
              </a:rPr>
              <a:t>(&lt;int2&gt;)</a:t>
            </a:r>
          </a:p>
          <a:p>
            <a:r>
              <a:rPr lang="en-US" altLang="en-US" dirty="0" smtClean="0">
                <a:latin typeface="Arial" panose="020B0604020202020204" pitchFamily="34" charset="0"/>
              </a:rPr>
              <a:t>Z = </a:t>
            </a:r>
            <a:r>
              <a:rPr lang="en-US" altLang="en-US" dirty="0" err="1" smtClean="0">
                <a:latin typeface="Arial" panose="020B0604020202020204" pitchFamily="34" charset="0"/>
              </a:rPr>
              <a:t>convertToInt</a:t>
            </a:r>
            <a:r>
              <a:rPr lang="en-US" altLang="en-US" dirty="0" smtClean="0">
                <a:latin typeface="Arial" panose="020B0604020202020204" pitchFamily="34" charset="0"/>
              </a:rPr>
              <a:t>(&lt;int3&gt;)</a:t>
            </a:r>
          </a:p>
          <a:p>
            <a:r>
              <a:rPr lang="en-US" altLang="en-US" dirty="0" smtClean="0">
                <a:latin typeface="Arial" panose="020B0604020202020204" pitchFamily="34" charset="0"/>
              </a:rPr>
              <a:t>If z = M(</a:t>
            </a:r>
            <a:r>
              <a:rPr lang="en-US" altLang="en-US" dirty="0" err="1" smtClean="0">
                <a:latin typeface="Arial" panose="020B0604020202020204" pitchFamily="34" charset="0"/>
              </a:rPr>
              <a:t>x,y</a:t>
            </a:r>
            <a:r>
              <a:rPr lang="en-US" altLang="en-US" dirty="0" smtClean="0">
                <a:latin typeface="Arial" panose="020B0604020202020204" pitchFamily="34" charset="0"/>
              </a:rPr>
              <a:t>) then accept.  Else reject</a:t>
            </a:r>
          </a:p>
          <a:p>
            <a:endParaRPr lang="en-US" altLang="en-US" dirty="0" smtClean="0">
              <a:latin typeface="Arial" panose="020B0604020202020204" pitchFamily="34" charset="0"/>
            </a:endParaRPr>
          </a:p>
          <a:p>
            <a:r>
              <a:rPr lang="en-US" altLang="en-US" dirty="0" smtClean="0">
                <a:latin typeface="Arial" panose="020B0604020202020204" pitchFamily="34" charset="0"/>
              </a:rPr>
              <a:t>The other way around?</a:t>
            </a:r>
          </a:p>
          <a:p>
            <a:r>
              <a:rPr lang="en-US" altLang="en-US" dirty="0" smtClean="0">
                <a:latin typeface="Arial" panose="020B0604020202020204" pitchFamily="34" charset="0"/>
              </a:rPr>
              <a:t>Suppose we </a:t>
            </a:r>
            <a:r>
              <a:rPr lang="en-US" altLang="en-US" dirty="0" err="1" smtClean="0">
                <a:latin typeface="Arial" panose="020B0604020202020204" pitchFamily="34" charset="0"/>
              </a:rPr>
              <a:t>havea</a:t>
            </a:r>
            <a:r>
              <a:rPr lang="en-US" altLang="en-US" dirty="0" smtClean="0">
                <a:latin typeface="Arial" panose="020B0604020202020204" pitchFamily="34" charset="0"/>
              </a:rPr>
              <a:t> function R(w) that checks whether strings like the one above are in INTEGERPROD.</a:t>
            </a:r>
          </a:p>
          <a:p>
            <a:r>
              <a:rPr lang="en-US" altLang="en-US" dirty="0" smtClean="0">
                <a:latin typeface="Arial" panose="020B0604020202020204" pitchFamily="34" charset="0"/>
              </a:rPr>
              <a:t>This function </a:t>
            </a:r>
            <a:r>
              <a:rPr lang="en-US" altLang="en-US" dirty="0" err="1" smtClean="0">
                <a:latin typeface="Arial" panose="020B0604020202020204" pitchFamily="34" charset="0"/>
              </a:rPr>
              <a:t>Mult</a:t>
            </a:r>
            <a:r>
              <a:rPr lang="en-US" altLang="en-US" dirty="0" smtClean="0">
                <a:latin typeface="Arial" panose="020B0604020202020204" pitchFamily="34" charset="0"/>
              </a:rPr>
              <a:t>(</a:t>
            </a:r>
            <a:r>
              <a:rPr lang="en-US" altLang="en-US" dirty="0" err="1" smtClean="0">
                <a:latin typeface="Arial" panose="020B0604020202020204" pitchFamily="34" charset="0"/>
              </a:rPr>
              <a:t>m,n</a:t>
            </a:r>
            <a:r>
              <a:rPr lang="en-US" altLang="en-US" dirty="0" smtClean="0">
                <a:latin typeface="Arial" panose="020B0604020202020204" pitchFamily="34" charset="0"/>
              </a:rPr>
              <a:t>)  computes the product of two integers x and y.  </a:t>
            </a:r>
            <a:r>
              <a:rPr lang="en-US" altLang="en-US" b="1" dirty="0" smtClean="0">
                <a:latin typeface="Arial" panose="020B0604020202020204" pitchFamily="34" charset="0"/>
              </a:rPr>
              <a:t>HOW:</a:t>
            </a:r>
          </a:p>
          <a:p>
            <a:r>
              <a:rPr lang="en-US" altLang="en-US" dirty="0" smtClean="0">
                <a:latin typeface="Arial" panose="020B0604020202020204" pitchFamily="34" charset="0"/>
              </a:rPr>
              <a:t>p</a:t>
            </a:r>
            <a:r>
              <a:rPr lang="en-US" altLang="en-US" baseline="0" dirty="0" smtClean="0">
                <a:latin typeface="Arial" panose="020B0604020202020204" pitchFamily="34" charset="0"/>
              </a:rPr>
              <a:t> = 0</a:t>
            </a:r>
          </a:p>
          <a:p>
            <a:r>
              <a:rPr lang="en-US" altLang="en-US" baseline="0" dirty="0" smtClean="0">
                <a:latin typeface="Arial" panose="020B0604020202020204" pitchFamily="34" charset="0"/>
              </a:rPr>
              <a:t>while True:</a:t>
            </a:r>
          </a:p>
          <a:p>
            <a:r>
              <a:rPr lang="en-US" altLang="en-US" baseline="0" dirty="0" smtClean="0">
                <a:latin typeface="Arial" panose="020B0604020202020204" pitchFamily="34" charset="0"/>
              </a:rPr>
              <a:t>    if R(&lt;m&gt;x&lt;n&gt;=&lt;p&gt;) </a:t>
            </a:r>
          </a:p>
          <a:p>
            <a:r>
              <a:rPr lang="en-US" altLang="en-US" baseline="0" dirty="0" smtClean="0">
                <a:latin typeface="Arial" panose="020B0604020202020204" pitchFamily="34" charset="0"/>
              </a:rPr>
              <a:t>        return p</a:t>
            </a:r>
          </a:p>
          <a:p>
            <a:r>
              <a:rPr lang="en-US" altLang="en-US" baseline="0" dirty="0" smtClean="0">
                <a:latin typeface="Arial" panose="020B0604020202020204" pitchFamily="34" charset="0"/>
              </a:rPr>
              <a:t>   p++</a:t>
            </a:r>
            <a:endParaRPr lang="en-US" altLang="en-US" dirty="0" smtClean="0">
              <a:latin typeface="Arial" panose="020B0604020202020204" pitchFamily="34" charset="0"/>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76288" indent="-298450">
              <a:spcBef>
                <a:spcPct val="30000"/>
              </a:spcBef>
              <a:defRPr sz="1200">
                <a:solidFill>
                  <a:schemeClr val="tx1"/>
                </a:solidFill>
                <a:latin typeface="Arial" panose="020B0604020202020204" pitchFamily="34" charset="0"/>
              </a:defRPr>
            </a:lvl2pPr>
            <a:lvl3pPr marL="1195388" indent="-238125">
              <a:spcBef>
                <a:spcPct val="30000"/>
              </a:spcBef>
              <a:defRPr sz="1200">
                <a:solidFill>
                  <a:schemeClr val="tx1"/>
                </a:solidFill>
                <a:latin typeface="Arial" panose="020B0604020202020204" pitchFamily="34" charset="0"/>
              </a:defRPr>
            </a:lvl3pPr>
            <a:lvl4pPr marL="1673225" indent="-238125">
              <a:spcBef>
                <a:spcPct val="30000"/>
              </a:spcBef>
              <a:defRPr sz="1200">
                <a:solidFill>
                  <a:schemeClr val="tx1"/>
                </a:solidFill>
                <a:latin typeface="Arial" panose="020B0604020202020204" pitchFamily="34" charset="0"/>
              </a:defRPr>
            </a:lvl4pPr>
            <a:lvl5pPr marL="2151063" indent="-238125">
              <a:spcBef>
                <a:spcPct val="30000"/>
              </a:spcBef>
              <a:defRPr sz="1200">
                <a:solidFill>
                  <a:schemeClr val="tx1"/>
                </a:solidFill>
                <a:latin typeface="Arial" panose="020B0604020202020204" pitchFamily="34" charset="0"/>
              </a:defRPr>
            </a:lvl5pPr>
            <a:lvl6pPr marL="2608263" indent="-238125" eaLnBrk="0" fontAlgn="base" hangingPunct="0">
              <a:spcBef>
                <a:spcPct val="30000"/>
              </a:spcBef>
              <a:spcAft>
                <a:spcPct val="0"/>
              </a:spcAft>
              <a:defRPr sz="1200">
                <a:solidFill>
                  <a:schemeClr val="tx1"/>
                </a:solidFill>
                <a:latin typeface="Arial" panose="020B0604020202020204" pitchFamily="34" charset="0"/>
              </a:defRPr>
            </a:lvl6pPr>
            <a:lvl7pPr marL="3065463" indent="-238125" eaLnBrk="0" fontAlgn="base" hangingPunct="0">
              <a:spcBef>
                <a:spcPct val="30000"/>
              </a:spcBef>
              <a:spcAft>
                <a:spcPct val="0"/>
              </a:spcAft>
              <a:defRPr sz="1200">
                <a:solidFill>
                  <a:schemeClr val="tx1"/>
                </a:solidFill>
                <a:latin typeface="Arial" panose="020B0604020202020204" pitchFamily="34" charset="0"/>
              </a:defRPr>
            </a:lvl7pPr>
            <a:lvl8pPr marL="3522663" indent="-238125" eaLnBrk="0" fontAlgn="base" hangingPunct="0">
              <a:spcBef>
                <a:spcPct val="30000"/>
              </a:spcBef>
              <a:spcAft>
                <a:spcPct val="0"/>
              </a:spcAft>
              <a:defRPr sz="1200">
                <a:solidFill>
                  <a:schemeClr val="tx1"/>
                </a:solidFill>
                <a:latin typeface="Arial" panose="020B0604020202020204" pitchFamily="34" charset="0"/>
              </a:defRPr>
            </a:lvl8pPr>
            <a:lvl9pPr marL="3979863" indent="-2381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432943C-CE5E-42A9-BC4A-5D5C5B5C9758}" type="slidenum">
              <a:rPr lang="en-US" altLang="en-US" sz="1300" smtClean="0"/>
              <a:pPr>
                <a:spcBef>
                  <a:spcPct val="0"/>
                </a:spcBef>
              </a:pPr>
              <a:t>20</a:t>
            </a:fld>
            <a:endParaRPr lang="en-US" altLang="en-US" sz="1300" smtClean="0"/>
          </a:p>
        </p:txBody>
      </p:sp>
    </p:spTree>
    <p:extLst>
      <p:ext uri="{BB962C8B-B14F-4D97-AF65-F5344CB8AC3E}">
        <p14:creationId xmlns:p14="http://schemas.microsoft.com/office/powerpoint/2010/main" val="38168684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2D96702-9D3B-4557-9F20-418E53E3B935}" type="slidenum">
              <a:rPr lang="en-US" altLang="en-US" smtClean="0"/>
              <a:pPr>
                <a:spcBef>
                  <a:spcPct val="0"/>
                </a:spcBef>
              </a:pPr>
              <a:t>22</a:t>
            </a:fld>
            <a:endParaRPr lang="en-US" altLang="en-US" smtClean="0"/>
          </a:p>
        </p:txBody>
      </p:sp>
    </p:spTree>
    <p:extLst>
      <p:ext uri="{BB962C8B-B14F-4D97-AF65-F5344CB8AC3E}">
        <p14:creationId xmlns:p14="http://schemas.microsoft.com/office/powerpoint/2010/main" val="26226844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Note that </a:t>
            </a:r>
            <a:r>
              <a:rPr lang="en-US" altLang="en-US" i="1" dirty="0" smtClean="0">
                <a:latin typeface="Arial" panose="020B0604020202020204" pitchFamily="34" charset="0"/>
              </a:rPr>
              <a:t>P</a:t>
            </a:r>
            <a:r>
              <a:rPr lang="en-US" altLang="en-US" dirty="0" smtClean="0">
                <a:latin typeface="Arial" panose="020B0604020202020204" pitchFamily="34" charset="0"/>
              </a:rPr>
              <a:t> </a:t>
            </a:r>
            <a:r>
              <a:rPr lang="en-US" altLang="en-US" dirty="0" smtClean="0">
                <a:latin typeface="Arial" panose="020B0604020202020204" pitchFamily="34" charset="0"/>
                <a:sym typeface="Symbol" panose="05050102010706020507" pitchFamily="18" charset="2"/>
              </a:rPr>
              <a:t></a:t>
            </a:r>
            <a:r>
              <a:rPr lang="en-US" altLang="en-US" dirty="0" smtClean="0">
                <a:latin typeface="Arial" panose="020B0604020202020204" pitchFamily="34" charset="0"/>
              </a:rPr>
              <a:t> </a:t>
            </a:r>
            <a:r>
              <a:rPr lang="en-US" altLang="en-US" i="1" dirty="0" smtClean="0">
                <a:latin typeface="Arial" panose="020B0604020202020204" pitchFamily="34" charset="0"/>
              </a:rPr>
              <a:t>Q </a:t>
            </a:r>
            <a:r>
              <a:rPr lang="en-US" altLang="en-US" dirty="0" smtClean="0">
                <a:latin typeface="Arial" panose="020B0604020202020204" pitchFamily="34" charset="0"/>
              </a:rPr>
              <a:t>is an abbreviation for </a:t>
            </a:r>
            <a:r>
              <a:rPr lang="en-US" altLang="en-US" dirty="0" smtClean="0">
                <a:latin typeface="Arial" panose="020B0604020202020204" pitchFamily="34" charset="0"/>
                <a:sym typeface="Symbol" panose="05050102010706020507" pitchFamily="18" charset="2"/>
              </a:rPr>
              <a:t></a:t>
            </a:r>
            <a:r>
              <a:rPr lang="en-US" altLang="en-US" i="1" dirty="0" smtClean="0">
                <a:latin typeface="Arial" panose="020B0604020202020204" pitchFamily="34" charset="0"/>
              </a:rPr>
              <a:t>P </a:t>
            </a:r>
            <a:r>
              <a:rPr lang="en-US" altLang="en-US" dirty="0" smtClean="0">
                <a:latin typeface="Arial" panose="020B0604020202020204" pitchFamily="34" charset="0"/>
                <a:sym typeface="Symbol" panose="05050102010706020507" pitchFamily="18" charset="2"/>
              </a:rPr>
              <a:t></a:t>
            </a:r>
            <a:r>
              <a:rPr lang="en-US" altLang="en-US" dirty="0" smtClean="0">
                <a:latin typeface="Arial" panose="020B0604020202020204" pitchFamily="34" charset="0"/>
              </a:rPr>
              <a:t> </a:t>
            </a:r>
            <a:r>
              <a:rPr lang="en-US" altLang="en-US" i="1" dirty="0" smtClean="0">
                <a:latin typeface="Arial" panose="020B0604020202020204" pitchFamily="34" charset="0"/>
              </a:rPr>
              <a:t>Q.    </a:t>
            </a:r>
            <a:r>
              <a:rPr lang="en-US" altLang="en-US" dirty="0" smtClean="0">
                <a:latin typeface="Arial" panose="020B0604020202020204" pitchFamily="34" charset="0"/>
              </a:rPr>
              <a:t>What does </a:t>
            </a:r>
            <a:r>
              <a:rPr lang="en-US" altLang="en-US" i="1" dirty="0" smtClean="0">
                <a:latin typeface="Arial" panose="020B0604020202020204" pitchFamily="34" charset="0"/>
              </a:rPr>
              <a:t>P</a:t>
            </a:r>
            <a:r>
              <a:rPr lang="en-US" altLang="en-US" dirty="0" smtClean="0">
                <a:latin typeface="Arial" panose="020B0604020202020204" pitchFamily="34" charset="0"/>
              </a:rPr>
              <a:t> </a:t>
            </a:r>
            <a:r>
              <a:rPr lang="en-US" altLang="en-US" dirty="0" smtClean="0">
                <a:latin typeface="Arial" panose="020B0604020202020204" pitchFamily="34" charset="0"/>
                <a:sym typeface="Symbol" panose="05050102010706020507" pitchFamily="18" charset="2"/>
              </a:rPr>
              <a:t></a:t>
            </a:r>
            <a:r>
              <a:rPr lang="en-US" altLang="en-US" dirty="0" smtClean="0">
                <a:latin typeface="Arial" panose="020B0604020202020204" pitchFamily="34" charset="0"/>
              </a:rPr>
              <a:t> </a:t>
            </a:r>
            <a:r>
              <a:rPr lang="en-US" altLang="en-US" i="1" dirty="0" smtClean="0">
                <a:latin typeface="Arial" panose="020B0604020202020204" pitchFamily="34" charset="0"/>
              </a:rPr>
              <a:t>Q </a:t>
            </a:r>
            <a:r>
              <a:rPr lang="en-US" altLang="en-US" dirty="0" smtClean="0">
                <a:latin typeface="Arial" panose="020B0604020202020204" pitchFamily="34" charset="0"/>
              </a:rPr>
              <a:t>abbreviate</a:t>
            </a:r>
            <a:r>
              <a:rPr lang="en-US" altLang="en-US" i="1" dirty="0" smtClean="0">
                <a:latin typeface="Arial" panose="020B0604020202020204" pitchFamily="34" charset="0"/>
              </a:rPr>
              <a:t>?</a:t>
            </a:r>
          </a:p>
          <a:p>
            <a:endParaRPr lang="en-US" altLang="en-US" dirty="0" smtClean="0">
              <a:latin typeface="Arial" panose="020B0604020202020204" pitchFamily="34" charset="0"/>
            </a:endParaRPr>
          </a:p>
          <a:p>
            <a:endParaRPr lang="en-US" altLang="en-US" dirty="0" smtClean="0">
              <a:latin typeface="Arial" panose="020B0604020202020204" pitchFamily="34" charset="0"/>
            </a:endParaRPr>
          </a:p>
        </p:txBody>
      </p:sp>
      <p:sp>
        <p:nvSpPr>
          <p:cNvPr id="66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1D2169E-0253-46C3-A5BD-39573530BF5F}" type="slidenum">
              <a:rPr lang="en-US" altLang="en-US" smtClean="0"/>
              <a:pPr>
                <a:spcBef>
                  <a:spcPct val="0"/>
                </a:spcBef>
              </a:pPr>
              <a:t>23</a:t>
            </a:fld>
            <a:endParaRPr lang="en-US" altLang="en-US" smtClean="0"/>
          </a:p>
        </p:txBody>
      </p:sp>
    </p:spTree>
    <p:extLst>
      <p:ext uri="{BB962C8B-B14F-4D97-AF65-F5344CB8AC3E}">
        <p14:creationId xmlns:p14="http://schemas.microsoft.com/office/powerpoint/2010/main" val="15615521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AC27BB3-9858-4EA0-BBC8-BBAF93F1D1FD}" type="slidenum">
              <a:rPr lang="en-US" altLang="en-US" smtClean="0"/>
              <a:pPr>
                <a:spcBef>
                  <a:spcPct val="0"/>
                </a:spcBef>
              </a:pPr>
              <a:t>24</a:t>
            </a:fld>
            <a:endParaRPr lang="en-US" altLang="en-US" smtClean="0"/>
          </a:p>
        </p:txBody>
      </p:sp>
    </p:spTree>
    <p:extLst>
      <p:ext uri="{BB962C8B-B14F-4D97-AF65-F5344CB8AC3E}">
        <p14:creationId xmlns:p14="http://schemas.microsoft.com/office/powerpoint/2010/main" val="38929092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9B9147C-68EE-4910-8DFC-D864FE43C694}" type="slidenum">
              <a:rPr lang="en-US" altLang="en-US" smtClean="0"/>
              <a:pPr>
                <a:spcBef>
                  <a:spcPct val="0"/>
                </a:spcBef>
              </a:pPr>
              <a:t>25</a:t>
            </a:fld>
            <a:endParaRPr lang="en-US" altLang="en-US" smtClean="0"/>
          </a:p>
        </p:txBody>
      </p:sp>
    </p:spTree>
    <p:extLst>
      <p:ext uri="{BB962C8B-B14F-4D97-AF65-F5344CB8AC3E}">
        <p14:creationId xmlns:p14="http://schemas.microsoft.com/office/powerpoint/2010/main" val="38250777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More on soundness and completeness later</a:t>
            </a:r>
          </a:p>
        </p:txBody>
      </p:sp>
      <p:sp>
        <p:nvSpPr>
          <p:cNvPr id="72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05BCB3D-5686-4DA1-81C7-D1375455F25B}" type="slidenum">
              <a:rPr lang="en-US" altLang="en-US" smtClean="0"/>
              <a:pPr>
                <a:spcBef>
                  <a:spcPct val="0"/>
                </a:spcBef>
              </a:pPr>
              <a:t>26</a:t>
            </a:fld>
            <a:endParaRPr lang="en-US" altLang="en-US" smtClean="0"/>
          </a:p>
        </p:txBody>
      </p:sp>
    </p:spTree>
    <p:extLst>
      <p:ext uri="{BB962C8B-B14F-4D97-AF65-F5344CB8AC3E}">
        <p14:creationId xmlns:p14="http://schemas.microsoft.com/office/powerpoint/2010/main" val="15680402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747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D636F59-CC3F-49D1-AD67-66C8663521E8}" type="slidenum">
              <a:rPr lang="en-US" altLang="en-US" smtClean="0"/>
              <a:pPr>
                <a:spcBef>
                  <a:spcPct val="0"/>
                </a:spcBef>
              </a:pPr>
              <a:t>27</a:t>
            </a:fld>
            <a:endParaRPr lang="en-US" altLang="en-US" smtClean="0"/>
          </a:p>
        </p:txBody>
      </p:sp>
    </p:spTree>
    <p:extLst>
      <p:ext uri="{BB962C8B-B14F-4D97-AF65-F5344CB8AC3E}">
        <p14:creationId xmlns:p14="http://schemas.microsoft.com/office/powerpoint/2010/main" val="28405606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768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5AE1FF1-743D-48B3-AA0A-265D14498B9B}" type="slidenum">
              <a:rPr lang="en-US" altLang="en-US" smtClean="0"/>
              <a:pPr>
                <a:spcBef>
                  <a:spcPct val="0"/>
                </a:spcBef>
              </a:pPr>
              <a:t>28</a:t>
            </a:fld>
            <a:endParaRPr lang="en-US" altLang="en-US" smtClean="0"/>
          </a:p>
        </p:txBody>
      </p:sp>
    </p:spTree>
    <p:extLst>
      <p:ext uri="{BB962C8B-B14F-4D97-AF65-F5344CB8AC3E}">
        <p14:creationId xmlns:p14="http://schemas.microsoft.com/office/powerpoint/2010/main" val="24128399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Note that the definition is recursive, so proofs about </a:t>
            </a:r>
            <a:r>
              <a:rPr lang="en-US" altLang="en-US" dirty="0" err="1" smtClean="0">
                <a:latin typeface="Arial" panose="020B0604020202020204" pitchFamily="34" charset="0"/>
              </a:rPr>
              <a:t>wffs</a:t>
            </a:r>
            <a:r>
              <a:rPr lang="en-US" altLang="en-US" dirty="0" smtClean="0">
                <a:latin typeface="Arial" panose="020B0604020202020204" pitchFamily="34" charset="0"/>
              </a:rPr>
              <a:t> are likely to be by induction.</a:t>
            </a:r>
          </a:p>
          <a:p>
            <a:endParaRPr lang="en-US" altLang="en-US" dirty="0" smtClean="0">
              <a:latin typeface="Arial" panose="020B0604020202020204" pitchFamily="34" charset="0"/>
            </a:endParaRPr>
          </a:p>
          <a:p>
            <a:r>
              <a:rPr lang="en-US" altLang="en-US" b="1" dirty="0" smtClean="0">
                <a:latin typeface="Arial" panose="020B0604020202020204" pitchFamily="34" charset="0"/>
              </a:rPr>
              <a:t>On board:</a:t>
            </a:r>
          </a:p>
          <a:p>
            <a:r>
              <a:rPr lang="en-US" altLang="en-US" dirty="0" smtClean="0">
                <a:latin typeface="Arial" panose="020B0604020202020204" pitchFamily="34" charset="0"/>
              </a:rPr>
              <a:t>Example of a ternary predicate:</a:t>
            </a:r>
          </a:p>
          <a:p>
            <a:r>
              <a:rPr lang="en-US" altLang="en-US" dirty="0" smtClean="0">
                <a:latin typeface="Arial" panose="020B0604020202020204" pitchFamily="34" charset="0"/>
              </a:rPr>
              <a:t>Pythagorean(a, b, c) is true iff a</a:t>
            </a:r>
            <a:r>
              <a:rPr lang="en-US" altLang="en-US" baseline="30000" dirty="0" smtClean="0">
                <a:latin typeface="Arial" panose="020B0604020202020204" pitchFamily="34" charset="0"/>
              </a:rPr>
              <a:t>2</a:t>
            </a:r>
            <a:r>
              <a:rPr lang="en-US" altLang="en-US" dirty="0" smtClean="0">
                <a:latin typeface="Arial" panose="020B0604020202020204" pitchFamily="34" charset="0"/>
              </a:rPr>
              <a:t> + b</a:t>
            </a:r>
            <a:r>
              <a:rPr lang="en-US" altLang="en-US" baseline="30000" dirty="0" smtClean="0">
                <a:latin typeface="Arial" panose="020B0604020202020204" pitchFamily="34" charset="0"/>
              </a:rPr>
              <a:t>2</a:t>
            </a:r>
            <a:r>
              <a:rPr lang="en-US" altLang="en-US" dirty="0" smtClean="0">
                <a:latin typeface="Arial" panose="020B0604020202020204" pitchFamily="34" charset="0"/>
              </a:rPr>
              <a:t> = c</a:t>
            </a:r>
            <a:r>
              <a:rPr lang="en-US" altLang="en-US" baseline="30000" dirty="0" smtClean="0">
                <a:latin typeface="Arial" panose="020B0604020202020204" pitchFamily="34" charset="0"/>
              </a:rPr>
              <a:t>2</a:t>
            </a:r>
            <a:r>
              <a:rPr lang="en-US" altLang="en-US" dirty="0" smtClean="0">
                <a:latin typeface="Arial" panose="020B0604020202020204" pitchFamily="34" charset="0"/>
              </a:rPr>
              <a:t>.</a:t>
            </a:r>
          </a:p>
          <a:p>
            <a:r>
              <a:rPr lang="en-US" altLang="en-US" dirty="0" smtClean="0">
                <a:latin typeface="Arial" panose="020B0604020202020204" pitchFamily="34" charset="0"/>
              </a:rPr>
              <a:t>Pythagorean(5, 12, 13) has no free variables, Pythagorean(x, y, 13)  has free variables</a:t>
            </a:r>
          </a:p>
          <a:p>
            <a:endParaRPr lang="en-US" altLang="en-US" dirty="0" smtClean="0">
              <a:latin typeface="Arial" panose="020B0604020202020204" pitchFamily="34" charset="0"/>
            </a:endParaRPr>
          </a:p>
          <a:p>
            <a:endParaRPr lang="en-US" altLang="en-US" dirty="0" smtClean="0">
              <a:latin typeface="Arial" panose="020B0604020202020204" pitchFamily="34" charset="0"/>
            </a:endParaRPr>
          </a:p>
          <a:p>
            <a:r>
              <a:rPr lang="en-US" altLang="en-US" dirty="0" smtClean="0">
                <a:latin typeface="Arial" panose="020B0604020202020204" pitchFamily="34" charset="0"/>
              </a:rPr>
              <a:t>For last bullet, consider:  </a:t>
            </a:r>
            <a:r>
              <a:rPr lang="en-US" altLang="en-US" dirty="0" smtClean="0">
                <a:latin typeface="Arial" panose="020B0604020202020204" pitchFamily="34" charset="0"/>
                <a:sym typeface="Symbol" panose="05050102010706020507" pitchFamily="18" charset="2"/>
              </a:rPr>
              <a:t></a:t>
            </a:r>
            <a:r>
              <a:rPr lang="en-US" altLang="en-US" i="1" dirty="0" smtClean="0">
                <a:latin typeface="Arial" panose="020B0604020202020204" pitchFamily="34" charset="0"/>
              </a:rPr>
              <a:t>x</a:t>
            </a:r>
            <a:r>
              <a:rPr lang="en-US" altLang="en-US" dirty="0" smtClean="0">
                <a:latin typeface="Arial" panose="020B0604020202020204" pitchFamily="34" charset="0"/>
              </a:rPr>
              <a:t> (</a:t>
            </a:r>
            <a:r>
              <a:rPr lang="en-US" altLang="en-US" dirty="0" smtClean="0">
                <a:latin typeface="Arial" panose="020B0604020202020204" pitchFamily="34" charset="0"/>
                <a:sym typeface="Symbol" panose="05050102010706020507" pitchFamily="18" charset="2"/>
              </a:rPr>
              <a:t></a:t>
            </a:r>
            <a:r>
              <a:rPr lang="en-US" altLang="en-US" i="1" dirty="0" smtClean="0">
                <a:latin typeface="Arial" panose="020B0604020202020204" pitchFamily="34" charset="0"/>
              </a:rPr>
              <a:t>y</a:t>
            </a:r>
            <a:r>
              <a:rPr lang="en-US" altLang="en-US" dirty="0" smtClean="0">
                <a:latin typeface="Arial" panose="020B0604020202020204" pitchFamily="34" charset="0"/>
              </a:rPr>
              <a:t> (</a:t>
            </a:r>
            <a:r>
              <a:rPr lang="en-US" altLang="en-US" dirty="0" err="1" smtClean="0">
                <a:latin typeface="Arial" panose="020B0604020202020204" pitchFamily="34" charset="0"/>
              </a:rPr>
              <a:t>x</a:t>
            </a:r>
            <a:r>
              <a:rPr lang="en-US" altLang="en-US" dirty="0" err="1" smtClean="0">
                <a:latin typeface="Arial" panose="020B0604020202020204" pitchFamily="34" charset="0"/>
                <a:sym typeface="Symbol" panose="05050102010706020507" pitchFamily="18" charset="2"/>
              </a:rPr>
              <a:t></a:t>
            </a:r>
            <a:r>
              <a:rPr lang="en-US" altLang="en-US" dirty="0" err="1" smtClean="0">
                <a:latin typeface="Arial" panose="020B0604020202020204" pitchFamily="34" charset="0"/>
              </a:rPr>
              <a:t>ℕ</a:t>
            </a:r>
            <a:r>
              <a:rPr lang="en-US" altLang="en-US" dirty="0" smtClean="0">
                <a:latin typeface="Arial" panose="020B0604020202020204" pitchFamily="34" charset="0"/>
              </a:rPr>
              <a:t> </a:t>
            </a:r>
            <a:r>
              <a:rPr lang="en-US" altLang="en-US" dirty="0" smtClean="0">
                <a:latin typeface="Arial" panose="020B0604020202020204" pitchFamily="34" charset="0"/>
                <a:sym typeface="Symbol" panose="05050102010706020507" pitchFamily="18" charset="2"/>
              </a:rPr>
              <a:t></a:t>
            </a:r>
            <a:r>
              <a:rPr lang="en-US" altLang="en-US" dirty="0" smtClean="0">
                <a:latin typeface="Arial" panose="020B0604020202020204" pitchFamily="34" charset="0"/>
              </a:rPr>
              <a:t> </a:t>
            </a:r>
            <a:r>
              <a:rPr lang="en-US" altLang="en-US" dirty="0" err="1" smtClean="0">
                <a:latin typeface="Arial" panose="020B0604020202020204" pitchFamily="34" charset="0"/>
              </a:rPr>
              <a:t>y</a:t>
            </a:r>
            <a:r>
              <a:rPr lang="en-US" altLang="en-US" dirty="0" err="1" smtClean="0">
                <a:latin typeface="Arial" panose="020B0604020202020204" pitchFamily="34" charset="0"/>
                <a:sym typeface="Symbol" panose="05050102010706020507" pitchFamily="18" charset="2"/>
              </a:rPr>
              <a:t></a:t>
            </a:r>
            <a:r>
              <a:rPr lang="en-US" altLang="en-US" dirty="0" err="1" smtClean="0">
                <a:latin typeface="Arial" panose="020B0604020202020204" pitchFamily="34" charset="0"/>
              </a:rPr>
              <a:t>ℕ</a:t>
            </a:r>
            <a:r>
              <a:rPr lang="en-US" altLang="en-US" dirty="0" smtClean="0">
                <a:latin typeface="Arial" panose="020B0604020202020204" pitchFamily="34" charset="0"/>
              </a:rPr>
              <a:t> </a:t>
            </a:r>
            <a:r>
              <a:rPr lang="en-US" altLang="en-US" dirty="0" smtClean="0">
                <a:latin typeface="Arial" panose="020B0604020202020204" pitchFamily="34" charset="0"/>
                <a:sym typeface="Symbol" panose="05050102010706020507" pitchFamily="18" charset="2"/>
              </a:rPr>
              <a:t></a:t>
            </a:r>
            <a:r>
              <a:rPr lang="en-US" altLang="en-US" dirty="0" smtClean="0">
                <a:latin typeface="Arial" panose="020B0604020202020204" pitchFamily="34" charset="0"/>
              </a:rPr>
              <a:t> Pythagorean(x, y, 13)) ) .  x and y are bound by the </a:t>
            </a:r>
            <a:r>
              <a:rPr lang="en-US" altLang="en-US" dirty="0" smtClean="0">
                <a:latin typeface="Arial" panose="020B0604020202020204" pitchFamily="34" charset="0"/>
                <a:sym typeface="Symbol" panose="05050102010706020507" pitchFamily="18" charset="2"/>
              </a:rPr>
              <a:t> </a:t>
            </a:r>
            <a:r>
              <a:rPr lang="en-US" altLang="en-US" dirty="0" smtClean="0">
                <a:latin typeface="Arial" panose="020B0604020202020204" pitchFamily="34" charset="0"/>
              </a:rPr>
              <a:t>quantifier here.</a:t>
            </a:r>
          </a:p>
          <a:p>
            <a:r>
              <a:rPr lang="en-US" altLang="en-US" dirty="0" smtClean="0">
                <a:latin typeface="Arial" panose="020B0604020202020204" pitchFamily="34" charset="0"/>
              </a:rPr>
              <a:t>We can abbreviate this </a:t>
            </a:r>
            <a:r>
              <a:rPr lang="en-US" altLang="en-US" dirty="0" smtClean="0">
                <a:latin typeface="Arial" panose="020B0604020202020204" pitchFamily="34" charset="0"/>
                <a:sym typeface="Symbol" panose="05050102010706020507" pitchFamily="18" charset="2"/>
              </a:rPr>
              <a:t></a:t>
            </a:r>
            <a:r>
              <a:rPr lang="en-US" altLang="en-US" dirty="0" err="1" smtClean="0">
                <a:latin typeface="Arial" panose="020B0604020202020204" pitchFamily="34" charset="0"/>
                <a:sym typeface="Symbol" panose="05050102010706020507" pitchFamily="18" charset="2"/>
              </a:rPr>
              <a:t>x,</a:t>
            </a:r>
            <a:r>
              <a:rPr lang="en-US" altLang="en-US" i="1" dirty="0" err="1" smtClean="0">
                <a:latin typeface="Arial" panose="020B0604020202020204" pitchFamily="34" charset="0"/>
              </a:rPr>
              <a:t>y</a:t>
            </a:r>
            <a:r>
              <a:rPr lang="en-US" altLang="en-US" dirty="0" smtClean="0">
                <a:latin typeface="Arial" panose="020B0604020202020204" pitchFamily="34" charset="0"/>
              </a:rPr>
              <a:t> </a:t>
            </a:r>
            <a:r>
              <a:rPr lang="en-US" altLang="en-US" dirty="0" smtClean="0">
                <a:latin typeface="Arial" panose="020B0604020202020204" pitchFamily="34" charset="0"/>
                <a:sym typeface="Symbol" panose="05050102010706020507" pitchFamily="18" charset="2"/>
              </a:rPr>
              <a:t></a:t>
            </a:r>
            <a:r>
              <a:rPr lang="en-US" altLang="en-US" dirty="0" smtClean="0">
                <a:latin typeface="Arial" panose="020B0604020202020204" pitchFamily="34" charset="0"/>
              </a:rPr>
              <a:t>ℕ </a:t>
            </a:r>
            <a:r>
              <a:rPr lang="en-US" altLang="en-US" dirty="0" smtClean="0">
                <a:latin typeface="Arial" panose="020B0604020202020204" pitchFamily="34" charset="0"/>
                <a:sym typeface="Symbol" panose="05050102010706020507" pitchFamily="18" charset="2"/>
              </a:rPr>
              <a:t>(</a:t>
            </a:r>
            <a:r>
              <a:rPr lang="en-US" altLang="en-US" dirty="0" smtClean="0">
                <a:latin typeface="Arial" panose="020B0604020202020204" pitchFamily="34" charset="0"/>
              </a:rPr>
              <a:t>Pythagorean(x, y, 13)) </a:t>
            </a:r>
          </a:p>
        </p:txBody>
      </p:sp>
      <p:sp>
        <p:nvSpPr>
          <p:cNvPr id="788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E12A15-35CC-4143-B3DD-38F867C20CC5}" type="slidenum">
              <a:rPr lang="en-US" altLang="en-US" smtClean="0"/>
              <a:pPr>
                <a:spcBef>
                  <a:spcPct val="0"/>
                </a:spcBef>
              </a:pPr>
              <a:t>29</a:t>
            </a:fld>
            <a:endParaRPr lang="en-US" altLang="en-US" smtClean="0"/>
          </a:p>
        </p:txBody>
      </p:sp>
    </p:spTree>
    <p:extLst>
      <p:ext uri="{BB962C8B-B14F-4D97-AF65-F5344CB8AC3E}">
        <p14:creationId xmlns:p14="http://schemas.microsoft.com/office/powerpoint/2010/main" val="32272097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The first is a sentence, if we assume that Smokey is a constant</a:t>
            </a:r>
          </a:p>
          <a:p>
            <a:endParaRPr lang="en-US" altLang="en-US" dirty="0" smtClean="0">
              <a:latin typeface="Arial" panose="020B0604020202020204" pitchFamily="34" charset="0"/>
            </a:endParaRPr>
          </a:p>
          <a:p>
            <a:r>
              <a:rPr lang="en-US" altLang="en-US" dirty="0" smtClean="0">
                <a:latin typeface="Arial" panose="020B0604020202020204" pitchFamily="34" charset="0"/>
              </a:rPr>
              <a:t>True</a:t>
            </a:r>
          </a:p>
          <a:p>
            <a:r>
              <a:rPr lang="en-US" altLang="en-US" dirty="0" smtClean="0">
                <a:latin typeface="Arial" panose="020B0604020202020204" pitchFamily="34" charset="0"/>
              </a:rPr>
              <a:t>True</a:t>
            </a:r>
          </a:p>
          <a:p>
            <a:r>
              <a:rPr lang="en-US" altLang="en-US" dirty="0" smtClean="0">
                <a:latin typeface="Arial" panose="020B0604020202020204" pitchFamily="34" charset="0"/>
              </a:rPr>
              <a:t>False</a:t>
            </a:r>
          </a:p>
          <a:p>
            <a:r>
              <a:rPr lang="en-US" altLang="en-US" dirty="0" smtClean="0">
                <a:latin typeface="Arial" panose="020B0604020202020204" pitchFamily="34" charset="0"/>
              </a:rPr>
              <a:t>True (if we assume that “exists” is not temporal)</a:t>
            </a:r>
          </a:p>
          <a:p>
            <a:r>
              <a:rPr lang="en-US" altLang="en-US" dirty="0" smtClean="0">
                <a:latin typeface="Arial" panose="020B0604020202020204" pitchFamily="34" charset="0"/>
              </a:rPr>
              <a:t>True</a:t>
            </a: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1C01959-6A00-4DBD-BC86-721F6CDDB3E8}" type="slidenum">
              <a:rPr lang="en-US" altLang="en-US" smtClean="0"/>
              <a:pPr>
                <a:spcBef>
                  <a:spcPct val="0"/>
                </a:spcBef>
              </a:pPr>
              <a:t>30</a:t>
            </a:fld>
            <a:endParaRPr lang="en-US" altLang="en-US" smtClean="0"/>
          </a:p>
        </p:txBody>
      </p:sp>
    </p:spTree>
    <p:extLst>
      <p:ext uri="{BB962C8B-B14F-4D97-AF65-F5344CB8AC3E}">
        <p14:creationId xmlns:p14="http://schemas.microsoft.com/office/powerpoint/2010/main" val="1243058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When we say "closed under union", we mean union of </a:t>
            </a:r>
            <a:r>
              <a:rPr lang="en-US" altLang="en-US" b="1" smtClean="0">
                <a:latin typeface="Arial" panose="020B0604020202020204" pitchFamily="34" charset="0"/>
              </a:rPr>
              <a:t>two </a:t>
            </a:r>
            <a:r>
              <a:rPr lang="en-US" altLang="en-US" smtClean="0">
                <a:latin typeface="Arial" panose="020B0604020202020204" pitchFamily="34" charset="0"/>
              </a:rPr>
              <a:t>things.  Which can be repeated to get union of a finite number of things.  But infinite union ifs different.</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77126" indent="-298895">
              <a:spcBef>
                <a:spcPct val="30000"/>
              </a:spcBef>
              <a:defRPr sz="1300">
                <a:solidFill>
                  <a:schemeClr val="tx1"/>
                </a:solidFill>
                <a:latin typeface="Arial" panose="020B0604020202020204" pitchFamily="34" charset="0"/>
              </a:defRPr>
            </a:lvl2pPr>
            <a:lvl3pPr marL="1195578" indent="-239116">
              <a:spcBef>
                <a:spcPct val="30000"/>
              </a:spcBef>
              <a:defRPr sz="1300">
                <a:solidFill>
                  <a:schemeClr val="tx1"/>
                </a:solidFill>
                <a:latin typeface="Arial" panose="020B0604020202020204" pitchFamily="34" charset="0"/>
              </a:defRPr>
            </a:lvl3pPr>
            <a:lvl4pPr marL="1673809" indent="-239116">
              <a:spcBef>
                <a:spcPct val="30000"/>
              </a:spcBef>
              <a:defRPr sz="1300">
                <a:solidFill>
                  <a:schemeClr val="tx1"/>
                </a:solidFill>
                <a:latin typeface="Arial" panose="020B0604020202020204" pitchFamily="34" charset="0"/>
              </a:defRPr>
            </a:lvl4pPr>
            <a:lvl5pPr marL="2152040" indent="-239116">
              <a:spcBef>
                <a:spcPct val="30000"/>
              </a:spcBef>
              <a:defRPr sz="1300">
                <a:solidFill>
                  <a:schemeClr val="tx1"/>
                </a:solidFill>
                <a:latin typeface="Arial" panose="020B0604020202020204" pitchFamily="34" charset="0"/>
              </a:defRPr>
            </a:lvl5pPr>
            <a:lvl6pPr marL="2630272" indent="-239116" eaLnBrk="0" fontAlgn="base" hangingPunct="0">
              <a:spcBef>
                <a:spcPct val="30000"/>
              </a:spcBef>
              <a:spcAft>
                <a:spcPct val="0"/>
              </a:spcAft>
              <a:defRPr sz="1300">
                <a:solidFill>
                  <a:schemeClr val="tx1"/>
                </a:solidFill>
                <a:latin typeface="Arial" panose="020B0604020202020204" pitchFamily="34" charset="0"/>
              </a:defRPr>
            </a:lvl6pPr>
            <a:lvl7pPr marL="3108503" indent="-239116" eaLnBrk="0" fontAlgn="base" hangingPunct="0">
              <a:spcBef>
                <a:spcPct val="30000"/>
              </a:spcBef>
              <a:spcAft>
                <a:spcPct val="0"/>
              </a:spcAft>
              <a:defRPr sz="1300">
                <a:solidFill>
                  <a:schemeClr val="tx1"/>
                </a:solidFill>
                <a:latin typeface="Arial" panose="020B0604020202020204" pitchFamily="34" charset="0"/>
              </a:defRPr>
            </a:lvl7pPr>
            <a:lvl8pPr marL="3586734" indent="-239116" eaLnBrk="0" fontAlgn="base" hangingPunct="0">
              <a:spcBef>
                <a:spcPct val="30000"/>
              </a:spcBef>
              <a:spcAft>
                <a:spcPct val="0"/>
              </a:spcAft>
              <a:defRPr sz="1300">
                <a:solidFill>
                  <a:schemeClr val="tx1"/>
                </a:solidFill>
                <a:latin typeface="Arial" panose="020B0604020202020204" pitchFamily="34" charset="0"/>
              </a:defRPr>
            </a:lvl8pPr>
            <a:lvl9pPr marL="4064965" indent="-239116"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6C78775F-3EC1-481F-9089-F377F6B44789}" type="slidenum">
              <a:rPr lang="en-US" altLang="en-US" smtClean="0"/>
              <a:pPr>
                <a:spcBef>
                  <a:spcPct val="0"/>
                </a:spcBef>
              </a:pPr>
              <a:t>3</a:t>
            </a:fld>
            <a:endParaRPr lang="en-US" altLang="en-US" smtClean="0"/>
          </a:p>
        </p:txBody>
      </p:sp>
    </p:spTree>
    <p:extLst>
      <p:ext uri="{BB962C8B-B14F-4D97-AF65-F5344CB8AC3E}">
        <p14:creationId xmlns:p14="http://schemas.microsoft.com/office/powerpoint/2010/main" val="37283673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An interpretation of the sentence on this page is the integers, with &lt; assigned to the normal &lt; predicate.</a:t>
            </a:r>
          </a:p>
          <a:p>
            <a:r>
              <a:rPr lang="en-US" altLang="en-US" dirty="0" smtClean="0">
                <a:latin typeface="Arial" panose="020B0604020202020204" pitchFamily="34" charset="0"/>
              </a:rPr>
              <a:t>Note that we use infix x &lt; y instead of the formal &lt;(x, y).</a:t>
            </a:r>
          </a:p>
          <a:p>
            <a:endParaRPr lang="en-US" altLang="en-US" dirty="0" smtClean="0">
              <a:latin typeface="Arial" panose="020B0604020202020204" pitchFamily="34" charset="0"/>
            </a:endParaRPr>
          </a:p>
          <a:p>
            <a:r>
              <a:rPr lang="en-US" altLang="en-US" dirty="0" smtClean="0">
                <a:latin typeface="Arial" panose="020B0604020202020204" pitchFamily="34" charset="0"/>
              </a:rPr>
              <a:t>What about the sentence </a:t>
            </a:r>
            <a:r>
              <a:rPr lang="en-US" altLang="en-US" dirty="0" smtClean="0">
                <a:latin typeface="Arial" panose="020B0604020202020204" pitchFamily="34" charset="0"/>
                <a:sym typeface="Symbol" panose="05050102010706020507" pitchFamily="18" charset="2"/>
              </a:rPr>
              <a:t></a:t>
            </a:r>
            <a:r>
              <a:rPr lang="en-US" altLang="en-US" i="1" dirty="0" smtClean="0">
                <a:latin typeface="Arial" panose="020B0604020202020204" pitchFamily="34" charset="0"/>
              </a:rPr>
              <a:t>x</a:t>
            </a:r>
            <a:r>
              <a:rPr lang="en-US" altLang="en-US" dirty="0" smtClean="0">
                <a:latin typeface="Arial" panose="020B0604020202020204" pitchFamily="34" charset="0"/>
              </a:rPr>
              <a:t> (</a:t>
            </a:r>
            <a:r>
              <a:rPr lang="en-US" altLang="en-US" dirty="0" smtClean="0">
                <a:latin typeface="Arial" panose="020B0604020202020204" pitchFamily="34" charset="0"/>
                <a:sym typeface="Symbol" panose="05050102010706020507" pitchFamily="18" charset="2"/>
              </a:rPr>
              <a:t></a:t>
            </a:r>
            <a:r>
              <a:rPr lang="en-US" altLang="en-US" i="1" dirty="0" smtClean="0">
                <a:latin typeface="Arial" panose="020B0604020202020204" pitchFamily="34" charset="0"/>
              </a:rPr>
              <a:t>y</a:t>
            </a:r>
            <a:r>
              <a:rPr lang="en-US" altLang="en-US" dirty="0" smtClean="0">
                <a:latin typeface="Arial" panose="020B0604020202020204" pitchFamily="34" charset="0"/>
              </a:rPr>
              <a:t> (</a:t>
            </a:r>
            <a:r>
              <a:rPr lang="en-US" altLang="en-US" i="1" dirty="0" smtClean="0">
                <a:latin typeface="Arial" panose="020B0604020202020204" pitchFamily="34" charset="0"/>
              </a:rPr>
              <a:t>x*y = 0</a:t>
            </a:r>
            <a:r>
              <a:rPr lang="en-US" altLang="en-US" dirty="0" smtClean="0">
                <a:latin typeface="Arial" panose="020B0604020202020204" pitchFamily="34" charset="0"/>
              </a:rPr>
              <a:t>))?   A model for this sentence is the integers with the normal meanings of =, 0, and *.</a:t>
            </a:r>
          </a:p>
          <a:p>
            <a:r>
              <a:rPr lang="en-US" altLang="en-US" dirty="0" smtClean="0">
                <a:latin typeface="Arial" panose="020B0604020202020204" pitchFamily="34" charset="0"/>
              </a:rPr>
              <a:t>Note that this involves assigning a value to the constant 0 in the expression.</a:t>
            </a:r>
          </a:p>
        </p:txBody>
      </p:sp>
      <p:sp>
        <p:nvSpPr>
          <p:cNvPr id="829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F0C08CE-1BC7-4617-BA64-69D3ABAB8761}" type="slidenum">
              <a:rPr lang="en-US" altLang="en-US" smtClean="0"/>
              <a:pPr>
                <a:spcBef>
                  <a:spcPct val="0"/>
                </a:spcBef>
              </a:pPr>
              <a:t>31</a:t>
            </a:fld>
            <a:endParaRPr lang="en-US" altLang="en-US" smtClean="0"/>
          </a:p>
        </p:txBody>
      </p:sp>
    </p:spTree>
    <p:extLst>
      <p:ext uri="{BB962C8B-B14F-4D97-AF65-F5344CB8AC3E}">
        <p14:creationId xmlns:p14="http://schemas.microsoft.com/office/powerpoint/2010/main" val="34584403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First one is valid, independent of the values of P, Q, and Smokey</a:t>
            </a:r>
          </a:p>
          <a:p>
            <a:r>
              <a:rPr lang="en-US" altLang="en-US" dirty="0" smtClean="0">
                <a:latin typeface="Arial" panose="020B0604020202020204" pitchFamily="34" charset="0"/>
              </a:rPr>
              <a:t>Second is invalid</a:t>
            </a:r>
          </a:p>
          <a:p>
            <a:r>
              <a:rPr lang="en-US" altLang="en-US" dirty="0" smtClean="0">
                <a:latin typeface="Arial" panose="020B0604020202020204" pitchFamily="34" charset="0"/>
              </a:rPr>
              <a:t>Third depends on D,I.  Example: satisfied by (integers, &lt;=), but not (integers, &lt;)</a:t>
            </a:r>
          </a:p>
        </p:txBody>
      </p:sp>
      <p:sp>
        <p:nvSpPr>
          <p:cNvPr id="849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53C3254-9215-4B1C-A74A-F2DC0F8A8C80}" type="slidenum">
              <a:rPr lang="en-US" altLang="en-US" smtClean="0"/>
              <a:pPr>
                <a:spcBef>
                  <a:spcPct val="0"/>
                </a:spcBef>
              </a:pPr>
              <a:t>32</a:t>
            </a:fld>
            <a:endParaRPr lang="en-US" altLang="en-US" smtClean="0"/>
          </a:p>
        </p:txBody>
      </p:sp>
    </p:spTree>
    <p:extLst>
      <p:ext uri="{BB962C8B-B14F-4D97-AF65-F5344CB8AC3E}">
        <p14:creationId xmlns:p14="http://schemas.microsoft.com/office/powerpoint/2010/main" val="19263369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870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4785CB2-89EB-48F1-BACD-4D41C387353F}" type="slidenum">
              <a:rPr lang="en-US" altLang="en-US" smtClean="0"/>
              <a:pPr>
                <a:spcBef>
                  <a:spcPct val="0"/>
                </a:spcBef>
              </a:pPr>
              <a:t>33</a:t>
            </a:fld>
            <a:endParaRPr lang="en-US" altLang="en-US" smtClean="0"/>
          </a:p>
        </p:txBody>
      </p:sp>
    </p:spTree>
    <p:extLst>
      <p:ext uri="{BB962C8B-B14F-4D97-AF65-F5344CB8AC3E}">
        <p14:creationId xmlns:p14="http://schemas.microsoft.com/office/powerpoint/2010/main" val="4668866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0340989-216B-4EAE-8149-701D7B500202}" type="slidenum">
              <a:rPr lang="en-US" altLang="en-US" smtClean="0"/>
              <a:pPr>
                <a:spcBef>
                  <a:spcPct val="0"/>
                </a:spcBef>
              </a:pPr>
              <a:t>34</a:t>
            </a:fld>
            <a:endParaRPr lang="en-US" altLang="en-US" smtClean="0"/>
          </a:p>
        </p:txBody>
      </p:sp>
    </p:spTree>
    <p:extLst>
      <p:ext uri="{BB962C8B-B14F-4D97-AF65-F5344CB8AC3E}">
        <p14:creationId xmlns:p14="http://schemas.microsoft.com/office/powerpoint/2010/main" val="19978540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1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428017D-2CB7-47A0-ADC9-7DD2373D8F34}" type="slidenum">
              <a:rPr lang="en-US" altLang="en-US" smtClean="0"/>
              <a:pPr>
                <a:spcBef>
                  <a:spcPct val="0"/>
                </a:spcBef>
              </a:pPr>
              <a:t>35</a:t>
            </a:fld>
            <a:endParaRPr lang="en-US" altLang="en-US" smtClean="0"/>
          </a:p>
        </p:txBody>
      </p:sp>
    </p:spTree>
    <p:extLst>
      <p:ext uri="{BB962C8B-B14F-4D97-AF65-F5344CB8AC3E}">
        <p14:creationId xmlns:p14="http://schemas.microsoft.com/office/powerpoint/2010/main" val="5161031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31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8C6BA64-86ED-4279-A3F7-89268EB3E5CB}" type="slidenum">
              <a:rPr lang="en-US" altLang="en-US" smtClean="0"/>
              <a:pPr>
                <a:spcBef>
                  <a:spcPct val="0"/>
                </a:spcBef>
              </a:pPr>
              <a:t>36</a:t>
            </a:fld>
            <a:endParaRPr lang="en-US" altLang="en-US" smtClean="0"/>
          </a:p>
        </p:txBody>
      </p:sp>
    </p:spTree>
    <p:extLst>
      <p:ext uri="{BB962C8B-B14F-4D97-AF65-F5344CB8AC3E}">
        <p14:creationId xmlns:p14="http://schemas.microsoft.com/office/powerpoint/2010/main" val="11002445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a:ln/>
        </p:spPr>
      </p:sp>
      <p:sp>
        <p:nvSpPr>
          <p:cNvPr id="952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52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09796DB-DF9E-478F-9012-6131EAAF261B}" type="slidenum">
              <a:rPr lang="en-US" altLang="en-US" smtClean="0"/>
              <a:pPr>
                <a:spcBef>
                  <a:spcPct val="0"/>
                </a:spcBef>
              </a:pPr>
              <a:t>37</a:t>
            </a:fld>
            <a:endParaRPr lang="en-US" altLang="en-US" smtClean="0"/>
          </a:p>
        </p:txBody>
      </p:sp>
    </p:spTree>
    <p:extLst>
      <p:ext uri="{BB962C8B-B14F-4D97-AF65-F5344CB8AC3E}">
        <p14:creationId xmlns:p14="http://schemas.microsoft.com/office/powerpoint/2010/main" val="5732719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0C44AE7-E4A9-4D80-BEC9-53B4B4AAE25D}" type="slidenum">
              <a:rPr lang="en-US" altLang="en-US" smtClean="0"/>
              <a:pPr>
                <a:spcBef>
                  <a:spcPct val="0"/>
                </a:spcBef>
              </a:pPr>
              <a:t>38</a:t>
            </a:fld>
            <a:endParaRPr lang="en-US" altLang="en-US" smtClean="0"/>
          </a:p>
        </p:txBody>
      </p:sp>
    </p:spTree>
    <p:extLst>
      <p:ext uri="{BB962C8B-B14F-4D97-AF65-F5344CB8AC3E}">
        <p14:creationId xmlns:p14="http://schemas.microsoft.com/office/powerpoint/2010/main" val="373330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93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9AB1C85-4263-4463-AD81-F7FC5C1EA6AF}" type="slidenum">
              <a:rPr lang="en-US" altLang="en-US" smtClean="0"/>
              <a:pPr>
                <a:spcBef>
                  <a:spcPct val="0"/>
                </a:spcBef>
              </a:pPr>
              <a:t>39</a:t>
            </a:fld>
            <a:endParaRPr lang="en-US" altLang="en-US" smtClean="0"/>
          </a:p>
        </p:txBody>
      </p:sp>
    </p:spTree>
    <p:extLst>
      <p:ext uri="{BB962C8B-B14F-4D97-AF65-F5344CB8AC3E}">
        <p14:creationId xmlns:p14="http://schemas.microsoft.com/office/powerpoint/2010/main" val="74660153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013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5D1B050-8604-4C3B-B0FF-23CBA195113D}" type="slidenum">
              <a:rPr lang="en-US" altLang="en-US" smtClean="0"/>
              <a:pPr>
                <a:spcBef>
                  <a:spcPct val="0"/>
                </a:spcBef>
              </a:pPr>
              <a:t>40</a:t>
            </a:fld>
            <a:endParaRPr lang="en-US" altLang="en-US" smtClean="0"/>
          </a:p>
        </p:txBody>
      </p:sp>
    </p:spTree>
    <p:extLst>
      <p:ext uri="{BB962C8B-B14F-4D97-AF65-F5344CB8AC3E}">
        <p14:creationId xmlns:p14="http://schemas.microsoft.com/office/powerpoint/2010/main" val="3654110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77126" indent="-298895">
              <a:spcBef>
                <a:spcPct val="30000"/>
              </a:spcBef>
              <a:defRPr sz="1300">
                <a:solidFill>
                  <a:schemeClr val="tx1"/>
                </a:solidFill>
                <a:latin typeface="Arial" panose="020B0604020202020204" pitchFamily="34" charset="0"/>
              </a:defRPr>
            </a:lvl2pPr>
            <a:lvl3pPr marL="1195578" indent="-239116">
              <a:spcBef>
                <a:spcPct val="30000"/>
              </a:spcBef>
              <a:defRPr sz="1300">
                <a:solidFill>
                  <a:schemeClr val="tx1"/>
                </a:solidFill>
                <a:latin typeface="Arial" panose="020B0604020202020204" pitchFamily="34" charset="0"/>
              </a:defRPr>
            </a:lvl3pPr>
            <a:lvl4pPr marL="1673809" indent="-239116">
              <a:spcBef>
                <a:spcPct val="30000"/>
              </a:spcBef>
              <a:defRPr sz="1300">
                <a:solidFill>
                  <a:schemeClr val="tx1"/>
                </a:solidFill>
                <a:latin typeface="Arial" panose="020B0604020202020204" pitchFamily="34" charset="0"/>
              </a:defRPr>
            </a:lvl4pPr>
            <a:lvl5pPr marL="2152040" indent="-239116">
              <a:spcBef>
                <a:spcPct val="30000"/>
              </a:spcBef>
              <a:defRPr sz="1300">
                <a:solidFill>
                  <a:schemeClr val="tx1"/>
                </a:solidFill>
                <a:latin typeface="Arial" panose="020B0604020202020204" pitchFamily="34" charset="0"/>
              </a:defRPr>
            </a:lvl5pPr>
            <a:lvl6pPr marL="2630272" indent="-239116" eaLnBrk="0" fontAlgn="base" hangingPunct="0">
              <a:spcBef>
                <a:spcPct val="30000"/>
              </a:spcBef>
              <a:spcAft>
                <a:spcPct val="0"/>
              </a:spcAft>
              <a:defRPr sz="1300">
                <a:solidFill>
                  <a:schemeClr val="tx1"/>
                </a:solidFill>
                <a:latin typeface="Arial" panose="020B0604020202020204" pitchFamily="34" charset="0"/>
              </a:defRPr>
            </a:lvl6pPr>
            <a:lvl7pPr marL="3108503" indent="-239116" eaLnBrk="0" fontAlgn="base" hangingPunct="0">
              <a:spcBef>
                <a:spcPct val="30000"/>
              </a:spcBef>
              <a:spcAft>
                <a:spcPct val="0"/>
              </a:spcAft>
              <a:defRPr sz="1300">
                <a:solidFill>
                  <a:schemeClr val="tx1"/>
                </a:solidFill>
                <a:latin typeface="Arial" panose="020B0604020202020204" pitchFamily="34" charset="0"/>
              </a:defRPr>
            </a:lvl7pPr>
            <a:lvl8pPr marL="3586734" indent="-239116" eaLnBrk="0" fontAlgn="base" hangingPunct="0">
              <a:spcBef>
                <a:spcPct val="30000"/>
              </a:spcBef>
              <a:spcAft>
                <a:spcPct val="0"/>
              </a:spcAft>
              <a:defRPr sz="1300">
                <a:solidFill>
                  <a:schemeClr val="tx1"/>
                </a:solidFill>
                <a:latin typeface="Arial" panose="020B0604020202020204" pitchFamily="34" charset="0"/>
              </a:defRPr>
            </a:lvl8pPr>
            <a:lvl9pPr marL="4064965" indent="-239116"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10EB5D20-B633-4649-9C8F-58795CFB574B}" type="slidenum">
              <a:rPr lang="en-US" altLang="en-US" smtClean="0"/>
              <a:pPr>
                <a:spcBef>
                  <a:spcPct val="0"/>
                </a:spcBef>
              </a:pPr>
              <a:t>4</a:t>
            </a:fld>
            <a:endParaRPr lang="en-US" altLang="en-US" smtClean="0"/>
          </a:p>
        </p:txBody>
      </p:sp>
    </p:spTree>
    <p:extLst>
      <p:ext uri="{BB962C8B-B14F-4D97-AF65-F5344CB8AC3E}">
        <p14:creationId xmlns:p14="http://schemas.microsoft.com/office/powerpoint/2010/main" val="102485083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034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311F7E7-6391-4BC3-83A8-F3A225AF524E}" type="slidenum">
              <a:rPr lang="en-US" altLang="en-US" smtClean="0"/>
              <a:pPr>
                <a:spcBef>
                  <a:spcPct val="0"/>
                </a:spcBef>
              </a:pPr>
              <a:t>41</a:t>
            </a:fld>
            <a:endParaRPr lang="en-US" altLang="en-US" smtClean="0"/>
          </a:p>
        </p:txBody>
      </p:sp>
    </p:spTree>
    <p:extLst>
      <p:ext uri="{BB962C8B-B14F-4D97-AF65-F5344CB8AC3E}">
        <p14:creationId xmlns:p14="http://schemas.microsoft.com/office/powerpoint/2010/main" val="119685378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Notice </a:t>
            </a:r>
          </a:p>
        </p:txBody>
      </p:sp>
      <p:sp>
        <p:nvSpPr>
          <p:cNvPr id="1054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95A4F8E-FEF5-4023-A698-98B7BD9427BC}" type="slidenum">
              <a:rPr lang="en-US" altLang="en-US" smtClean="0"/>
              <a:pPr>
                <a:spcBef>
                  <a:spcPct val="0"/>
                </a:spcBef>
              </a:pPr>
              <a:t>42</a:t>
            </a:fld>
            <a:endParaRPr lang="en-US" altLang="en-US" smtClean="0"/>
          </a:p>
        </p:txBody>
      </p:sp>
    </p:spTree>
    <p:extLst>
      <p:ext uri="{BB962C8B-B14F-4D97-AF65-F5344CB8AC3E}">
        <p14:creationId xmlns:p14="http://schemas.microsoft.com/office/powerpoint/2010/main" val="360325777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a:ln/>
        </p:spPr>
      </p:sp>
      <p:sp>
        <p:nvSpPr>
          <p:cNvPr id="1075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a:p>
            <a:r>
              <a:rPr lang="en-US" altLang="en-US" dirty="0" smtClean="0">
                <a:latin typeface="Arial" panose="020B0604020202020204" pitchFamily="34" charset="0"/>
              </a:rPr>
              <a:t>Point out that the initial formula for C is given by a recurrence relation</a:t>
            </a:r>
          </a:p>
          <a:p>
            <a:r>
              <a:rPr lang="en-US" altLang="en-US" dirty="0" smtClean="0">
                <a:latin typeface="Arial" panose="020B0604020202020204" pitchFamily="34" charset="0"/>
              </a:rPr>
              <a:t>Use induction.</a:t>
            </a:r>
          </a:p>
          <a:p>
            <a:r>
              <a:rPr lang="en-US" altLang="en-US" dirty="0" smtClean="0">
                <a:latin typeface="Arial" panose="020B0604020202020204" pitchFamily="34" charset="0"/>
              </a:rPr>
              <a:t>Base cases, N=3, N=4</a:t>
            </a:r>
          </a:p>
          <a:p>
            <a:r>
              <a:rPr lang="en-US" altLang="en-US" dirty="0" smtClean="0">
                <a:latin typeface="Arial" panose="020B0604020202020204" pitchFamily="34" charset="0"/>
              </a:rPr>
              <a:t>Assume by induction that if N&gt;=3, then C</a:t>
            </a:r>
            <a:r>
              <a:rPr lang="en-US" altLang="en-US" baseline="-25000" dirty="0" smtClean="0">
                <a:latin typeface="Arial" panose="020B0604020202020204" pitchFamily="34" charset="0"/>
              </a:rPr>
              <a:t>N</a:t>
            </a:r>
            <a:r>
              <a:rPr lang="en-US" altLang="en-US" dirty="0" smtClean="0">
                <a:latin typeface="Arial" panose="020B0604020202020204" pitchFamily="34" charset="0"/>
              </a:rPr>
              <a:t> and C</a:t>
            </a:r>
            <a:r>
              <a:rPr lang="en-US" altLang="en-US" baseline="-25000" dirty="0" smtClean="0">
                <a:latin typeface="Arial" panose="020B0604020202020204" pitchFamily="34" charset="0"/>
              </a:rPr>
              <a:t>N+1</a:t>
            </a:r>
            <a:r>
              <a:rPr lang="en-US" altLang="en-US" dirty="0" smtClean="0">
                <a:latin typeface="Arial" panose="020B0604020202020204" pitchFamily="34" charset="0"/>
              </a:rPr>
              <a:t> are the right things.  Show that C</a:t>
            </a:r>
            <a:r>
              <a:rPr lang="en-US" altLang="en-US" baseline="-25000" dirty="0" smtClean="0">
                <a:latin typeface="Arial" panose="020B0604020202020204" pitchFamily="34" charset="0"/>
              </a:rPr>
              <a:t>N+2</a:t>
            </a:r>
            <a:r>
              <a:rPr lang="en-US" altLang="en-US" dirty="0" smtClean="0">
                <a:latin typeface="Arial" panose="020B0604020202020204" pitchFamily="34" charset="0"/>
              </a:rPr>
              <a:t> is the right thing.</a:t>
            </a:r>
          </a:p>
          <a:p>
            <a:r>
              <a:rPr lang="en-US" altLang="en-US" dirty="0" smtClean="0">
                <a:latin typeface="Arial" panose="020B0604020202020204" pitchFamily="34" charset="0"/>
              </a:rPr>
              <a:t>C</a:t>
            </a:r>
            <a:r>
              <a:rPr lang="en-US" altLang="en-US" baseline="-25000" dirty="0" smtClean="0">
                <a:latin typeface="Arial" panose="020B0604020202020204" pitchFamily="34" charset="0"/>
              </a:rPr>
              <a:t>N+2</a:t>
            </a:r>
            <a:r>
              <a:rPr lang="en-US" altLang="en-US" dirty="0" smtClean="0">
                <a:latin typeface="Arial" panose="020B0604020202020204" pitchFamily="34" charset="0"/>
              </a:rPr>
              <a:t> = 1 + C</a:t>
            </a:r>
            <a:r>
              <a:rPr lang="en-US" altLang="en-US" baseline="-25000" dirty="0" smtClean="0">
                <a:latin typeface="Arial" panose="020B0604020202020204" pitchFamily="34" charset="0"/>
              </a:rPr>
              <a:t>N</a:t>
            </a:r>
            <a:r>
              <a:rPr lang="en-US" altLang="en-US" dirty="0" smtClean="0">
                <a:latin typeface="Arial" panose="020B0604020202020204" pitchFamily="34" charset="0"/>
              </a:rPr>
              <a:t> + C</a:t>
            </a:r>
            <a:r>
              <a:rPr lang="en-US" altLang="en-US" baseline="-25000" dirty="0" smtClean="0">
                <a:latin typeface="Arial" panose="020B0604020202020204" pitchFamily="34" charset="0"/>
              </a:rPr>
              <a:t>N+1</a:t>
            </a:r>
            <a:r>
              <a:rPr lang="en-US" altLang="en-US" dirty="0" smtClean="0">
                <a:latin typeface="Arial" panose="020B0604020202020204" pitchFamily="34" charset="0"/>
              </a:rPr>
              <a:t> = (F</a:t>
            </a:r>
            <a:r>
              <a:rPr lang="en-US" altLang="en-US" baseline="-25000" dirty="0" smtClean="0">
                <a:latin typeface="Arial" panose="020B0604020202020204" pitchFamily="34" charset="0"/>
              </a:rPr>
              <a:t>N+2</a:t>
            </a:r>
            <a:r>
              <a:rPr lang="en-US" altLang="en-US" dirty="0" smtClean="0">
                <a:latin typeface="Arial" panose="020B0604020202020204" pitchFamily="34" charset="0"/>
              </a:rPr>
              <a:t> + F</a:t>
            </a:r>
            <a:r>
              <a:rPr lang="en-US" altLang="en-US" baseline="-25000" dirty="0" smtClean="0">
                <a:latin typeface="Arial" panose="020B0604020202020204" pitchFamily="34" charset="0"/>
              </a:rPr>
              <a:t>N-1</a:t>
            </a:r>
            <a:r>
              <a:rPr lang="en-US" altLang="en-US" dirty="0" smtClean="0">
                <a:latin typeface="Arial" panose="020B0604020202020204" pitchFamily="34" charset="0"/>
              </a:rPr>
              <a:t> – 1) + (F</a:t>
            </a:r>
            <a:r>
              <a:rPr lang="en-US" altLang="en-US" baseline="-25000" dirty="0" smtClean="0">
                <a:latin typeface="Arial" panose="020B0604020202020204" pitchFamily="34" charset="0"/>
              </a:rPr>
              <a:t>N+3</a:t>
            </a:r>
            <a:r>
              <a:rPr lang="en-US" altLang="en-US" dirty="0" smtClean="0">
                <a:latin typeface="Arial" panose="020B0604020202020204" pitchFamily="34" charset="0"/>
              </a:rPr>
              <a:t> + F</a:t>
            </a:r>
            <a:r>
              <a:rPr lang="en-US" altLang="en-US" baseline="-25000" dirty="0" smtClean="0">
                <a:latin typeface="Arial" panose="020B0604020202020204" pitchFamily="34" charset="0"/>
              </a:rPr>
              <a:t>N</a:t>
            </a:r>
            <a:r>
              <a:rPr lang="en-US" altLang="en-US" dirty="0" smtClean="0">
                <a:latin typeface="Arial" panose="020B0604020202020204" pitchFamily="34" charset="0"/>
              </a:rPr>
              <a:t> – 1)  + 1 = F</a:t>
            </a:r>
            <a:r>
              <a:rPr lang="en-US" altLang="en-US" baseline="-25000" dirty="0" smtClean="0">
                <a:latin typeface="Arial" panose="020B0604020202020204" pitchFamily="34" charset="0"/>
              </a:rPr>
              <a:t>N+4</a:t>
            </a:r>
            <a:r>
              <a:rPr lang="en-US" altLang="en-US" dirty="0" smtClean="0">
                <a:latin typeface="Arial" panose="020B0604020202020204" pitchFamily="34" charset="0"/>
              </a:rPr>
              <a:t> + F</a:t>
            </a:r>
            <a:r>
              <a:rPr lang="en-US" altLang="en-US" baseline="-25000" dirty="0" smtClean="0">
                <a:latin typeface="Arial" panose="020B0604020202020204" pitchFamily="34" charset="0"/>
              </a:rPr>
              <a:t>N+1</a:t>
            </a:r>
            <a:r>
              <a:rPr lang="en-US" altLang="en-US" dirty="0" smtClean="0">
                <a:latin typeface="Arial" panose="020B0604020202020204" pitchFamily="34" charset="0"/>
              </a:rPr>
              <a:t> – 1 = F</a:t>
            </a:r>
            <a:r>
              <a:rPr lang="en-US" altLang="en-US" baseline="-25000" dirty="0" smtClean="0">
                <a:latin typeface="Arial" panose="020B0604020202020204" pitchFamily="34" charset="0"/>
              </a:rPr>
              <a:t>N+2+2</a:t>
            </a:r>
            <a:r>
              <a:rPr lang="en-US" altLang="en-US" dirty="0" smtClean="0">
                <a:latin typeface="Arial" panose="020B0604020202020204" pitchFamily="34" charset="0"/>
              </a:rPr>
              <a:t> + F</a:t>
            </a:r>
            <a:r>
              <a:rPr lang="en-US" altLang="en-US" baseline="-25000" dirty="0" smtClean="0">
                <a:latin typeface="Arial" panose="020B0604020202020204" pitchFamily="34" charset="0"/>
              </a:rPr>
              <a:t>N+2-1</a:t>
            </a:r>
            <a:r>
              <a:rPr lang="en-US" altLang="en-US" dirty="0" smtClean="0">
                <a:latin typeface="Arial" panose="020B0604020202020204" pitchFamily="34" charset="0"/>
              </a:rPr>
              <a:t> – 1 </a:t>
            </a:r>
          </a:p>
        </p:txBody>
      </p:sp>
      <p:sp>
        <p:nvSpPr>
          <p:cNvPr id="1075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077" indent="-285415">
              <a:spcBef>
                <a:spcPct val="30000"/>
              </a:spcBef>
              <a:defRPr sz="1200">
                <a:solidFill>
                  <a:schemeClr val="tx1"/>
                </a:solidFill>
                <a:latin typeface="Arial" panose="020B0604020202020204" pitchFamily="34" charset="0"/>
              </a:defRPr>
            </a:lvl2pPr>
            <a:lvl3pPr marL="1141658" indent="-228331">
              <a:spcBef>
                <a:spcPct val="30000"/>
              </a:spcBef>
              <a:defRPr sz="1200">
                <a:solidFill>
                  <a:schemeClr val="tx1"/>
                </a:solidFill>
                <a:latin typeface="Arial" panose="020B0604020202020204" pitchFamily="34" charset="0"/>
              </a:defRPr>
            </a:lvl3pPr>
            <a:lvl4pPr marL="1598320" indent="-228331">
              <a:spcBef>
                <a:spcPct val="30000"/>
              </a:spcBef>
              <a:defRPr sz="1200">
                <a:solidFill>
                  <a:schemeClr val="tx1"/>
                </a:solidFill>
                <a:latin typeface="Arial" panose="020B0604020202020204" pitchFamily="34" charset="0"/>
              </a:defRPr>
            </a:lvl4pPr>
            <a:lvl5pPr marL="2054983" indent="-228331">
              <a:spcBef>
                <a:spcPct val="30000"/>
              </a:spcBef>
              <a:defRPr sz="1200">
                <a:solidFill>
                  <a:schemeClr val="tx1"/>
                </a:solidFill>
                <a:latin typeface="Arial" panose="020B0604020202020204" pitchFamily="34" charset="0"/>
              </a:defRPr>
            </a:lvl5pPr>
            <a:lvl6pPr marL="2511647" indent="-228331" eaLnBrk="0" fontAlgn="base" hangingPunct="0">
              <a:spcBef>
                <a:spcPct val="30000"/>
              </a:spcBef>
              <a:spcAft>
                <a:spcPct val="0"/>
              </a:spcAft>
              <a:defRPr sz="1200">
                <a:solidFill>
                  <a:schemeClr val="tx1"/>
                </a:solidFill>
                <a:latin typeface="Arial" panose="020B0604020202020204" pitchFamily="34" charset="0"/>
              </a:defRPr>
            </a:lvl6pPr>
            <a:lvl7pPr marL="2968310" indent="-228331" eaLnBrk="0" fontAlgn="base" hangingPunct="0">
              <a:spcBef>
                <a:spcPct val="30000"/>
              </a:spcBef>
              <a:spcAft>
                <a:spcPct val="0"/>
              </a:spcAft>
              <a:defRPr sz="1200">
                <a:solidFill>
                  <a:schemeClr val="tx1"/>
                </a:solidFill>
                <a:latin typeface="Arial" panose="020B0604020202020204" pitchFamily="34" charset="0"/>
              </a:defRPr>
            </a:lvl7pPr>
            <a:lvl8pPr marL="3424972" indent="-228331" eaLnBrk="0" fontAlgn="base" hangingPunct="0">
              <a:spcBef>
                <a:spcPct val="30000"/>
              </a:spcBef>
              <a:spcAft>
                <a:spcPct val="0"/>
              </a:spcAft>
              <a:defRPr sz="1200">
                <a:solidFill>
                  <a:schemeClr val="tx1"/>
                </a:solidFill>
                <a:latin typeface="Arial" panose="020B0604020202020204" pitchFamily="34" charset="0"/>
              </a:defRPr>
            </a:lvl8pPr>
            <a:lvl9pPr marL="3881635" indent="-22833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0970323-7AF1-4B69-9EED-9C25C05C0DF0}" type="slidenum">
              <a:rPr lang="en-US" altLang="en-US" smtClean="0"/>
              <a:pPr>
                <a:spcBef>
                  <a:spcPct val="0"/>
                </a:spcBef>
              </a:pPr>
              <a:t>43</a:t>
            </a:fld>
            <a:endParaRPr lang="en-US" altLang="en-US" smtClean="0"/>
          </a:p>
        </p:txBody>
      </p:sp>
    </p:spTree>
    <p:extLst>
      <p:ext uri="{BB962C8B-B14F-4D97-AF65-F5344CB8AC3E}">
        <p14:creationId xmlns:p14="http://schemas.microsoft.com/office/powerpoint/2010/main" val="826178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i="1" smtClean="0">
                <a:latin typeface="Arial" panose="020B0604020202020204" pitchFamily="34" charset="0"/>
              </a:rPr>
              <a:t>maxstring</a:t>
            </a:r>
            <a:r>
              <a:rPr lang="en-US" altLang="en-US" smtClean="0">
                <a:latin typeface="Arial" panose="020B0604020202020204" pitchFamily="34" charset="0"/>
              </a:rPr>
              <a:t>(A</a:t>
            </a:r>
            <a:r>
              <a:rPr lang="en-US" altLang="en-US" baseline="30000" smtClean="0">
                <a:latin typeface="Arial" panose="020B0604020202020204" pitchFamily="34" charset="0"/>
              </a:rPr>
              <a:t>n</a:t>
            </a:r>
            <a:r>
              <a:rPr lang="en-US" altLang="en-US" smtClean="0">
                <a:latin typeface="Arial" panose="020B0604020202020204" pitchFamily="34" charset="0"/>
              </a:rPr>
              <a:t>B</a:t>
            </a:r>
            <a:r>
              <a:rPr lang="en-US" altLang="en-US" baseline="30000" smtClean="0">
                <a:latin typeface="Arial" panose="020B0604020202020204" pitchFamily="34" charset="0"/>
              </a:rPr>
              <a:t>n</a:t>
            </a:r>
            <a:r>
              <a:rPr lang="en-US" altLang="en-US" smtClean="0">
                <a:latin typeface="Arial" panose="020B0604020202020204" pitchFamily="34" charset="0"/>
              </a:rPr>
              <a:t>)  = A</a:t>
            </a:r>
            <a:r>
              <a:rPr lang="en-US" altLang="en-US" baseline="30000" smtClean="0">
                <a:latin typeface="Arial" panose="020B0604020202020204" pitchFamily="34" charset="0"/>
              </a:rPr>
              <a:t>n</a:t>
            </a:r>
            <a:r>
              <a:rPr lang="en-US" altLang="en-US" smtClean="0">
                <a:latin typeface="Arial" panose="020B0604020202020204" pitchFamily="34" charset="0"/>
              </a:rPr>
              <a:t>B</a:t>
            </a:r>
            <a:r>
              <a:rPr lang="en-US" altLang="en-US" baseline="30000" smtClean="0">
                <a:latin typeface="Arial" panose="020B0604020202020204" pitchFamily="34" charset="0"/>
              </a:rPr>
              <a:t>n</a:t>
            </a:r>
            <a:r>
              <a:rPr lang="en-US" altLang="en-US" smtClean="0">
                <a:latin typeface="Arial" panose="020B0604020202020204" pitchFamily="34" charset="0"/>
              </a:rPr>
              <a:t>  - {</a:t>
            </a:r>
            <a:r>
              <a:rPr lang="en-US" altLang="en-US" sz="1600">
                <a:latin typeface="Arial" panose="020B0604020202020204" pitchFamily="34" charset="0"/>
                <a:sym typeface="Symbol" panose="05050102010706020507" pitchFamily="18" charset="2"/>
              </a:rPr>
              <a:t></a:t>
            </a:r>
            <a:r>
              <a:rPr lang="en-US" altLang="en-US" smtClean="0">
                <a:latin typeface="Arial" panose="020B0604020202020204" pitchFamily="34" charset="0"/>
                <a:sym typeface="Symbol" panose="05050102010706020507" pitchFamily="18" charset="2"/>
              </a:rPr>
              <a:t> }</a:t>
            </a:r>
          </a:p>
          <a:p>
            <a:endParaRPr lang="en-US" altLang="en-US" smtClean="0">
              <a:latin typeface="Arial" panose="020B0604020202020204" pitchFamily="34" charset="0"/>
              <a:sym typeface="Symbol" panose="05050102010706020507" pitchFamily="18" charset="2"/>
            </a:endParaRPr>
          </a:p>
          <a:p>
            <a:r>
              <a:rPr lang="en-US" altLang="en-US" i="1" smtClean="0">
                <a:latin typeface="Arial" panose="020B0604020202020204" pitchFamily="34" charset="0"/>
              </a:rPr>
              <a:t>maxstring</a:t>
            </a:r>
            <a:r>
              <a:rPr lang="en-US" altLang="en-US" smtClean="0">
                <a:latin typeface="Arial" panose="020B0604020202020204" pitchFamily="34" charset="0"/>
              </a:rPr>
              <a:t>(</a:t>
            </a:r>
            <a:r>
              <a:rPr lang="en-US" altLang="en-US" smtClean="0">
                <a:latin typeface="Courier New" panose="02070309020205020404" pitchFamily="49" charset="0"/>
              </a:rPr>
              <a:t>a</a:t>
            </a:r>
            <a:r>
              <a:rPr lang="en-US" altLang="en-US" smtClean="0">
                <a:latin typeface="Arial" panose="020B0604020202020204" pitchFamily="34" charset="0"/>
              </a:rPr>
              <a:t>*) = </a:t>
            </a:r>
            <a:r>
              <a:rPr lang="en-US" altLang="en-US" smtClean="0">
                <a:latin typeface="Arial" panose="020B0604020202020204" pitchFamily="34" charset="0"/>
                <a:sym typeface="Symbol" panose="05050102010706020507" pitchFamily="18" charset="2"/>
              </a:rPr>
              <a:t></a:t>
            </a:r>
          </a:p>
          <a:p>
            <a:endParaRPr lang="en-US" altLang="en-US" smtClean="0">
              <a:latin typeface="Arial" panose="020B0604020202020204" pitchFamily="34" charset="0"/>
              <a:sym typeface="Symbol" panose="05050102010706020507" pitchFamily="18" charset="2"/>
            </a:endParaRPr>
          </a:p>
          <a:p>
            <a:r>
              <a:rPr lang="en-US" altLang="en-US" smtClean="0">
                <a:latin typeface="Arial" panose="020B0604020202020204" pitchFamily="34" charset="0"/>
                <a:sym typeface="Symbol" panose="05050102010706020507" pitchFamily="18" charset="2"/>
              </a:rPr>
              <a:t>FIN, yes, because every subset of a finite set is finite.</a:t>
            </a:r>
          </a:p>
          <a:p>
            <a:r>
              <a:rPr lang="en-US" altLang="en-US" smtClean="0">
                <a:latin typeface="Arial" panose="020B0604020202020204" pitchFamily="34" charset="0"/>
                <a:sym typeface="Symbol" panose="05050102010706020507" pitchFamily="18" charset="2"/>
              </a:rPr>
              <a:t>INF, no, see {a}* example</a:t>
            </a:r>
          </a:p>
          <a:p>
            <a:endParaRPr lang="en-US" altLang="en-US" smtClean="0">
              <a:latin typeface="Arial" panose="020B0604020202020204" pitchFamily="34" charset="0"/>
              <a:sym typeface="Symbol" panose="05050102010706020507" pitchFamily="18" charset="2"/>
            </a:endParaRPr>
          </a:p>
          <a:p>
            <a:r>
              <a:rPr lang="en-US" altLang="en-US" smtClean="0">
                <a:latin typeface="Arial" panose="020B0604020202020204" pitchFamily="34" charset="0"/>
                <a:sym typeface="Symbol" panose="05050102010706020507" pitchFamily="18" charset="2"/>
              </a:rPr>
              <a:t>Exercise for later (on notes sheet):  </a:t>
            </a:r>
          </a:p>
          <a:p>
            <a:r>
              <a:rPr lang="en-US" altLang="en-US" i="1" smtClean="0">
                <a:latin typeface="Arial" panose="020B0604020202020204" pitchFamily="34" charset="0"/>
                <a:sym typeface="Symbol" panose="05050102010706020507" pitchFamily="18" charset="2"/>
              </a:rPr>
              <a:t>      </a:t>
            </a:r>
            <a:r>
              <a:rPr lang="en-US" altLang="en-US" i="1" smtClean="0">
                <a:latin typeface="Arial" panose="020B0604020202020204" pitchFamily="34" charset="0"/>
              </a:rPr>
              <a:t>maxstring</a:t>
            </a:r>
            <a:r>
              <a:rPr lang="en-US" altLang="en-US" smtClean="0">
                <a:latin typeface="Arial" panose="020B0604020202020204" pitchFamily="34" charset="0"/>
              </a:rPr>
              <a:t>({b</a:t>
            </a:r>
            <a:r>
              <a:rPr lang="en-US" altLang="en-US" baseline="30000" smtClean="0">
                <a:latin typeface="Arial" panose="020B0604020202020204" pitchFamily="34" charset="0"/>
              </a:rPr>
              <a:t>n</a:t>
            </a:r>
            <a:r>
              <a:rPr lang="en-US" altLang="en-US" smtClean="0">
                <a:latin typeface="Arial" panose="020B0604020202020204" pitchFamily="34" charset="0"/>
              </a:rPr>
              <a:t>a: n≥0}) = the same language.</a:t>
            </a: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77126" indent="-298895">
              <a:spcBef>
                <a:spcPct val="30000"/>
              </a:spcBef>
              <a:defRPr sz="1300">
                <a:solidFill>
                  <a:schemeClr val="tx1"/>
                </a:solidFill>
                <a:latin typeface="Arial" panose="020B0604020202020204" pitchFamily="34" charset="0"/>
              </a:defRPr>
            </a:lvl2pPr>
            <a:lvl3pPr marL="1195578" indent="-239116">
              <a:spcBef>
                <a:spcPct val="30000"/>
              </a:spcBef>
              <a:defRPr sz="1300">
                <a:solidFill>
                  <a:schemeClr val="tx1"/>
                </a:solidFill>
                <a:latin typeface="Arial" panose="020B0604020202020204" pitchFamily="34" charset="0"/>
              </a:defRPr>
            </a:lvl3pPr>
            <a:lvl4pPr marL="1673809" indent="-239116">
              <a:spcBef>
                <a:spcPct val="30000"/>
              </a:spcBef>
              <a:defRPr sz="1300">
                <a:solidFill>
                  <a:schemeClr val="tx1"/>
                </a:solidFill>
                <a:latin typeface="Arial" panose="020B0604020202020204" pitchFamily="34" charset="0"/>
              </a:defRPr>
            </a:lvl4pPr>
            <a:lvl5pPr marL="2152040" indent="-239116">
              <a:spcBef>
                <a:spcPct val="30000"/>
              </a:spcBef>
              <a:defRPr sz="1300">
                <a:solidFill>
                  <a:schemeClr val="tx1"/>
                </a:solidFill>
                <a:latin typeface="Arial" panose="020B0604020202020204" pitchFamily="34" charset="0"/>
              </a:defRPr>
            </a:lvl5pPr>
            <a:lvl6pPr marL="2630272" indent="-239116" eaLnBrk="0" fontAlgn="base" hangingPunct="0">
              <a:spcBef>
                <a:spcPct val="30000"/>
              </a:spcBef>
              <a:spcAft>
                <a:spcPct val="0"/>
              </a:spcAft>
              <a:defRPr sz="1300">
                <a:solidFill>
                  <a:schemeClr val="tx1"/>
                </a:solidFill>
                <a:latin typeface="Arial" panose="020B0604020202020204" pitchFamily="34" charset="0"/>
              </a:defRPr>
            </a:lvl6pPr>
            <a:lvl7pPr marL="3108503" indent="-239116" eaLnBrk="0" fontAlgn="base" hangingPunct="0">
              <a:spcBef>
                <a:spcPct val="30000"/>
              </a:spcBef>
              <a:spcAft>
                <a:spcPct val="0"/>
              </a:spcAft>
              <a:defRPr sz="1300">
                <a:solidFill>
                  <a:schemeClr val="tx1"/>
                </a:solidFill>
                <a:latin typeface="Arial" panose="020B0604020202020204" pitchFamily="34" charset="0"/>
              </a:defRPr>
            </a:lvl7pPr>
            <a:lvl8pPr marL="3586734" indent="-239116" eaLnBrk="0" fontAlgn="base" hangingPunct="0">
              <a:spcBef>
                <a:spcPct val="30000"/>
              </a:spcBef>
              <a:spcAft>
                <a:spcPct val="0"/>
              </a:spcAft>
              <a:defRPr sz="1300">
                <a:solidFill>
                  <a:schemeClr val="tx1"/>
                </a:solidFill>
                <a:latin typeface="Arial" panose="020B0604020202020204" pitchFamily="34" charset="0"/>
              </a:defRPr>
            </a:lvl8pPr>
            <a:lvl9pPr marL="4064965" indent="-239116"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0349F61F-18B2-469D-8EB2-67A82BB7194D}" type="slidenum">
              <a:rPr lang="en-US" altLang="en-US" smtClean="0"/>
              <a:pPr>
                <a:spcBef>
                  <a:spcPct val="0"/>
                </a:spcBef>
              </a:pPr>
              <a:t>5</a:t>
            </a:fld>
            <a:endParaRPr lang="en-US" altLang="en-US" smtClean="0"/>
          </a:p>
        </p:txBody>
      </p:sp>
    </p:spTree>
    <p:extLst>
      <p:ext uri="{BB962C8B-B14F-4D97-AF65-F5344CB8AC3E}">
        <p14:creationId xmlns:p14="http://schemas.microsoft.com/office/powerpoint/2010/main" val="3247358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Empty set</a:t>
            </a:r>
          </a:p>
          <a:p>
            <a:r>
              <a:rPr lang="en-US" altLang="en-US" smtClean="0">
                <a:latin typeface="Arial" panose="020B0604020202020204" pitchFamily="34" charset="0"/>
              </a:rPr>
              <a:t>{a</a:t>
            </a:r>
            <a:r>
              <a:rPr lang="en-US" altLang="en-US" baseline="30000" smtClean="0">
                <a:latin typeface="Arial" panose="020B0604020202020204" pitchFamily="34" charset="0"/>
              </a:rPr>
              <a:t>2n+1</a:t>
            </a:r>
            <a:r>
              <a:rPr lang="en-US" altLang="en-US" smtClean="0">
                <a:latin typeface="Arial" panose="020B0604020202020204" pitchFamily="34" charset="0"/>
              </a:rPr>
              <a:t>b</a:t>
            </a:r>
            <a:r>
              <a:rPr lang="en-US" altLang="en-US" baseline="30000" smtClean="0">
                <a:latin typeface="Arial" panose="020B0604020202020204" pitchFamily="34" charset="0"/>
              </a:rPr>
              <a:t>2n</a:t>
            </a:r>
            <a:r>
              <a:rPr lang="en-US" altLang="en-US" smtClean="0">
                <a:latin typeface="Arial" panose="020B0604020202020204" pitchFamily="34" charset="0"/>
              </a:rPr>
              <a:t>c</a:t>
            </a:r>
            <a:r>
              <a:rPr lang="en-US" altLang="en-US" baseline="30000" smtClean="0">
                <a:latin typeface="Arial" panose="020B0604020202020204" pitchFamily="34" charset="0"/>
              </a:rPr>
              <a:t>2n+1</a:t>
            </a:r>
            <a:r>
              <a:rPr lang="en-US" altLang="en-US" smtClean="0">
                <a:latin typeface="Arial" panose="020B0604020202020204" pitchFamily="34" charset="0"/>
              </a:rPr>
              <a:t>}</a:t>
            </a:r>
          </a:p>
          <a:p>
            <a:r>
              <a:rPr lang="en-US" altLang="en-US" smtClean="0">
                <a:latin typeface="Arial" panose="020B0604020202020204" pitchFamily="34" charset="0"/>
              </a:rPr>
              <a:t>Yes (FIN)</a:t>
            </a:r>
          </a:p>
          <a:p>
            <a:r>
              <a:rPr lang="en-US" altLang="en-US" smtClean="0">
                <a:latin typeface="Arial" panose="020B0604020202020204" pitchFamily="34" charset="0"/>
              </a:rPr>
              <a:t>No (INF)</a:t>
            </a: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77126" indent="-298895">
              <a:spcBef>
                <a:spcPct val="30000"/>
              </a:spcBef>
              <a:defRPr sz="1300">
                <a:solidFill>
                  <a:schemeClr val="tx1"/>
                </a:solidFill>
                <a:latin typeface="Arial" panose="020B0604020202020204" pitchFamily="34" charset="0"/>
              </a:defRPr>
            </a:lvl2pPr>
            <a:lvl3pPr marL="1195578" indent="-239116">
              <a:spcBef>
                <a:spcPct val="30000"/>
              </a:spcBef>
              <a:defRPr sz="1300">
                <a:solidFill>
                  <a:schemeClr val="tx1"/>
                </a:solidFill>
                <a:latin typeface="Arial" panose="020B0604020202020204" pitchFamily="34" charset="0"/>
              </a:defRPr>
            </a:lvl3pPr>
            <a:lvl4pPr marL="1673809" indent="-239116">
              <a:spcBef>
                <a:spcPct val="30000"/>
              </a:spcBef>
              <a:defRPr sz="1300">
                <a:solidFill>
                  <a:schemeClr val="tx1"/>
                </a:solidFill>
                <a:latin typeface="Arial" panose="020B0604020202020204" pitchFamily="34" charset="0"/>
              </a:defRPr>
            </a:lvl4pPr>
            <a:lvl5pPr marL="2152040" indent="-239116">
              <a:spcBef>
                <a:spcPct val="30000"/>
              </a:spcBef>
              <a:defRPr sz="1300">
                <a:solidFill>
                  <a:schemeClr val="tx1"/>
                </a:solidFill>
                <a:latin typeface="Arial" panose="020B0604020202020204" pitchFamily="34" charset="0"/>
              </a:defRPr>
            </a:lvl5pPr>
            <a:lvl6pPr marL="2630272" indent="-239116" eaLnBrk="0" fontAlgn="base" hangingPunct="0">
              <a:spcBef>
                <a:spcPct val="30000"/>
              </a:spcBef>
              <a:spcAft>
                <a:spcPct val="0"/>
              </a:spcAft>
              <a:defRPr sz="1300">
                <a:solidFill>
                  <a:schemeClr val="tx1"/>
                </a:solidFill>
                <a:latin typeface="Arial" panose="020B0604020202020204" pitchFamily="34" charset="0"/>
              </a:defRPr>
            </a:lvl6pPr>
            <a:lvl7pPr marL="3108503" indent="-239116" eaLnBrk="0" fontAlgn="base" hangingPunct="0">
              <a:spcBef>
                <a:spcPct val="30000"/>
              </a:spcBef>
              <a:spcAft>
                <a:spcPct val="0"/>
              </a:spcAft>
              <a:defRPr sz="1300">
                <a:solidFill>
                  <a:schemeClr val="tx1"/>
                </a:solidFill>
                <a:latin typeface="Arial" panose="020B0604020202020204" pitchFamily="34" charset="0"/>
              </a:defRPr>
            </a:lvl7pPr>
            <a:lvl8pPr marL="3586734" indent="-239116" eaLnBrk="0" fontAlgn="base" hangingPunct="0">
              <a:spcBef>
                <a:spcPct val="30000"/>
              </a:spcBef>
              <a:spcAft>
                <a:spcPct val="0"/>
              </a:spcAft>
              <a:defRPr sz="1300">
                <a:solidFill>
                  <a:schemeClr val="tx1"/>
                </a:solidFill>
                <a:latin typeface="Arial" panose="020B0604020202020204" pitchFamily="34" charset="0"/>
              </a:defRPr>
            </a:lvl8pPr>
            <a:lvl9pPr marL="4064965" indent="-239116"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A92C1893-BC7A-407E-A0AE-B95E1C81BD3E}" type="slidenum">
              <a:rPr lang="en-US" altLang="en-US" smtClean="0"/>
              <a:pPr>
                <a:spcBef>
                  <a:spcPct val="0"/>
                </a:spcBef>
              </a:pPr>
              <a:t>6</a:t>
            </a:fld>
            <a:endParaRPr lang="en-US" altLang="en-US" smtClean="0"/>
          </a:p>
        </p:txBody>
      </p:sp>
    </p:spTree>
    <p:extLst>
      <p:ext uri="{BB962C8B-B14F-4D97-AF65-F5344CB8AC3E}">
        <p14:creationId xmlns:p14="http://schemas.microsoft.com/office/powerpoint/2010/main" val="1333918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i="1" smtClean="0">
                <a:latin typeface="Arial" panose="020B0604020202020204" pitchFamily="34" charset="0"/>
              </a:rPr>
              <a:t>firstchars</a:t>
            </a:r>
            <a:r>
              <a:rPr lang="en-US" altLang="en-US" smtClean="0">
                <a:latin typeface="Arial" panose="020B0604020202020204" pitchFamily="34" charset="0"/>
              </a:rPr>
              <a:t>(A</a:t>
            </a:r>
            <a:r>
              <a:rPr lang="en-US" altLang="en-US" baseline="30000" smtClean="0">
                <a:latin typeface="Arial" panose="020B0604020202020204" pitchFamily="34" charset="0"/>
              </a:rPr>
              <a:t>n</a:t>
            </a:r>
            <a:r>
              <a:rPr lang="en-US" altLang="en-US" smtClean="0">
                <a:latin typeface="Arial" panose="020B0604020202020204" pitchFamily="34" charset="0"/>
              </a:rPr>
              <a:t>B</a:t>
            </a:r>
            <a:r>
              <a:rPr lang="en-US" altLang="en-US" baseline="30000" smtClean="0">
                <a:latin typeface="Arial" panose="020B0604020202020204" pitchFamily="34" charset="0"/>
              </a:rPr>
              <a:t>n</a:t>
            </a:r>
            <a:r>
              <a:rPr lang="en-US" altLang="en-US" smtClean="0">
                <a:latin typeface="Arial" panose="020B0604020202020204" pitchFamily="34" charset="0"/>
              </a:rPr>
              <a:t>) = {a}*</a:t>
            </a:r>
          </a:p>
          <a:p>
            <a:r>
              <a:rPr lang="en-US" altLang="en-US" i="1" smtClean="0">
                <a:latin typeface="Arial" panose="020B0604020202020204" pitchFamily="34" charset="0"/>
              </a:rPr>
              <a:t>firstchars</a:t>
            </a:r>
            <a:r>
              <a:rPr lang="en-US" altLang="en-US" smtClean="0">
                <a:latin typeface="Arial" panose="020B0604020202020204" pitchFamily="34" charset="0"/>
              </a:rPr>
              <a:t>({</a:t>
            </a:r>
            <a:r>
              <a:rPr lang="en-US" altLang="en-US" smtClean="0">
                <a:latin typeface="Courier New" panose="02070309020205020404" pitchFamily="49" charset="0"/>
              </a:rPr>
              <a:t>a</a:t>
            </a:r>
            <a:r>
              <a:rPr lang="en-US" altLang="en-US" smtClean="0">
                <a:latin typeface="Arial" panose="020B0604020202020204" pitchFamily="34" charset="0"/>
              </a:rPr>
              <a:t>, </a:t>
            </a:r>
            <a:r>
              <a:rPr lang="en-US" altLang="en-US" smtClean="0">
                <a:latin typeface="Courier New" panose="02070309020205020404" pitchFamily="49" charset="0"/>
              </a:rPr>
              <a:t>b</a:t>
            </a:r>
            <a:r>
              <a:rPr lang="en-US" altLang="en-US" smtClean="0">
                <a:latin typeface="Arial" panose="020B0604020202020204" pitchFamily="34" charset="0"/>
              </a:rPr>
              <a:t>}*)  = {a}* </a:t>
            </a:r>
            <a:r>
              <a:rPr lang="en-US" altLang="en-US" smtClean="0">
                <a:latin typeface="Arial" panose="020B0604020202020204" pitchFamily="34" charset="0"/>
                <a:sym typeface="Symbol" panose="05050102010706020507" pitchFamily="18" charset="2"/>
              </a:rPr>
              <a:t></a:t>
            </a:r>
            <a:r>
              <a:rPr lang="en-US" altLang="en-US" smtClean="0">
                <a:latin typeface="Arial" panose="020B0604020202020204" pitchFamily="34" charset="0"/>
              </a:rPr>
              <a:t> {b}*</a:t>
            </a:r>
          </a:p>
          <a:p>
            <a:r>
              <a:rPr lang="en-US" altLang="en-US" smtClean="0">
                <a:latin typeface="Arial" panose="020B0604020202020204" pitchFamily="34" charset="0"/>
              </a:rPr>
              <a:t>FIN, no. firstchars({a}) = {a}*</a:t>
            </a:r>
          </a:p>
          <a:p>
            <a:r>
              <a:rPr lang="en-US" altLang="en-US" smtClean="0">
                <a:latin typeface="Arial" panose="020B0604020202020204" pitchFamily="34" charset="0"/>
              </a:rPr>
              <a:t>INF, yes.</a:t>
            </a: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77126" indent="-298895">
              <a:spcBef>
                <a:spcPct val="30000"/>
              </a:spcBef>
              <a:defRPr sz="1300">
                <a:solidFill>
                  <a:schemeClr val="tx1"/>
                </a:solidFill>
                <a:latin typeface="Arial" panose="020B0604020202020204" pitchFamily="34" charset="0"/>
              </a:defRPr>
            </a:lvl2pPr>
            <a:lvl3pPr marL="1195578" indent="-239116">
              <a:spcBef>
                <a:spcPct val="30000"/>
              </a:spcBef>
              <a:defRPr sz="1300">
                <a:solidFill>
                  <a:schemeClr val="tx1"/>
                </a:solidFill>
                <a:latin typeface="Arial" panose="020B0604020202020204" pitchFamily="34" charset="0"/>
              </a:defRPr>
            </a:lvl3pPr>
            <a:lvl4pPr marL="1673809" indent="-239116">
              <a:spcBef>
                <a:spcPct val="30000"/>
              </a:spcBef>
              <a:defRPr sz="1300">
                <a:solidFill>
                  <a:schemeClr val="tx1"/>
                </a:solidFill>
                <a:latin typeface="Arial" panose="020B0604020202020204" pitchFamily="34" charset="0"/>
              </a:defRPr>
            </a:lvl4pPr>
            <a:lvl5pPr marL="2152040" indent="-239116">
              <a:spcBef>
                <a:spcPct val="30000"/>
              </a:spcBef>
              <a:defRPr sz="1300">
                <a:solidFill>
                  <a:schemeClr val="tx1"/>
                </a:solidFill>
                <a:latin typeface="Arial" panose="020B0604020202020204" pitchFamily="34" charset="0"/>
              </a:defRPr>
            </a:lvl5pPr>
            <a:lvl6pPr marL="2630272" indent="-239116" eaLnBrk="0" fontAlgn="base" hangingPunct="0">
              <a:spcBef>
                <a:spcPct val="30000"/>
              </a:spcBef>
              <a:spcAft>
                <a:spcPct val="0"/>
              </a:spcAft>
              <a:defRPr sz="1300">
                <a:solidFill>
                  <a:schemeClr val="tx1"/>
                </a:solidFill>
                <a:latin typeface="Arial" panose="020B0604020202020204" pitchFamily="34" charset="0"/>
              </a:defRPr>
            </a:lvl6pPr>
            <a:lvl7pPr marL="3108503" indent="-239116" eaLnBrk="0" fontAlgn="base" hangingPunct="0">
              <a:spcBef>
                <a:spcPct val="30000"/>
              </a:spcBef>
              <a:spcAft>
                <a:spcPct val="0"/>
              </a:spcAft>
              <a:defRPr sz="1300">
                <a:solidFill>
                  <a:schemeClr val="tx1"/>
                </a:solidFill>
                <a:latin typeface="Arial" panose="020B0604020202020204" pitchFamily="34" charset="0"/>
              </a:defRPr>
            </a:lvl7pPr>
            <a:lvl8pPr marL="3586734" indent="-239116" eaLnBrk="0" fontAlgn="base" hangingPunct="0">
              <a:spcBef>
                <a:spcPct val="30000"/>
              </a:spcBef>
              <a:spcAft>
                <a:spcPct val="0"/>
              </a:spcAft>
              <a:defRPr sz="1300">
                <a:solidFill>
                  <a:schemeClr val="tx1"/>
                </a:solidFill>
                <a:latin typeface="Arial" panose="020B0604020202020204" pitchFamily="34" charset="0"/>
              </a:defRPr>
            </a:lvl8pPr>
            <a:lvl9pPr marL="4064965" indent="-239116"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63ADE0C0-1CD8-4925-BF17-24B28FF2E5ED}" type="slidenum">
              <a:rPr lang="en-US" altLang="en-US" smtClean="0"/>
              <a:pPr>
                <a:spcBef>
                  <a:spcPct val="0"/>
                </a:spcBef>
              </a:pPr>
              <a:t>7</a:t>
            </a:fld>
            <a:endParaRPr lang="en-US" altLang="en-US" smtClean="0"/>
          </a:p>
        </p:txBody>
      </p:sp>
    </p:spTree>
    <p:extLst>
      <p:ext uri="{BB962C8B-B14F-4D97-AF65-F5344CB8AC3E}">
        <p14:creationId xmlns:p14="http://schemas.microsoft.com/office/powerpoint/2010/main" val="4129688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77126" indent="-298895">
              <a:spcBef>
                <a:spcPct val="30000"/>
              </a:spcBef>
              <a:defRPr sz="1300">
                <a:solidFill>
                  <a:schemeClr val="tx1"/>
                </a:solidFill>
                <a:latin typeface="Arial" panose="020B0604020202020204" pitchFamily="34" charset="0"/>
              </a:defRPr>
            </a:lvl2pPr>
            <a:lvl3pPr marL="1195578" indent="-239116">
              <a:spcBef>
                <a:spcPct val="30000"/>
              </a:spcBef>
              <a:defRPr sz="1300">
                <a:solidFill>
                  <a:schemeClr val="tx1"/>
                </a:solidFill>
                <a:latin typeface="Arial" panose="020B0604020202020204" pitchFamily="34" charset="0"/>
              </a:defRPr>
            </a:lvl3pPr>
            <a:lvl4pPr marL="1673809" indent="-239116">
              <a:spcBef>
                <a:spcPct val="30000"/>
              </a:spcBef>
              <a:defRPr sz="1300">
                <a:solidFill>
                  <a:schemeClr val="tx1"/>
                </a:solidFill>
                <a:latin typeface="Arial" panose="020B0604020202020204" pitchFamily="34" charset="0"/>
              </a:defRPr>
            </a:lvl4pPr>
            <a:lvl5pPr marL="2152040" indent="-239116">
              <a:spcBef>
                <a:spcPct val="30000"/>
              </a:spcBef>
              <a:defRPr sz="1300">
                <a:solidFill>
                  <a:schemeClr val="tx1"/>
                </a:solidFill>
                <a:latin typeface="Arial" panose="020B0604020202020204" pitchFamily="34" charset="0"/>
              </a:defRPr>
            </a:lvl5pPr>
            <a:lvl6pPr marL="2630272" indent="-239116" eaLnBrk="0" fontAlgn="base" hangingPunct="0">
              <a:spcBef>
                <a:spcPct val="30000"/>
              </a:spcBef>
              <a:spcAft>
                <a:spcPct val="0"/>
              </a:spcAft>
              <a:defRPr sz="1300">
                <a:solidFill>
                  <a:schemeClr val="tx1"/>
                </a:solidFill>
                <a:latin typeface="Arial" panose="020B0604020202020204" pitchFamily="34" charset="0"/>
              </a:defRPr>
            </a:lvl6pPr>
            <a:lvl7pPr marL="3108503" indent="-239116" eaLnBrk="0" fontAlgn="base" hangingPunct="0">
              <a:spcBef>
                <a:spcPct val="30000"/>
              </a:spcBef>
              <a:spcAft>
                <a:spcPct val="0"/>
              </a:spcAft>
              <a:defRPr sz="1300">
                <a:solidFill>
                  <a:schemeClr val="tx1"/>
                </a:solidFill>
                <a:latin typeface="Arial" panose="020B0604020202020204" pitchFamily="34" charset="0"/>
              </a:defRPr>
            </a:lvl7pPr>
            <a:lvl8pPr marL="3586734" indent="-239116" eaLnBrk="0" fontAlgn="base" hangingPunct="0">
              <a:spcBef>
                <a:spcPct val="30000"/>
              </a:spcBef>
              <a:spcAft>
                <a:spcPct val="0"/>
              </a:spcAft>
              <a:defRPr sz="1300">
                <a:solidFill>
                  <a:schemeClr val="tx1"/>
                </a:solidFill>
                <a:latin typeface="Arial" panose="020B0604020202020204" pitchFamily="34" charset="0"/>
              </a:defRPr>
            </a:lvl8pPr>
            <a:lvl9pPr marL="4064965" indent="-239116"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B0D6CF0C-6DDD-4BEF-B596-FDC64DBA8AF0}" type="slidenum">
              <a:rPr lang="en-US" altLang="en-US" smtClean="0"/>
              <a:pPr>
                <a:spcBef>
                  <a:spcPct val="0"/>
                </a:spcBef>
              </a:pPr>
              <a:t>8</a:t>
            </a:fld>
            <a:endParaRPr lang="en-US" altLang="en-US" smtClean="0"/>
          </a:p>
        </p:txBody>
      </p:sp>
    </p:spTree>
    <p:extLst>
      <p:ext uri="{BB962C8B-B14F-4D97-AF65-F5344CB8AC3E}">
        <p14:creationId xmlns:p14="http://schemas.microsoft.com/office/powerpoint/2010/main" val="11863024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77126" indent="-298895">
              <a:spcBef>
                <a:spcPct val="30000"/>
              </a:spcBef>
              <a:defRPr sz="1300">
                <a:solidFill>
                  <a:schemeClr val="tx1"/>
                </a:solidFill>
                <a:latin typeface="Arial" panose="020B0604020202020204" pitchFamily="34" charset="0"/>
              </a:defRPr>
            </a:lvl2pPr>
            <a:lvl3pPr marL="1195578" indent="-239116">
              <a:spcBef>
                <a:spcPct val="30000"/>
              </a:spcBef>
              <a:defRPr sz="1300">
                <a:solidFill>
                  <a:schemeClr val="tx1"/>
                </a:solidFill>
                <a:latin typeface="Arial" panose="020B0604020202020204" pitchFamily="34" charset="0"/>
              </a:defRPr>
            </a:lvl3pPr>
            <a:lvl4pPr marL="1673809" indent="-239116">
              <a:spcBef>
                <a:spcPct val="30000"/>
              </a:spcBef>
              <a:defRPr sz="1300">
                <a:solidFill>
                  <a:schemeClr val="tx1"/>
                </a:solidFill>
                <a:latin typeface="Arial" panose="020B0604020202020204" pitchFamily="34" charset="0"/>
              </a:defRPr>
            </a:lvl4pPr>
            <a:lvl5pPr marL="2152040" indent="-239116">
              <a:spcBef>
                <a:spcPct val="30000"/>
              </a:spcBef>
              <a:defRPr sz="1300">
                <a:solidFill>
                  <a:schemeClr val="tx1"/>
                </a:solidFill>
                <a:latin typeface="Arial" panose="020B0604020202020204" pitchFamily="34" charset="0"/>
              </a:defRPr>
            </a:lvl5pPr>
            <a:lvl6pPr marL="2630272" indent="-239116" eaLnBrk="0" fontAlgn="base" hangingPunct="0">
              <a:spcBef>
                <a:spcPct val="30000"/>
              </a:spcBef>
              <a:spcAft>
                <a:spcPct val="0"/>
              </a:spcAft>
              <a:defRPr sz="1300">
                <a:solidFill>
                  <a:schemeClr val="tx1"/>
                </a:solidFill>
                <a:latin typeface="Arial" panose="020B0604020202020204" pitchFamily="34" charset="0"/>
              </a:defRPr>
            </a:lvl6pPr>
            <a:lvl7pPr marL="3108503" indent="-239116" eaLnBrk="0" fontAlgn="base" hangingPunct="0">
              <a:spcBef>
                <a:spcPct val="30000"/>
              </a:spcBef>
              <a:spcAft>
                <a:spcPct val="0"/>
              </a:spcAft>
              <a:defRPr sz="1300">
                <a:solidFill>
                  <a:schemeClr val="tx1"/>
                </a:solidFill>
                <a:latin typeface="Arial" panose="020B0604020202020204" pitchFamily="34" charset="0"/>
              </a:defRPr>
            </a:lvl7pPr>
            <a:lvl8pPr marL="3586734" indent="-239116" eaLnBrk="0" fontAlgn="base" hangingPunct="0">
              <a:spcBef>
                <a:spcPct val="30000"/>
              </a:spcBef>
              <a:spcAft>
                <a:spcPct val="0"/>
              </a:spcAft>
              <a:defRPr sz="1300">
                <a:solidFill>
                  <a:schemeClr val="tx1"/>
                </a:solidFill>
                <a:latin typeface="Arial" panose="020B0604020202020204" pitchFamily="34" charset="0"/>
              </a:defRPr>
            </a:lvl8pPr>
            <a:lvl9pPr marL="4064965" indent="-239116"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B73ADCAC-66B7-4800-ABB5-CBE016FC45B8}" type="slidenum">
              <a:rPr lang="en-US" altLang="en-US" smtClean="0"/>
              <a:pPr>
                <a:spcBef>
                  <a:spcPct val="0"/>
                </a:spcBef>
              </a:pPr>
              <a:t>9</a:t>
            </a:fld>
            <a:endParaRPr lang="en-US" altLang="en-US" smtClean="0"/>
          </a:p>
        </p:txBody>
      </p:sp>
    </p:spTree>
    <p:extLst>
      <p:ext uri="{BB962C8B-B14F-4D97-AF65-F5344CB8AC3E}">
        <p14:creationId xmlns:p14="http://schemas.microsoft.com/office/powerpoint/2010/main" val="1776870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A5F3FDD-7FE3-4355-AE65-F672B1BC6CBD}" type="slidenum">
              <a:rPr lang="en-US"/>
              <a:pPr>
                <a:defRPr/>
              </a:pPr>
              <a:t>‹#›</a:t>
            </a:fld>
            <a:endParaRPr lang="en-US"/>
          </a:p>
        </p:txBody>
      </p:sp>
    </p:spTree>
    <p:extLst>
      <p:ext uri="{BB962C8B-B14F-4D97-AF65-F5344CB8AC3E}">
        <p14:creationId xmlns:p14="http://schemas.microsoft.com/office/powerpoint/2010/main" val="4060456266"/>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2B220D-FF56-4A36-9D3F-8063172F99D6}" type="slidenum">
              <a:rPr lang="en-US"/>
              <a:pPr>
                <a:defRPr/>
              </a:pPr>
              <a:t>‹#›</a:t>
            </a:fld>
            <a:endParaRPr lang="en-US"/>
          </a:p>
        </p:txBody>
      </p:sp>
    </p:spTree>
    <p:extLst>
      <p:ext uri="{BB962C8B-B14F-4D97-AF65-F5344CB8AC3E}">
        <p14:creationId xmlns:p14="http://schemas.microsoft.com/office/powerpoint/2010/main" val="4158323981"/>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FEF2F9-3C9C-4D6B-B217-56C3C2367F09}" type="slidenum">
              <a:rPr lang="en-US"/>
              <a:pPr>
                <a:defRPr/>
              </a:pPr>
              <a:t>‹#›</a:t>
            </a:fld>
            <a:endParaRPr lang="en-US"/>
          </a:p>
        </p:txBody>
      </p:sp>
    </p:spTree>
    <p:extLst>
      <p:ext uri="{BB962C8B-B14F-4D97-AF65-F5344CB8AC3E}">
        <p14:creationId xmlns:p14="http://schemas.microsoft.com/office/powerpoint/2010/main" val="1093970508"/>
      </p:ext>
    </p:extLst>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00201"/>
            <a:ext cx="109728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129CF66-9225-47C3-84DA-DA74A1FDC889}" type="slidenum">
              <a:rPr lang="en-US"/>
              <a:pPr>
                <a:defRPr/>
              </a:pPr>
              <a:t>‹#›</a:t>
            </a:fld>
            <a:endParaRPr lang="en-US"/>
          </a:p>
        </p:txBody>
      </p:sp>
    </p:spTree>
    <p:extLst>
      <p:ext uri="{BB962C8B-B14F-4D97-AF65-F5344CB8AC3E}">
        <p14:creationId xmlns:p14="http://schemas.microsoft.com/office/powerpoint/2010/main" val="1488733268"/>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31A24-A2B0-43C5-9CAF-8E43A9761F3C}" type="slidenum">
              <a:rPr lang="en-US"/>
              <a:pPr>
                <a:defRPr/>
              </a:pPr>
              <a:t>‹#›</a:t>
            </a:fld>
            <a:endParaRPr lang="en-US"/>
          </a:p>
        </p:txBody>
      </p:sp>
    </p:spTree>
    <p:extLst>
      <p:ext uri="{BB962C8B-B14F-4D97-AF65-F5344CB8AC3E}">
        <p14:creationId xmlns:p14="http://schemas.microsoft.com/office/powerpoint/2010/main" val="3619776386"/>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B860F6-20F5-4BA5-AD03-6C3D69F4D4B2}" type="slidenum">
              <a:rPr lang="en-US"/>
              <a:pPr>
                <a:defRPr/>
              </a:pPr>
              <a:t>‹#›</a:t>
            </a:fld>
            <a:endParaRPr lang="en-US"/>
          </a:p>
        </p:txBody>
      </p:sp>
    </p:spTree>
    <p:extLst>
      <p:ext uri="{BB962C8B-B14F-4D97-AF65-F5344CB8AC3E}">
        <p14:creationId xmlns:p14="http://schemas.microsoft.com/office/powerpoint/2010/main" val="1754761488"/>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0ABFE7-BEF1-490F-A69D-F94F4DF61FFD}" type="slidenum">
              <a:rPr lang="en-US"/>
              <a:pPr>
                <a:defRPr/>
              </a:pPr>
              <a:t>‹#›</a:t>
            </a:fld>
            <a:endParaRPr lang="en-US"/>
          </a:p>
        </p:txBody>
      </p:sp>
    </p:spTree>
    <p:extLst>
      <p:ext uri="{BB962C8B-B14F-4D97-AF65-F5344CB8AC3E}">
        <p14:creationId xmlns:p14="http://schemas.microsoft.com/office/powerpoint/2010/main" val="3427310472"/>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11FA4E0-A985-44C6-9E10-7065C4310EE5}" type="slidenum">
              <a:rPr lang="en-US"/>
              <a:pPr>
                <a:defRPr/>
              </a:pPr>
              <a:t>‹#›</a:t>
            </a:fld>
            <a:endParaRPr lang="en-US"/>
          </a:p>
        </p:txBody>
      </p:sp>
    </p:spTree>
    <p:extLst>
      <p:ext uri="{BB962C8B-B14F-4D97-AF65-F5344CB8AC3E}">
        <p14:creationId xmlns:p14="http://schemas.microsoft.com/office/powerpoint/2010/main" val="902776505"/>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6BA503E-281C-4F1A-8BAC-E06FFBFB5088}" type="slidenum">
              <a:rPr lang="en-US"/>
              <a:pPr>
                <a:defRPr/>
              </a:pPr>
              <a:t>‹#›</a:t>
            </a:fld>
            <a:endParaRPr lang="en-US"/>
          </a:p>
        </p:txBody>
      </p:sp>
    </p:spTree>
    <p:extLst>
      <p:ext uri="{BB962C8B-B14F-4D97-AF65-F5344CB8AC3E}">
        <p14:creationId xmlns:p14="http://schemas.microsoft.com/office/powerpoint/2010/main" val="1009920547"/>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A75ADF4-4D9F-4444-B216-3E0650480EE9}" type="slidenum">
              <a:rPr lang="en-US"/>
              <a:pPr>
                <a:defRPr/>
              </a:pPr>
              <a:t>‹#›</a:t>
            </a:fld>
            <a:endParaRPr lang="en-US"/>
          </a:p>
        </p:txBody>
      </p:sp>
    </p:spTree>
    <p:extLst>
      <p:ext uri="{BB962C8B-B14F-4D97-AF65-F5344CB8AC3E}">
        <p14:creationId xmlns:p14="http://schemas.microsoft.com/office/powerpoint/2010/main" val="2210196296"/>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27852DC-BD44-438A-A9FC-DD7E0164E56D}" type="slidenum">
              <a:rPr lang="en-US"/>
              <a:pPr>
                <a:defRPr/>
              </a:pPr>
              <a:t>‹#›</a:t>
            </a:fld>
            <a:endParaRPr lang="en-US"/>
          </a:p>
        </p:txBody>
      </p:sp>
    </p:spTree>
    <p:extLst>
      <p:ext uri="{BB962C8B-B14F-4D97-AF65-F5344CB8AC3E}">
        <p14:creationId xmlns:p14="http://schemas.microsoft.com/office/powerpoint/2010/main" val="1057731871"/>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4B43C8-61AD-4C91-AFB3-E32337E70691}" type="slidenum">
              <a:rPr lang="en-US"/>
              <a:pPr>
                <a:defRPr/>
              </a:pPr>
              <a:t>‹#›</a:t>
            </a:fld>
            <a:endParaRPr lang="en-US"/>
          </a:p>
        </p:txBody>
      </p:sp>
    </p:spTree>
    <p:extLst>
      <p:ext uri="{BB962C8B-B14F-4D97-AF65-F5344CB8AC3E}">
        <p14:creationId xmlns:p14="http://schemas.microsoft.com/office/powerpoint/2010/main" val="4212982588"/>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4101"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4102"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92899C20-C2ED-4417-B47C-3FD65E0A733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spd="slow">
    <p:fade/>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notesSlide" Target="../notesSlides/notesSlide40.xml"/><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5.wmf"/><Relationship Id="rId10" Type="http://schemas.openxmlformats.org/officeDocument/2006/relationships/image" Target="../media/image9.wmf"/><Relationship Id="rId4" Type="http://schemas.openxmlformats.org/officeDocument/2006/relationships/oleObject" Target="../embeddings/oleObject1.bin"/><Relationship Id="rId9" Type="http://schemas.openxmlformats.org/officeDocument/2006/relationships/image" Target="../media/image8.wmf"/></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057400" y="1828800"/>
            <a:ext cx="8610600" cy="1470025"/>
          </a:xfrm>
        </p:spPr>
        <p:txBody>
          <a:bodyPr/>
          <a:lstStyle/>
          <a:p>
            <a:pPr eaLnBrk="1" hangingPunct="1"/>
            <a:r>
              <a:rPr lang="en-US" altLang="en-US" b="1" smtClean="0"/>
              <a:t>MA/CSSE 474</a:t>
            </a:r>
          </a:p>
        </p:txBody>
      </p:sp>
      <p:sp>
        <p:nvSpPr>
          <p:cNvPr id="4099" name="Rectangle 3"/>
          <p:cNvSpPr>
            <a:spLocks noGrp="1" noChangeArrowheads="1"/>
          </p:cNvSpPr>
          <p:nvPr>
            <p:ph type="subTitle" idx="1"/>
          </p:nvPr>
        </p:nvSpPr>
        <p:spPr>
          <a:xfrm>
            <a:off x="2133600" y="3581400"/>
            <a:ext cx="8534400" cy="1752600"/>
          </a:xfrm>
        </p:spPr>
        <p:txBody>
          <a:bodyPr/>
          <a:lstStyle/>
          <a:p>
            <a:pPr eaLnBrk="1" hangingPunct="1"/>
            <a:r>
              <a:rPr lang="en-US" altLang="en-US" smtClean="0"/>
              <a:t>Theory of Computation</a:t>
            </a:r>
          </a:p>
        </p:txBody>
      </p:sp>
      <p:sp>
        <p:nvSpPr>
          <p:cNvPr id="4100" name="Text Box 5"/>
          <p:cNvSpPr txBox="1">
            <a:spLocks noChangeArrowheads="1"/>
          </p:cNvSpPr>
          <p:nvPr/>
        </p:nvSpPr>
        <p:spPr bwMode="auto">
          <a:xfrm>
            <a:off x="2209800" y="4457700"/>
            <a:ext cx="84582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a:solidFill>
                  <a:schemeClr val="tx2"/>
                </a:solidFill>
              </a:rPr>
              <a:t>Functions on Languages, Decision Problems</a:t>
            </a:r>
          </a:p>
          <a:p>
            <a:pPr algn="ctr" eaLnBrk="1" hangingPunct="1">
              <a:spcBef>
                <a:spcPct val="0"/>
              </a:spcBef>
              <a:buFontTx/>
              <a:buNone/>
            </a:pPr>
            <a:r>
              <a:rPr lang="en-US" altLang="en-US" sz="4000">
                <a:solidFill>
                  <a:schemeClr val="tx2"/>
                </a:solidFill>
              </a:rPr>
              <a:t>(if time) Logic: Some harder parts</a:t>
            </a: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4384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600" b="1" dirty="0" smtClean="0">
                <a:solidFill>
                  <a:schemeClr val="tx2"/>
                </a:solidFill>
              </a:rPr>
              <a:t>The </a:t>
            </a:r>
            <a:r>
              <a:rPr lang="en-US" altLang="en-US" sz="3600" b="1" dirty="0">
                <a:solidFill>
                  <a:schemeClr val="tx2"/>
                </a:solidFill>
              </a:rPr>
              <a:t>Power of Encoding</a:t>
            </a:r>
          </a:p>
        </p:txBody>
      </p:sp>
      <p:sp>
        <p:nvSpPr>
          <p:cNvPr id="32771" name="Text Box 3"/>
          <p:cNvSpPr txBox="1">
            <a:spLocks noChangeArrowheads="1"/>
          </p:cNvSpPr>
          <p:nvPr/>
        </p:nvSpPr>
        <p:spPr bwMode="auto">
          <a:xfrm>
            <a:off x="2590800" y="1295400"/>
            <a:ext cx="7924800" cy="5054600"/>
          </a:xfrm>
          <a:prstGeom prst="rect">
            <a:avLst/>
          </a:prstGeom>
          <a:noFill/>
          <a:ln w="9525">
            <a:noFill/>
            <a:miter lim="800000"/>
            <a:headEnd/>
            <a:tailEnd/>
          </a:ln>
        </p:spPr>
        <p:txBody>
          <a:bodyPr>
            <a:spAutoFit/>
          </a:bodyPr>
          <a:lstStyle/>
          <a:p>
            <a:pPr eaLnBrk="1" hangingPunct="1">
              <a:defRPr/>
            </a:pPr>
            <a:r>
              <a:rPr lang="en-US" sz="2800" dirty="0">
                <a:latin typeface="Arial" charset="0"/>
              </a:rPr>
              <a:t>Anything can be encoded as a string.  </a:t>
            </a:r>
            <a:br>
              <a:rPr lang="en-US" sz="2800" dirty="0">
                <a:latin typeface="Arial" charset="0"/>
              </a:rPr>
            </a:br>
            <a:r>
              <a:rPr lang="en-US" sz="2800" dirty="0">
                <a:latin typeface="Arial" charset="0"/>
              </a:rPr>
              <a:t>For example, on a computer  everything is encoded as a string of bits.  Assume that we have a scheme for encoding objects (integers, for example).</a:t>
            </a:r>
          </a:p>
          <a:p>
            <a:pPr eaLnBrk="1" hangingPunct="1">
              <a:defRPr/>
            </a:pPr>
            <a:endParaRPr lang="en-US" sz="1600" dirty="0">
              <a:latin typeface="Arial" charset="0"/>
            </a:endParaRPr>
          </a:p>
          <a:p>
            <a:pPr eaLnBrk="1" hangingPunct="1">
              <a:defRPr/>
            </a:pPr>
            <a:r>
              <a:rPr lang="en-US" sz="2800" dirty="0">
                <a:latin typeface="Arial" charset="0"/>
              </a:rPr>
              <a:t>   &lt;</a:t>
            </a:r>
            <a:r>
              <a:rPr lang="en-US" sz="2800" i="1" dirty="0">
                <a:latin typeface="Arial" charset="0"/>
              </a:rPr>
              <a:t>X</a:t>
            </a:r>
            <a:r>
              <a:rPr lang="en-US" sz="2800" dirty="0">
                <a:latin typeface="Arial" charset="0"/>
              </a:rPr>
              <a:t>&gt; is the string encoding of </a:t>
            </a:r>
            <a:r>
              <a:rPr lang="en-US" sz="2800" i="1" dirty="0">
                <a:latin typeface="Arial" charset="0"/>
              </a:rPr>
              <a:t>X</a:t>
            </a:r>
            <a:r>
              <a:rPr lang="en-US" sz="2800" dirty="0">
                <a:latin typeface="Arial" charset="0"/>
              </a:rPr>
              <a:t>.</a:t>
            </a:r>
          </a:p>
          <a:p>
            <a:pPr eaLnBrk="1" hangingPunct="1">
              <a:defRPr/>
            </a:pPr>
            <a:r>
              <a:rPr lang="en-US" sz="2800" dirty="0">
                <a:latin typeface="Arial" charset="0"/>
              </a:rPr>
              <a:t>   &lt;</a:t>
            </a:r>
            <a:r>
              <a:rPr lang="en-US" sz="2800" i="1" dirty="0">
                <a:latin typeface="Arial" charset="0"/>
              </a:rPr>
              <a:t>X</a:t>
            </a:r>
            <a:r>
              <a:rPr lang="en-US" sz="2800" dirty="0">
                <a:latin typeface="Arial" charset="0"/>
              </a:rPr>
              <a:t>, </a:t>
            </a:r>
            <a:r>
              <a:rPr lang="en-US" sz="2800" i="1" dirty="0">
                <a:latin typeface="Arial" charset="0"/>
              </a:rPr>
              <a:t>Y</a:t>
            </a:r>
            <a:r>
              <a:rPr lang="en-US" sz="2800" dirty="0">
                <a:latin typeface="Arial" charset="0"/>
              </a:rPr>
              <a:t>&gt; is the string encoding of the pair </a:t>
            </a:r>
            <a:r>
              <a:rPr lang="en-US" sz="2800" i="1" dirty="0">
                <a:latin typeface="Arial" charset="0"/>
              </a:rPr>
              <a:t>X</a:t>
            </a:r>
            <a:r>
              <a:rPr lang="en-US" sz="2800" dirty="0">
                <a:latin typeface="Arial" charset="0"/>
              </a:rPr>
              <a:t>, </a:t>
            </a:r>
            <a:r>
              <a:rPr lang="en-US" sz="2800" i="1" dirty="0">
                <a:latin typeface="Arial" charset="0"/>
              </a:rPr>
              <a:t>Y</a:t>
            </a:r>
            <a:r>
              <a:rPr lang="en-US" sz="2800" dirty="0">
                <a:latin typeface="Arial" charset="0"/>
              </a:rPr>
              <a:t>.</a:t>
            </a:r>
          </a:p>
          <a:p>
            <a:pPr eaLnBrk="1" hangingPunct="1">
              <a:defRPr/>
            </a:pPr>
            <a:endParaRPr lang="en-US" sz="1050" dirty="0">
              <a:latin typeface="Arial" charset="0"/>
            </a:endParaRPr>
          </a:p>
          <a:p>
            <a:pPr eaLnBrk="1" hangingPunct="1">
              <a:defRPr/>
            </a:pPr>
            <a:endParaRPr lang="en-US" sz="1600" dirty="0">
              <a:latin typeface="Arial" charset="0"/>
            </a:endParaRPr>
          </a:p>
          <a:p>
            <a:pPr eaLnBrk="1" hangingPunct="1">
              <a:defRPr/>
            </a:pPr>
            <a:r>
              <a:rPr lang="en-US" sz="2800" dirty="0">
                <a:solidFill>
                  <a:schemeClr val="accent5">
                    <a:lumMod val="50000"/>
                  </a:schemeClr>
                </a:solidFill>
                <a:latin typeface="Arial" charset="0"/>
              </a:rPr>
              <a:t>Problems that don’t look like decision problems about strings and languages can be recast into new problems that do look like that.</a:t>
            </a:r>
          </a:p>
        </p:txBody>
      </p:sp>
    </p:spTree>
    <p:extLst>
      <p:ext uri="{BB962C8B-B14F-4D97-AF65-F5344CB8AC3E}">
        <p14:creationId xmlns:p14="http://schemas.microsoft.com/office/powerpoint/2010/main" val="4164973169"/>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24384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600" b="1">
                <a:solidFill>
                  <a:schemeClr val="tx2"/>
                </a:solidFill>
              </a:rPr>
              <a:t>Web Pattern Matching</a:t>
            </a:r>
          </a:p>
        </p:txBody>
      </p:sp>
      <p:sp>
        <p:nvSpPr>
          <p:cNvPr id="16387" name="Text Box 3"/>
          <p:cNvSpPr txBox="1">
            <a:spLocks noChangeArrowheads="1"/>
          </p:cNvSpPr>
          <p:nvPr/>
        </p:nvSpPr>
        <p:spPr bwMode="auto">
          <a:xfrm>
            <a:off x="2590800" y="1703388"/>
            <a:ext cx="7924800" cy="4894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sz="2800" dirty="0"/>
              <a:t>Pattern matching on the web:</a:t>
            </a:r>
          </a:p>
          <a:p>
            <a:pPr eaLnBrk="1" hangingPunct="1">
              <a:spcBef>
                <a:spcPct val="0"/>
              </a:spcBef>
              <a:buFontTx/>
              <a:buNone/>
              <a:defRPr/>
            </a:pPr>
            <a:endParaRPr lang="en-US" sz="2800" dirty="0"/>
          </a:p>
          <a:p>
            <a:pPr eaLnBrk="1" hangingPunct="1">
              <a:spcBef>
                <a:spcPct val="0"/>
              </a:spcBef>
              <a:buFontTx/>
              <a:buNone/>
              <a:defRPr/>
            </a:pPr>
            <a:r>
              <a:rPr lang="en-US" sz="2400" dirty="0">
                <a:latin typeface="Times New Roman" panose="02020603050405020304" pitchFamily="18" charset="0"/>
                <a:cs typeface="Times New Roman" panose="02020603050405020304" pitchFamily="18" charset="0"/>
              </a:rPr>
              <a:t>•</a:t>
            </a:r>
            <a:r>
              <a:rPr lang="en-US" sz="2800" dirty="0"/>
              <a:t> Problem: Given a search string </a:t>
            </a:r>
            <a:r>
              <a:rPr lang="en-US" sz="2800" i="1" dirty="0"/>
              <a:t>w</a:t>
            </a:r>
            <a:r>
              <a:rPr lang="en-US" sz="2800" dirty="0"/>
              <a:t> and a web </a:t>
            </a:r>
          </a:p>
          <a:p>
            <a:pPr eaLnBrk="1" hangingPunct="1">
              <a:spcBef>
                <a:spcPct val="0"/>
              </a:spcBef>
              <a:buFontTx/>
              <a:buNone/>
              <a:defRPr/>
            </a:pPr>
            <a:r>
              <a:rPr lang="en-US" sz="2800" dirty="0"/>
              <a:t>  document </a:t>
            </a:r>
            <a:r>
              <a:rPr lang="en-US" sz="2800" i="1" dirty="0"/>
              <a:t>d</a:t>
            </a:r>
            <a:r>
              <a:rPr lang="en-US" sz="2800" dirty="0"/>
              <a:t>, do they “match”?  In other words, </a:t>
            </a:r>
          </a:p>
          <a:p>
            <a:pPr eaLnBrk="1" hangingPunct="1">
              <a:spcBef>
                <a:spcPct val="0"/>
              </a:spcBef>
              <a:buFontTx/>
              <a:buNone/>
              <a:defRPr/>
            </a:pPr>
            <a:r>
              <a:rPr lang="en-US" sz="2800" dirty="0"/>
              <a:t>  should a search engine, on input </a:t>
            </a:r>
            <a:r>
              <a:rPr lang="en-US" sz="2800" i="1" dirty="0"/>
              <a:t>w</a:t>
            </a:r>
            <a:r>
              <a:rPr lang="en-US" sz="2800" dirty="0"/>
              <a:t>, consider </a:t>
            </a:r>
          </a:p>
          <a:p>
            <a:pPr eaLnBrk="1" hangingPunct="1">
              <a:spcBef>
                <a:spcPct val="0"/>
              </a:spcBef>
              <a:buFontTx/>
              <a:buNone/>
              <a:defRPr/>
            </a:pPr>
            <a:r>
              <a:rPr lang="en-US" sz="2800" dirty="0"/>
              <a:t>  returning </a:t>
            </a:r>
            <a:r>
              <a:rPr lang="en-US" sz="2800" i="1" dirty="0"/>
              <a:t>d</a:t>
            </a:r>
            <a:r>
              <a:rPr lang="en-US" sz="2800" dirty="0"/>
              <a:t>?</a:t>
            </a:r>
          </a:p>
          <a:p>
            <a:pPr eaLnBrk="1" hangingPunct="1">
              <a:spcBef>
                <a:spcPct val="0"/>
              </a:spcBef>
              <a:buFontTx/>
              <a:buNone/>
              <a:defRPr/>
            </a:pPr>
            <a:endParaRPr lang="en-US" sz="2800" dirty="0"/>
          </a:p>
          <a:p>
            <a:pPr eaLnBrk="1" hangingPunct="1">
              <a:spcBef>
                <a:spcPct val="0"/>
              </a:spcBef>
              <a:buFontTx/>
              <a:buNone/>
              <a:defRPr/>
            </a:pPr>
            <a:r>
              <a:rPr lang="en-US" sz="2800" dirty="0">
                <a:latin typeface="Times New Roman" panose="02020603050405020304" pitchFamily="18" charset="0"/>
                <a:cs typeface="Times New Roman" panose="02020603050405020304" pitchFamily="18" charset="0"/>
              </a:rPr>
              <a:t>•</a:t>
            </a:r>
            <a:r>
              <a:rPr lang="en-US" dirty="0"/>
              <a:t> </a:t>
            </a:r>
            <a:r>
              <a:rPr lang="en-US" sz="2800" b="1" dirty="0">
                <a:solidFill>
                  <a:schemeClr val="accent5">
                    <a:lumMod val="50000"/>
                  </a:schemeClr>
                </a:solidFill>
              </a:rPr>
              <a:t>An instance of the problem:  </a:t>
            </a:r>
            <a:r>
              <a:rPr lang="en-US" sz="2800" dirty="0"/>
              <a:t>(w, d)</a:t>
            </a:r>
          </a:p>
          <a:p>
            <a:pPr eaLnBrk="1" hangingPunct="1">
              <a:spcBef>
                <a:spcPct val="0"/>
              </a:spcBef>
              <a:buFontTx/>
              <a:buNone/>
              <a:defRPr/>
            </a:pPr>
            <a:endParaRPr lang="en-US" sz="2800" dirty="0"/>
          </a:p>
          <a:p>
            <a:pPr eaLnBrk="1" hangingPunct="1">
              <a:spcBef>
                <a:spcPct val="0"/>
              </a:spcBef>
              <a:buFontTx/>
              <a:buNone/>
              <a:defRPr/>
            </a:pPr>
            <a:r>
              <a:rPr lang="en-US" sz="2400" dirty="0">
                <a:latin typeface="Times New Roman" panose="02020603050405020304" pitchFamily="18" charset="0"/>
                <a:cs typeface="Times New Roman" panose="02020603050405020304" pitchFamily="18" charset="0"/>
              </a:rPr>
              <a:t>•</a:t>
            </a:r>
            <a:r>
              <a:rPr lang="en-US" sz="2800" dirty="0"/>
              <a:t> The language to be decided: </a:t>
            </a:r>
            <a:br>
              <a:rPr lang="en-US" sz="2800" dirty="0"/>
            </a:br>
            <a:r>
              <a:rPr lang="en-US" sz="2800" dirty="0"/>
              <a:t>{&lt;</a:t>
            </a:r>
            <a:r>
              <a:rPr lang="en-US" sz="2800" i="1" dirty="0"/>
              <a:t>w</a:t>
            </a:r>
            <a:r>
              <a:rPr lang="en-US" sz="2800" dirty="0"/>
              <a:t>, </a:t>
            </a:r>
            <a:r>
              <a:rPr lang="en-US" sz="2800" i="1" dirty="0"/>
              <a:t>d</a:t>
            </a:r>
            <a:r>
              <a:rPr lang="en-US" sz="2800" dirty="0"/>
              <a:t>&gt; : </a:t>
            </a:r>
            <a:r>
              <a:rPr lang="en-US" sz="2800" i="1" dirty="0"/>
              <a:t>d</a:t>
            </a:r>
            <a:r>
              <a:rPr lang="en-US" sz="2800" dirty="0"/>
              <a:t> is a candidate match for the string </a:t>
            </a:r>
            <a:r>
              <a:rPr lang="en-US" sz="2800" i="1" dirty="0"/>
              <a:t>w</a:t>
            </a:r>
            <a:r>
              <a:rPr lang="en-US" sz="2800" dirty="0"/>
              <a:t>}</a:t>
            </a:r>
          </a:p>
        </p:txBody>
      </p:sp>
    </p:spTree>
    <p:extLst>
      <p:ext uri="{BB962C8B-B14F-4D97-AF65-F5344CB8AC3E}">
        <p14:creationId xmlns:p14="http://schemas.microsoft.com/office/powerpoint/2010/main" val="1992806614"/>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24384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600" b="1">
                <a:solidFill>
                  <a:schemeClr val="tx2"/>
                </a:solidFill>
              </a:rPr>
              <a:t>The Halting Problem</a:t>
            </a:r>
          </a:p>
        </p:txBody>
      </p:sp>
      <p:sp>
        <p:nvSpPr>
          <p:cNvPr id="18435" name="Text Box 3"/>
          <p:cNvSpPr txBox="1">
            <a:spLocks noChangeArrowheads="1"/>
          </p:cNvSpPr>
          <p:nvPr/>
        </p:nvSpPr>
        <p:spPr bwMode="auto">
          <a:xfrm>
            <a:off x="2514600" y="1371601"/>
            <a:ext cx="7924800" cy="532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sz="2800" dirty="0"/>
              <a:t>Does a program always halt?</a:t>
            </a:r>
          </a:p>
          <a:p>
            <a:pPr eaLnBrk="1" hangingPunct="1">
              <a:spcBef>
                <a:spcPct val="0"/>
              </a:spcBef>
              <a:buFontTx/>
              <a:buNone/>
              <a:defRPr/>
            </a:pPr>
            <a:endParaRPr lang="en-US" sz="2800" dirty="0"/>
          </a:p>
          <a:p>
            <a:pPr eaLnBrk="1" hangingPunct="1">
              <a:spcBef>
                <a:spcPct val="0"/>
              </a:spcBef>
              <a:buFontTx/>
              <a:buNone/>
              <a:defRPr/>
            </a:pPr>
            <a:r>
              <a:rPr lang="en-US" sz="2400" dirty="0">
                <a:latin typeface="Times New Roman" panose="02020603050405020304" pitchFamily="18" charset="0"/>
                <a:cs typeface="Times New Roman" panose="02020603050405020304" pitchFamily="18" charset="0"/>
              </a:rPr>
              <a:t>•</a:t>
            </a:r>
            <a:r>
              <a:rPr lang="en-US" sz="2800" dirty="0"/>
              <a:t> Problem: Given a program </a:t>
            </a:r>
            <a:r>
              <a:rPr lang="en-US" sz="2800" i="1" dirty="0"/>
              <a:t>p</a:t>
            </a:r>
            <a:r>
              <a:rPr lang="en-US" sz="2800" dirty="0"/>
              <a:t>, written in some </a:t>
            </a:r>
          </a:p>
          <a:p>
            <a:pPr eaLnBrk="1" hangingPunct="1">
              <a:spcBef>
                <a:spcPct val="0"/>
              </a:spcBef>
              <a:buFontTx/>
              <a:buNone/>
              <a:defRPr/>
            </a:pPr>
            <a:r>
              <a:rPr lang="en-US" sz="2800" dirty="0"/>
              <a:t>  some standard programming language L, is </a:t>
            </a:r>
            <a:r>
              <a:rPr lang="en-US" sz="2800" i="1" dirty="0"/>
              <a:t>p</a:t>
            </a:r>
            <a:r>
              <a:rPr lang="en-US" sz="2800" dirty="0"/>
              <a:t> </a:t>
            </a:r>
          </a:p>
          <a:p>
            <a:pPr eaLnBrk="1" hangingPunct="1">
              <a:spcBef>
                <a:spcPct val="0"/>
              </a:spcBef>
              <a:buFontTx/>
              <a:buNone/>
              <a:defRPr/>
            </a:pPr>
            <a:r>
              <a:rPr lang="en-US" sz="2800" dirty="0"/>
              <a:t>  guaranteed to halt, no matter what input it is  </a:t>
            </a:r>
            <a:br>
              <a:rPr lang="en-US" sz="2800" dirty="0"/>
            </a:br>
            <a:r>
              <a:rPr lang="en-US" sz="2800" dirty="0"/>
              <a:t>  given?</a:t>
            </a:r>
          </a:p>
          <a:p>
            <a:pPr eaLnBrk="1" hangingPunct="1">
              <a:spcBef>
                <a:spcPct val="0"/>
              </a:spcBef>
              <a:buFontTx/>
              <a:buNone/>
              <a:defRPr/>
            </a:pPr>
            <a:endParaRPr lang="en-US" sz="2800" dirty="0"/>
          </a:p>
          <a:p>
            <a:pPr eaLnBrk="1" hangingPunct="1">
              <a:spcBef>
                <a:spcPct val="0"/>
              </a:spcBef>
              <a:buFontTx/>
              <a:buNone/>
              <a:defRPr/>
            </a:pPr>
            <a:r>
              <a:rPr lang="en-US" sz="2800" dirty="0">
                <a:latin typeface="Times New Roman" panose="02020603050405020304" pitchFamily="18" charset="0"/>
                <a:cs typeface="Times New Roman" panose="02020603050405020304" pitchFamily="18" charset="0"/>
              </a:rPr>
              <a:t>•</a:t>
            </a:r>
            <a:r>
              <a:rPr lang="en-US" dirty="0"/>
              <a:t> </a:t>
            </a:r>
            <a:r>
              <a:rPr lang="en-US" sz="2800" b="1" dirty="0">
                <a:solidFill>
                  <a:schemeClr val="accent5">
                    <a:lumMod val="50000"/>
                  </a:schemeClr>
                </a:solidFill>
              </a:rPr>
              <a:t>An instance of the problem:</a:t>
            </a:r>
            <a:r>
              <a:rPr lang="en-US" sz="2800" dirty="0"/>
              <a:t>  Does Python    </a:t>
            </a:r>
            <a:br>
              <a:rPr lang="en-US" sz="2800" dirty="0"/>
            </a:br>
            <a:r>
              <a:rPr lang="en-US" sz="2800" dirty="0"/>
              <a:t>  program "print(input())" always halt?</a:t>
            </a:r>
          </a:p>
          <a:p>
            <a:pPr eaLnBrk="1" hangingPunct="1">
              <a:spcBef>
                <a:spcPct val="0"/>
              </a:spcBef>
              <a:buFontTx/>
              <a:buNone/>
              <a:defRPr/>
            </a:pPr>
            <a:endParaRPr lang="en-US" sz="2800" dirty="0"/>
          </a:p>
          <a:p>
            <a:pPr eaLnBrk="1" hangingPunct="1">
              <a:spcBef>
                <a:spcPct val="0"/>
              </a:spcBef>
              <a:buFontTx/>
              <a:buNone/>
              <a:defRPr/>
            </a:pPr>
            <a:r>
              <a:rPr lang="en-US" sz="2400" dirty="0">
                <a:latin typeface="Times New Roman" panose="02020603050405020304" pitchFamily="18" charset="0"/>
                <a:cs typeface="Times New Roman" panose="02020603050405020304" pitchFamily="18" charset="0"/>
              </a:rPr>
              <a:t>•</a:t>
            </a:r>
            <a:r>
              <a:rPr lang="en-US" sz="2800" dirty="0"/>
              <a:t> The language to be decided: </a:t>
            </a:r>
          </a:p>
          <a:p>
            <a:pPr eaLnBrk="1" hangingPunct="1">
              <a:spcBef>
                <a:spcPct val="0"/>
              </a:spcBef>
              <a:buFontTx/>
              <a:buNone/>
              <a:defRPr/>
            </a:pPr>
            <a:r>
              <a:rPr lang="en-US" sz="2800" dirty="0"/>
              <a:t>	HP</a:t>
            </a:r>
            <a:r>
              <a:rPr lang="en-US" sz="2800" baseline="-25000" dirty="0"/>
              <a:t>ALL</a:t>
            </a:r>
            <a:r>
              <a:rPr lang="en-US" sz="2800" dirty="0"/>
              <a:t> = {</a:t>
            </a:r>
            <a:r>
              <a:rPr lang="en-US" sz="2800" i="1" dirty="0" err="1"/>
              <a:t>p</a:t>
            </a:r>
            <a:r>
              <a:rPr lang="en-US" sz="2800" i="1" dirty="0" err="1">
                <a:sym typeface="Symbol" panose="05050102010706020507" pitchFamily="18" charset="2"/>
              </a:rPr>
              <a:t>L</a:t>
            </a:r>
            <a:r>
              <a:rPr lang="en-US" sz="2800" dirty="0"/>
              <a:t> : </a:t>
            </a:r>
            <a:r>
              <a:rPr lang="en-US" sz="2800" i="1" dirty="0"/>
              <a:t>p</a:t>
            </a:r>
            <a:r>
              <a:rPr lang="en-US" sz="2800" dirty="0"/>
              <a:t> halts on all inputs}</a:t>
            </a:r>
          </a:p>
        </p:txBody>
      </p:sp>
    </p:spTree>
    <p:extLst>
      <p:ext uri="{BB962C8B-B14F-4D97-AF65-F5344CB8AC3E}">
        <p14:creationId xmlns:p14="http://schemas.microsoft.com/office/powerpoint/2010/main" val="3878953774"/>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24384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600" b="1">
                <a:solidFill>
                  <a:schemeClr val="tx2"/>
                </a:solidFill>
              </a:rPr>
              <a:t>Primality Testing</a:t>
            </a:r>
            <a:r>
              <a:rPr lang="en-US" altLang="en-US" sz="3600">
                <a:solidFill>
                  <a:schemeClr val="tx2"/>
                </a:solidFill>
              </a:rPr>
              <a:t> </a:t>
            </a:r>
          </a:p>
        </p:txBody>
      </p:sp>
      <p:sp>
        <p:nvSpPr>
          <p:cNvPr id="16387" name="Text Box 3"/>
          <p:cNvSpPr txBox="1">
            <a:spLocks noChangeArrowheads="1"/>
          </p:cNvSpPr>
          <p:nvPr/>
        </p:nvSpPr>
        <p:spPr bwMode="auto">
          <a:xfrm>
            <a:off x="2417763" y="685801"/>
            <a:ext cx="8077200" cy="569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z="2400" dirty="0"/>
          </a:p>
          <a:p>
            <a:pPr eaLnBrk="1" hangingPunct="1">
              <a:defRPr/>
            </a:pPr>
            <a:r>
              <a:rPr lang="en-US" sz="2400" dirty="0"/>
              <a:t>    </a:t>
            </a:r>
            <a:r>
              <a:rPr lang="en-US" sz="2400" dirty="0">
                <a:latin typeface="Times New Roman" panose="02020603050405020304" pitchFamily="18" charset="0"/>
                <a:cs typeface="Times New Roman" panose="02020603050405020304" pitchFamily="18" charset="0"/>
              </a:rPr>
              <a:t>•</a:t>
            </a:r>
            <a:r>
              <a:rPr lang="en-US" sz="2400" dirty="0"/>
              <a:t> Problem: Given a nonnegative integer </a:t>
            </a:r>
            <a:r>
              <a:rPr lang="en-US" sz="2400" i="1" dirty="0"/>
              <a:t>n</a:t>
            </a:r>
            <a:r>
              <a:rPr lang="en-US" sz="2400" dirty="0"/>
              <a:t>, is it </a:t>
            </a:r>
          </a:p>
          <a:p>
            <a:pPr eaLnBrk="1" hangingPunct="1">
              <a:defRPr/>
            </a:pPr>
            <a:r>
              <a:rPr lang="en-US" sz="2400" dirty="0"/>
              <a:t>       prime?</a:t>
            </a:r>
          </a:p>
          <a:p>
            <a:pPr eaLnBrk="1" hangingPunct="1">
              <a:defRPr/>
            </a:pPr>
            <a:endParaRPr lang="en-US" sz="2400" dirty="0"/>
          </a:p>
          <a:p>
            <a:pPr eaLnBrk="1" hangingPunct="1">
              <a:defRPr/>
            </a:pPr>
            <a:r>
              <a:rPr lang="en-US" sz="2400" dirty="0"/>
              <a:t>    </a:t>
            </a:r>
            <a:r>
              <a:rPr lang="en-US" sz="2400" dirty="0">
                <a:latin typeface="Times New Roman" panose="02020603050405020304" pitchFamily="18" charset="0"/>
                <a:cs typeface="Times New Roman" panose="02020603050405020304" pitchFamily="18" charset="0"/>
              </a:rPr>
              <a:t>•</a:t>
            </a:r>
            <a:r>
              <a:rPr lang="en-US" sz="2400" dirty="0"/>
              <a:t> </a:t>
            </a:r>
            <a:r>
              <a:rPr lang="en-US" sz="2400" b="1" dirty="0">
                <a:solidFill>
                  <a:schemeClr val="accent5">
                    <a:lumMod val="50000"/>
                  </a:schemeClr>
                </a:solidFill>
              </a:rPr>
              <a:t>An instance of the problem: </a:t>
            </a:r>
            <a:r>
              <a:rPr lang="en-US" sz="2400" dirty="0"/>
              <a:t>Is 9 prime?</a:t>
            </a:r>
          </a:p>
          <a:p>
            <a:pPr eaLnBrk="1" hangingPunct="1">
              <a:defRPr/>
            </a:pPr>
            <a:endParaRPr lang="en-US" sz="2400" dirty="0"/>
          </a:p>
          <a:p>
            <a:pPr eaLnBrk="1" hangingPunct="1">
              <a:defRPr/>
            </a:pPr>
            <a:r>
              <a:rPr lang="en-US" sz="2400" dirty="0"/>
              <a:t>    </a:t>
            </a:r>
            <a:r>
              <a:rPr lang="en-US" sz="2400" dirty="0">
                <a:latin typeface="Times New Roman" panose="02020603050405020304" pitchFamily="18" charset="0"/>
                <a:cs typeface="Times New Roman" panose="02020603050405020304" pitchFamily="18" charset="0"/>
              </a:rPr>
              <a:t>•</a:t>
            </a:r>
            <a:r>
              <a:rPr lang="en-US" sz="2400" dirty="0"/>
              <a:t> To encode the problem we need a way to encode </a:t>
            </a:r>
          </a:p>
          <a:p>
            <a:pPr eaLnBrk="1" hangingPunct="1">
              <a:defRPr/>
            </a:pPr>
            <a:r>
              <a:rPr lang="en-US" sz="2400" dirty="0"/>
              <a:t>       each instance: We encode each nonnegative </a:t>
            </a:r>
          </a:p>
          <a:p>
            <a:pPr eaLnBrk="1" hangingPunct="1">
              <a:defRPr/>
            </a:pPr>
            <a:r>
              <a:rPr lang="en-US" sz="2400" dirty="0"/>
              <a:t>       integer as a binary string.</a:t>
            </a:r>
          </a:p>
          <a:p>
            <a:pPr eaLnBrk="1" hangingPunct="1">
              <a:defRPr/>
            </a:pPr>
            <a:endParaRPr lang="en-US" sz="2400" dirty="0"/>
          </a:p>
          <a:p>
            <a:pPr eaLnBrk="1" hangingPunct="1">
              <a:defRPr/>
            </a:pPr>
            <a:r>
              <a:rPr lang="en-US" sz="2400" dirty="0"/>
              <a:t>    </a:t>
            </a:r>
            <a:r>
              <a:rPr lang="en-US" sz="2400" dirty="0">
                <a:latin typeface="Times New Roman" panose="02020603050405020304" pitchFamily="18" charset="0"/>
                <a:cs typeface="Times New Roman" panose="02020603050405020304" pitchFamily="18" charset="0"/>
              </a:rPr>
              <a:t>•</a:t>
            </a:r>
            <a:r>
              <a:rPr lang="en-US" sz="2400" dirty="0"/>
              <a:t> The language to be decided (2 ways to express it): </a:t>
            </a:r>
          </a:p>
          <a:p>
            <a:pPr eaLnBrk="1" hangingPunct="1">
              <a:defRPr/>
            </a:pPr>
            <a:endParaRPr lang="en-US" sz="2400" dirty="0"/>
          </a:p>
          <a:p>
            <a:pPr eaLnBrk="1" hangingPunct="1">
              <a:defRPr/>
            </a:pPr>
            <a:r>
              <a:rPr lang="en-US" sz="2400" dirty="0"/>
              <a:t>	PRIMES = {w : </a:t>
            </a:r>
            <a:r>
              <a:rPr lang="en-US" sz="2400" i="1" dirty="0"/>
              <a:t>w</a:t>
            </a:r>
            <a:r>
              <a:rPr lang="en-US" sz="2400" dirty="0"/>
              <a:t> is the binary encoding of </a:t>
            </a:r>
          </a:p>
          <a:p>
            <a:pPr eaLnBrk="1" hangingPunct="1">
              <a:defRPr/>
            </a:pPr>
            <a:r>
              <a:rPr lang="en-US" sz="2400" dirty="0"/>
              <a:t>	                         a prime integer}.  </a:t>
            </a:r>
            <a:r>
              <a:rPr lang="en-US" sz="2400" b="1" dirty="0">
                <a:solidFill>
                  <a:schemeClr val="accent5">
                    <a:lumMod val="50000"/>
                  </a:schemeClr>
                </a:solidFill>
              </a:rPr>
              <a:t>Equivalent:</a:t>
            </a:r>
            <a:r>
              <a:rPr lang="en-US" sz="2400" dirty="0"/>
              <a:t/>
            </a:r>
            <a:br>
              <a:rPr lang="en-US" sz="2400" dirty="0"/>
            </a:br>
            <a:r>
              <a:rPr lang="en-US" sz="2400" dirty="0"/>
              <a:t>	PRIMES = {&lt;n&gt; : n is a prime integer}.</a:t>
            </a:r>
          </a:p>
        </p:txBody>
      </p:sp>
    </p:spTree>
    <p:extLst>
      <p:ext uri="{BB962C8B-B14F-4D97-AF65-F5344CB8AC3E}">
        <p14:creationId xmlns:p14="http://schemas.microsoft.com/office/powerpoint/2010/main" val="2071287088"/>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990600" y="1219200"/>
            <a:ext cx="12192000" cy="5786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latin typeface="Times New Roman" panose="02020603050405020304" pitchFamily="18" charset="0"/>
                <a:cs typeface="Times New Roman" panose="02020603050405020304" pitchFamily="18" charset="0"/>
              </a:rPr>
              <a:t>•</a:t>
            </a:r>
            <a:r>
              <a:rPr lang="en-US" altLang="en-US" sz="2400" dirty="0"/>
              <a:t> Problem:  Given an undirected graph </a:t>
            </a:r>
            <a:r>
              <a:rPr lang="en-US" altLang="en-US" sz="2400" i="1" dirty="0"/>
              <a:t>G</a:t>
            </a:r>
            <a:r>
              <a:rPr lang="en-US" altLang="en-US" sz="2400" dirty="0"/>
              <a:t>, is it connected?  </a:t>
            </a:r>
          </a:p>
          <a:p>
            <a:pPr eaLnBrk="1" hangingPunct="1">
              <a:spcBef>
                <a:spcPct val="0"/>
              </a:spcBef>
              <a:buFontTx/>
              <a:buNone/>
            </a:pPr>
            <a:endParaRPr lang="en-US" altLang="en-US" sz="2400" dirty="0"/>
          </a:p>
          <a:p>
            <a:pPr eaLnBrk="1" hangingPunct="1">
              <a:spcBef>
                <a:spcPct val="0"/>
              </a:spcBef>
              <a:buFontTx/>
              <a:buNone/>
            </a:pPr>
            <a:r>
              <a:rPr lang="en-US" altLang="en-US" sz="2400" dirty="0">
                <a:latin typeface="Times New Roman" panose="02020603050405020304" pitchFamily="18" charset="0"/>
                <a:cs typeface="Times New Roman" panose="02020603050405020304" pitchFamily="18" charset="0"/>
              </a:rPr>
              <a:t>•</a:t>
            </a:r>
            <a:r>
              <a:rPr lang="en-US" altLang="en-US" sz="2400" dirty="0"/>
              <a:t> </a:t>
            </a:r>
            <a:r>
              <a:rPr lang="en-US" altLang="en-US" sz="2400" dirty="0">
                <a:solidFill>
                  <a:srgbClr val="3E868E"/>
                </a:solidFill>
              </a:rPr>
              <a:t>Instance of the problem: </a:t>
            </a:r>
          </a:p>
          <a:p>
            <a:pPr eaLnBrk="1" hangingPunct="1">
              <a:spcBef>
                <a:spcPct val="0"/>
              </a:spcBef>
              <a:buFontTx/>
              <a:buNone/>
            </a:pPr>
            <a:endParaRPr lang="en-US" altLang="en-US" sz="1800" dirty="0"/>
          </a:p>
          <a:p>
            <a:pPr eaLnBrk="1" hangingPunct="1">
              <a:spcBef>
                <a:spcPct val="0"/>
              </a:spcBef>
              <a:buFontTx/>
              <a:buNone/>
            </a:pPr>
            <a:r>
              <a:rPr lang="en-US" altLang="en-US" sz="1800" dirty="0"/>
              <a:t>		1           2            3</a:t>
            </a:r>
          </a:p>
          <a:p>
            <a:pPr eaLnBrk="1" hangingPunct="1">
              <a:spcBef>
                <a:spcPct val="0"/>
              </a:spcBef>
              <a:buFontTx/>
              <a:buNone/>
            </a:pPr>
            <a:r>
              <a:rPr lang="en-US" altLang="en-US" sz="1800" dirty="0"/>
              <a:t/>
            </a:r>
            <a:br>
              <a:rPr lang="en-US" altLang="en-US" sz="1800" dirty="0"/>
            </a:br>
            <a:endParaRPr lang="en-US" altLang="en-US" sz="1800" dirty="0"/>
          </a:p>
          <a:p>
            <a:pPr eaLnBrk="1" hangingPunct="1">
              <a:spcBef>
                <a:spcPct val="0"/>
              </a:spcBef>
              <a:buFontTx/>
              <a:buNone/>
            </a:pPr>
            <a:r>
              <a:rPr lang="en-US" altLang="en-US" sz="1800" dirty="0"/>
              <a:t>		     4           5		</a:t>
            </a:r>
          </a:p>
          <a:p>
            <a:pPr eaLnBrk="1" hangingPunct="1">
              <a:spcBef>
                <a:spcPct val="0"/>
              </a:spcBef>
              <a:buFontTx/>
              <a:buNone/>
            </a:pPr>
            <a:endParaRPr lang="en-US" altLang="en-US" sz="2400" dirty="0"/>
          </a:p>
          <a:p>
            <a:pPr eaLnBrk="1" hangingPunct="1">
              <a:spcBef>
                <a:spcPct val="0"/>
              </a:spcBef>
              <a:buFontTx/>
              <a:buNone/>
            </a:pPr>
            <a:r>
              <a:rPr lang="en-US" altLang="en-US" sz="2400" dirty="0">
                <a:latin typeface="Times New Roman" panose="02020603050405020304" pitchFamily="18" charset="0"/>
                <a:cs typeface="Times New Roman" panose="02020603050405020304" pitchFamily="18" charset="0"/>
              </a:rPr>
              <a:t>•</a:t>
            </a:r>
            <a:r>
              <a:rPr lang="en-US" altLang="en-US" sz="2400" dirty="0"/>
              <a:t> </a:t>
            </a:r>
            <a:r>
              <a:rPr lang="en-US" altLang="en-US" sz="2000" dirty="0">
                <a:solidFill>
                  <a:srgbClr val="3E868E"/>
                </a:solidFill>
              </a:rPr>
              <a:t>Encoding of the problem: </a:t>
            </a:r>
            <a:r>
              <a:rPr lang="en-US" altLang="en-US" sz="2000" dirty="0"/>
              <a:t>Let </a:t>
            </a:r>
            <a:r>
              <a:rPr lang="en-US" altLang="en-US" sz="2000" i="1" dirty="0"/>
              <a:t>V</a:t>
            </a:r>
            <a:r>
              <a:rPr lang="en-US" altLang="en-US" sz="2000" dirty="0"/>
              <a:t> be a set of binary numbers, one </a:t>
            </a:r>
            <a:r>
              <a:rPr lang="en-US" altLang="en-US" sz="2000" dirty="0" smtClean="0"/>
              <a:t>for    </a:t>
            </a:r>
            <a:r>
              <a:rPr lang="en-US" altLang="en-US" sz="2000" dirty="0"/>
              <a:t>each vertex in </a:t>
            </a:r>
            <a:r>
              <a:rPr lang="en-US" altLang="en-US" sz="2000" i="1" dirty="0"/>
              <a:t>G</a:t>
            </a:r>
            <a:r>
              <a:rPr lang="en-US" altLang="en-US" sz="2000" dirty="0"/>
              <a:t>.  Then we construct </a:t>
            </a:r>
            <a:r>
              <a:rPr lang="en-US" altLang="en-US" sz="2000" dirty="0">
                <a:sym typeface="Symbol" panose="05050102010706020507" pitchFamily="18" charset="2"/>
              </a:rPr>
              <a:t></a:t>
            </a:r>
            <a:r>
              <a:rPr lang="en-US" altLang="en-US" sz="2000" i="1" dirty="0"/>
              <a:t>G</a:t>
            </a:r>
            <a:r>
              <a:rPr lang="en-US" altLang="en-US" sz="2000" dirty="0">
                <a:sym typeface="Symbol" panose="05050102010706020507" pitchFamily="18" charset="2"/>
              </a:rPr>
              <a:t></a:t>
            </a:r>
            <a:r>
              <a:rPr lang="en-US" altLang="en-US" sz="2000" dirty="0"/>
              <a:t> as follows:</a:t>
            </a:r>
          </a:p>
          <a:p>
            <a:pPr eaLnBrk="1" hangingPunct="1">
              <a:spcBef>
                <a:spcPct val="0"/>
              </a:spcBef>
              <a:buFontTx/>
              <a:buNone/>
            </a:pPr>
            <a:r>
              <a:rPr lang="en-US" altLang="en-US" sz="2000" dirty="0"/>
              <a:t>   </a:t>
            </a:r>
            <a:r>
              <a:rPr lang="en-US" altLang="en-US" sz="2000" dirty="0">
                <a:latin typeface="Times New Roman" panose="02020603050405020304" pitchFamily="18" charset="0"/>
                <a:cs typeface="Times New Roman" panose="02020603050405020304" pitchFamily="18" charset="0"/>
              </a:rPr>
              <a:t>•</a:t>
            </a:r>
            <a:r>
              <a:rPr lang="en-US" altLang="en-US" sz="2000" dirty="0"/>
              <a:t> Write |</a:t>
            </a:r>
            <a:r>
              <a:rPr lang="en-US" altLang="en-US" sz="2000" i="1" dirty="0"/>
              <a:t>V</a:t>
            </a:r>
            <a:r>
              <a:rPr lang="en-US" altLang="en-US" sz="2000" dirty="0"/>
              <a:t>| as a binary number</a:t>
            </a:r>
            <a:r>
              <a:rPr lang="en-US" altLang="en-US" sz="2000" dirty="0" smtClean="0"/>
              <a:t>, then write "/".</a:t>
            </a:r>
            <a:endParaRPr lang="en-US" altLang="en-US" sz="2000" dirty="0"/>
          </a:p>
          <a:p>
            <a:pPr eaLnBrk="1" hangingPunct="1">
              <a:spcBef>
                <a:spcPct val="0"/>
              </a:spcBef>
              <a:buFontTx/>
              <a:buNone/>
            </a:pPr>
            <a:r>
              <a:rPr lang="en-US" altLang="en-US" sz="2000" dirty="0">
                <a:latin typeface="Times New Roman" panose="02020603050405020304" pitchFamily="18" charset="0"/>
                <a:cs typeface="Times New Roman" panose="02020603050405020304" pitchFamily="18" charset="0"/>
              </a:rPr>
              <a:t>   •</a:t>
            </a:r>
            <a:r>
              <a:rPr lang="en-US" altLang="en-US" sz="2000" dirty="0"/>
              <a:t> Write a list of edges,  </a:t>
            </a:r>
            <a:r>
              <a:rPr lang="en-US" altLang="en-US" sz="2000" dirty="0" smtClean="0"/>
              <a:t>each </a:t>
            </a:r>
            <a:r>
              <a:rPr lang="en-US" altLang="en-US" sz="2000" dirty="0"/>
              <a:t>pair of binary numbers represents one edge.</a:t>
            </a:r>
          </a:p>
          <a:p>
            <a:pPr eaLnBrk="1" hangingPunct="1">
              <a:spcBef>
                <a:spcPct val="0"/>
              </a:spcBef>
              <a:buFontTx/>
              <a:buNone/>
            </a:pPr>
            <a:r>
              <a:rPr lang="en-US" altLang="en-US" sz="2000" dirty="0">
                <a:latin typeface="Times New Roman" panose="02020603050405020304" pitchFamily="18" charset="0"/>
                <a:cs typeface="Times New Roman" panose="02020603050405020304" pitchFamily="18" charset="0"/>
              </a:rPr>
              <a:t>   •</a:t>
            </a:r>
            <a:r>
              <a:rPr lang="en-US" altLang="en-US" sz="2000" dirty="0"/>
              <a:t> Separate all such binary numbers by </a:t>
            </a:r>
            <a:r>
              <a:rPr lang="en-US" altLang="en-US" sz="2000" dirty="0" smtClean="0"/>
              <a:t>“/”.</a:t>
            </a:r>
            <a:endParaRPr lang="en-US" altLang="en-US" sz="2000" dirty="0"/>
          </a:p>
          <a:p>
            <a:pPr eaLnBrk="1" hangingPunct="1">
              <a:spcBef>
                <a:spcPct val="0"/>
              </a:spcBef>
              <a:buFontTx/>
              <a:buNone/>
            </a:pPr>
            <a:r>
              <a:rPr lang="en-US" altLang="en-US" sz="2000" dirty="0"/>
              <a:t> 	</a:t>
            </a:r>
            <a:r>
              <a:rPr lang="en-US" altLang="en-US" sz="2000" dirty="0" smtClean="0"/>
              <a:t>Full encoding of the above graph: 101/1/10/1/100/10/101/10/11   </a:t>
            </a:r>
            <a:r>
              <a:rPr lang="en-US" altLang="en-US" sz="2000" dirty="0" smtClean="0">
                <a:solidFill>
                  <a:srgbClr val="3E868E"/>
                </a:solidFill>
              </a:rPr>
              <a:t>( the 101 </a:t>
            </a:r>
            <a:r>
              <a:rPr lang="en-US" altLang="en-US" sz="2000" dirty="0">
                <a:solidFill>
                  <a:srgbClr val="3E868E"/>
                </a:solidFill>
              </a:rPr>
              <a:t>is |</a:t>
            </a:r>
            <a:r>
              <a:rPr lang="en-US" altLang="en-US" sz="2000" i="1" dirty="0">
                <a:solidFill>
                  <a:srgbClr val="3E868E"/>
                </a:solidFill>
              </a:rPr>
              <a:t>V</a:t>
            </a:r>
            <a:r>
              <a:rPr lang="en-US" altLang="en-US" sz="2000" dirty="0" smtClean="0">
                <a:solidFill>
                  <a:srgbClr val="3E868E"/>
                </a:solidFill>
              </a:rPr>
              <a:t>| )</a:t>
            </a:r>
            <a:endParaRPr lang="en-US" altLang="en-US" sz="2000" dirty="0">
              <a:solidFill>
                <a:srgbClr val="3E868E"/>
              </a:solidFill>
            </a:endParaRPr>
          </a:p>
          <a:p>
            <a:pPr eaLnBrk="1" hangingPunct="1">
              <a:spcBef>
                <a:spcPct val="0"/>
              </a:spcBef>
              <a:buFontTx/>
              <a:buNone/>
            </a:pPr>
            <a:r>
              <a:rPr lang="en-US" altLang="en-US" sz="2000" dirty="0">
                <a:latin typeface="Times New Roman" panose="02020603050405020304" pitchFamily="18" charset="0"/>
                <a:cs typeface="Times New Roman" panose="02020603050405020304" pitchFamily="18" charset="0"/>
              </a:rPr>
              <a:t>•</a:t>
            </a:r>
            <a:r>
              <a:rPr lang="en-US" altLang="en-US" sz="2000" dirty="0"/>
              <a:t> The language to be decided: CONNECTED = {</a:t>
            </a:r>
            <a:r>
              <a:rPr lang="en-US" altLang="en-US" sz="2000" i="1" dirty="0"/>
              <a:t>w</a:t>
            </a:r>
            <a:r>
              <a:rPr lang="en-US" altLang="en-US" sz="2000" dirty="0"/>
              <a:t> </a:t>
            </a:r>
            <a:r>
              <a:rPr lang="en-US" altLang="en-US" sz="2000" dirty="0">
                <a:sym typeface="Symbol" panose="05050102010706020507" pitchFamily="18" charset="2"/>
              </a:rPr>
              <a:t></a:t>
            </a:r>
            <a:r>
              <a:rPr lang="en-US" altLang="en-US" sz="2000" dirty="0"/>
              <a:t> {0, 1, /}* : </a:t>
            </a:r>
            <a:r>
              <a:rPr lang="en-US" altLang="en-US" sz="2000" i="1" dirty="0"/>
              <a:t>w</a:t>
            </a:r>
            <a:r>
              <a:rPr lang="en-US" altLang="en-US" sz="2000" dirty="0"/>
              <a:t> = </a:t>
            </a:r>
          </a:p>
          <a:p>
            <a:pPr eaLnBrk="1" hangingPunct="1">
              <a:spcBef>
                <a:spcPct val="0"/>
              </a:spcBef>
              <a:buFontTx/>
              <a:buNone/>
            </a:pPr>
            <a:r>
              <a:rPr lang="en-US" altLang="en-US" sz="2000" dirty="0"/>
              <a:t>   </a:t>
            </a:r>
            <a:r>
              <a:rPr lang="en-US" altLang="en-US" sz="2000" i="1" dirty="0"/>
              <a:t>n</a:t>
            </a:r>
            <a:r>
              <a:rPr lang="en-US" altLang="en-US" sz="2000" baseline="-25000" dirty="0"/>
              <a:t>1</a:t>
            </a:r>
            <a:r>
              <a:rPr lang="en-US" altLang="en-US" sz="2000" dirty="0"/>
              <a:t>/</a:t>
            </a:r>
            <a:r>
              <a:rPr lang="en-US" altLang="en-US" sz="2000" i="1" dirty="0"/>
              <a:t>n</a:t>
            </a:r>
            <a:r>
              <a:rPr lang="en-US" altLang="en-US" sz="2000" baseline="-25000" dirty="0"/>
              <a:t>2</a:t>
            </a:r>
            <a:r>
              <a:rPr lang="en-US" altLang="en-US" sz="2000" dirty="0"/>
              <a:t>/…</a:t>
            </a:r>
            <a:r>
              <a:rPr lang="en-US" altLang="en-US" sz="2000" i="1" dirty="0" err="1"/>
              <a:t>n</a:t>
            </a:r>
            <a:r>
              <a:rPr lang="en-US" altLang="en-US" sz="2000" baseline="-25000" dirty="0" err="1"/>
              <a:t>i</a:t>
            </a:r>
            <a:r>
              <a:rPr lang="en-US" altLang="en-US" sz="2000" dirty="0"/>
              <a:t>, where each </a:t>
            </a:r>
            <a:r>
              <a:rPr lang="en-US" altLang="en-US" sz="2000" i="1" dirty="0" err="1"/>
              <a:t>n</a:t>
            </a:r>
            <a:r>
              <a:rPr lang="en-US" altLang="en-US" sz="2000" i="1" baseline="-25000" dirty="0" err="1"/>
              <a:t>i</a:t>
            </a:r>
            <a:r>
              <a:rPr lang="en-US" altLang="en-US" sz="2000" dirty="0"/>
              <a:t>  is a binary string and </a:t>
            </a:r>
            <a:r>
              <a:rPr lang="en-US" altLang="en-US" sz="2000" i="1" dirty="0"/>
              <a:t>w</a:t>
            </a:r>
            <a:r>
              <a:rPr lang="en-US" altLang="en-US" sz="2000" dirty="0"/>
              <a:t> encodes a    </a:t>
            </a:r>
          </a:p>
          <a:p>
            <a:pPr eaLnBrk="1" hangingPunct="1">
              <a:spcBef>
                <a:spcPct val="0"/>
              </a:spcBef>
              <a:buFontTx/>
              <a:buNone/>
            </a:pPr>
            <a:r>
              <a:rPr lang="en-US" altLang="en-US" sz="2000" dirty="0"/>
              <a:t>   connected graph, as described above}.</a:t>
            </a:r>
          </a:p>
        </p:txBody>
      </p:sp>
      <p:sp>
        <p:nvSpPr>
          <p:cNvPr id="49155" name="Rectangle 3"/>
          <p:cNvSpPr>
            <a:spLocks noChangeArrowheads="1"/>
          </p:cNvSpPr>
          <p:nvPr/>
        </p:nvSpPr>
        <p:spPr bwMode="auto">
          <a:xfrm>
            <a:off x="3207626" y="163897"/>
            <a:ext cx="61722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chemeClr val="tx2"/>
                </a:solidFill>
              </a:rPr>
              <a:t>Graph Connectivity</a:t>
            </a:r>
          </a:p>
        </p:txBody>
      </p:sp>
      <p:sp>
        <p:nvSpPr>
          <p:cNvPr id="49156" name="Line 4"/>
          <p:cNvSpPr>
            <a:spLocks noChangeShapeType="1"/>
          </p:cNvSpPr>
          <p:nvPr/>
        </p:nvSpPr>
        <p:spPr bwMode="auto">
          <a:xfrm>
            <a:off x="3086100" y="2743200"/>
            <a:ext cx="457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57" name="Line 5"/>
          <p:cNvSpPr>
            <a:spLocks noChangeShapeType="1"/>
          </p:cNvSpPr>
          <p:nvPr/>
        </p:nvSpPr>
        <p:spPr bwMode="auto">
          <a:xfrm>
            <a:off x="3962400" y="2743200"/>
            <a:ext cx="457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58" name="Line 6"/>
          <p:cNvSpPr>
            <a:spLocks noChangeShapeType="1"/>
          </p:cNvSpPr>
          <p:nvPr/>
        </p:nvSpPr>
        <p:spPr bwMode="auto">
          <a:xfrm>
            <a:off x="2973771" y="2923765"/>
            <a:ext cx="112329" cy="35283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59" name="Line 7"/>
          <p:cNvSpPr>
            <a:spLocks noChangeShapeType="1"/>
          </p:cNvSpPr>
          <p:nvPr/>
        </p:nvSpPr>
        <p:spPr bwMode="auto">
          <a:xfrm>
            <a:off x="3848100" y="2970158"/>
            <a:ext cx="114300" cy="30644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27778491"/>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1524000" y="1800226"/>
            <a:ext cx="96012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latin typeface="Times New Roman" panose="02020603050405020304" pitchFamily="18" charset="0"/>
                <a:cs typeface="Times New Roman" panose="02020603050405020304" pitchFamily="18" charset="0"/>
              </a:rPr>
              <a:t>•</a:t>
            </a:r>
            <a:r>
              <a:rPr lang="en-US" altLang="en-US" sz="2400" dirty="0"/>
              <a:t> Problem: Given a protein fragment </a:t>
            </a:r>
            <a:r>
              <a:rPr lang="en-US" altLang="en-US" sz="2400" i="1" dirty="0"/>
              <a:t>f</a:t>
            </a:r>
            <a:r>
              <a:rPr lang="en-US" altLang="en-US" sz="2400" dirty="0"/>
              <a:t> and a complete      </a:t>
            </a:r>
          </a:p>
          <a:p>
            <a:pPr eaLnBrk="1" hangingPunct="1">
              <a:spcBef>
                <a:spcPct val="0"/>
              </a:spcBef>
              <a:buFontTx/>
              <a:buNone/>
            </a:pPr>
            <a:r>
              <a:rPr lang="en-US" altLang="en-US" sz="2400" dirty="0"/>
              <a:t>   protein molecule </a:t>
            </a:r>
            <a:r>
              <a:rPr lang="en-US" altLang="en-US" sz="2400" i="1" dirty="0"/>
              <a:t>p</a:t>
            </a:r>
            <a:r>
              <a:rPr lang="en-US" altLang="en-US" sz="2400" dirty="0"/>
              <a:t>, could </a:t>
            </a:r>
            <a:r>
              <a:rPr lang="en-US" altLang="en-US" sz="2400" i="1" dirty="0"/>
              <a:t>f</a:t>
            </a:r>
            <a:r>
              <a:rPr lang="en-US" altLang="en-US" sz="2400" dirty="0"/>
              <a:t> be a fragment from </a:t>
            </a:r>
            <a:r>
              <a:rPr lang="en-US" altLang="en-US" sz="2400" i="1" dirty="0"/>
              <a:t>p</a:t>
            </a:r>
            <a:r>
              <a:rPr lang="en-US" altLang="en-US" sz="2400" dirty="0"/>
              <a:t>?</a:t>
            </a:r>
          </a:p>
          <a:p>
            <a:pPr eaLnBrk="1" hangingPunct="1">
              <a:spcBef>
                <a:spcPct val="0"/>
              </a:spcBef>
              <a:buFontTx/>
              <a:buNone/>
            </a:pPr>
            <a:endParaRPr lang="en-US" altLang="en-US" sz="2400" dirty="0"/>
          </a:p>
          <a:p>
            <a:pPr eaLnBrk="1" hangingPunct="1">
              <a:spcBef>
                <a:spcPct val="0"/>
              </a:spcBef>
              <a:buFontTx/>
              <a:buNone/>
            </a:pPr>
            <a:r>
              <a:rPr lang="en-US" altLang="en-US" sz="2400" dirty="0">
                <a:latin typeface="Times New Roman" panose="02020603050405020304" pitchFamily="18" charset="0"/>
                <a:cs typeface="Times New Roman" panose="02020603050405020304" pitchFamily="18" charset="0"/>
              </a:rPr>
              <a:t>•</a:t>
            </a:r>
            <a:r>
              <a:rPr lang="en-US" altLang="en-US" sz="2400" dirty="0"/>
              <a:t> Encoding of the problem: Represent each protein </a:t>
            </a:r>
          </a:p>
          <a:p>
            <a:pPr eaLnBrk="1" hangingPunct="1">
              <a:spcBef>
                <a:spcPct val="0"/>
              </a:spcBef>
              <a:buFontTx/>
              <a:buNone/>
            </a:pPr>
            <a:r>
              <a:rPr lang="en-US" altLang="en-US" sz="2400" dirty="0"/>
              <a:t>   molecule or fragment as a sequence of amino acid    </a:t>
            </a:r>
          </a:p>
          <a:p>
            <a:pPr eaLnBrk="1" hangingPunct="1">
              <a:spcBef>
                <a:spcPct val="0"/>
              </a:spcBef>
              <a:buFontTx/>
              <a:buNone/>
            </a:pPr>
            <a:r>
              <a:rPr lang="en-US" altLang="en-US" sz="2400" dirty="0"/>
              <a:t>   residues.  Assign a letter to each of the 20 possible </a:t>
            </a:r>
          </a:p>
          <a:p>
            <a:pPr eaLnBrk="1" hangingPunct="1">
              <a:spcBef>
                <a:spcPct val="0"/>
              </a:spcBef>
              <a:buFontTx/>
              <a:buNone/>
            </a:pPr>
            <a:r>
              <a:rPr lang="en-US" altLang="en-US" sz="2400" dirty="0"/>
              <a:t>   amino acids.  So a protein fragment might be </a:t>
            </a:r>
          </a:p>
          <a:p>
            <a:pPr eaLnBrk="1" hangingPunct="1">
              <a:spcBef>
                <a:spcPct val="0"/>
              </a:spcBef>
              <a:buFontTx/>
              <a:buNone/>
            </a:pPr>
            <a:r>
              <a:rPr lang="en-US" altLang="en-US" sz="2400" dirty="0"/>
              <a:t>   represented as </a:t>
            </a:r>
            <a:r>
              <a:rPr lang="en-US" altLang="en-US" sz="2400" dirty="0">
                <a:latin typeface="Courier New" panose="02070309020205020404" pitchFamily="49" charset="0"/>
              </a:rPr>
              <a:t>AGHTYWDNR</a:t>
            </a:r>
            <a:r>
              <a:rPr lang="en-US" altLang="en-US" sz="2400" dirty="0"/>
              <a:t>.</a:t>
            </a:r>
          </a:p>
          <a:p>
            <a:pPr eaLnBrk="1" hangingPunct="1">
              <a:spcBef>
                <a:spcPct val="0"/>
              </a:spcBef>
              <a:buFontTx/>
              <a:buNone/>
            </a:pPr>
            <a:endParaRPr lang="en-US" altLang="en-US" sz="2400" dirty="0"/>
          </a:p>
          <a:p>
            <a:pPr eaLnBrk="1" hangingPunct="1">
              <a:spcBef>
                <a:spcPct val="0"/>
              </a:spcBef>
              <a:buFontTx/>
              <a:buNone/>
            </a:pPr>
            <a:r>
              <a:rPr lang="en-US" altLang="en-US" sz="2400" dirty="0">
                <a:latin typeface="Times New Roman" panose="02020603050405020304" pitchFamily="18" charset="0"/>
                <a:cs typeface="Times New Roman" panose="02020603050405020304" pitchFamily="18" charset="0"/>
              </a:rPr>
              <a:t>•</a:t>
            </a:r>
            <a:r>
              <a:rPr lang="en-US" altLang="en-US" sz="2400" dirty="0"/>
              <a:t> The language to be decided: </a:t>
            </a:r>
            <a:br>
              <a:rPr lang="en-US" altLang="en-US" sz="2400" dirty="0"/>
            </a:br>
            <a:r>
              <a:rPr lang="en-US" altLang="en-US" sz="2400" dirty="0"/>
              <a:t>{&lt;</a:t>
            </a:r>
            <a:r>
              <a:rPr lang="en-US" altLang="en-US" sz="2400" i="1" dirty="0"/>
              <a:t>f</a:t>
            </a:r>
            <a:r>
              <a:rPr lang="en-US" altLang="en-US" sz="2400" dirty="0"/>
              <a:t>, </a:t>
            </a:r>
            <a:r>
              <a:rPr lang="en-US" altLang="en-US" sz="2400" i="1" dirty="0"/>
              <a:t>p</a:t>
            </a:r>
            <a:r>
              <a:rPr lang="en-US" altLang="en-US" sz="2400" dirty="0"/>
              <a:t>&gt; : </a:t>
            </a:r>
            <a:r>
              <a:rPr lang="en-US" altLang="en-US" sz="2400" i="1" dirty="0"/>
              <a:t>f</a:t>
            </a:r>
            <a:r>
              <a:rPr lang="en-US" altLang="en-US" sz="2400" dirty="0"/>
              <a:t> could be a  fragment from </a:t>
            </a:r>
            <a:r>
              <a:rPr lang="en-US" altLang="en-US" sz="2400" i="1" dirty="0"/>
              <a:t>p</a:t>
            </a:r>
            <a:r>
              <a:rPr lang="en-US" altLang="en-US" sz="2400" dirty="0"/>
              <a:t>}.</a:t>
            </a:r>
          </a:p>
        </p:txBody>
      </p:sp>
      <p:sp>
        <p:nvSpPr>
          <p:cNvPr id="51203" name="Rectangle 3"/>
          <p:cNvSpPr>
            <a:spLocks noChangeArrowheads="1"/>
          </p:cNvSpPr>
          <p:nvPr/>
        </p:nvSpPr>
        <p:spPr bwMode="auto">
          <a:xfrm>
            <a:off x="1676400" y="914400"/>
            <a:ext cx="94488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a:solidFill>
                  <a:schemeClr val="tx2"/>
                </a:solidFill>
              </a:rPr>
              <a:t>Protein Sequence Allignment</a:t>
            </a:r>
          </a:p>
        </p:txBody>
      </p:sp>
    </p:spTree>
    <p:extLst>
      <p:ext uri="{BB962C8B-B14F-4D97-AF65-F5344CB8AC3E}">
        <p14:creationId xmlns:p14="http://schemas.microsoft.com/office/powerpoint/2010/main" val="3361010367"/>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2362200" y="1219201"/>
            <a:ext cx="8305800" cy="566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sz="2400" b="1" dirty="0">
                <a:solidFill>
                  <a:schemeClr val="accent5">
                    <a:lumMod val="50000"/>
                  </a:schemeClr>
                </a:solidFill>
              </a:rPr>
              <a:t>Cast sorting as language recognition decision problem:</a:t>
            </a:r>
          </a:p>
          <a:p>
            <a:pPr eaLnBrk="1" hangingPunct="1">
              <a:spcBef>
                <a:spcPct val="0"/>
              </a:spcBef>
              <a:buFontTx/>
              <a:buNone/>
              <a:defRPr/>
            </a:pPr>
            <a:endParaRPr lang="en-US" sz="1000" b="1" dirty="0"/>
          </a:p>
          <a:p>
            <a:pPr eaLnBrk="1" hangingPunct="1">
              <a:spcBef>
                <a:spcPct val="0"/>
              </a:spcBef>
              <a:buFontTx/>
              <a:buNone/>
              <a:defRPr/>
            </a:pPr>
            <a:r>
              <a:rPr lang="en-US" sz="2400" dirty="0">
                <a:latin typeface="Times New Roman" panose="02020603050405020304" pitchFamily="18" charset="0"/>
                <a:cs typeface="Times New Roman" panose="02020603050405020304" pitchFamily="18" charset="0"/>
              </a:rPr>
              <a:t>   •</a:t>
            </a:r>
            <a:r>
              <a:rPr lang="en-US" sz="2400" dirty="0"/>
              <a:t> Problem: Given a list of integers, sort it.</a:t>
            </a:r>
          </a:p>
          <a:p>
            <a:pPr eaLnBrk="1" hangingPunct="1">
              <a:spcBef>
                <a:spcPct val="0"/>
              </a:spcBef>
              <a:buFontTx/>
              <a:buNone/>
              <a:defRPr/>
            </a:pPr>
            <a:endParaRPr lang="en-US" sz="1000" dirty="0"/>
          </a:p>
          <a:p>
            <a:pPr eaLnBrk="1" hangingPunct="1">
              <a:spcBef>
                <a:spcPct val="0"/>
              </a:spcBef>
              <a:buFontTx/>
              <a:buNone/>
              <a:defRPr/>
            </a:pPr>
            <a:r>
              <a:rPr lang="en-US" sz="2400" dirty="0">
                <a:latin typeface="Times New Roman" panose="02020603050405020304" pitchFamily="18" charset="0"/>
                <a:cs typeface="Times New Roman" panose="02020603050405020304" pitchFamily="18" charset="0"/>
              </a:rPr>
              <a:t>   •</a:t>
            </a:r>
            <a:r>
              <a:rPr lang="en-US" sz="2400" dirty="0"/>
              <a:t> Encoding of the problem: Transform the sorting </a:t>
            </a:r>
          </a:p>
          <a:p>
            <a:pPr eaLnBrk="1" hangingPunct="1">
              <a:spcBef>
                <a:spcPct val="0"/>
              </a:spcBef>
              <a:buFontTx/>
              <a:buNone/>
              <a:defRPr/>
            </a:pPr>
            <a:r>
              <a:rPr lang="en-US" sz="2400" dirty="0"/>
              <a:t>      problem into one of examining a pair of lists. </a:t>
            </a:r>
          </a:p>
          <a:p>
            <a:pPr eaLnBrk="1" hangingPunct="1">
              <a:spcBef>
                <a:spcPct val="0"/>
              </a:spcBef>
              <a:buFontTx/>
              <a:buNone/>
              <a:defRPr/>
            </a:pPr>
            <a:r>
              <a:rPr lang="en-US" sz="1000" dirty="0"/>
              <a:t>      </a:t>
            </a:r>
          </a:p>
          <a:p>
            <a:pPr eaLnBrk="1" hangingPunct="1">
              <a:spcBef>
                <a:spcPct val="0"/>
              </a:spcBef>
              <a:buFontTx/>
              <a:buNone/>
              <a:defRPr/>
            </a:pPr>
            <a:r>
              <a:rPr lang="en-US" sz="2400" dirty="0">
                <a:latin typeface="Times New Roman" panose="02020603050405020304" pitchFamily="18" charset="0"/>
                <a:cs typeface="Times New Roman" panose="02020603050405020304" pitchFamily="18" charset="0"/>
              </a:rPr>
              <a:t>   •</a:t>
            </a:r>
            <a:r>
              <a:rPr lang="en-US" sz="2400" dirty="0"/>
              <a:t> The language to be decided:</a:t>
            </a:r>
          </a:p>
          <a:p>
            <a:pPr eaLnBrk="1" hangingPunct="1">
              <a:spcBef>
                <a:spcPct val="0"/>
              </a:spcBef>
              <a:buFontTx/>
              <a:buNone/>
              <a:defRPr/>
            </a:pPr>
            <a:endParaRPr lang="en-US" sz="1000" dirty="0"/>
          </a:p>
          <a:p>
            <a:pPr eaLnBrk="1" hangingPunct="1">
              <a:spcBef>
                <a:spcPct val="0"/>
              </a:spcBef>
              <a:buFontTx/>
              <a:buNone/>
              <a:defRPr/>
            </a:pPr>
            <a:r>
              <a:rPr lang="en-US" sz="1800" dirty="0"/>
              <a:t>    </a:t>
            </a:r>
            <a:r>
              <a:rPr lang="en-US" sz="2400" i="1" dirty="0"/>
              <a:t>L</a:t>
            </a:r>
            <a:r>
              <a:rPr lang="en-US" sz="2400" dirty="0"/>
              <a:t> =	{</a:t>
            </a:r>
            <a:r>
              <a:rPr lang="en-US" sz="2400" i="1" dirty="0"/>
              <a:t>w</a:t>
            </a:r>
            <a:r>
              <a:rPr lang="en-US" sz="2400" baseline="-25000" dirty="0"/>
              <a:t>1</a:t>
            </a:r>
            <a:r>
              <a:rPr lang="en-US" sz="2400" dirty="0"/>
              <a:t> </a:t>
            </a:r>
            <a:r>
              <a:rPr lang="en-US" sz="2400" dirty="0">
                <a:latin typeface="Courier New" panose="02070309020205020404" pitchFamily="49" charset="0"/>
              </a:rPr>
              <a:t>#</a:t>
            </a:r>
            <a:r>
              <a:rPr lang="en-US" sz="2400" dirty="0"/>
              <a:t> </a:t>
            </a:r>
            <a:r>
              <a:rPr lang="en-US" sz="2400" i="1" dirty="0"/>
              <a:t>w</a:t>
            </a:r>
            <a:r>
              <a:rPr lang="en-US" sz="2400" baseline="-25000" dirty="0"/>
              <a:t>2</a:t>
            </a:r>
            <a:r>
              <a:rPr lang="en-US" sz="2400" dirty="0"/>
              <a:t>: </a:t>
            </a:r>
            <a:r>
              <a:rPr lang="en-US" sz="2400" dirty="0">
                <a:sym typeface="Symbol" panose="05050102010706020507" pitchFamily="18" charset="2"/>
              </a:rPr>
              <a:t></a:t>
            </a:r>
            <a:r>
              <a:rPr lang="en-US" sz="2400" i="1" dirty="0"/>
              <a:t>n</a:t>
            </a:r>
            <a:r>
              <a:rPr lang="en-US" sz="2400" dirty="0">
                <a:sym typeface="Symbol" panose="05050102010706020507" pitchFamily="18" charset="2"/>
              </a:rPr>
              <a:t></a:t>
            </a:r>
            <a:r>
              <a:rPr lang="en-US" sz="2400" dirty="0"/>
              <a:t>1</a:t>
            </a:r>
          </a:p>
          <a:p>
            <a:pPr eaLnBrk="1" hangingPunct="1">
              <a:spcBef>
                <a:spcPct val="0"/>
              </a:spcBef>
              <a:buFontTx/>
              <a:buNone/>
              <a:defRPr/>
            </a:pPr>
            <a:r>
              <a:rPr lang="en-US" sz="2400" dirty="0"/>
              <a:t>	(</a:t>
            </a:r>
            <a:r>
              <a:rPr lang="en-US" sz="2400" i="1" dirty="0"/>
              <a:t>w</a:t>
            </a:r>
            <a:r>
              <a:rPr lang="en-US" sz="2400" baseline="-25000" dirty="0"/>
              <a:t>1</a:t>
            </a:r>
            <a:r>
              <a:rPr lang="en-US" sz="2400" dirty="0"/>
              <a:t> is of the form &lt;</a:t>
            </a:r>
            <a:r>
              <a:rPr lang="en-US" sz="2400" i="1" dirty="0"/>
              <a:t>int</a:t>
            </a:r>
            <a:r>
              <a:rPr lang="en-US" sz="2400" baseline="-25000" dirty="0"/>
              <a:t>1</a:t>
            </a:r>
            <a:r>
              <a:rPr lang="en-US" sz="2400" dirty="0"/>
              <a:t>, </a:t>
            </a:r>
            <a:r>
              <a:rPr lang="en-US" sz="2400" i="1" dirty="0"/>
              <a:t>int</a:t>
            </a:r>
            <a:r>
              <a:rPr lang="en-US" sz="2400" baseline="-25000" dirty="0"/>
              <a:t>2</a:t>
            </a:r>
            <a:r>
              <a:rPr lang="en-US" sz="2400" dirty="0"/>
              <a:t>, … </a:t>
            </a:r>
            <a:r>
              <a:rPr lang="en-US" sz="2400" i="1" dirty="0" err="1"/>
              <a:t>int</a:t>
            </a:r>
            <a:r>
              <a:rPr lang="en-US" sz="2400" i="1" baseline="-25000" dirty="0" err="1"/>
              <a:t>n</a:t>
            </a:r>
            <a:r>
              <a:rPr lang="en-US" sz="2400" dirty="0"/>
              <a:t>&gt;, </a:t>
            </a:r>
            <a:endParaRPr lang="en-US" sz="2400" i="1" dirty="0"/>
          </a:p>
          <a:p>
            <a:pPr eaLnBrk="1" hangingPunct="1">
              <a:spcBef>
                <a:spcPct val="0"/>
              </a:spcBef>
              <a:buFontTx/>
              <a:buNone/>
              <a:defRPr/>
            </a:pPr>
            <a:r>
              <a:rPr lang="en-US" sz="2400" i="1" dirty="0"/>
              <a:t>	w</a:t>
            </a:r>
            <a:r>
              <a:rPr lang="en-US" sz="2400" baseline="-25000" dirty="0"/>
              <a:t>2</a:t>
            </a:r>
            <a:r>
              <a:rPr lang="en-US" sz="2400" dirty="0"/>
              <a:t> is of the form &lt;</a:t>
            </a:r>
            <a:r>
              <a:rPr lang="en-US" sz="2400" i="1" dirty="0"/>
              <a:t>int</a:t>
            </a:r>
            <a:r>
              <a:rPr lang="en-US" sz="2400" baseline="-25000" dirty="0"/>
              <a:t>1</a:t>
            </a:r>
            <a:r>
              <a:rPr lang="en-US" sz="2400" dirty="0"/>
              <a:t>, </a:t>
            </a:r>
            <a:r>
              <a:rPr lang="en-US" sz="2400" i="1" dirty="0"/>
              <a:t>int</a:t>
            </a:r>
            <a:r>
              <a:rPr lang="en-US" sz="2400" baseline="-25000" dirty="0"/>
              <a:t>2</a:t>
            </a:r>
            <a:r>
              <a:rPr lang="en-US" sz="2400" dirty="0"/>
              <a:t>, … </a:t>
            </a:r>
            <a:r>
              <a:rPr lang="en-US" sz="2400" i="1" dirty="0" err="1"/>
              <a:t>int</a:t>
            </a:r>
            <a:r>
              <a:rPr lang="en-US" sz="2400" i="1" baseline="-25000" dirty="0" err="1"/>
              <a:t>n</a:t>
            </a:r>
            <a:r>
              <a:rPr lang="en-US" sz="2400" dirty="0"/>
              <a:t>&gt;, and</a:t>
            </a:r>
            <a:endParaRPr lang="en-US" sz="2400" i="1" dirty="0"/>
          </a:p>
          <a:p>
            <a:pPr eaLnBrk="1" hangingPunct="1">
              <a:spcBef>
                <a:spcPct val="0"/>
              </a:spcBef>
              <a:buFontTx/>
              <a:buNone/>
              <a:defRPr/>
            </a:pPr>
            <a:r>
              <a:rPr lang="en-US" sz="2400" i="1" dirty="0"/>
              <a:t>	w</a:t>
            </a:r>
            <a:r>
              <a:rPr lang="en-US" sz="2400" baseline="-25000" dirty="0"/>
              <a:t>2</a:t>
            </a:r>
            <a:r>
              <a:rPr lang="en-US" sz="2400" dirty="0"/>
              <a:t> contains the same objects as </a:t>
            </a:r>
            <a:r>
              <a:rPr lang="en-US" sz="2400" i="1" dirty="0"/>
              <a:t>w</a:t>
            </a:r>
            <a:r>
              <a:rPr lang="en-US" sz="2400" baseline="-25000" dirty="0"/>
              <a:t>1</a:t>
            </a:r>
            <a:r>
              <a:rPr lang="en-US" sz="2400" dirty="0"/>
              <a:t> and </a:t>
            </a:r>
            <a:endParaRPr lang="en-US" sz="2400" i="1" dirty="0"/>
          </a:p>
          <a:p>
            <a:pPr eaLnBrk="1" hangingPunct="1">
              <a:spcBef>
                <a:spcPct val="0"/>
              </a:spcBef>
              <a:buFontTx/>
              <a:buNone/>
              <a:defRPr/>
            </a:pPr>
            <a:r>
              <a:rPr lang="en-US" sz="2400" i="1" dirty="0"/>
              <a:t>           w</a:t>
            </a:r>
            <a:r>
              <a:rPr lang="en-US" sz="2400" baseline="-25000" dirty="0"/>
              <a:t>2</a:t>
            </a:r>
            <a:r>
              <a:rPr lang="en-US" sz="2400" dirty="0"/>
              <a:t> is sorted)}</a:t>
            </a:r>
          </a:p>
          <a:p>
            <a:pPr eaLnBrk="1" hangingPunct="1">
              <a:spcBef>
                <a:spcPct val="0"/>
              </a:spcBef>
              <a:buFontTx/>
              <a:buNone/>
              <a:defRPr/>
            </a:pPr>
            <a:endParaRPr lang="en-US" sz="1000" dirty="0"/>
          </a:p>
          <a:p>
            <a:pPr eaLnBrk="1" hangingPunct="1">
              <a:spcBef>
                <a:spcPct val="0"/>
              </a:spcBef>
              <a:buFontTx/>
              <a:buNone/>
              <a:defRPr/>
            </a:pPr>
            <a:r>
              <a:rPr lang="en-US" sz="2400" dirty="0"/>
              <a:t>Examples:</a:t>
            </a:r>
          </a:p>
          <a:p>
            <a:pPr eaLnBrk="1" hangingPunct="1">
              <a:spcBef>
                <a:spcPct val="0"/>
              </a:spcBef>
              <a:buFontTx/>
              <a:buNone/>
              <a:defRPr/>
            </a:pPr>
            <a:r>
              <a:rPr lang="en-US" sz="2400" dirty="0"/>
              <a:t>	&lt;</a:t>
            </a:r>
            <a:r>
              <a:rPr lang="en-US" sz="2400" dirty="0">
                <a:latin typeface="Courier New" panose="02070309020205020404" pitchFamily="49" charset="0"/>
              </a:rPr>
              <a:t>1,5,3,9,6&gt;#&lt;1,3,5,6,9&gt;</a:t>
            </a:r>
            <a:r>
              <a:rPr lang="en-US" sz="2400" dirty="0"/>
              <a:t> </a:t>
            </a:r>
            <a:r>
              <a:rPr lang="en-US" sz="2400" dirty="0">
                <a:sym typeface="Symbol" panose="05050102010706020507" pitchFamily="18" charset="2"/>
              </a:rPr>
              <a:t></a:t>
            </a:r>
            <a:r>
              <a:rPr lang="en-US" sz="2400" dirty="0"/>
              <a:t> </a:t>
            </a:r>
            <a:r>
              <a:rPr lang="en-US" sz="2400" i="1" dirty="0"/>
              <a:t>L</a:t>
            </a:r>
            <a:endParaRPr lang="en-US" sz="2400" dirty="0"/>
          </a:p>
          <a:p>
            <a:pPr eaLnBrk="1" hangingPunct="1">
              <a:spcBef>
                <a:spcPct val="0"/>
              </a:spcBef>
              <a:buFontTx/>
              <a:buNone/>
              <a:defRPr/>
            </a:pPr>
            <a:r>
              <a:rPr lang="en-US" sz="2400" dirty="0"/>
              <a:t>	&lt;</a:t>
            </a:r>
            <a:r>
              <a:rPr lang="en-US" sz="2400" dirty="0">
                <a:latin typeface="Courier New" panose="02070309020205020404" pitchFamily="49" charset="0"/>
              </a:rPr>
              <a:t>1,5,3,9,6&gt;#&lt;1,2,3,4,5,6,7&gt;</a:t>
            </a:r>
            <a:r>
              <a:rPr lang="en-US" sz="2400" dirty="0"/>
              <a:t> </a:t>
            </a:r>
            <a:r>
              <a:rPr lang="en-US" sz="2400" dirty="0">
                <a:sym typeface="Symbol" panose="05050102010706020507" pitchFamily="18" charset="2"/>
              </a:rPr>
              <a:t></a:t>
            </a:r>
            <a:r>
              <a:rPr lang="en-US" sz="2400" dirty="0"/>
              <a:t> </a:t>
            </a:r>
            <a:r>
              <a:rPr lang="en-US" sz="2400" i="1" dirty="0"/>
              <a:t>L</a:t>
            </a:r>
          </a:p>
        </p:txBody>
      </p:sp>
      <p:sp>
        <p:nvSpPr>
          <p:cNvPr id="28675" name="Rectangle 3"/>
          <p:cNvSpPr>
            <a:spLocks noChangeArrowheads="1"/>
          </p:cNvSpPr>
          <p:nvPr/>
        </p:nvSpPr>
        <p:spPr bwMode="auto">
          <a:xfrm>
            <a:off x="2438400" y="76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600" b="1">
                <a:solidFill>
                  <a:schemeClr val="tx2"/>
                </a:solidFill>
              </a:rPr>
              <a:t>Turning Problems Into Language Recognition Problems</a:t>
            </a:r>
            <a:r>
              <a:rPr lang="en-US" altLang="en-US" sz="3600">
                <a:solidFill>
                  <a:schemeClr val="tx2"/>
                </a:solidFill>
              </a:rPr>
              <a:t> </a:t>
            </a:r>
          </a:p>
        </p:txBody>
      </p:sp>
    </p:spTree>
    <p:extLst>
      <p:ext uri="{BB962C8B-B14F-4D97-AF65-F5344CB8AC3E}">
        <p14:creationId xmlns:p14="http://schemas.microsoft.com/office/powerpoint/2010/main" val="2205412521"/>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1200806" y="1020160"/>
            <a:ext cx="10076794" cy="6124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smtClean="0"/>
              <a:t>Cast </a:t>
            </a:r>
            <a:r>
              <a:rPr lang="en-US" altLang="en-US" sz="2400" dirty="0"/>
              <a:t>database querying as decision:</a:t>
            </a:r>
          </a:p>
          <a:p>
            <a:pPr eaLnBrk="1" hangingPunct="1">
              <a:spcBef>
                <a:spcPct val="0"/>
              </a:spcBef>
              <a:buFontTx/>
              <a:buNone/>
            </a:pPr>
            <a:endParaRPr lang="en-US" altLang="en-US" sz="1400" dirty="0"/>
          </a:p>
          <a:p>
            <a:pPr eaLnBrk="1" hangingPunct="1">
              <a:spcBef>
                <a:spcPct val="0"/>
              </a:spcBef>
              <a:buFontTx/>
              <a:buNone/>
            </a:pPr>
            <a:r>
              <a:rPr lang="en-US" altLang="en-US" sz="2400" dirty="0">
                <a:latin typeface="Times New Roman" panose="02020603050405020304" pitchFamily="18" charset="0"/>
                <a:cs typeface="Times New Roman" panose="02020603050405020304" pitchFamily="18" charset="0"/>
              </a:rPr>
              <a:t>   •</a:t>
            </a:r>
            <a:r>
              <a:rPr lang="en-US" altLang="en-US" sz="2400" dirty="0"/>
              <a:t> Problem: Given a database and a query, execute the query.</a:t>
            </a:r>
          </a:p>
          <a:p>
            <a:pPr eaLnBrk="1" hangingPunct="1">
              <a:spcBef>
                <a:spcPct val="0"/>
              </a:spcBef>
              <a:buFontTx/>
              <a:buNone/>
            </a:pPr>
            <a:endParaRPr lang="en-US" altLang="en-US" sz="1400" dirty="0"/>
          </a:p>
          <a:p>
            <a:pPr eaLnBrk="1" hangingPunct="1">
              <a:spcBef>
                <a:spcPct val="0"/>
              </a:spcBef>
              <a:buFontTx/>
              <a:buNone/>
            </a:pPr>
            <a:r>
              <a:rPr lang="en-US" altLang="en-US" sz="2400" dirty="0">
                <a:latin typeface="Times New Roman" panose="02020603050405020304" pitchFamily="18" charset="0"/>
                <a:cs typeface="Times New Roman" panose="02020603050405020304" pitchFamily="18" charset="0"/>
              </a:rPr>
              <a:t>   •</a:t>
            </a:r>
            <a:r>
              <a:rPr lang="en-US" altLang="en-US" sz="2400" dirty="0"/>
              <a:t> Encoding of the problem: Transform the query execution problem </a:t>
            </a:r>
          </a:p>
          <a:p>
            <a:pPr eaLnBrk="1" hangingPunct="1">
              <a:spcBef>
                <a:spcPct val="0"/>
              </a:spcBef>
              <a:buFontTx/>
              <a:buNone/>
            </a:pPr>
            <a:r>
              <a:rPr lang="en-US" altLang="en-US" sz="2400" dirty="0"/>
              <a:t>      into evaluating a reply for correctness.</a:t>
            </a:r>
          </a:p>
          <a:p>
            <a:pPr eaLnBrk="1" hangingPunct="1">
              <a:spcBef>
                <a:spcPct val="0"/>
              </a:spcBef>
              <a:buFontTx/>
              <a:buNone/>
            </a:pPr>
            <a:endParaRPr lang="en-US" altLang="en-US" sz="1400" dirty="0"/>
          </a:p>
          <a:p>
            <a:pPr eaLnBrk="1" hangingPunct="1">
              <a:spcBef>
                <a:spcPct val="0"/>
              </a:spcBef>
              <a:buFontTx/>
              <a:buNone/>
            </a:pPr>
            <a:r>
              <a:rPr lang="en-US" altLang="en-US" sz="2400" dirty="0">
                <a:latin typeface="Times New Roman" panose="02020603050405020304" pitchFamily="18" charset="0"/>
                <a:cs typeface="Times New Roman" panose="02020603050405020304" pitchFamily="18" charset="0"/>
              </a:rPr>
              <a:t>   •</a:t>
            </a:r>
            <a:r>
              <a:rPr lang="en-US" altLang="en-US" sz="2400" dirty="0"/>
              <a:t> The language to be decided:</a:t>
            </a:r>
          </a:p>
          <a:p>
            <a:pPr eaLnBrk="1" hangingPunct="1">
              <a:spcBef>
                <a:spcPct val="0"/>
              </a:spcBef>
              <a:buFontTx/>
              <a:buNone/>
            </a:pPr>
            <a:endParaRPr lang="en-US" altLang="en-US" sz="1400" i="1" dirty="0"/>
          </a:p>
          <a:p>
            <a:pPr eaLnBrk="1" hangingPunct="1">
              <a:spcBef>
                <a:spcPct val="0"/>
              </a:spcBef>
              <a:buFontTx/>
              <a:buNone/>
            </a:pPr>
            <a:r>
              <a:rPr lang="en-US" altLang="en-US" sz="2400" i="1" dirty="0"/>
              <a:t>   L</a:t>
            </a:r>
            <a:r>
              <a:rPr lang="en-US" altLang="en-US" sz="2400" dirty="0"/>
              <a:t> = {</a:t>
            </a:r>
            <a:r>
              <a:rPr lang="en-US" altLang="en-US" sz="2400" i="1" dirty="0"/>
              <a:t>d</a:t>
            </a:r>
            <a:r>
              <a:rPr lang="en-US" altLang="en-US" sz="2400" dirty="0"/>
              <a:t> </a:t>
            </a:r>
            <a:r>
              <a:rPr lang="en-US" altLang="en-US" sz="2400" dirty="0">
                <a:latin typeface="Courier New" panose="02070309020205020404" pitchFamily="49" charset="0"/>
              </a:rPr>
              <a:t>#</a:t>
            </a:r>
            <a:r>
              <a:rPr lang="en-US" altLang="en-US" sz="2400" dirty="0"/>
              <a:t> </a:t>
            </a:r>
            <a:r>
              <a:rPr lang="en-US" altLang="en-US" sz="2400" i="1" dirty="0"/>
              <a:t>q</a:t>
            </a:r>
            <a:r>
              <a:rPr lang="en-US" altLang="en-US" sz="2400" dirty="0"/>
              <a:t> </a:t>
            </a:r>
            <a:r>
              <a:rPr lang="en-US" altLang="en-US" sz="2400" dirty="0">
                <a:latin typeface="Courier New" panose="02070309020205020404" pitchFamily="49" charset="0"/>
              </a:rPr>
              <a:t>#</a:t>
            </a:r>
            <a:r>
              <a:rPr lang="en-US" altLang="en-US" sz="2400" dirty="0"/>
              <a:t> </a:t>
            </a:r>
            <a:r>
              <a:rPr lang="en-US" altLang="en-US" sz="2400" i="1" dirty="0"/>
              <a:t>a</a:t>
            </a:r>
            <a:r>
              <a:rPr lang="en-US" altLang="en-US" sz="2400" dirty="0"/>
              <a:t>:</a:t>
            </a:r>
          </a:p>
          <a:p>
            <a:pPr eaLnBrk="1" hangingPunct="1">
              <a:spcBef>
                <a:spcPct val="0"/>
              </a:spcBef>
              <a:buFontTx/>
              <a:buNone/>
            </a:pPr>
            <a:r>
              <a:rPr lang="en-US" altLang="en-US" sz="2400" dirty="0"/>
              <a:t>	</a:t>
            </a:r>
            <a:r>
              <a:rPr lang="en-US" altLang="en-US" sz="2400" i="1" dirty="0"/>
              <a:t>d</a:t>
            </a:r>
            <a:r>
              <a:rPr lang="en-US" altLang="en-US" sz="2400" dirty="0"/>
              <a:t> is an encoding of a database,</a:t>
            </a:r>
          </a:p>
          <a:p>
            <a:pPr eaLnBrk="1" hangingPunct="1">
              <a:spcBef>
                <a:spcPct val="0"/>
              </a:spcBef>
              <a:buFontTx/>
              <a:buNone/>
            </a:pPr>
            <a:r>
              <a:rPr lang="en-US" altLang="en-US" sz="2400" dirty="0"/>
              <a:t>	</a:t>
            </a:r>
            <a:r>
              <a:rPr lang="en-US" altLang="en-US" sz="2400" i="1" dirty="0"/>
              <a:t>q</a:t>
            </a:r>
            <a:r>
              <a:rPr lang="en-US" altLang="en-US" sz="2400" dirty="0"/>
              <a:t> is a string representing a query, and</a:t>
            </a:r>
          </a:p>
          <a:p>
            <a:pPr eaLnBrk="1" hangingPunct="1">
              <a:spcBef>
                <a:spcPct val="0"/>
              </a:spcBef>
              <a:buFontTx/>
              <a:buNone/>
            </a:pPr>
            <a:r>
              <a:rPr lang="en-US" altLang="en-US" sz="2400" dirty="0"/>
              <a:t>	</a:t>
            </a:r>
            <a:r>
              <a:rPr lang="en-US" altLang="en-US" sz="2400" i="1" dirty="0"/>
              <a:t>a</a:t>
            </a:r>
            <a:r>
              <a:rPr lang="en-US" altLang="en-US" sz="2400" dirty="0"/>
              <a:t> is the correct result of applying </a:t>
            </a:r>
            <a:r>
              <a:rPr lang="en-US" altLang="en-US" sz="2400" i="1" dirty="0"/>
              <a:t>q</a:t>
            </a:r>
            <a:r>
              <a:rPr lang="en-US" altLang="en-US" sz="2400" dirty="0"/>
              <a:t> to </a:t>
            </a:r>
            <a:r>
              <a:rPr lang="en-US" altLang="en-US" sz="2400" i="1" dirty="0"/>
              <a:t>d</a:t>
            </a:r>
            <a:r>
              <a:rPr lang="en-US" altLang="en-US" sz="2400" dirty="0"/>
              <a:t>}</a:t>
            </a:r>
          </a:p>
          <a:p>
            <a:pPr eaLnBrk="1" hangingPunct="1">
              <a:spcBef>
                <a:spcPct val="0"/>
              </a:spcBef>
              <a:buFontTx/>
              <a:buNone/>
            </a:pPr>
            <a:endParaRPr lang="en-US" altLang="en-US" sz="1400" dirty="0"/>
          </a:p>
          <a:p>
            <a:pPr eaLnBrk="1" hangingPunct="1">
              <a:spcBef>
                <a:spcPct val="0"/>
              </a:spcBef>
              <a:buFontTx/>
              <a:buNone/>
            </a:pPr>
            <a:r>
              <a:rPr lang="en-US" altLang="en-US" sz="2400" dirty="0"/>
              <a:t>   Example:</a:t>
            </a:r>
          </a:p>
          <a:p>
            <a:pPr eaLnBrk="1" hangingPunct="1">
              <a:spcBef>
                <a:spcPct val="0"/>
              </a:spcBef>
              <a:buFontTx/>
              <a:buNone/>
            </a:pPr>
            <a:r>
              <a:rPr lang="en-US" altLang="en-US" sz="2400" dirty="0"/>
              <a:t>	</a:t>
            </a:r>
            <a:r>
              <a:rPr lang="en-US" altLang="en-US" sz="2400" dirty="0">
                <a:latin typeface="Courier New" panose="02070309020205020404" pitchFamily="49" charset="0"/>
              </a:rPr>
              <a:t> (name, age, phone), (John, 23, 567-1234)</a:t>
            </a:r>
          </a:p>
          <a:p>
            <a:pPr eaLnBrk="1" hangingPunct="1">
              <a:spcBef>
                <a:spcPct val="0"/>
              </a:spcBef>
              <a:buFontTx/>
              <a:buNone/>
            </a:pPr>
            <a:r>
              <a:rPr lang="en-US" altLang="en-US" sz="2400" dirty="0">
                <a:latin typeface="Courier New" panose="02070309020205020404" pitchFamily="49" charset="0"/>
              </a:rPr>
              <a:t>	 (Mary, 24, 234-9876)#(select name age=23)#</a:t>
            </a:r>
          </a:p>
          <a:p>
            <a:pPr eaLnBrk="1" hangingPunct="1">
              <a:spcBef>
                <a:spcPct val="0"/>
              </a:spcBef>
              <a:buFontTx/>
              <a:buNone/>
            </a:pPr>
            <a:r>
              <a:rPr lang="en-US" altLang="en-US" sz="2400" dirty="0">
                <a:latin typeface="Courier New" panose="02070309020205020404" pitchFamily="49" charset="0"/>
              </a:rPr>
              <a:t>	 (John)   </a:t>
            </a:r>
            <a:r>
              <a:rPr lang="en-US" altLang="en-US" sz="2400" dirty="0"/>
              <a:t>   </a:t>
            </a:r>
            <a:r>
              <a:rPr lang="en-US" altLang="en-US" sz="2400" dirty="0">
                <a:sym typeface="Symbol" panose="05050102010706020507" pitchFamily="18" charset="2"/>
              </a:rPr>
              <a:t></a:t>
            </a:r>
            <a:r>
              <a:rPr lang="en-US" altLang="en-US" sz="2400" dirty="0"/>
              <a:t> </a:t>
            </a:r>
            <a:r>
              <a:rPr lang="en-US" altLang="en-US" sz="2400" i="1" dirty="0"/>
              <a:t>L</a:t>
            </a:r>
          </a:p>
        </p:txBody>
      </p:sp>
      <p:sp>
        <p:nvSpPr>
          <p:cNvPr id="57347" name="Rectangle 3"/>
          <p:cNvSpPr>
            <a:spLocks noChangeArrowheads="1"/>
          </p:cNvSpPr>
          <p:nvPr/>
        </p:nvSpPr>
        <p:spPr bwMode="auto">
          <a:xfrm>
            <a:off x="1219200" y="152400"/>
            <a:ext cx="10515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chemeClr val="tx2"/>
                </a:solidFill>
              </a:rPr>
              <a:t>Turning Problems Into Decision Problems</a:t>
            </a:r>
            <a:r>
              <a:rPr lang="en-US" altLang="en-US" sz="4000" dirty="0">
                <a:solidFill>
                  <a:schemeClr val="tx2"/>
                </a:solidFill>
              </a:rPr>
              <a:t> </a:t>
            </a:r>
          </a:p>
        </p:txBody>
      </p:sp>
    </p:spTree>
    <p:extLst>
      <p:ext uri="{BB962C8B-B14F-4D97-AF65-F5344CB8AC3E}">
        <p14:creationId xmlns:p14="http://schemas.microsoft.com/office/powerpoint/2010/main" val="828475587"/>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
          <p:cNvSpPr txBox="1">
            <a:spLocks noChangeArrowheads="1"/>
          </p:cNvSpPr>
          <p:nvPr/>
        </p:nvSpPr>
        <p:spPr bwMode="auto">
          <a:xfrm>
            <a:off x="990600" y="2228852"/>
            <a:ext cx="9982200" cy="2954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t>By </a:t>
            </a:r>
            <a:r>
              <a:rPr lang="en-US" altLang="en-US" sz="2400" i="1" dirty="0"/>
              <a:t>equivalent</a:t>
            </a:r>
            <a:r>
              <a:rPr lang="en-US" altLang="en-US" sz="2400" dirty="0"/>
              <a:t> we mean that either problem can be </a:t>
            </a:r>
            <a:r>
              <a:rPr lang="en-US" altLang="en-US" sz="2400" b="1" i="1" dirty="0">
                <a:solidFill>
                  <a:srgbClr val="3E868E"/>
                </a:solidFill>
              </a:rPr>
              <a:t>reduced to</a:t>
            </a:r>
            <a:r>
              <a:rPr lang="en-US" altLang="en-US" sz="2400" dirty="0"/>
              <a:t> the other.</a:t>
            </a:r>
          </a:p>
          <a:p>
            <a:pPr eaLnBrk="1" hangingPunct="1">
              <a:spcBef>
                <a:spcPct val="0"/>
              </a:spcBef>
              <a:buFontTx/>
              <a:buNone/>
            </a:pPr>
            <a:endParaRPr lang="en-US" altLang="en-US" sz="2400" dirty="0"/>
          </a:p>
          <a:p>
            <a:pPr eaLnBrk="1" hangingPunct="1">
              <a:spcBef>
                <a:spcPct val="0"/>
              </a:spcBef>
              <a:buFontTx/>
              <a:buNone/>
            </a:pPr>
            <a:r>
              <a:rPr lang="en-US" altLang="en-US" sz="2400" dirty="0"/>
              <a:t>If we have a machine to solve one, we can use it to build a machine to do the other, using only the starting machine and other functions that can be built using machines of equal or lesser power.</a:t>
            </a:r>
            <a:br>
              <a:rPr lang="en-US" altLang="en-US" sz="2400" dirty="0"/>
            </a:br>
            <a:r>
              <a:rPr lang="en-US" altLang="en-US" sz="2400" dirty="0"/>
              <a:t/>
            </a:r>
            <a:br>
              <a:rPr lang="en-US" altLang="en-US" sz="2400" dirty="0"/>
            </a:br>
            <a:r>
              <a:rPr lang="en-US" altLang="en-US" sz="2400" dirty="0"/>
              <a:t>Reduction does not always preserve efficiency!</a:t>
            </a:r>
          </a:p>
          <a:p>
            <a:pPr eaLnBrk="1" hangingPunct="1">
              <a:spcBef>
                <a:spcPct val="0"/>
              </a:spcBef>
              <a:buFontTx/>
              <a:buNone/>
            </a:pPr>
            <a:endParaRPr lang="en-US" altLang="en-US" sz="1800" dirty="0"/>
          </a:p>
        </p:txBody>
      </p:sp>
      <p:sp>
        <p:nvSpPr>
          <p:cNvPr id="59395" name="Rectangle 3"/>
          <p:cNvSpPr>
            <a:spLocks noChangeArrowheads="1"/>
          </p:cNvSpPr>
          <p:nvPr/>
        </p:nvSpPr>
        <p:spPr bwMode="auto">
          <a:xfrm>
            <a:off x="914400" y="381000"/>
            <a:ext cx="10896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chemeClr val="tx2"/>
                </a:solidFill>
              </a:rPr>
              <a:t>The Traditional Problems and their Language Formulations are Equivalent</a:t>
            </a:r>
          </a:p>
        </p:txBody>
      </p:sp>
    </p:spTree>
    <p:extLst>
      <p:ext uri="{BB962C8B-B14F-4D97-AF65-F5344CB8AC3E}">
        <p14:creationId xmlns:p14="http://schemas.microsoft.com/office/powerpoint/2010/main" val="1776007371"/>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2438400" y="1195954"/>
            <a:ext cx="82296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sz="2400" b="1" dirty="0">
                <a:solidFill>
                  <a:schemeClr val="accent5">
                    <a:lumMod val="50000"/>
                  </a:schemeClr>
                </a:solidFill>
              </a:rPr>
              <a:t>Cast multiplication as language recognition:</a:t>
            </a:r>
          </a:p>
          <a:p>
            <a:pPr eaLnBrk="1" hangingPunct="1">
              <a:spcBef>
                <a:spcPct val="0"/>
              </a:spcBef>
              <a:buFontTx/>
              <a:buNone/>
              <a:defRPr/>
            </a:pPr>
            <a:endParaRPr lang="en-US" sz="1000" dirty="0"/>
          </a:p>
          <a:p>
            <a:pPr eaLnBrk="1" hangingPunct="1">
              <a:spcBef>
                <a:spcPct val="0"/>
              </a:spcBef>
              <a:buFontTx/>
              <a:buNone/>
              <a:defRPr/>
            </a:pPr>
            <a:r>
              <a:rPr lang="en-US" sz="2400" dirty="0">
                <a:latin typeface="Times New Roman" panose="02020603050405020304" pitchFamily="18" charset="0"/>
                <a:cs typeface="Times New Roman" panose="02020603050405020304" pitchFamily="18" charset="0"/>
              </a:rPr>
              <a:t>   •</a:t>
            </a:r>
            <a:r>
              <a:rPr lang="en-US" sz="2400" dirty="0"/>
              <a:t> </a:t>
            </a:r>
            <a:r>
              <a:rPr lang="en-US" sz="2200" dirty="0"/>
              <a:t>Problem: Given two nonnegative integers, </a:t>
            </a:r>
          </a:p>
          <a:p>
            <a:pPr eaLnBrk="1" hangingPunct="1">
              <a:spcBef>
                <a:spcPct val="0"/>
              </a:spcBef>
              <a:buFontTx/>
              <a:buNone/>
              <a:defRPr/>
            </a:pPr>
            <a:r>
              <a:rPr lang="en-US" sz="2200" dirty="0"/>
              <a:t>      compute their product.</a:t>
            </a:r>
          </a:p>
          <a:p>
            <a:pPr eaLnBrk="1" hangingPunct="1">
              <a:spcBef>
                <a:spcPct val="0"/>
              </a:spcBef>
              <a:buFontTx/>
              <a:buNone/>
              <a:defRPr/>
            </a:pPr>
            <a:endParaRPr lang="en-US" sz="1000" dirty="0"/>
          </a:p>
          <a:p>
            <a:pPr eaLnBrk="1" hangingPunct="1">
              <a:spcBef>
                <a:spcPct val="0"/>
              </a:spcBef>
              <a:buFontTx/>
              <a:buNone/>
              <a:defRPr/>
            </a:pPr>
            <a:r>
              <a:rPr lang="en-US" sz="2400" dirty="0">
                <a:latin typeface="Times New Roman" panose="02020603050405020304" pitchFamily="18" charset="0"/>
                <a:cs typeface="Times New Roman" panose="02020603050405020304" pitchFamily="18" charset="0"/>
              </a:rPr>
              <a:t>   •</a:t>
            </a:r>
            <a:r>
              <a:rPr lang="en-US" sz="2400" dirty="0"/>
              <a:t> </a:t>
            </a:r>
            <a:r>
              <a:rPr lang="en-US" sz="2200" dirty="0"/>
              <a:t>Encode the problem: Transform computing into verification.</a:t>
            </a:r>
          </a:p>
          <a:p>
            <a:pPr eaLnBrk="1" hangingPunct="1">
              <a:spcBef>
                <a:spcPct val="0"/>
              </a:spcBef>
              <a:buFontTx/>
              <a:buNone/>
              <a:defRPr/>
            </a:pPr>
            <a:endParaRPr lang="en-US" sz="1000" dirty="0"/>
          </a:p>
          <a:p>
            <a:pPr eaLnBrk="1" hangingPunct="1">
              <a:spcBef>
                <a:spcPct val="0"/>
              </a:spcBef>
              <a:buFontTx/>
              <a:buNone/>
              <a:defRPr/>
            </a:pPr>
            <a:r>
              <a:rPr lang="en-US" sz="2400" dirty="0">
                <a:latin typeface="Times New Roman" panose="02020603050405020304" pitchFamily="18" charset="0"/>
                <a:cs typeface="Times New Roman" panose="02020603050405020304" pitchFamily="18" charset="0"/>
              </a:rPr>
              <a:t>   •</a:t>
            </a:r>
            <a:r>
              <a:rPr lang="en-US" sz="2400" dirty="0"/>
              <a:t> The language to be decided:</a:t>
            </a:r>
          </a:p>
          <a:p>
            <a:pPr eaLnBrk="1" hangingPunct="1">
              <a:spcBef>
                <a:spcPct val="0"/>
              </a:spcBef>
              <a:buFontTx/>
              <a:buNone/>
              <a:defRPr/>
            </a:pPr>
            <a:endParaRPr lang="en-US" sz="1000" dirty="0"/>
          </a:p>
          <a:p>
            <a:pPr eaLnBrk="1" hangingPunct="1">
              <a:spcBef>
                <a:spcPct val="0"/>
              </a:spcBef>
              <a:buFontTx/>
              <a:buNone/>
              <a:defRPr/>
            </a:pPr>
            <a:r>
              <a:rPr lang="en-US" altLang="en-US" sz="2400" b="1" i="1" dirty="0" smtClean="0">
                <a:solidFill>
                  <a:srgbClr val="3E868E"/>
                </a:solidFill>
              </a:rPr>
              <a:t>   INTEGERPROD</a:t>
            </a:r>
            <a:r>
              <a:rPr lang="en-US" altLang="en-US" sz="2400" dirty="0" smtClean="0"/>
              <a:t> </a:t>
            </a:r>
            <a:r>
              <a:rPr lang="en-US" altLang="en-US" sz="2400" dirty="0"/>
              <a:t>=  </a:t>
            </a:r>
            <a:r>
              <a:rPr lang="en-US" sz="2400" dirty="0"/>
              <a:t>{w of the form:</a:t>
            </a:r>
          </a:p>
          <a:p>
            <a:pPr eaLnBrk="1" hangingPunct="1">
              <a:spcBef>
                <a:spcPct val="0"/>
              </a:spcBef>
              <a:buFontTx/>
              <a:buNone/>
              <a:defRPr/>
            </a:pPr>
            <a:r>
              <a:rPr lang="en-US" sz="2400" dirty="0"/>
              <a:t>     &lt;</a:t>
            </a:r>
            <a:r>
              <a:rPr lang="en-US" sz="2400" i="1" dirty="0"/>
              <a:t>int</a:t>
            </a:r>
            <a:r>
              <a:rPr lang="en-US" sz="2400" baseline="-25000" dirty="0"/>
              <a:t>1</a:t>
            </a:r>
            <a:r>
              <a:rPr lang="en-US" sz="2400" dirty="0"/>
              <a:t>&gt;</a:t>
            </a:r>
            <a:r>
              <a:rPr lang="en-US" sz="2400" dirty="0">
                <a:latin typeface="Courier New" panose="02070309020205020404" pitchFamily="49" charset="0"/>
              </a:rPr>
              <a:t>x</a:t>
            </a:r>
            <a:r>
              <a:rPr lang="en-US" sz="2400" dirty="0"/>
              <a:t>&lt;</a:t>
            </a:r>
            <a:r>
              <a:rPr lang="en-US" sz="2400" i="1" dirty="0"/>
              <a:t>int</a:t>
            </a:r>
            <a:r>
              <a:rPr lang="en-US" sz="2400" baseline="-25000" dirty="0"/>
              <a:t>2</a:t>
            </a:r>
            <a:r>
              <a:rPr lang="en-US" sz="2400" dirty="0"/>
              <a:t>&gt;=&lt;</a:t>
            </a:r>
            <a:r>
              <a:rPr lang="en-US" sz="2400" i="1" dirty="0"/>
              <a:t>int</a:t>
            </a:r>
            <a:r>
              <a:rPr lang="en-US" sz="2400" baseline="-25000" dirty="0"/>
              <a:t>3</a:t>
            </a:r>
            <a:r>
              <a:rPr lang="en-US" sz="2400" dirty="0"/>
              <a:t>&gt;, where each &lt;</a:t>
            </a:r>
            <a:r>
              <a:rPr lang="en-US" sz="2400" i="1" dirty="0" err="1"/>
              <a:t>int</a:t>
            </a:r>
            <a:r>
              <a:rPr lang="en-US" sz="2400" i="1" baseline="-25000" dirty="0" err="1"/>
              <a:t>n</a:t>
            </a:r>
            <a:r>
              <a:rPr lang="en-US" sz="2400" dirty="0"/>
              <a:t>&gt; is an </a:t>
            </a:r>
            <a:br>
              <a:rPr lang="en-US" sz="2400" dirty="0"/>
            </a:br>
            <a:r>
              <a:rPr lang="en-US" sz="2400" dirty="0"/>
              <a:t>      encoding </a:t>
            </a:r>
            <a:r>
              <a:rPr lang="en-US" sz="2400" dirty="0" smtClean="0"/>
              <a:t>(decimal in </a:t>
            </a:r>
            <a:r>
              <a:rPr lang="en-US" sz="2400" dirty="0"/>
              <a:t>this case) of an integer, and</a:t>
            </a:r>
          </a:p>
          <a:p>
            <a:pPr eaLnBrk="1" hangingPunct="1">
              <a:spcBef>
                <a:spcPct val="0"/>
              </a:spcBef>
              <a:buFontTx/>
              <a:buNone/>
              <a:defRPr/>
            </a:pPr>
            <a:r>
              <a:rPr lang="en-US" sz="2400" dirty="0"/>
              <a:t>	     </a:t>
            </a:r>
            <a:r>
              <a:rPr lang="en-US" sz="2400" i="1" dirty="0"/>
              <a:t>int</a:t>
            </a:r>
            <a:r>
              <a:rPr lang="en-US" sz="2400" baseline="-25000" dirty="0"/>
              <a:t>3</a:t>
            </a:r>
            <a:r>
              <a:rPr lang="en-US" sz="2400" dirty="0"/>
              <a:t> = </a:t>
            </a:r>
            <a:r>
              <a:rPr lang="en-US" sz="2400" i="1" dirty="0"/>
              <a:t>int</a:t>
            </a:r>
            <a:r>
              <a:rPr lang="en-US" sz="2400" baseline="-25000" dirty="0"/>
              <a:t>1</a:t>
            </a:r>
            <a:r>
              <a:rPr lang="en-US" sz="2400" dirty="0"/>
              <a:t> </a:t>
            </a:r>
            <a:r>
              <a:rPr lang="en-US" sz="2400" dirty="0">
                <a:sym typeface="Symbol" panose="05050102010706020507" pitchFamily="18" charset="2"/>
              </a:rPr>
              <a:t></a:t>
            </a:r>
            <a:r>
              <a:rPr lang="en-US" sz="2400" dirty="0"/>
              <a:t> </a:t>
            </a:r>
            <a:r>
              <a:rPr lang="en-US" sz="2400" i="1" dirty="0"/>
              <a:t>int</a:t>
            </a:r>
            <a:r>
              <a:rPr lang="en-US" sz="2400" baseline="-25000" dirty="0"/>
              <a:t>2</a:t>
            </a:r>
            <a:r>
              <a:rPr lang="en-US" sz="2400" dirty="0"/>
              <a:t>}</a:t>
            </a:r>
          </a:p>
          <a:p>
            <a:pPr eaLnBrk="1" hangingPunct="1">
              <a:spcBef>
                <a:spcPct val="0"/>
              </a:spcBef>
              <a:buFontTx/>
              <a:buNone/>
              <a:defRPr/>
            </a:pPr>
            <a:endParaRPr lang="en-US" sz="1000" dirty="0"/>
          </a:p>
          <a:p>
            <a:pPr eaLnBrk="1" hangingPunct="1">
              <a:spcBef>
                <a:spcPct val="0"/>
              </a:spcBef>
              <a:buFontTx/>
              <a:buNone/>
              <a:defRPr/>
            </a:pPr>
            <a:r>
              <a:rPr lang="en-US" sz="2400" dirty="0"/>
              <a:t>	</a:t>
            </a:r>
            <a:r>
              <a:rPr lang="en-US" sz="2400" b="1" dirty="0">
                <a:solidFill>
                  <a:srgbClr val="3E868E"/>
                </a:solidFill>
                <a:latin typeface="Courier New" panose="02070309020205020404" pitchFamily="49" charset="0"/>
              </a:rPr>
              <a:t>12x9=108 </a:t>
            </a:r>
            <a:r>
              <a:rPr lang="en-US" sz="2400" b="1" dirty="0">
                <a:solidFill>
                  <a:srgbClr val="3E868E"/>
                </a:solidFill>
                <a:sym typeface="Symbol" panose="05050102010706020507" pitchFamily="18" charset="2"/>
              </a:rPr>
              <a:t></a:t>
            </a:r>
            <a:r>
              <a:rPr lang="en-US" sz="2400" b="1" dirty="0">
                <a:solidFill>
                  <a:srgbClr val="3E868E"/>
                </a:solidFill>
              </a:rPr>
              <a:t> </a:t>
            </a:r>
            <a:r>
              <a:rPr lang="en-US" sz="2400" b="1" i="1" dirty="0">
                <a:solidFill>
                  <a:srgbClr val="3E868E"/>
                </a:solidFill>
              </a:rPr>
              <a:t>INTEGERPROD</a:t>
            </a:r>
            <a:r>
              <a:rPr lang="en-US" sz="2400" b="1" dirty="0">
                <a:solidFill>
                  <a:srgbClr val="3E868E"/>
                </a:solidFill>
              </a:rPr>
              <a:t> </a:t>
            </a:r>
            <a:endParaRPr lang="en-US" sz="2400" b="1" dirty="0">
              <a:solidFill>
                <a:srgbClr val="3E868E"/>
              </a:solidFill>
              <a:latin typeface="Courier New" panose="02070309020205020404" pitchFamily="49" charset="0"/>
            </a:endParaRPr>
          </a:p>
          <a:p>
            <a:pPr eaLnBrk="1" hangingPunct="1">
              <a:spcBef>
                <a:spcPct val="0"/>
              </a:spcBef>
              <a:buFontTx/>
              <a:buNone/>
              <a:defRPr/>
            </a:pPr>
            <a:r>
              <a:rPr lang="en-US" sz="2400" b="1" dirty="0">
                <a:solidFill>
                  <a:srgbClr val="3E868E"/>
                </a:solidFill>
              </a:rPr>
              <a:t>	</a:t>
            </a:r>
            <a:r>
              <a:rPr lang="en-US" sz="2400" b="1" dirty="0">
                <a:solidFill>
                  <a:srgbClr val="3E868E"/>
                </a:solidFill>
                <a:latin typeface="Courier New" panose="02070309020205020404" pitchFamily="49" charset="0"/>
              </a:rPr>
              <a:t>12=12 </a:t>
            </a:r>
            <a:r>
              <a:rPr lang="en-US" sz="2400" b="1" dirty="0">
                <a:solidFill>
                  <a:srgbClr val="3E868E"/>
                </a:solidFill>
                <a:sym typeface="Symbol" panose="05050102010706020507" pitchFamily="18" charset="2"/>
              </a:rPr>
              <a:t></a:t>
            </a:r>
            <a:r>
              <a:rPr lang="en-US" sz="2400" b="1" dirty="0">
                <a:solidFill>
                  <a:srgbClr val="3E868E"/>
                </a:solidFill>
              </a:rPr>
              <a:t> </a:t>
            </a:r>
            <a:r>
              <a:rPr lang="en-US" sz="2400" b="1" i="1" dirty="0">
                <a:solidFill>
                  <a:srgbClr val="3E868E"/>
                </a:solidFill>
              </a:rPr>
              <a:t>INTEGERPROD</a:t>
            </a:r>
            <a:r>
              <a:rPr lang="en-US" sz="2400" b="1" dirty="0">
                <a:solidFill>
                  <a:srgbClr val="3E868E"/>
                </a:solidFill>
              </a:rPr>
              <a:t> </a:t>
            </a:r>
            <a:endParaRPr lang="en-US" sz="2400" b="1" dirty="0">
              <a:solidFill>
                <a:srgbClr val="3E868E"/>
              </a:solidFill>
              <a:latin typeface="Courier New" panose="02070309020205020404" pitchFamily="49" charset="0"/>
            </a:endParaRPr>
          </a:p>
          <a:p>
            <a:pPr eaLnBrk="1" hangingPunct="1">
              <a:spcBef>
                <a:spcPct val="0"/>
              </a:spcBef>
              <a:buFontTx/>
              <a:buNone/>
              <a:defRPr/>
            </a:pPr>
            <a:r>
              <a:rPr lang="en-US" sz="2400" b="1" dirty="0">
                <a:solidFill>
                  <a:srgbClr val="3E868E"/>
                </a:solidFill>
              </a:rPr>
              <a:t>	</a:t>
            </a:r>
            <a:r>
              <a:rPr lang="en-US" sz="2400" b="1" dirty="0">
                <a:solidFill>
                  <a:srgbClr val="3E868E"/>
                </a:solidFill>
                <a:latin typeface="Courier New" panose="02070309020205020404" pitchFamily="49" charset="0"/>
              </a:rPr>
              <a:t>12x8=108 </a:t>
            </a:r>
            <a:r>
              <a:rPr lang="en-US" sz="2400" b="1" dirty="0">
                <a:solidFill>
                  <a:srgbClr val="3E868E"/>
                </a:solidFill>
                <a:sym typeface="Symbol" panose="05050102010706020507" pitchFamily="18" charset="2"/>
              </a:rPr>
              <a:t></a:t>
            </a:r>
            <a:r>
              <a:rPr lang="en-US" sz="2400" b="1" dirty="0">
                <a:solidFill>
                  <a:srgbClr val="3E868E"/>
                </a:solidFill>
              </a:rPr>
              <a:t> </a:t>
            </a:r>
            <a:r>
              <a:rPr lang="en-US" sz="2400" b="1" i="1" dirty="0">
                <a:solidFill>
                  <a:srgbClr val="3E868E"/>
                </a:solidFill>
              </a:rPr>
              <a:t>INTEGERPROD</a:t>
            </a:r>
            <a:r>
              <a:rPr lang="en-US" sz="2400" b="1" dirty="0">
                <a:solidFill>
                  <a:srgbClr val="3E868E"/>
                </a:solidFill>
              </a:rPr>
              <a:t> </a:t>
            </a:r>
            <a:endParaRPr lang="en-US" sz="2400" b="1" dirty="0">
              <a:solidFill>
                <a:srgbClr val="3E868E"/>
              </a:solidFill>
              <a:latin typeface="Courier New" panose="02070309020205020404" pitchFamily="49" charset="0"/>
            </a:endParaRPr>
          </a:p>
        </p:txBody>
      </p:sp>
      <p:sp>
        <p:nvSpPr>
          <p:cNvPr id="14339" name="Rectangle 3"/>
          <p:cNvSpPr>
            <a:spLocks noChangeArrowheads="1"/>
          </p:cNvSpPr>
          <p:nvPr/>
        </p:nvSpPr>
        <p:spPr bwMode="auto">
          <a:xfrm>
            <a:off x="2438400" y="76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600" b="1" dirty="0">
                <a:solidFill>
                  <a:schemeClr val="tx2"/>
                </a:solidFill>
              </a:rPr>
              <a:t>Turning Problems into Language Recognition Problems</a:t>
            </a:r>
            <a:r>
              <a:rPr lang="en-US" altLang="en-US" sz="3600" dirty="0">
                <a:solidFill>
                  <a:schemeClr val="tx2"/>
                </a:solidFill>
              </a:rPr>
              <a:t> </a:t>
            </a:r>
          </a:p>
        </p:txBody>
      </p:sp>
    </p:spTree>
    <p:extLst>
      <p:ext uri="{BB962C8B-B14F-4D97-AF65-F5344CB8AC3E}">
        <p14:creationId xmlns:p14="http://schemas.microsoft.com/office/powerpoint/2010/main" val="3099005521"/>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81200" y="-228600"/>
            <a:ext cx="8229600" cy="1143000"/>
          </a:xfrm>
        </p:spPr>
        <p:txBody>
          <a:bodyPr/>
          <a:lstStyle/>
          <a:p>
            <a:r>
              <a:rPr lang="en-US" altLang="en-US" smtClean="0"/>
              <a:t>Your Questions?</a:t>
            </a:r>
          </a:p>
        </p:txBody>
      </p:sp>
      <p:sp>
        <p:nvSpPr>
          <p:cNvPr id="6147" name="Content Placeholder 2"/>
          <p:cNvSpPr>
            <a:spLocks noGrp="1"/>
          </p:cNvSpPr>
          <p:nvPr>
            <p:ph idx="1"/>
          </p:nvPr>
        </p:nvSpPr>
        <p:spPr>
          <a:xfrm>
            <a:off x="2133600" y="838200"/>
            <a:ext cx="6248400" cy="4648200"/>
          </a:xfrm>
        </p:spPr>
        <p:txBody>
          <a:bodyPr/>
          <a:lstStyle/>
          <a:p>
            <a:r>
              <a:rPr lang="en-US" altLang="en-US" smtClean="0"/>
              <a:t>Syllabus</a:t>
            </a:r>
          </a:p>
          <a:p>
            <a:r>
              <a:rPr lang="en-US" altLang="en-US" smtClean="0"/>
              <a:t>Yesterday's discussion</a:t>
            </a:r>
          </a:p>
          <a:p>
            <a:r>
              <a:rPr lang="en-US" altLang="en-US" smtClean="0"/>
              <a:t>Reading Assignments</a:t>
            </a:r>
          </a:p>
          <a:p>
            <a:r>
              <a:rPr lang="en-US" altLang="en-US" smtClean="0"/>
              <a:t>HW2</a:t>
            </a:r>
          </a:p>
          <a:p>
            <a:r>
              <a:rPr lang="en-US" altLang="en-US" smtClean="0"/>
              <a:t>Anything else</a:t>
            </a:r>
          </a:p>
        </p:txBody>
      </p:sp>
      <p:pic>
        <p:nvPicPr>
          <p:cNvPr id="614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98688" y="4008438"/>
            <a:ext cx="8164512" cy="254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loud Callout 5"/>
          <p:cNvSpPr/>
          <p:nvPr/>
        </p:nvSpPr>
        <p:spPr>
          <a:xfrm>
            <a:off x="7086600" y="457200"/>
            <a:ext cx="3429000" cy="3352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400" dirty="0"/>
              <a:t>The representation of a number is not the same thing as the number itself</a:t>
            </a:r>
          </a:p>
        </p:txBody>
      </p:sp>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2362200" y="871538"/>
            <a:ext cx="8058150" cy="5139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t>Consider the multiplication language example:</a:t>
            </a:r>
          </a:p>
          <a:p>
            <a:pPr eaLnBrk="1" hangingPunct="1">
              <a:spcBef>
                <a:spcPct val="0"/>
              </a:spcBef>
              <a:buFontTx/>
              <a:buNone/>
              <a:defRPr/>
            </a:pPr>
            <a:r>
              <a:rPr lang="en-US" altLang="en-US" sz="2200" b="1" i="1" dirty="0">
                <a:solidFill>
                  <a:srgbClr val="3E868E"/>
                </a:solidFill>
              </a:rPr>
              <a:t>INTEGERPROD</a:t>
            </a:r>
            <a:r>
              <a:rPr lang="en-US" altLang="en-US" sz="2200" dirty="0"/>
              <a:t> =  </a:t>
            </a:r>
            <a:r>
              <a:rPr lang="en-US" sz="2200" dirty="0"/>
              <a:t>{w of the form:</a:t>
            </a:r>
          </a:p>
          <a:p>
            <a:pPr eaLnBrk="1" hangingPunct="1">
              <a:spcBef>
                <a:spcPct val="0"/>
              </a:spcBef>
              <a:buFontTx/>
              <a:buNone/>
              <a:defRPr/>
            </a:pPr>
            <a:r>
              <a:rPr lang="en-US" sz="2200" dirty="0"/>
              <a:t>     &lt;</a:t>
            </a:r>
            <a:r>
              <a:rPr lang="en-US" sz="2200" i="1" dirty="0"/>
              <a:t>int</a:t>
            </a:r>
            <a:r>
              <a:rPr lang="en-US" sz="2200" baseline="-25000" dirty="0"/>
              <a:t>1</a:t>
            </a:r>
            <a:r>
              <a:rPr lang="en-US" sz="2200" dirty="0"/>
              <a:t>&gt;</a:t>
            </a:r>
            <a:r>
              <a:rPr lang="en-US" sz="2200" dirty="0">
                <a:latin typeface="Courier New" panose="02070309020205020404" pitchFamily="49" charset="0"/>
              </a:rPr>
              <a:t>x</a:t>
            </a:r>
            <a:r>
              <a:rPr lang="en-US" sz="2200" dirty="0"/>
              <a:t>&lt;</a:t>
            </a:r>
            <a:r>
              <a:rPr lang="en-US" sz="2200" i="1" dirty="0"/>
              <a:t>int</a:t>
            </a:r>
            <a:r>
              <a:rPr lang="en-US" sz="2200" baseline="-25000" dirty="0"/>
              <a:t>2</a:t>
            </a:r>
            <a:r>
              <a:rPr lang="en-US" sz="2200" dirty="0"/>
              <a:t>&gt;=&lt;</a:t>
            </a:r>
            <a:r>
              <a:rPr lang="en-US" sz="2200" i="1" dirty="0"/>
              <a:t>int</a:t>
            </a:r>
            <a:r>
              <a:rPr lang="en-US" sz="2200" baseline="-25000" dirty="0"/>
              <a:t>3</a:t>
            </a:r>
            <a:r>
              <a:rPr lang="en-US" sz="2200" dirty="0"/>
              <a:t>&gt;, where each &lt;</a:t>
            </a:r>
            <a:r>
              <a:rPr lang="en-US" sz="2200" i="1" dirty="0" err="1"/>
              <a:t>int</a:t>
            </a:r>
            <a:r>
              <a:rPr lang="en-US" sz="2200" i="1" baseline="-25000" dirty="0" err="1"/>
              <a:t>n</a:t>
            </a:r>
            <a:r>
              <a:rPr lang="en-US" sz="2200" dirty="0"/>
              <a:t>&gt; is an </a:t>
            </a:r>
            <a:br>
              <a:rPr lang="en-US" sz="2200" dirty="0"/>
            </a:br>
            <a:r>
              <a:rPr lang="en-US" sz="2200" dirty="0"/>
              <a:t>      encoding </a:t>
            </a:r>
            <a:r>
              <a:rPr lang="en-US" sz="2200" dirty="0" smtClean="0"/>
              <a:t>(decimal in </a:t>
            </a:r>
            <a:r>
              <a:rPr lang="en-US" sz="2200" dirty="0"/>
              <a:t>this case) of an integer, and</a:t>
            </a:r>
          </a:p>
          <a:p>
            <a:pPr eaLnBrk="1" hangingPunct="1">
              <a:spcBef>
                <a:spcPct val="0"/>
              </a:spcBef>
              <a:buFontTx/>
              <a:buNone/>
              <a:defRPr/>
            </a:pPr>
            <a:r>
              <a:rPr lang="en-US" sz="2200" dirty="0"/>
              <a:t>	     </a:t>
            </a:r>
            <a:r>
              <a:rPr lang="en-US" sz="2200" i="1" dirty="0"/>
              <a:t>int</a:t>
            </a:r>
            <a:r>
              <a:rPr lang="en-US" sz="2200" baseline="-25000" dirty="0"/>
              <a:t>3</a:t>
            </a:r>
            <a:r>
              <a:rPr lang="en-US" sz="2200" dirty="0"/>
              <a:t> = </a:t>
            </a:r>
            <a:r>
              <a:rPr lang="en-US" sz="2200" i="1" dirty="0"/>
              <a:t>int</a:t>
            </a:r>
            <a:r>
              <a:rPr lang="en-US" sz="2200" baseline="-25000" dirty="0"/>
              <a:t>1</a:t>
            </a:r>
            <a:r>
              <a:rPr lang="en-US" sz="2200" dirty="0"/>
              <a:t> </a:t>
            </a:r>
            <a:r>
              <a:rPr lang="en-US" sz="2200" dirty="0">
                <a:sym typeface="Symbol" panose="05050102010706020507" pitchFamily="18" charset="2"/>
              </a:rPr>
              <a:t></a:t>
            </a:r>
            <a:r>
              <a:rPr lang="en-US" sz="2200" dirty="0"/>
              <a:t> </a:t>
            </a:r>
            <a:r>
              <a:rPr lang="en-US" sz="2200" i="1" dirty="0"/>
              <a:t>int</a:t>
            </a:r>
            <a:r>
              <a:rPr lang="en-US" sz="2200" baseline="-25000" dirty="0"/>
              <a:t>2</a:t>
            </a:r>
            <a:r>
              <a:rPr lang="en-US" sz="2200" dirty="0"/>
              <a:t>}</a:t>
            </a:r>
          </a:p>
          <a:p>
            <a:pPr eaLnBrk="1" hangingPunct="1">
              <a:spcBef>
                <a:spcPct val="0"/>
              </a:spcBef>
              <a:buFontTx/>
              <a:buNone/>
            </a:pPr>
            <a:r>
              <a:rPr lang="en-US" altLang="en-US" sz="2400" dirty="0"/>
              <a:t/>
            </a:r>
            <a:br>
              <a:rPr lang="en-US" altLang="en-US" sz="2400" dirty="0"/>
            </a:br>
            <a:r>
              <a:rPr lang="en-US" altLang="en-US" sz="2400" dirty="0"/>
              <a:t>Given a multiplication function for integers, we can build a procedure that recognizes the </a:t>
            </a:r>
            <a:r>
              <a:rPr lang="en-US" altLang="en-US" sz="2400" i="1" dirty="0"/>
              <a:t>INTEGERPROD</a:t>
            </a:r>
            <a:r>
              <a:rPr lang="en-US" altLang="en-US" sz="2400" dirty="0"/>
              <a:t> language:  </a:t>
            </a:r>
            <a:r>
              <a:rPr lang="en-US" altLang="en-US" sz="2400" b="1" dirty="0" smtClean="0">
                <a:solidFill>
                  <a:srgbClr val="00CC99"/>
                </a:solidFill>
              </a:rPr>
              <a:t>(We will do this today)</a:t>
            </a:r>
            <a:endParaRPr lang="en-US" altLang="en-US" sz="2400" b="1" dirty="0">
              <a:solidFill>
                <a:srgbClr val="00CC99"/>
              </a:solidFill>
            </a:endParaRPr>
          </a:p>
          <a:p>
            <a:pPr eaLnBrk="1" hangingPunct="1">
              <a:spcBef>
                <a:spcPct val="0"/>
              </a:spcBef>
              <a:buFontTx/>
              <a:buNone/>
            </a:pPr>
            <a:endParaRPr lang="en-US" altLang="en-US" sz="2400" dirty="0"/>
          </a:p>
          <a:p>
            <a:pPr eaLnBrk="1" hangingPunct="1">
              <a:spcBef>
                <a:spcPct val="0"/>
              </a:spcBef>
              <a:buFontTx/>
              <a:buNone/>
            </a:pPr>
            <a:r>
              <a:rPr lang="en-US" altLang="en-US" sz="2400" dirty="0"/>
              <a:t>Given a function </a:t>
            </a:r>
            <a:r>
              <a:rPr lang="en-US" altLang="en-US" sz="2400" i="1" dirty="0"/>
              <a:t>R</a:t>
            </a:r>
            <a:r>
              <a:rPr lang="en-US" altLang="en-US" sz="2400" dirty="0"/>
              <a:t>(</a:t>
            </a:r>
            <a:r>
              <a:rPr lang="en-US" altLang="en-US" sz="2400" i="1" dirty="0"/>
              <a:t>w</a:t>
            </a:r>
            <a:r>
              <a:rPr lang="en-US" altLang="en-US" sz="2400" dirty="0"/>
              <a:t>) that recognizes  </a:t>
            </a:r>
            <a:r>
              <a:rPr lang="en-US" altLang="en-US" sz="2400" i="1" dirty="0"/>
              <a:t>INTEGERPROD</a:t>
            </a:r>
            <a:r>
              <a:rPr lang="en-US" altLang="en-US" sz="2400" dirty="0"/>
              <a:t>, we can build a procedure </a:t>
            </a:r>
            <a:r>
              <a:rPr lang="en-US" altLang="en-US" sz="2400" i="1" dirty="0" err="1"/>
              <a:t>Mult</a:t>
            </a:r>
            <a:r>
              <a:rPr lang="en-US" altLang="en-US" sz="2400" dirty="0"/>
              <a:t>(</a:t>
            </a:r>
            <a:r>
              <a:rPr lang="en-US" altLang="en-US" sz="2400" i="1" dirty="0" err="1"/>
              <a:t>m</a:t>
            </a:r>
            <a:r>
              <a:rPr lang="en-US" altLang="en-US" sz="2400" dirty="0" err="1"/>
              <a:t>,</a:t>
            </a:r>
            <a:r>
              <a:rPr lang="en-US" altLang="en-US" sz="2400" i="1" dirty="0" err="1"/>
              <a:t>n</a:t>
            </a:r>
            <a:r>
              <a:rPr lang="en-US" altLang="en-US" sz="2400" dirty="0"/>
              <a:t>)  that computes the product of two integers:  </a:t>
            </a:r>
            <a:r>
              <a:rPr lang="en-US" altLang="en-US" sz="2400" b="1" dirty="0" smtClean="0">
                <a:solidFill>
                  <a:srgbClr val="00CC99"/>
                </a:solidFill>
              </a:rPr>
              <a:t>(figure this out </a:t>
            </a:r>
            <a:r>
              <a:rPr lang="en-US" altLang="en-US" sz="2400" b="1" dirty="0">
                <a:solidFill>
                  <a:srgbClr val="00CC99"/>
                </a:solidFill>
              </a:rPr>
              <a:t>during the weekend)</a:t>
            </a:r>
          </a:p>
        </p:txBody>
      </p:sp>
      <p:sp>
        <p:nvSpPr>
          <p:cNvPr id="16387" name="Rectangle 3"/>
          <p:cNvSpPr>
            <a:spLocks noChangeArrowheads="1"/>
          </p:cNvSpPr>
          <p:nvPr/>
        </p:nvSpPr>
        <p:spPr bwMode="auto">
          <a:xfrm>
            <a:off x="3276600" y="228600"/>
            <a:ext cx="497205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300" b="1">
                <a:solidFill>
                  <a:schemeClr val="tx2"/>
                </a:solidFill>
              </a:rPr>
              <a:t>Show the Equivalence </a:t>
            </a:r>
          </a:p>
        </p:txBody>
      </p:sp>
    </p:spTree>
    <p:extLst>
      <p:ext uri="{BB962C8B-B14F-4D97-AF65-F5344CB8AC3E}">
        <p14:creationId xmlns:p14="http://schemas.microsoft.com/office/powerpoint/2010/main" val="87294717"/>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b="1" dirty="0"/>
              <a:t>Logic: Propositional and first-order</a:t>
            </a:r>
            <a:endParaRPr lang="en-US" dirty="0"/>
          </a:p>
        </p:txBody>
      </p:sp>
      <p:sp>
        <p:nvSpPr>
          <p:cNvPr id="3" name="Subtitle 2"/>
          <p:cNvSpPr>
            <a:spLocks noGrp="1"/>
          </p:cNvSpPr>
          <p:nvPr>
            <p:ph type="subTitle" idx="1"/>
          </p:nvPr>
        </p:nvSpPr>
        <p:spPr/>
        <p:txBody>
          <a:bodyPr/>
          <a:lstStyle/>
          <a:p>
            <a:r>
              <a:rPr lang="en-US" dirty="0" smtClean="0"/>
              <a:t>Review of material form </a:t>
            </a:r>
            <a:r>
              <a:rPr lang="en-US" i="1" dirty="0" smtClean="0"/>
              <a:t>Grimaldi</a:t>
            </a:r>
            <a:r>
              <a:rPr lang="en-US" dirty="0" smtClean="0"/>
              <a:t> Chapter 2</a:t>
            </a:r>
            <a:br>
              <a:rPr lang="en-US" dirty="0" smtClean="0"/>
            </a:br>
            <a:r>
              <a:rPr lang="en-US" dirty="0" smtClean="0"/>
              <a:t>Based on </a:t>
            </a:r>
            <a:r>
              <a:rPr lang="en-US" i="1" dirty="0" smtClean="0"/>
              <a:t>Rich</a:t>
            </a:r>
            <a:r>
              <a:rPr lang="en-US" dirty="0" smtClean="0"/>
              <a:t> Chapter 8</a:t>
            </a:r>
            <a:endParaRPr lang="en-US" dirty="0"/>
          </a:p>
        </p:txBody>
      </p:sp>
    </p:spTree>
    <p:extLst>
      <p:ext uri="{BB962C8B-B14F-4D97-AF65-F5344CB8AC3E}">
        <p14:creationId xmlns:p14="http://schemas.microsoft.com/office/powerpoint/2010/main" val="184000078"/>
      </p:ext>
    </p:extLst>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990600" y="228600"/>
            <a:ext cx="10668000" cy="1470025"/>
          </a:xfrm>
        </p:spPr>
        <p:txBody>
          <a:bodyPr/>
          <a:lstStyle/>
          <a:p>
            <a:pPr eaLnBrk="1" hangingPunct="1"/>
            <a:r>
              <a:rPr lang="en-US" altLang="en-US" b="1" dirty="0" smtClean="0"/>
              <a:t>Logic: Propositional and first-order</a:t>
            </a:r>
          </a:p>
        </p:txBody>
      </p:sp>
      <p:sp>
        <p:nvSpPr>
          <p:cNvPr id="63491" name="TextBox 1"/>
          <p:cNvSpPr txBox="1">
            <a:spLocks noChangeArrowheads="1"/>
          </p:cNvSpPr>
          <p:nvPr/>
        </p:nvSpPr>
        <p:spPr bwMode="auto">
          <a:xfrm>
            <a:off x="1752600" y="1524000"/>
            <a:ext cx="83058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From Rich, Appendix A</a:t>
            </a:r>
          </a:p>
          <a:p>
            <a:pPr eaLnBrk="1" hangingPunct="1">
              <a:spcBef>
                <a:spcPct val="0"/>
              </a:spcBef>
              <a:buFontTx/>
              <a:buNone/>
            </a:pPr>
            <a:endParaRPr lang="en-US" altLang="en-US" sz="1800" dirty="0"/>
          </a:p>
          <a:p>
            <a:pPr eaLnBrk="1" hangingPunct="1">
              <a:spcBef>
                <a:spcPct val="0"/>
              </a:spcBef>
              <a:buFontTx/>
              <a:buNone/>
            </a:pPr>
            <a:r>
              <a:rPr lang="en-US" altLang="en-US" sz="1800" dirty="0"/>
              <a:t>Most of this material also appears in Grimaldi's Discrete Math book, Chapter 2</a:t>
            </a:r>
          </a:p>
        </p:txBody>
      </p:sp>
      <p:sp>
        <p:nvSpPr>
          <p:cNvPr id="63492" name="TextBox 1"/>
          <p:cNvSpPr txBox="1">
            <a:spLocks noChangeArrowheads="1"/>
          </p:cNvSpPr>
          <p:nvPr/>
        </p:nvSpPr>
        <p:spPr bwMode="auto">
          <a:xfrm>
            <a:off x="1600200" y="2667000"/>
            <a:ext cx="7315200" cy="2954655"/>
          </a:xfrm>
          <a:prstGeom prst="rect">
            <a:avLst/>
          </a:prstGeom>
          <a:solidFill>
            <a:schemeClr val="accent5"/>
          </a:solid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sz="2400" dirty="0"/>
              <a:t>I used these slides and exercises in the past.  </a:t>
            </a:r>
            <a:r>
              <a:rPr lang="en-US" sz="2400" dirty="0" smtClean="0"/>
              <a:t>Since 2012,  </a:t>
            </a:r>
            <a:r>
              <a:rPr lang="en-US" sz="2400" dirty="0"/>
              <a:t>I </a:t>
            </a:r>
            <a:r>
              <a:rPr lang="en-US" sz="2400" dirty="0" smtClean="0"/>
              <a:t>have not been going through them in class </a:t>
            </a:r>
            <a:r>
              <a:rPr lang="en-US" sz="2400" dirty="0"/>
              <a:t>because most are background material from the </a:t>
            </a:r>
            <a:r>
              <a:rPr lang="en-US" sz="2400" dirty="0" smtClean="0"/>
              <a:t>perquisite course</a:t>
            </a:r>
            <a:r>
              <a:rPr lang="en-US" sz="2400" dirty="0"/>
              <a:t>.  I am keeping all of the slides, for context and in case you find them </a:t>
            </a:r>
            <a:r>
              <a:rPr lang="en-US" sz="2400" dirty="0" smtClean="0"/>
              <a:t>helpful. If you want to look at these, but only at the most important slides, focus on the ones whose titles are in color, </a:t>
            </a:r>
            <a:endParaRPr lang="en-US" sz="2400" dirty="0"/>
          </a:p>
          <a:p>
            <a:pPr>
              <a:defRPr/>
            </a:pPr>
            <a:endParaRPr lang="en-US" dirty="0" smtClean="0"/>
          </a:p>
        </p:txBody>
      </p:sp>
    </p:spTree>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981200" y="274638"/>
            <a:ext cx="8229600" cy="792162"/>
          </a:xfrm>
        </p:spPr>
        <p:txBody>
          <a:bodyPr/>
          <a:lstStyle/>
          <a:p>
            <a:pPr eaLnBrk="1" hangingPunct="1"/>
            <a:r>
              <a:rPr lang="en-US" altLang="en-US" sz="3600" b="1" smtClean="0"/>
              <a:t>Boolean (Propositional) Logic Wffs</a:t>
            </a:r>
          </a:p>
        </p:txBody>
      </p:sp>
      <p:sp>
        <p:nvSpPr>
          <p:cNvPr id="65539" name="Rectangle 3"/>
          <p:cNvSpPr>
            <a:spLocks noGrp="1" noChangeArrowheads="1"/>
          </p:cNvSpPr>
          <p:nvPr>
            <p:ph type="body" idx="1"/>
          </p:nvPr>
        </p:nvSpPr>
        <p:spPr>
          <a:xfrm>
            <a:off x="838200" y="2057400"/>
            <a:ext cx="8001000" cy="4144963"/>
          </a:xfrm>
        </p:spPr>
        <p:txBody>
          <a:bodyPr/>
          <a:lstStyle/>
          <a:p>
            <a:pPr marL="457200" indent="-457200" eaLnBrk="1" hangingPunct="1">
              <a:lnSpc>
                <a:spcPct val="80000"/>
              </a:lnSpc>
              <a:buFontTx/>
              <a:buAutoNum type="arabicPeriod"/>
            </a:pPr>
            <a:r>
              <a:rPr lang="en-US" altLang="en-US" sz="2400" dirty="0" smtClean="0"/>
              <a:t>A propositional symbol (variable or constant) is a wff. </a:t>
            </a:r>
          </a:p>
          <a:p>
            <a:pPr marL="457200" indent="-457200" eaLnBrk="1" hangingPunct="1">
              <a:lnSpc>
                <a:spcPct val="80000"/>
              </a:lnSpc>
              <a:buFontTx/>
              <a:buAutoNum type="arabicPeriod"/>
            </a:pPr>
            <a:r>
              <a:rPr lang="en-US" altLang="en-US" sz="2400" dirty="0" smtClean="0"/>
              <a:t>If </a:t>
            </a:r>
            <a:r>
              <a:rPr lang="en-US" altLang="en-US" sz="2400" i="1" dirty="0" smtClean="0"/>
              <a:t>P</a:t>
            </a:r>
            <a:r>
              <a:rPr lang="en-US" altLang="en-US" sz="2400" dirty="0" smtClean="0"/>
              <a:t> is a wff, then </a:t>
            </a:r>
            <a:r>
              <a:rPr lang="en-US" altLang="en-US" sz="2400" dirty="0" smtClean="0">
                <a:sym typeface="Symbol" panose="05050102010706020507" pitchFamily="18" charset="2"/>
              </a:rPr>
              <a:t></a:t>
            </a:r>
            <a:r>
              <a:rPr lang="en-US" altLang="en-US" sz="2400" i="1" dirty="0" smtClean="0"/>
              <a:t>P</a:t>
            </a:r>
            <a:r>
              <a:rPr lang="en-US" altLang="en-US" sz="2400" dirty="0" smtClean="0"/>
              <a:t> is a wff.</a:t>
            </a:r>
          </a:p>
          <a:p>
            <a:pPr marL="457200" indent="-457200" eaLnBrk="1" hangingPunct="1">
              <a:lnSpc>
                <a:spcPct val="80000"/>
              </a:lnSpc>
              <a:buFontTx/>
              <a:buAutoNum type="arabicPeriod"/>
            </a:pPr>
            <a:r>
              <a:rPr lang="en-US" altLang="en-US" sz="2400" dirty="0" smtClean="0"/>
              <a:t>If </a:t>
            </a:r>
            <a:r>
              <a:rPr lang="en-US" altLang="en-US" sz="2400" i="1" dirty="0" smtClean="0"/>
              <a:t>P</a:t>
            </a:r>
            <a:r>
              <a:rPr lang="en-US" altLang="en-US" sz="2400" dirty="0" smtClean="0"/>
              <a:t> and </a:t>
            </a:r>
            <a:r>
              <a:rPr lang="en-US" altLang="en-US" sz="2400" i="1" dirty="0" smtClean="0"/>
              <a:t>Q</a:t>
            </a:r>
            <a:r>
              <a:rPr lang="en-US" altLang="en-US" sz="2400" dirty="0" smtClean="0"/>
              <a:t> are </a:t>
            </a:r>
            <a:r>
              <a:rPr lang="en-US" altLang="en-US" sz="2400" dirty="0" err="1" smtClean="0"/>
              <a:t>wffs</a:t>
            </a:r>
            <a:r>
              <a:rPr lang="en-US" altLang="en-US" sz="2400" dirty="0" smtClean="0"/>
              <a:t>, then so are:</a:t>
            </a:r>
          </a:p>
          <a:p>
            <a:pPr marL="914400" lvl="2" indent="0" eaLnBrk="1" hangingPunct="1">
              <a:lnSpc>
                <a:spcPct val="80000"/>
              </a:lnSpc>
              <a:buFontTx/>
              <a:buNone/>
            </a:pPr>
            <a:r>
              <a:rPr lang="en-US" altLang="en-US" dirty="0" smtClean="0"/>
              <a:t> </a:t>
            </a:r>
            <a:r>
              <a:rPr lang="en-US" altLang="en-US" i="1" dirty="0" smtClean="0"/>
              <a:t>P</a:t>
            </a:r>
            <a:r>
              <a:rPr lang="en-US" altLang="en-US" dirty="0" smtClean="0"/>
              <a:t> </a:t>
            </a:r>
            <a:r>
              <a:rPr lang="en-US" altLang="en-US" dirty="0" smtClean="0">
                <a:sym typeface="Symbol" panose="05050102010706020507" pitchFamily="18" charset="2"/>
              </a:rPr>
              <a:t></a:t>
            </a:r>
            <a:r>
              <a:rPr lang="en-US" altLang="en-US" dirty="0" smtClean="0"/>
              <a:t> </a:t>
            </a:r>
            <a:r>
              <a:rPr lang="en-US" altLang="en-US" i="1" dirty="0" smtClean="0"/>
              <a:t>Q</a:t>
            </a:r>
            <a:r>
              <a:rPr lang="en-US" altLang="en-US" dirty="0" smtClean="0"/>
              <a:t>, </a:t>
            </a:r>
            <a:r>
              <a:rPr lang="en-US" altLang="en-US" i="1" dirty="0" smtClean="0"/>
              <a:t>P</a:t>
            </a:r>
            <a:r>
              <a:rPr lang="en-US" altLang="en-US" dirty="0" smtClean="0"/>
              <a:t> </a:t>
            </a:r>
            <a:r>
              <a:rPr lang="en-US" altLang="en-US" dirty="0" smtClean="0">
                <a:sym typeface="Symbol" panose="05050102010706020507" pitchFamily="18" charset="2"/>
              </a:rPr>
              <a:t></a:t>
            </a:r>
            <a:r>
              <a:rPr lang="en-US" altLang="en-US" dirty="0" smtClean="0"/>
              <a:t> </a:t>
            </a:r>
            <a:r>
              <a:rPr lang="en-US" altLang="en-US" i="1" dirty="0" smtClean="0"/>
              <a:t>Q</a:t>
            </a:r>
            <a:r>
              <a:rPr lang="en-US" altLang="en-US" dirty="0" smtClean="0"/>
              <a:t>, </a:t>
            </a:r>
            <a:r>
              <a:rPr lang="en-US" altLang="en-US" i="1" dirty="0" smtClean="0"/>
              <a:t>P</a:t>
            </a:r>
            <a:r>
              <a:rPr lang="en-US" altLang="en-US" dirty="0" smtClean="0"/>
              <a:t> </a:t>
            </a:r>
            <a:r>
              <a:rPr lang="en-US" altLang="en-US" dirty="0" smtClean="0">
                <a:sym typeface="Symbol" panose="05050102010706020507" pitchFamily="18" charset="2"/>
              </a:rPr>
              <a:t></a:t>
            </a:r>
            <a:r>
              <a:rPr lang="en-US" altLang="en-US" dirty="0" smtClean="0"/>
              <a:t> </a:t>
            </a:r>
            <a:r>
              <a:rPr lang="en-US" altLang="en-US" i="1" dirty="0" smtClean="0"/>
              <a:t>Q</a:t>
            </a:r>
            <a:r>
              <a:rPr lang="en-US" altLang="en-US" dirty="0" smtClean="0"/>
              <a:t>, </a:t>
            </a:r>
            <a:r>
              <a:rPr lang="en-US" altLang="en-US" i="1" dirty="0" smtClean="0"/>
              <a:t>P</a:t>
            </a:r>
            <a:r>
              <a:rPr lang="en-US" altLang="en-US" dirty="0" smtClean="0"/>
              <a:t> </a:t>
            </a:r>
            <a:r>
              <a:rPr lang="en-US" altLang="en-US" dirty="0" smtClean="0">
                <a:sym typeface="Symbol" panose="05050102010706020507" pitchFamily="18" charset="2"/>
              </a:rPr>
              <a:t></a:t>
            </a:r>
            <a:r>
              <a:rPr lang="en-US" altLang="en-US" dirty="0" smtClean="0"/>
              <a:t> </a:t>
            </a:r>
            <a:r>
              <a:rPr lang="en-US" altLang="en-US" i="1" dirty="0" smtClean="0"/>
              <a:t>Q, </a:t>
            </a:r>
            <a:r>
              <a:rPr lang="en-US" altLang="en-US" dirty="0" smtClean="0"/>
              <a:t>and (P).</a:t>
            </a:r>
          </a:p>
        </p:txBody>
      </p:sp>
      <p:sp>
        <p:nvSpPr>
          <p:cNvPr id="65540" name="Text Box 4"/>
          <p:cNvSpPr txBox="1">
            <a:spLocks noChangeArrowheads="1"/>
          </p:cNvSpPr>
          <p:nvPr/>
        </p:nvSpPr>
        <p:spPr bwMode="auto">
          <a:xfrm>
            <a:off x="914400" y="990600"/>
            <a:ext cx="8001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dirty="0"/>
              <a:t>A </a:t>
            </a:r>
            <a:r>
              <a:rPr lang="en-US" altLang="en-US" sz="2400" b="1" i="1" dirty="0"/>
              <a:t>wff</a:t>
            </a:r>
            <a:r>
              <a:rPr lang="en-US" altLang="en-US" sz="2400" dirty="0"/>
              <a:t>  (well-formed formula) is any string that is formed according to the following rules:</a:t>
            </a:r>
          </a:p>
        </p:txBody>
      </p:sp>
      <p:graphicFrame>
        <p:nvGraphicFramePr>
          <p:cNvPr id="5" name="Group 236"/>
          <p:cNvGraphicFramePr>
            <a:graphicFrameLocks/>
          </p:cNvGraphicFramePr>
          <p:nvPr>
            <p:extLst>
              <p:ext uri="{D42A27DB-BD31-4B8C-83A1-F6EECF244321}">
                <p14:modId xmlns:p14="http://schemas.microsoft.com/office/powerpoint/2010/main" val="3511382868"/>
              </p:ext>
            </p:extLst>
          </p:nvPr>
        </p:nvGraphicFramePr>
        <p:xfrm>
          <a:off x="914400" y="3733800"/>
          <a:ext cx="7924800" cy="2667000"/>
        </p:xfrm>
        <a:graphic>
          <a:graphicData uri="http://schemas.openxmlformats.org/drawingml/2006/table">
            <a:tbl>
              <a:tblPr/>
              <a:tblGrid>
                <a:gridCol w="952500"/>
                <a:gridCol w="952500"/>
                <a:gridCol w="952500"/>
                <a:gridCol w="1169988"/>
                <a:gridCol w="1298575"/>
                <a:gridCol w="1300162"/>
                <a:gridCol w="1298575"/>
              </a:tblGrid>
              <a:tr h="60642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dirty="0" smtClean="0">
                          <a:ln>
                            <a:noFill/>
                          </a:ln>
                          <a:solidFill>
                            <a:schemeClr val="tx1"/>
                          </a:solidFill>
                          <a:effectLst/>
                          <a:latin typeface="Times New Roman" pitchFamily="18" charset="0"/>
                          <a:cs typeface="Times New Roman" pitchFamily="18" charset="0"/>
                        </a:rPr>
                        <a:t>P</a:t>
                      </a:r>
                      <a:endParaRPr kumimoji="0" lang="en-US" sz="24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smtClean="0">
                          <a:ln>
                            <a:noFill/>
                          </a:ln>
                          <a:solidFill>
                            <a:schemeClr val="tx1"/>
                          </a:solidFill>
                          <a:effectLst/>
                          <a:latin typeface="Times New Roman" pitchFamily="18" charset="0"/>
                          <a:cs typeface="Times New Roman" pitchFamily="18" charset="0"/>
                        </a:rPr>
                        <a:t>Q</a:t>
                      </a: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cs typeface="Times New Roman" pitchFamily="18" charset="0"/>
                          <a:sym typeface="Symbol" pitchFamily="18" charset="2"/>
                        </a:rPr>
                        <a:t></a:t>
                      </a:r>
                      <a:r>
                        <a:rPr kumimoji="0" lang="en-US" sz="2400" b="1" i="1" u="none" strike="noStrike" cap="none" normalizeH="0" baseline="0" dirty="0" smtClean="0">
                          <a:ln>
                            <a:noFill/>
                          </a:ln>
                          <a:solidFill>
                            <a:schemeClr val="tx1"/>
                          </a:solidFill>
                          <a:effectLst/>
                          <a:latin typeface="Times New Roman" pitchFamily="18" charset="0"/>
                          <a:cs typeface="Times New Roman" pitchFamily="18" charset="0"/>
                        </a:rPr>
                        <a:t>P</a:t>
                      </a:r>
                      <a:endParaRPr kumimoji="0" lang="en-US" sz="2400" b="1" i="0" u="none" strike="noStrike" cap="none" normalizeH="0" baseline="0" dirty="0" smtClean="0">
                        <a:ln>
                          <a:noFill/>
                        </a:ln>
                        <a:solidFill>
                          <a:schemeClr val="tx1"/>
                        </a:solidFill>
                        <a:effectLst/>
                        <a:latin typeface="Times New Roman" pitchFamily="18" charset="0"/>
                        <a:cs typeface="Times New Roman" pitchFamily="18" charset="0"/>
                        <a:sym typeface="Symbol" pitchFamily="18" charset="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smtClean="0">
                          <a:ln>
                            <a:noFill/>
                          </a:ln>
                          <a:solidFill>
                            <a:schemeClr val="tx1"/>
                          </a:solidFill>
                          <a:effectLst/>
                          <a:latin typeface="Times New Roman" pitchFamily="18" charset="0"/>
                          <a:cs typeface="Times New Roman" pitchFamily="18" charset="0"/>
                        </a:rPr>
                        <a:t>P </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400" b="1" i="1"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Q</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smtClean="0">
                          <a:ln>
                            <a:noFill/>
                          </a:ln>
                          <a:solidFill>
                            <a:schemeClr val="tx1"/>
                          </a:solidFill>
                          <a:effectLst/>
                          <a:latin typeface="Times New Roman" pitchFamily="18" charset="0"/>
                          <a:cs typeface="Times New Roman" pitchFamily="18" charset="0"/>
                        </a:rPr>
                        <a:t>P</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400" b="1" i="1"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Q</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smtClean="0">
                          <a:ln>
                            <a:noFill/>
                          </a:ln>
                          <a:solidFill>
                            <a:schemeClr val="tx1"/>
                          </a:solidFill>
                          <a:effectLst/>
                          <a:latin typeface="Times New Roman" pitchFamily="18" charset="0"/>
                          <a:cs typeface="Times New Roman" pitchFamily="18" charset="0"/>
                        </a:rPr>
                        <a:t>P</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400" b="1" i="1"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Q</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smtClean="0">
                          <a:ln>
                            <a:noFill/>
                          </a:ln>
                          <a:solidFill>
                            <a:schemeClr val="tx1"/>
                          </a:solidFill>
                          <a:effectLst/>
                          <a:latin typeface="Times New Roman" pitchFamily="18" charset="0"/>
                          <a:cs typeface="Times New Roman" pitchFamily="18" charset="0"/>
                        </a:rPr>
                        <a:t>P</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400" b="1" i="1"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Q</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65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dirty="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34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72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34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dirty="0" smtClean="0">
                          <a:ln>
                            <a:noFill/>
                          </a:ln>
                          <a:solidFill>
                            <a:schemeClr val="tx1"/>
                          </a:solidFill>
                          <a:effectLst/>
                          <a:latin typeface="Times New Roman" pitchFamily="18" charset="0"/>
                          <a:cs typeface="Times New Roman" pitchFamily="18" charset="0"/>
                        </a:rPr>
                        <a:t>True</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TextBox 1"/>
          <p:cNvSpPr txBox="1"/>
          <p:nvPr/>
        </p:nvSpPr>
        <p:spPr>
          <a:xfrm>
            <a:off x="9220200" y="1905000"/>
            <a:ext cx="2362200" cy="3108543"/>
          </a:xfrm>
          <a:prstGeom prst="rect">
            <a:avLst/>
          </a:prstGeom>
          <a:solidFill>
            <a:srgbClr val="D0EAEC"/>
          </a:solidFill>
        </p:spPr>
        <p:txBody>
          <a:bodyPr wrap="square" rtlCol="0">
            <a:spAutoFit/>
          </a:bodyPr>
          <a:lstStyle/>
          <a:p>
            <a:r>
              <a:rPr lang="en-US" altLang="en-US" sz="2800" dirty="0"/>
              <a:t>Note that </a:t>
            </a:r>
            <a:r>
              <a:rPr lang="en-US" altLang="en-US" sz="2800" dirty="0" smtClean="0"/>
              <a:t/>
            </a:r>
            <a:br>
              <a:rPr lang="en-US" altLang="en-US" sz="2800" dirty="0" smtClean="0"/>
            </a:br>
            <a:r>
              <a:rPr lang="en-US" altLang="en-US" sz="2800" i="1" dirty="0" smtClean="0"/>
              <a:t>P</a:t>
            </a:r>
            <a:r>
              <a:rPr lang="en-US" altLang="en-US" sz="2800" dirty="0" smtClean="0"/>
              <a:t> </a:t>
            </a:r>
            <a:r>
              <a:rPr lang="en-US" altLang="en-US" sz="2800" dirty="0">
                <a:sym typeface="Symbol" panose="05050102010706020507" pitchFamily="18" charset="2"/>
              </a:rPr>
              <a:t></a:t>
            </a:r>
            <a:r>
              <a:rPr lang="en-US" altLang="en-US" sz="2800" dirty="0"/>
              <a:t> </a:t>
            </a:r>
            <a:r>
              <a:rPr lang="en-US" altLang="en-US" sz="2800" i="1" dirty="0"/>
              <a:t>Q </a:t>
            </a:r>
            <a:r>
              <a:rPr lang="en-US" altLang="en-US" sz="2800" dirty="0"/>
              <a:t>is an abbreviation for </a:t>
            </a:r>
            <a:r>
              <a:rPr lang="en-US" altLang="en-US" sz="2800" dirty="0">
                <a:sym typeface="Symbol" panose="05050102010706020507" pitchFamily="18" charset="2"/>
              </a:rPr>
              <a:t></a:t>
            </a:r>
            <a:r>
              <a:rPr lang="en-US" altLang="en-US" sz="2800" i="1" dirty="0"/>
              <a:t>P </a:t>
            </a:r>
            <a:r>
              <a:rPr lang="en-US" altLang="en-US" sz="2800" dirty="0">
                <a:sym typeface="Symbol" panose="05050102010706020507" pitchFamily="18" charset="2"/>
              </a:rPr>
              <a:t></a:t>
            </a:r>
            <a:r>
              <a:rPr lang="en-US" altLang="en-US" sz="2800" dirty="0"/>
              <a:t> </a:t>
            </a:r>
            <a:r>
              <a:rPr lang="en-US" altLang="en-US" sz="2800" i="1" dirty="0"/>
              <a:t>Q.    </a:t>
            </a:r>
            <a:r>
              <a:rPr lang="en-US" altLang="en-US" sz="2800" dirty="0"/>
              <a:t>What does </a:t>
            </a:r>
            <a:r>
              <a:rPr lang="en-US" altLang="en-US" sz="2800" dirty="0" smtClean="0"/>
              <a:t/>
            </a:r>
            <a:br>
              <a:rPr lang="en-US" altLang="en-US" sz="2800" dirty="0" smtClean="0"/>
            </a:br>
            <a:r>
              <a:rPr lang="en-US" altLang="en-US" sz="2800" i="1" dirty="0" smtClean="0"/>
              <a:t>P</a:t>
            </a:r>
            <a:r>
              <a:rPr lang="en-US" altLang="en-US" sz="2800" dirty="0" smtClean="0"/>
              <a:t> </a:t>
            </a:r>
            <a:r>
              <a:rPr lang="en-US" altLang="en-US" sz="2800" dirty="0">
                <a:sym typeface="Symbol" panose="05050102010706020507" pitchFamily="18" charset="2"/>
              </a:rPr>
              <a:t></a:t>
            </a:r>
            <a:r>
              <a:rPr lang="en-US" altLang="en-US" sz="2800" dirty="0"/>
              <a:t> </a:t>
            </a:r>
            <a:r>
              <a:rPr lang="en-US" altLang="en-US" sz="2800" i="1" dirty="0"/>
              <a:t>Q </a:t>
            </a:r>
            <a:r>
              <a:rPr lang="en-US" altLang="en-US" sz="2800" dirty="0"/>
              <a:t>abbreviate</a:t>
            </a:r>
            <a:r>
              <a:rPr lang="en-US" altLang="en-US" sz="2800" i="1" dirty="0" smtClean="0"/>
              <a:t>?</a:t>
            </a:r>
            <a:endParaRPr lang="en-US" altLang="en-US" sz="2800" i="1" dirty="0"/>
          </a:p>
        </p:txBody>
      </p:sp>
    </p:spTree>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2200" y="5105400"/>
            <a:ext cx="7315200" cy="1752600"/>
          </a:xfrm>
          <a:prstGeom prst="rect">
            <a:avLst/>
          </a:prstGeom>
          <a:solidFill>
            <a:srgbClr val="EAF5F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587" name="Rectangle 2"/>
          <p:cNvSpPr>
            <a:spLocks noGrp="1" noChangeArrowheads="1"/>
          </p:cNvSpPr>
          <p:nvPr>
            <p:ph type="title"/>
          </p:nvPr>
        </p:nvSpPr>
        <p:spPr>
          <a:xfrm>
            <a:off x="1981200" y="274638"/>
            <a:ext cx="8229600" cy="792162"/>
          </a:xfrm>
        </p:spPr>
        <p:txBody>
          <a:bodyPr/>
          <a:lstStyle/>
          <a:p>
            <a:pPr eaLnBrk="1" hangingPunct="1"/>
            <a:r>
              <a:rPr lang="en-US" altLang="en-US" sz="3600" b="1" dirty="0" smtClean="0"/>
              <a:t>When are </a:t>
            </a:r>
            <a:r>
              <a:rPr lang="en-US" altLang="en-US" sz="3600" b="1" dirty="0" err="1" smtClean="0"/>
              <a:t>Wffs</a:t>
            </a:r>
            <a:r>
              <a:rPr lang="en-US" altLang="en-US" sz="3600" b="1" dirty="0" smtClean="0"/>
              <a:t> True?</a:t>
            </a:r>
          </a:p>
        </p:txBody>
      </p:sp>
      <p:sp>
        <p:nvSpPr>
          <p:cNvPr id="10243" name="Rectangle 3"/>
          <p:cNvSpPr>
            <a:spLocks noGrp="1" noChangeArrowheads="1"/>
          </p:cNvSpPr>
          <p:nvPr>
            <p:ph type="body" idx="1"/>
          </p:nvPr>
        </p:nvSpPr>
        <p:spPr>
          <a:xfrm>
            <a:off x="2209800" y="1143000"/>
            <a:ext cx="8001000" cy="4191000"/>
          </a:xfrm>
        </p:spPr>
        <p:txBody>
          <a:bodyPr/>
          <a:lstStyle/>
          <a:p>
            <a:pPr eaLnBrk="1" hangingPunct="1">
              <a:defRPr/>
            </a:pPr>
            <a:r>
              <a:rPr lang="en-US" sz="2400" dirty="0"/>
              <a:t>A </a:t>
            </a:r>
            <a:r>
              <a:rPr lang="en-US" sz="2400" dirty="0" err="1"/>
              <a:t>wff</a:t>
            </a:r>
            <a:r>
              <a:rPr lang="en-US" sz="2400" dirty="0"/>
              <a:t> is </a:t>
            </a:r>
            <a:r>
              <a:rPr lang="en-US" sz="2400" b="1" i="1" dirty="0">
                <a:solidFill>
                  <a:srgbClr val="3E868E"/>
                </a:solidFill>
              </a:rPr>
              <a:t>valid</a:t>
            </a:r>
            <a:r>
              <a:rPr lang="en-US" sz="2400" dirty="0">
                <a:solidFill>
                  <a:srgbClr val="3E868E"/>
                </a:solidFill>
              </a:rPr>
              <a:t> </a:t>
            </a:r>
            <a:r>
              <a:rPr lang="en-US" sz="2400" dirty="0"/>
              <a:t>or is a </a:t>
            </a:r>
            <a:r>
              <a:rPr lang="en-US" sz="2400" b="1" i="1" dirty="0">
                <a:solidFill>
                  <a:srgbClr val="3E868E"/>
                </a:solidFill>
              </a:rPr>
              <a:t>tautology</a:t>
            </a:r>
            <a:r>
              <a:rPr lang="en-US" sz="2400" dirty="0"/>
              <a:t> </a:t>
            </a:r>
            <a:r>
              <a:rPr lang="en-US" sz="2400" dirty="0" err="1"/>
              <a:t>iff</a:t>
            </a:r>
            <a:r>
              <a:rPr lang="en-US" sz="2400" dirty="0"/>
              <a:t> it is true for all assignments of truth values to the variables it contains. </a:t>
            </a:r>
          </a:p>
          <a:p>
            <a:pPr marL="0" indent="0" eaLnBrk="1" hangingPunct="1">
              <a:buFontTx/>
              <a:buNone/>
              <a:defRPr/>
            </a:pPr>
            <a:endParaRPr lang="en-US" sz="800" dirty="0"/>
          </a:p>
          <a:p>
            <a:pPr eaLnBrk="1" hangingPunct="1">
              <a:defRPr/>
            </a:pPr>
            <a:r>
              <a:rPr lang="en-US" sz="2400" dirty="0"/>
              <a:t>A </a:t>
            </a:r>
            <a:r>
              <a:rPr lang="en-US" sz="2400" dirty="0" err="1"/>
              <a:t>wff</a:t>
            </a:r>
            <a:r>
              <a:rPr lang="en-US" sz="2400" dirty="0"/>
              <a:t> is </a:t>
            </a:r>
            <a:r>
              <a:rPr lang="en-US" sz="2400" b="1" i="1" dirty="0">
                <a:solidFill>
                  <a:srgbClr val="3E868E"/>
                </a:solidFill>
              </a:rPr>
              <a:t>satisfiable</a:t>
            </a:r>
            <a:r>
              <a:rPr lang="en-US" sz="2400" dirty="0"/>
              <a:t> </a:t>
            </a:r>
            <a:r>
              <a:rPr lang="en-US" sz="2400" dirty="0" err="1"/>
              <a:t>iff</a:t>
            </a:r>
            <a:r>
              <a:rPr lang="en-US" sz="2400" dirty="0"/>
              <a:t> it is true for at least one assignment of truth values to the variables it contains.  </a:t>
            </a:r>
          </a:p>
          <a:p>
            <a:pPr eaLnBrk="1" hangingPunct="1">
              <a:defRPr/>
            </a:pPr>
            <a:endParaRPr lang="en-US" sz="800" dirty="0"/>
          </a:p>
          <a:p>
            <a:pPr eaLnBrk="1" hangingPunct="1">
              <a:defRPr/>
            </a:pPr>
            <a:r>
              <a:rPr lang="en-US" sz="2400" dirty="0"/>
              <a:t>A </a:t>
            </a:r>
            <a:r>
              <a:rPr lang="en-US" sz="2400" dirty="0" err="1"/>
              <a:t>wff</a:t>
            </a:r>
            <a:r>
              <a:rPr lang="en-US" sz="2400" dirty="0"/>
              <a:t> is </a:t>
            </a:r>
            <a:r>
              <a:rPr lang="en-US" sz="2400" b="1" i="1" dirty="0">
                <a:solidFill>
                  <a:srgbClr val="3E868E"/>
                </a:solidFill>
              </a:rPr>
              <a:t>unsatisfiable</a:t>
            </a:r>
            <a:r>
              <a:rPr lang="en-US" sz="2400" dirty="0"/>
              <a:t> </a:t>
            </a:r>
            <a:r>
              <a:rPr lang="en-US" sz="2400" dirty="0" err="1"/>
              <a:t>iff</a:t>
            </a:r>
            <a:r>
              <a:rPr lang="en-US" sz="2400" dirty="0"/>
              <a:t> it is false for all assignments of truth values to the variables it contains. </a:t>
            </a:r>
          </a:p>
          <a:p>
            <a:pPr eaLnBrk="1" hangingPunct="1">
              <a:defRPr/>
            </a:pPr>
            <a:endParaRPr lang="en-US" sz="800" dirty="0"/>
          </a:p>
          <a:p>
            <a:pPr eaLnBrk="1" hangingPunct="1">
              <a:defRPr/>
            </a:pPr>
            <a:r>
              <a:rPr lang="en-US" sz="2400" dirty="0"/>
              <a:t>Two </a:t>
            </a:r>
            <a:r>
              <a:rPr lang="en-US" sz="2400" dirty="0" err="1"/>
              <a:t>wffs</a:t>
            </a:r>
            <a:r>
              <a:rPr lang="en-US" sz="2400" dirty="0"/>
              <a:t> </a:t>
            </a:r>
            <a:r>
              <a:rPr lang="en-US" sz="2400" i="1" dirty="0"/>
              <a:t>P</a:t>
            </a:r>
            <a:r>
              <a:rPr lang="en-US" sz="2400" dirty="0"/>
              <a:t> and </a:t>
            </a:r>
            <a:r>
              <a:rPr lang="en-US" sz="2400" i="1" dirty="0"/>
              <a:t>Q</a:t>
            </a:r>
            <a:r>
              <a:rPr lang="en-US" sz="2400" dirty="0"/>
              <a:t> are </a:t>
            </a:r>
            <a:r>
              <a:rPr lang="en-US" sz="2400" b="1" i="1" dirty="0">
                <a:solidFill>
                  <a:srgbClr val="3E868E"/>
                </a:solidFill>
              </a:rPr>
              <a:t>equivalent</a:t>
            </a:r>
            <a:r>
              <a:rPr lang="en-US" sz="2400" dirty="0"/>
              <a:t>, written </a:t>
            </a:r>
            <a:r>
              <a:rPr lang="en-US" sz="2400" i="1" dirty="0"/>
              <a:t>P</a:t>
            </a:r>
            <a:r>
              <a:rPr lang="en-US" sz="2400" dirty="0"/>
              <a:t> </a:t>
            </a:r>
            <a:r>
              <a:rPr lang="en-US" sz="2400" dirty="0">
                <a:sym typeface="Symbol" pitchFamily="18" charset="2"/>
              </a:rPr>
              <a:t></a:t>
            </a:r>
            <a:r>
              <a:rPr lang="en-US" sz="2400" dirty="0"/>
              <a:t> </a:t>
            </a:r>
            <a:r>
              <a:rPr lang="en-US" sz="2400" i="1" dirty="0"/>
              <a:t>Q</a:t>
            </a:r>
            <a:r>
              <a:rPr lang="en-US" sz="2400" dirty="0"/>
              <a:t>, </a:t>
            </a:r>
            <a:r>
              <a:rPr lang="en-US" sz="2400" dirty="0" err="1"/>
              <a:t>iff</a:t>
            </a:r>
            <a:r>
              <a:rPr lang="en-US" sz="2400" dirty="0"/>
              <a:t> they have the same truth values for every assignment of truth values to the variables they contain.     </a:t>
            </a:r>
          </a:p>
        </p:txBody>
      </p:sp>
      <p:sp>
        <p:nvSpPr>
          <p:cNvPr id="67589" name="Text Box 4"/>
          <p:cNvSpPr txBox="1">
            <a:spLocks noChangeArrowheads="1"/>
          </p:cNvSpPr>
          <p:nvPr/>
        </p:nvSpPr>
        <p:spPr bwMode="auto">
          <a:xfrm>
            <a:off x="2362200" y="5334000"/>
            <a:ext cx="731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i="1"/>
              <a:t>P</a:t>
            </a:r>
            <a:r>
              <a:rPr lang="en-US" altLang="en-US" sz="2400"/>
              <a:t> </a:t>
            </a:r>
            <a:r>
              <a:rPr lang="en-US" altLang="en-US" sz="2400">
                <a:sym typeface="Symbol" panose="05050102010706020507" pitchFamily="18" charset="2"/>
              </a:rPr>
              <a:t></a:t>
            </a:r>
            <a:r>
              <a:rPr lang="en-US" altLang="en-US" sz="2400"/>
              <a:t> </a:t>
            </a:r>
            <a:r>
              <a:rPr lang="en-US" altLang="en-US" sz="2400">
                <a:sym typeface="Symbol" panose="05050102010706020507" pitchFamily="18" charset="2"/>
              </a:rPr>
              <a:t></a:t>
            </a:r>
            <a:r>
              <a:rPr lang="en-US" altLang="en-US" sz="2400" i="1"/>
              <a:t>P</a:t>
            </a:r>
            <a:r>
              <a:rPr lang="en-US" altLang="en-US" sz="2400"/>
              <a:t> is a tautology: </a:t>
            </a:r>
          </a:p>
        </p:txBody>
      </p:sp>
      <p:graphicFrame>
        <p:nvGraphicFramePr>
          <p:cNvPr id="6" name="Group 69"/>
          <p:cNvGraphicFramePr>
            <a:graphicFrameLocks/>
          </p:cNvGraphicFramePr>
          <p:nvPr/>
        </p:nvGraphicFramePr>
        <p:xfrm>
          <a:off x="5837238" y="5181600"/>
          <a:ext cx="3810000" cy="1600200"/>
        </p:xfrm>
        <a:graphic>
          <a:graphicData uri="http://schemas.openxmlformats.org/drawingml/2006/table">
            <a:tbl>
              <a:tblPr/>
              <a:tblGrid>
                <a:gridCol w="1044575"/>
                <a:gridCol w="1241425"/>
                <a:gridCol w="1524000"/>
              </a:tblGrid>
              <a:tr h="5334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smtClean="0">
                          <a:ln>
                            <a:noFill/>
                          </a:ln>
                          <a:solidFill>
                            <a:schemeClr val="tx1"/>
                          </a:solidFill>
                          <a:effectLst/>
                          <a:latin typeface="Times New Roman" pitchFamily="18" charset="0"/>
                          <a:cs typeface="Times New Roman" pitchFamily="18" charset="0"/>
                        </a:rPr>
                        <a:t>P</a:t>
                      </a: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US" sz="2400" b="1" i="1" u="none" strike="noStrike" cap="none" normalizeH="0" baseline="0" smtClean="0">
                          <a:ln>
                            <a:noFill/>
                          </a:ln>
                          <a:solidFill>
                            <a:schemeClr val="tx1"/>
                          </a:solidFill>
                          <a:effectLst/>
                          <a:latin typeface="Times New Roman" pitchFamily="18" charset="0"/>
                          <a:cs typeface="Times New Roman" pitchFamily="18" charset="0"/>
                        </a:rPr>
                        <a:t>P</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smtClean="0">
                          <a:ln>
                            <a:noFill/>
                          </a:ln>
                          <a:solidFill>
                            <a:schemeClr val="tx1"/>
                          </a:solidFill>
                          <a:effectLst/>
                          <a:latin typeface="Times New Roman" pitchFamily="18" charset="0"/>
                          <a:cs typeface="Times New Roman" pitchFamily="18" charset="0"/>
                        </a:rPr>
                        <a:t>P </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US" sz="2400" b="1" i="1" u="none" strike="noStrike" cap="none" normalizeH="0" baseline="0" smtClean="0">
                          <a:ln>
                            <a:noFill/>
                          </a:ln>
                          <a:solidFill>
                            <a:schemeClr val="tx1"/>
                          </a:solidFill>
                          <a:effectLst/>
                          <a:latin typeface="Times New Roman" pitchFamily="18" charset="0"/>
                          <a:cs typeface="Times New Roman" pitchFamily="18" charset="0"/>
                        </a:rPr>
                        <a:t>P</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34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34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smtClean="0">
                          <a:ln>
                            <a:noFill/>
                          </a:ln>
                          <a:solidFill>
                            <a:schemeClr val="tx1"/>
                          </a:solidFill>
                          <a:effectLst/>
                          <a:latin typeface="Times New Roman" pitchFamily="18" charset="0"/>
                          <a:cs typeface="Times New Roman" pitchFamily="18" charset="0"/>
                        </a:rPr>
                        <a:t>False</a:t>
                      </a: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smtClean="0">
                          <a:ln>
                            <a:noFill/>
                          </a:ln>
                          <a:solidFill>
                            <a:schemeClr val="tx1"/>
                          </a:solidFill>
                          <a:effectLst/>
                          <a:latin typeface="Times New Roman" pitchFamily="18" charset="0"/>
                          <a:cs typeface="Times New Roman" pitchFamily="18" charset="0"/>
                        </a:rPr>
                        <a:t>True</a:t>
                      </a: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dirty="0" smtClean="0">
                          <a:ln>
                            <a:noFill/>
                          </a:ln>
                          <a:solidFill>
                            <a:schemeClr val="tx1"/>
                          </a:solidFill>
                          <a:effectLst/>
                          <a:latin typeface="Times New Roman" pitchFamily="18" charset="0"/>
                          <a:cs typeface="Times New Roman" pitchFamily="18" charset="0"/>
                        </a:rPr>
                        <a:t>True</a:t>
                      </a:r>
                      <a:endParaRPr kumimoji="0" lang="en-US" sz="24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81200" y="274638"/>
            <a:ext cx="8229600" cy="715962"/>
          </a:xfrm>
        </p:spPr>
        <p:txBody>
          <a:bodyPr/>
          <a:lstStyle/>
          <a:p>
            <a:pPr eaLnBrk="1" hangingPunct="1">
              <a:defRPr/>
            </a:pPr>
            <a:r>
              <a:rPr lang="en-US" sz="3600" b="1" dirty="0">
                <a:solidFill>
                  <a:schemeClr val="accent5">
                    <a:lumMod val="50000"/>
                  </a:schemeClr>
                </a:solidFill>
              </a:rPr>
              <a:t>Entailment</a:t>
            </a:r>
          </a:p>
        </p:txBody>
      </p:sp>
      <p:sp>
        <p:nvSpPr>
          <p:cNvPr id="69635" name="Text Box 4"/>
          <p:cNvSpPr txBox="1">
            <a:spLocks noChangeArrowheads="1"/>
          </p:cNvSpPr>
          <p:nvPr/>
        </p:nvSpPr>
        <p:spPr bwMode="auto">
          <a:xfrm>
            <a:off x="2362200" y="1143000"/>
            <a:ext cx="81534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A set </a:t>
            </a:r>
            <a:r>
              <a:rPr lang="en-US" altLang="en-US" sz="2400" i="1"/>
              <a:t>S</a:t>
            </a:r>
            <a:r>
              <a:rPr lang="en-US" altLang="en-US" sz="2400"/>
              <a:t> of wffs </a:t>
            </a:r>
            <a:r>
              <a:rPr lang="en-US" altLang="en-US" sz="2400" b="1" i="1"/>
              <a:t>logically implies</a:t>
            </a:r>
            <a:r>
              <a:rPr lang="en-US" altLang="en-US" sz="2400"/>
              <a:t> or </a:t>
            </a:r>
            <a:r>
              <a:rPr lang="en-US" altLang="en-US" sz="2400" b="1" i="1"/>
              <a:t>entails</a:t>
            </a:r>
            <a:r>
              <a:rPr lang="en-US" altLang="en-US" sz="2400"/>
              <a:t> a conclusion </a:t>
            </a:r>
            <a:r>
              <a:rPr lang="en-US" altLang="en-US" sz="2400" i="1"/>
              <a:t>Q</a:t>
            </a:r>
            <a:r>
              <a:rPr lang="en-US" altLang="en-US" sz="2400"/>
              <a:t> iff, whenever all of the wffs in </a:t>
            </a:r>
            <a:r>
              <a:rPr lang="en-US" altLang="en-US" sz="2400" i="1"/>
              <a:t>S</a:t>
            </a:r>
            <a:r>
              <a:rPr lang="en-US" altLang="en-US" sz="2400"/>
              <a:t> are true, </a:t>
            </a:r>
            <a:r>
              <a:rPr lang="en-US" altLang="en-US" sz="2400" i="1"/>
              <a:t>Q</a:t>
            </a:r>
            <a:r>
              <a:rPr lang="en-US" altLang="en-US" sz="2400"/>
              <a:t> is also true.  </a:t>
            </a:r>
          </a:p>
          <a:p>
            <a:pPr eaLnBrk="1" hangingPunct="1">
              <a:spcBef>
                <a:spcPct val="50000"/>
              </a:spcBef>
              <a:buFontTx/>
              <a:buNone/>
            </a:pPr>
            <a:endParaRPr lang="en-US" altLang="en-US" sz="2400"/>
          </a:p>
          <a:p>
            <a:pPr eaLnBrk="1" hangingPunct="1">
              <a:spcBef>
                <a:spcPct val="50000"/>
              </a:spcBef>
              <a:buFontTx/>
              <a:buNone/>
            </a:pPr>
            <a:r>
              <a:rPr lang="en-US" altLang="en-US" sz="2400"/>
              <a:t>Example:</a:t>
            </a:r>
          </a:p>
        </p:txBody>
      </p:sp>
      <p:sp>
        <p:nvSpPr>
          <p:cNvPr id="69636" name="Text Box 5"/>
          <p:cNvSpPr txBox="1">
            <a:spLocks noChangeArrowheads="1"/>
          </p:cNvSpPr>
          <p:nvPr/>
        </p:nvSpPr>
        <p:spPr bwMode="auto">
          <a:xfrm>
            <a:off x="2895600" y="3352800"/>
            <a:ext cx="77724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i="1"/>
              <a:t>{A</a:t>
            </a:r>
            <a:r>
              <a:rPr lang="en-US" altLang="en-US" sz="2400"/>
              <a:t> </a:t>
            </a:r>
            <a:r>
              <a:rPr lang="en-US" altLang="en-US" sz="2400">
                <a:sym typeface="Symbol" panose="05050102010706020507" pitchFamily="18" charset="2"/>
              </a:rPr>
              <a:t> </a:t>
            </a:r>
            <a:r>
              <a:rPr lang="en-US" altLang="en-US" sz="2400" i="1">
                <a:sym typeface="Symbol" panose="05050102010706020507" pitchFamily="18" charset="2"/>
              </a:rPr>
              <a:t>B</a:t>
            </a:r>
            <a:r>
              <a:rPr lang="en-US" altLang="en-US" sz="2400">
                <a:sym typeface="Symbol" panose="05050102010706020507" pitchFamily="18" charset="2"/>
              </a:rPr>
              <a:t>  </a:t>
            </a:r>
            <a:r>
              <a:rPr lang="en-US" altLang="en-US" sz="2400" i="1">
                <a:sym typeface="Symbol" panose="05050102010706020507" pitchFamily="18" charset="2"/>
              </a:rPr>
              <a:t>C, D}</a:t>
            </a:r>
            <a:r>
              <a:rPr lang="en-US" altLang="en-US" sz="2400">
                <a:sym typeface="Symbol" panose="05050102010706020507" pitchFamily="18" charset="2"/>
              </a:rPr>
              <a:t>  (trivially) entails		</a:t>
            </a:r>
            <a:r>
              <a:rPr lang="en-US" altLang="en-US" sz="2400" i="1">
                <a:sym typeface="Symbol" panose="05050102010706020507" pitchFamily="18" charset="2"/>
              </a:rPr>
              <a:t>A</a:t>
            </a:r>
            <a:r>
              <a:rPr lang="en-US" altLang="en-US" sz="2400">
                <a:sym typeface="Symbol" panose="05050102010706020507" pitchFamily="18" charset="2"/>
              </a:rPr>
              <a:t>  </a:t>
            </a:r>
            <a:r>
              <a:rPr lang="en-US" altLang="en-US" sz="2400" i="1">
                <a:sym typeface="Symbol" panose="05050102010706020507" pitchFamily="18" charset="2"/>
              </a:rPr>
              <a:t>D</a:t>
            </a:r>
          </a:p>
          <a:p>
            <a:pPr eaLnBrk="1" hangingPunct="1">
              <a:spcBef>
                <a:spcPct val="50000"/>
              </a:spcBef>
              <a:buFontTx/>
              <a:buNone/>
            </a:pPr>
            <a:endParaRPr lang="en-US" altLang="en-US" sz="2400"/>
          </a:p>
        </p:txBody>
      </p:sp>
    </p:spTree>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1981200" y="274638"/>
            <a:ext cx="8229600" cy="715962"/>
          </a:xfrm>
        </p:spPr>
        <p:txBody>
          <a:bodyPr/>
          <a:lstStyle/>
          <a:p>
            <a:pPr eaLnBrk="1" hangingPunct="1"/>
            <a:r>
              <a:rPr lang="en-US" altLang="en-US" sz="3600" b="1" smtClean="0">
                <a:solidFill>
                  <a:schemeClr val="tx1"/>
                </a:solidFill>
              </a:rPr>
              <a:t>Inference Rules</a:t>
            </a:r>
          </a:p>
        </p:txBody>
      </p:sp>
      <p:sp>
        <p:nvSpPr>
          <p:cNvPr id="71683" name="Rectangle 3"/>
          <p:cNvSpPr>
            <a:spLocks noGrp="1" noChangeArrowheads="1"/>
          </p:cNvSpPr>
          <p:nvPr>
            <p:ph type="body" idx="1"/>
          </p:nvPr>
        </p:nvSpPr>
        <p:spPr>
          <a:xfrm>
            <a:off x="2362200" y="1371600"/>
            <a:ext cx="7848600" cy="4525963"/>
          </a:xfrm>
        </p:spPr>
        <p:txBody>
          <a:bodyPr/>
          <a:lstStyle/>
          <a:p>
            <a:pPr eaLnBrk="1" hangingPunct="1">
              <a:lnSpc>
                <a:spcPct val="90000"/>
              </a:lnSpc>
            </a:pPr>
            <a:r>
              <a:rPr lang="en-US" altLang="en-US" sz="2800" smtClean="0"/>
              <a:t>An inference rule is </a:t>
            </a:r>
            <a:r>
              <a:rPr lang="en-US" altLang="en-US" sz="2800" b="1" i="1" smtClean="0"/>
              <a:t>sound</a:t>
            </a:r>
            <a:r>
              <a:rPr lang="en-US" altLang="en-US" sz="2800" smtClean="0"/>
              <a:t> iff, whenever it is applied to a set </a:t>
            </a:r>
            <a:r>
              <a:rPr lang="en-US" altLang="en-US" sz="2800" i="1" smtClean="0"/>
              <a:t>A</a:t>
            </a:r>
            <a:r>
              <a:rPr lang="en-US" altLang="en-US" sz="2800" smtClean="0"/>
              <a:t> of axioms, any conclusion that it produces is entailed by </a:t>
            </a:r>
            <a:r>
              <a:rPr lang="en-US" altLang="en-US" sz="2800" i="1" smtClean="0"/>
              <a:t>A</a:t>
            </a:r>
            <a:r>
              <a:rPr lang="en-US" altLang="en-US" sz="2800" smtClean="0"/>
              <a:t>.  </a:t>
            </a:r>
            <a:br>
              <a:rPr lang="en-US" altLang="en-US" sz="2800" smtClean="0"/>
            </a:br>
            <a:endParaRPr lang="en-US" altLang="en-US" sz="2800" smtClean="0"/>
          </a:p>
          <a:p>
            <a:pPr eaLnBrk="1" hangingPunct="1">
              <a:lnSpc>
                <a:spcPct val="90000"/>
              </a:lnSpc>
            </a:pPr>
            <a:r>
              <a:rPr lang="en-US" altLang="en-US" sz="2800" smtClean="0"/>
              <a:t>An entire proof is sound iff it consists of a sequence of inference steps each of which was constructed using a sound inference rule.  </a:t>
            </a:r>
          </a:p>
          <a:p>
            <a:pPr eaLnBrk="1" hangingPunct="1">
              <a:lnSpc>
                <a:spcPct val="90000"/>
              </a:lnSpc>
            </a:pPr>
            <a:endParaRPr lang="en-US" altLang="en-US" sz="2800" smtClean="0"/>
          </a:p>
          <a:p>
            <a:pPr eaLnBrk="1" hangingPunct="1">
              <a:lnSpc>
                <a:spcPct val="90000"/>
              </a:lnSpc>
            </a:pPr>
            <a:r>
              <a:rPr lang="en-US" altLang="en-US" sz="2800" smtClean="0"/>
              <a:t>A set of inference rules </a:t>
            </a:r>
            <a:r>
              <a:rPr lang="en-US" altLang="en-US" sz="2800" i="1" smtClean="0"/>
              <a:t>R</a:t>
            </a:r>
            <a:r>
              <a:rPr lang="en-US" altLang="en-US" sz="2800" smtClean="0"/>
              <a:t> is </a:t>
            </a:r>
            <a:r>
              <a:rPr lang="en-US" altLang="en-US" sz="2800" b="1" i="1" smtClean="0"/>
              <a:t>complete</a:t>
            </a:r>
            <a:r>
              <a:rPr lang="en-US" altLang="en-US" sz="2800" smtClean="0"/>
              <a:t> iff, given any set </a:t>
            </a:r>
            <a:r>
              <a:rPr lang="en-US" altLang="en-US" sz="2800" i="1" smtClean="0"/>
              <a:t>A</a:t>
            </a:r>
            <a:r>
              <a:rPr lang="en-US" altLang="en-US" sz="2800" smtClean="0"/>
              <a:t> of axioms, all statements that are entailed by </a:t>
            </a:r>
            <a:r>
              <a:rPr lang="en-US" altLang="en-US" sz="2800" i="1" smtClean="0"/>
              <a:t>A</a:t>
            </a:r>
            <a:r>
              <a:rPr lang="en-US" altLang="en-US" sz="2800" smtClean="0"/>
              <a:t> can be proved by applying the rules in </a:t>
            </a:r>
            <a:r>
              <a:rPr lang="en-US" altLang="en-US" sz="2800" i="1" smtClean="0"/>
              <a:t>R</a:t>
            </a:r>
            <a:r>
              <a:rPr lang="en-US" altLang="en-US" sz="2800" smtClean="0"/>
              <a:t>.  </a:t>
            </a:r>
          </a:p>
        </p:txBody>
      </p:sp>
    </p:spTree>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981200" y="274638"/>
            <a:ext cx="8229600" cy="1173162"/>
          </a:xfrm>
        </p:spPr>
        <p:txBody>
          <a:bodyPr/>
          <a:lstStyle/>
          <a:p>
            <a:pPr eaLnBrk="1" hangingPunct="1">
              <a:defRPr/>
            </a:pPr>
            <a:r>
              <a:rPr lang="en-US" sz="3600" b="1" dirty="0"/>
              <a:t>Some Sound Inference Rules</a:t>
            </a:r>
            <a:br>
              <a:rPr lang="en-US" sz="3600" b="1" dirty="0"/>
            </a:br>
            <a:r>
              <a:rPr lang="en-US" sz="2000" dirty="0">
                <a:solidFill>
                  <a:schemeClr val="accent5">
                    <a:lumMod val="50000"/>
                  </a:schemeClr>
                </a:solidFill>
              </a:rPr>
              <a:t>You do not have to memorize the rules or their names, but given the list of rules, you should be able to use them in simple ways</a:t>
            </a:r>
          </a:p>
        </p:txBody>
      </p:sp>
      <p:sp>
        <p:nvSpPr>
          <p:cNvPr id="73731" name="Rectangle 3"/>
          <p:cNvSpPr>
            <a:spLocks noGrp="1" noChangeArrowheads="1"/>
          </p:cNvSpPr>
          <p:nvPr>
            <p:ph type="body" idx="1"/>
          </p:nvPr>
        </p:nvSpPr>
        <p:spPr>
          <a:xfrm>
            <a:off x="2209800" y="1600200"/>
            <a:ext cx="8001000" cy="4525963"/>
          </a:xfrm>
        </p:spPr>
        <p:txBody>
          <a:bodyPr/>
          <a:lstStyle/>
          <a:p>
            <a:pPr eaLnBrk="1" hangingPunct="1">
              <a:lnSpc>
                <a:spcPct val="90000"/>
              </a:lnSpc>
            </a:pPr>
            <a:r>
              <a:rPr lang="en-US" altLang="en-US" sz="2800" b="1" i="1" smtClean="0"/>
              <a:t>Modus ponens</a:t>
            </a:r>
            <a:r>
              <a:rPr lang="en-US" altLang="en-US" sz="2800" smtClean="0"/>
              <a:t>: 	From (</a:t>
            </a:r>
            <a:r>
              <a:rPr lang="en-US" altLang="en-US" sz="2800" i="1" smtClean="0"/>
              <a:t>P</a:t>
            </a:r>
            <a:r>
              <a:rPr lang="en-US" altLang="en-US" sz="2800" smtClean="0"/>
              <a:t> </a:t>
            </a:r>
            <a:r>
              <a:rPr lang="en-US" altLang="en-US" sz="2800" smtClean="0">
                <a:sym typeface="Symbol" panose="05050102010706020507" pitchFamily="18" charset="2"/>
              </a:rPr>
              <a:t></a:t>
            </a:r>
            <a:r>
              <a:rPr lang="en-US" altLang="en-US" sz="2800" smtClean="0"/>
              <a:t> </a:t>
            </a:r>
            <a:r>
              <a:rPr lang="en-US" altLang="en-US" sz="2800" i="1" smtClean="0"/>
              <a:t>Q</a:t>
            </a:r>
            <a:r>
              <a:rPr lang="en-US" altLang="en-US" sz="2800" smtClean="0"/>
              <a:t>) and </a:t>
            </a:r>
            <a:r>
              <a:rPr lang="en-US" altLang="en-US" sz="2800" i="1" smtClean="0"/>
              <a:t>P</a:t>
            </a:r>
            <a:r>
              <a:rPr lang="en-US" altLang="en-US" sz="2800" smtClean="0"/>
              <a:t>, </a:t>
            </a:r>
          </a:p>
          <a:p>
            <a:pPr lvl="4" eaLnBrk="1" hangingPunct="1">
              <a:lnSpc>
                <a:spcPct val="90000"/>
              </a:lnSpc>
              <a:buFontTx/>
              <a:buNone/>
            </a:pPr>
            <a:r>
              <a:rPr lang="en-US" altLang="en-US" sz="2800" smtClean="0"/>
              <a:t>				conclude </a:t>
            </a:r>
            <a:r>
              <a:rPr lang="en-US" altLang="en-US" sz="2800" i="1" smtClean="0"/>
              <a:t>Q</a:t>
            </a:r>
            <a:r>
              <a:rPr lang="en-US" altLang="en-US" sz="2800" smtClean="0"/>
              <a:t>.</a:t>
            </a:r>
            <a:endParaRPr lang="en-US" altLang="en-US" sz="2800" b="1" i="1" smtClean="0"/>
          </a:p>
          <a:p>
            <a:pPr eaLnBrk="1" hangingPunct="1">
              <a:lnSpc>
                <a:spcPct val="90000"/>
              </a:lnSpc>
            </a:pPr>
            <a:r>
              <a:rPr lang="en-US" altLang="en-US" sz="2800" b="1" i="1" smtClean="0"/>
              <a:t>Modus tollens</a:t>
            </a:r>
            <a:r>
              <a:rPr lang="en-US" altLang="en-US" sz="2800" smtClean="0"/>
              <a:t>: 	From (</a:t>
            </a:r>
            <a:r>
              <a:rPr lang="en-US" altLang="en-US" sz="2800" i="1" smtClean="0"/>
              <a:t>P</a:t>
            </a:r>
            <a:r>
              <a:rPr lang="en-US" altLang="en-US" sz="2800" smtClean="0"/>
              <a:t> </a:t>
            </a:r>
            <a:r>
              <a:rPr lang="en-US" altLang="en-US" sz="2800" smtClean="0">
                <a:sym typeface="Symbol" panose="05050102010706020507" pitchFamily="18" charset="2"/>
              </a:rPr>
              <a:t></a:t>
            </a:r>
            <a:r>
              <a:rPr lang="en-US" altLang="en-US" sz="2800" smtClean="0"/>
              <a:t> </a:t>
            </a:r>
            <a:r>
              <a:rPr lang="en-US" altLang="en-US" sz="2800" i="1" smtClean="0"/>
              <a:t>Q</a:t>
            </a:r>
            <a:r>
              <a:rPr lang="en-US" altLang="en-US" sz="2800" smtClean="0"/>
              <a:t>) and </a:t>
            </a:r>
            <a:r>
              <a:rPr lang="en-US" altLang="en-US" sz="2800" smtClean="0">
                <a:sym typeface="Symbol" panose="05050102010706020507" pitchFamily="18" charset="2"/>
              </a:rPr>
              <a:t></a:t>
            </a:r>
            <a:r>
              <a:rPr lang="en-US" altLang="en-US" sz="2800" i="1" smtClean="0"/>
              <a:t>Q</a:t>
            </a:r>
            <a:r>
              <a:rPr lang="en-US" altLang="en-US" sz="2800" smtClean="0"/>
              <a:t>, </a:t>
            </a:r>
          </a:p>
          <a:p>
            <a:pPr eaLnBrk="1" hangingPunct="1">
              <a:lnSpc>
                <a:spcPct val="90000"/>
              </a:lnSpc>
              <a:buFontTx/>
              <a:buNone/>
            </a:pPr>
            <a:r>
              <a:rPr lang="en-US" altLang="en-US" sz="2800" smtClean="0"/>
              <a:t>						conclude </a:t>
            </a:r>
            <a:r>
              <a:rPr lang="en-US" altLang="en-US" sz="2800" smtClean="0">
                <a:sym typeface="Symbol" panose="05050102010706020507" pitchFamily="18" charset="2"/>
              </a:rPr>
              <a:t></a:t>
            </a:r>
            <a:r>
              <a:rPr lang="en-US" altLang="en-US" sz="2800" i="1" smtClean="0"/>
              <a:t>P</a:t>
            </a:r>
            <a:r>
              <a:rPr lang="en-US" altLang="en-US" sz="2800" smtClean="0"/>
              <a:t>.</a:t>
            </a:r>
            <a:endParaRPr lang="en-US" altLang="en-US" sz="2800" b="1" i="1" smtClean="0"/>
          </a:p>
          <a:p>
            <a:pPr eaLnBrk="1" hangingPunct="1">
              <a:lnSpc>
                <a:spcPct val="90000"/>
              </a:lnSpc>
            </a:pPr>
            <a:r>
              <a:rPr lang="en-US" altLang="en-US" sz="2800" b="1" i="1" smtClean="0"/>
              <a:t>Or introduction</a:t>
            </a:r>
            <a:r>
              <a:rPr lang="en-US" altLang="en-US" sz="2800" smtClean="0"/>
              <a:t>: 	From </a:t>
            </a:r>
            <a:r>
              <a:rPr lang="en-US" altLang="en-US" sz="2800" i="1" smtClean="0"/>
              <a:t>P</a:t>
            </a:r>
            <a:r>
              <a:rPr lang="en-US" altLang="en-US" sz="2800" smtClean="0"/>
              <a:t>, conclude (</a:t>
            </a:r>
            <a:r>
              <a:rPr lang="en-US" altLang="en-US" sz="2800" i="1" smtClean="0"/>
              <a:t>P</a:t>
            </a:r>
            <a:r>
              <a:rPr lang="en-US" altLang="en-US" sz="2800" smtClean="0"/>
              <a:t> </a:t>
            </a:r>
            <a:r>
              <a:rPr lang="en-US" altLang="en-US" sz="2800" smtClean="0">
                <a:sym typeface="Symbol" panose="05050102010706020507" pitchFamily="18" charset="2"/>
              </a:rPr>
              <a:t></a:t>
            </a:r>
            <a:r>
              <a:rPr lang="en-US" altLang="en-US" sz="2800" smtClean="0"/>
              <a:t> </a:t>
            </a:r>
            <a:r>
              <a:rPr lang="en-US" altLang="en-US" sz="2800" i="1" smtClean="0"/>
              <a:t>Q</a:t>
            </a:r>
            <a:r>
              <a:rPr lang="en-US" altLang="en-US" sz="2800" smtClean="0"/>
              <a:t>). </a:t>
            </a:r>
            <a:endParaRPr lang="en-US" altLang="en-US" sz="2800" b="1" i="1" smtClean="0"/>
          </a:p>
          <a:p>
            <a:pPr eaLnBrk="1" hangingPunct="1">
              <a:lnSpc>
                <a:spcPct val="90000"/>
              </a:lnSpc>
            </a:pPr>
            <a:r>
              <a:rPr lang="en-US" altLang="en-US" sz="2800" b="1" i="1" smtClean="0"/>
              <a:t>And introduction</a:t>
            </a:r>
            <a:r>
              <a:rPr lang="en-US" altLang="en-US" sz="2800" smtClean="0"/>
              <a:t>:	From </a:t>
            </a:r>
            <a:r>
              <a:rPr lang="en-US" altLang="en-US" sz="2800" i="1" smtClean="0"/>
              <a:t>P</a:t>
            </a:r>
            <a:r>
              <a:rPr lang="en-US" altLang="en-US" sz="2800" smtClean="0"/>
              <a:t> and </a:t>
            </a:r>
            <a:r>
              <a:rPr lang="en-US" altLang="en-US" sz="2800" i="1" smtClean="0"/>
              <a:t>Q</a:t>
            </a:r>
            <a:r>
              <a:rPr lang="en-US" altLang="en-US" sz="2800" smtClean="0"/>
              <a:t>, conclude</a:t>
            </a:r>
          </a:p>
          <a:p>
            <a:pPr eaLnBrk="1" hangingPunct="1">
              <a:lnSpc>
                <a:spcPct val="90000"/>
              </a:lnSpc>
              <a:buFontTx/>
              <a:buNone/>
            </a:pPr>
            <a:r>
              <a:rPr lang="en-US" altLang="en-US" sz="2800" smtClean="0"/>
              <a:t> 						(</a:t>
            </a:r>
            <a:r>
              <a:rPr lang="en-US" altLang="en-US" sz="2800" i="1" smtClean="0"/>
              <a:t>P</a:t>
            </a:r>
            <a:r>
              <a:rPr lang="en-US" altLang="en-US" sz="2800" smtClean="0"/>
              <a:t> </a:t>
            </a:r>
            <a:r>
              <a:rPr lang="en-US" altLang="en-US" sz="2800" smtClean="0">
                <a:sym typeface="Symbol" panose="05050102010706020507" pitchFamily="18" charset="2"/>
              </a:rPr>
              <a:t></a:t>
            </a:r>
            <a:r>
              <a:rPr lang="en-US" altLang="en-US" sz="2800" smtClean="0"/>
              <a:t> </a:t>
            </a:r>
            <a:r>
              <a:rPr lang="en-US" altLang="en-US" sz="2800" i="1" smtClean="0"/>
              <a:t>Q</a:t>
            </a:r>
            <a:r>
              <a:rPr lang="en-US" altLang="en-US" sz="2800" smtClean="0"/>
              <a:t>).</a:t>
            </a:r>
            <a:endParaRPr lang="en-US" altLang="en-US" sz="2800" b="1" i="1" smtClean="0"/>
          </a:p>
          <a:p>
            <a:pPr eaLnBrk="1" hangingPunct="1">
              <a:lnSpc>
                <a:spcPct val="90000"/>
              </a:lnSpc>
            </a:pPr>
            <a:r>
              <a:rPr lang="en-US" altLang="en-US" sz="2800" b="1" i="1" smtClean="0"/>
              <a:t>And elimination</a:t>
            </a:r>
            <a:r>
              <a:rPr lang="en-US" altLang="en-US" sz="2800" smtClean="0"/>
              <a:t>: 	From  (</a:t>
            </a:r>
            <a:r>
              <a:rPr lang="en-US" altLang="en-US" sz="2800" i="1" smtClean="0"/>
              <a:t>P</a:t>
            </a:r>
            <a:r>
              <a:rPr lang="en-US" altLang="en-US" sz="2800" smtClean="0"/>
              <a:t> </a:t>
            </a:r>
            <a:r>
              <a:rPr lang="en-US" altLang="en-US" sz="2800" smtClean="0">
                <a:sym typeface="Symbol" panose="05050102010706020507" pitchFamily="18" charset="2"/>
              </a:rPr>
              <a:t></a:t>
            </a:r>
            <a:r>
              <a:rPr lang="en-US" altLang="en-US" sz="2800" smtClean="0"/>
              <a:t> </a:t>
            </a:r>
            <a:r>
              <a:rPr lang="en-US" altLang="en-US" sz="2800" i="1" smtClean="0"/>
              <a:t>Q</a:t>
            </a:r>
            <a:r>
              <a:rPr lang="en-US" altLang="en-US" sz="2800" smtClean="0"/>
              <a:t>), conclude </a:t>
            </a:r>
            <a:r>
              <a:rPr lang="en-US" altLang="en-US" sz="2800" i="1" smtClean="0"/>
              <a:t>P</a:t>
            </a:r>
            <a:r>
              <a:rPr lang="en-US" altLang="en-US" sz="2800" smtClean="0"/>
              <a:t> </a:t>
            </a:r>
          </a:p>
          <a:p>
            <a:pPr eaLnBrk="1" hangingPunct="1">
              <a:lnSpc>
                <a:spcPct val="90000"/>
              </a:lnSpc>
              <a:buFontTx/>
              <a:buNone/>
            </a:pPr>
            <a:r>
              <a:rPr lang="en-US" altLang="en-US" sz="2800" smtClean="0"/>
              <a:t>						or conclude </a:t>
            </a:r>
            <a:r>
              <a:rPr lang="en-US" altLang="en-US" sz="2800" i="1" smtClean="0"/>
              <a:t>Q</a:t>
            </a:r>
            <a:r>
              <a:rPr lang="en-US" altLang="en-US" sz="2800" smtClean="0"/>
              <a:t>.</a:t>
            </a:r>
          </a:p>
          <a:p>
            <a:pPr eaLnBrk="1" hangingPunct="1">
              <a:lnSpc>
                <a:spcPct val="90000"/>
              </a:lnSpc>
            </a:pPr>
            <a:r>
              <a:rPr lang="en-US" altLang="en-US" sz="2800" b="1" i="1" smtClean="0"/>
              <a:t>Syllogism</a:t>
            </a:r>
            <a:r>
              <a:rPr lang="en-US" altLang="en-US" sz="2800" smtClean="0"/>
              <a:t>: 	From  (</a:t>
            </a:r>
            <a:r>
              <a:rPr lang="en-US" altLang="en-US" sz="2800" i="1" smtClean="0"/>
              <a:t>P</a:t>
            </a:r>
            <a:r>
              <a:rPr lang="en-US" altLang="en-US" sz="2800" smtClean="0"/>
              <a:t> </a:t>
            </a:r>
            <a:r>
              <a:rPr lang="en-US" altLang="en-US" sz="2800" smtClean="0">
                <a:sym typeface="Symbol" panose="05050102010706020507" pitchFamily="18" charset="2"/>
              </a:rPr>
              <a:t></a:t>
            </a:r>
            <a:r>
              <a:rPr lang="en-US" altLang="en-US" sz="2800" smtClean="0"/>
              <a:t> </a:t>
            </a:r>
            <a:r>
              <a:rPr lang="en-US" altLang="en-US" sz="2800" i="1" smtClean="0"/>
              <a:t>Q</a:t>
            </a:r>
            <a:r>
              <a:rPr lang="en-US" altLang="en-US" sz="2800" smtClean="0"/>
              <a:t>) and (</a:t>
            </a:r>
            <a:r>
              <a:rPr lang="en-US" altLang="en-US" sz="2800" i="1" smtClean="0"/>
              <a:t>Q</a:t>
            </a:r>
            <a:r>
              <a:rPr lang="en-US" altLang="en-US" sz="2800" smtClean="0"/>
              <a:t> </a:t>
            </a:r>
            <a:r>
              <a:rPr lang="en-US" altLang="en-US" sz="2800" smtClean="0">
                <a:sym typeface="Symbol" panose="05050102010706020507" pitchFamily="18" charset="2"/>
              </a:rPr>
              <a:t></a:t>
            </a:r>
            <a:r>
              <a:rPr lang="en-US" altLang="en-US" sz="2800" smtClean="0"/>
              <a:t> </a:t>
            </a:r>
            <a:r>
              <a:rPr lang="en-US" altLang="en-US" sz="2800" i="1" smtClean="0"/>
              <a:t>R</a:t>
            </a:r>
            <a:r>
              <a:rPr lang="en-US" altLang="en-US" sz="2800" smtClean="0"/>
              <a:t>) , </a:t>
            </a:r>
            <a:br>
              <a:rPr lang="en-US" altLang="en-US" sz="2800" smtClean="0"/>
            </a:br>
            <a:r>
              <a:rPr lang="en-US" altLang="en-US" sz="2800" smtClean="0"/>
              <a:t>                                 conclude (</a:t>
            </a:r>
            <a:r>
              <a:rPr lang="en-US" altLang="en-US" sz="2800" i="1" smtClean="0"/>
              <a:t>P</a:t>
            </a:r>
            <a:r>
              <a:rPr lang="en-US" altLang="en-US" sz="2800" smtClean="0"/>
              <a:t> </a:t>
            </a:r>
            <a:r>
              <a:rPr lang="en-US" altLang="en-US" sz="2800" smtClean="0">
                <a:sym typeface="Symbol" panose="05050102010706020507" pitchFamily="18" charset="2"/>
              </a:rPr>
              <a:t></a:t>
            </a:r>
            <a:r>
              <a:rPr lang="en-US" altLang="en-US" sz="2800" smtClean="0"/>
              <a:t> </a:t>
            </a:r>
            <a:r>
              <a:rPr lang="en-US" altLang="en-US" sz="2800" i="1" smtClean="0"/>
              <a:t>R</a:t>
            </a:r>
            <a:r>
              <a:rPr lang="en-US" altLang="en-US" sz="2800" smtClean="0"/>
              <a:t>) .</a:t>
            </a:r>
          </a:p>
          <a:p>
            <a:pPr eaLnBrk="1" hangingPunct="1">
              <a:lnSpc>
                <a:spcPct val="90000"/>
              </a:lnSpc>
              <a:buFontTx/>
              <a:buNone/>
            </a:pPr>
            <a:endParaRPr lang="en-US" altLang="en-US" sz="2800" smtClean="0"/>
          </a:p>
        </p:txBody>
      </p:sp>
    </p:spTree>
  </p:cSld>
  <p:clrMapOvr>
    <a:masterClrMapping/>
  </p:clrMapOvr>
  <p:transition spd="slow">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1981200" y="274638"/>
            <a:ext cx="8229600" cy="715962"/>
          </a:xfrm>
        </p:spPr>
        <p:txBody>
          <a:bodyPr/>
          <a:lstStyle/>
          <a:p>
            <a:pPr eaLnBrk="1" hangingPunct="1"/>
            <a:r>
              <a:rPr lang="en-US" altLang="en-US" sz="3600" b="1" smtClean="0"/>
              <a:t>Additional Sound Inference Rules</a:t>
            </a:r>
          </a:p>
        </p:txBody>
      </p:sp>
      <p:sp>
        <p:nvSpPr>
          <p:cNvPr id="75779" name="Rectangle 3"/>
          <p:cNvSpPr>
            <a:spLocks noGrp="1" noChangeArrowheads="1"/>
          </p:cNvSpPr>
          <p:nvPr>
            <p:ph type="body" idx="1"/>
          </p:nvPr>
        </p:nvSpPr>
        <p:spPr>
          <a:xfrm>
            <a:off x="2286000" y="1295400"/>
            <a:ext cx="7543800" cy="4525963"/>
          </a:xfrm>
        </p:spPr>
        <p:txBody>
          <a:bodyPr/>
          <a:lstStyle/>
          <a:p>
            <a:pPr eaLnBrk="1" hangingPunct="1">
              <a:lnSpc>
                <a:spcPct val="90000"/>
              </a:lnSpc>
            </a:pPr>
            <a:r>
              <a:rPr lang="en-US" altLang="en-US" sz="2400" b="1" i="1" smtClean="0"/>
              <a:t>Quantifier exchange</a:t>
            </a:r>
            <a:r>
              <a:rPr lang="en-US" altLang="en-US" sz="2400" smtClean="0"/>
              <a:t>:</a:t>
            </a:r>
          </a:p>
          <a:p>
            <a:pPr lvl="1" eaLnBrk="1" hangingPunct="1">
              <a:lnSpc>
                <a:spcPct val="90000"/>
              </a:lnSpc>
              <a:buFontTx/>
              <a:buChar char="•"/>
            </a:pPr>
            <a:r>
              <a:rPr lang="en-US" altLang="en-US" sz="2400" smtClean="0"/>
              <a:t>From </a:t>
            </a:r>
            <a:r>
              <a:rPr lang="en-US" altLang="en-US" sz="2400" smtClean="0">
                <a:sym typeface="Symbol" panose="05050102010706020507" pitchFamily="18" charset="2"/>
              </a:rPr>
              <a:t></a:t>
            </a:r>
            <a:r>
              <a:rPr lang="en-US" altLang="en-US" sz="2400" i="1" smtClean="0"/>
              <a:t>x</a:t>
            </a:r>
            <a:r>
              <a:rPr lang="en-US" altLang="en-US" sz="2400" smtClean="0"/>
              <a:t> (</a:t>
            </a:r>
            <a:r>
              <a:rPr lang="en-US" altLang="en-US" sz="2400" i="1" smtClean="0"/>
              <a:t>P</a:t>
            </a:r>
            <a:r>
              <a:rPr lang="en-US" altLang="en-US" sz="2400" smtClean="0"/>
              <a:t>), conclude </a:t>
            </a:r>
            <a:r>
              <a:rPr lang="en-US" altLang="en-US" sz="2400" smtClean="0">
                <a:sym typeface="Symbol" panose="05050102010706020507" pitchFamily="18" charset="2"/>
              </a:rPr>
              <a:t></a:t>
            </a:r>
            <a:r>
              <a:rPr lang="en-US" altLang="en-US" sz="2400" i="1" smtClean="0"/>
              <a:t>x</a:t>
            </a:r>
            <a:r>
              <a:rPr lang="en-US" altLang="en-US" sz="2400" smtClean="0"/>
              <a:t> (</a:t>
            </a:r>
            <a:r>
              <a:rPr lang="en-US" altLang="en-US" sz="2400" smtClean="0">
                <a:sym typeface="Symbol" panose="05050102010706020507" pitchFamily="18" charset="2"/>
              </a:rPr>
              <a:t></a:t>
            </a:r>
            <a:r>
              <a:rPr lang="en-US" altLang="en-US" sz="2400" i="1" smtClean="0"/>
              <a:t>P</a:t>
            </a:r>
            <a:r>
              <a:rPr lang="en-US" altLang="en-US" sz="2400" smtClean="0"/>
              <a:t>).</a:t>
            </a:r>
          </a:p>
          <a:p>
            <a:pPr lvl="1" eaLnBrk="1" hangingPunct="1">
              <a:lnSpc>
                <a:spcPct val="90000"/>
              </a:lnSpc>
              <a:buFontTx/>
              <a:buChar char="•"/>
            </a:pPr>
            <a:r>
              <a:rPr lang="en-US" altLang="en-US" sz="2400" smtClean="0"/>
              <a:t>From </a:t>
            </a:r>
            <a:r>
              <a:rPr lang="en-US" altLang="en-US" sz="2400" smtClean="0">
                <a:sym typeface="Symbol" panose="05050102010706020507" pitchFamily="18" charset="2"/>
              </a:rPr>
              <a:t></a:t>
            </a:r>
            <a:r>
              <a:rPr lang="en-US" altLang="en-US" sz="2400" i="1" smtClean="0"/>
              <a:t>x</a:t>
            </a:r>
            <a:r>
              <a:rPr lang="en-US" altLang="en-US" sz="2400" smtClean="0"/>
              <a:t> (</a:t>
            </a:r>
            <a:r>
              <a:rPr lang="en-US" altLang="en-US" sz="2400" smtClean="0">
                <a:sym typeface="Symbol" panose="05050102010706020507" pitchFamily="18" charset="2"/>
              </a:rPr>
              <a:t></a:t>
            </a:r>
            <a:r>
              <a:rPr lang="en-US" altLang="en-US" sz="2400" i="1" smtClean="0"/>
              <a:t>P</a:t>
            </a:r>
            <a:r>
              <a:rPr lang="en-US" altLang="en-US" sz="2400" smtClean="0"/>
              <a:t>), conclude </a:t>
            </a:r>
            <a:r>
              <a:rPr lang="en-US" altLang="en-US" sz="2400" smtClean="0">
                <a:sym typeface="Symbol" panose="05050102010706020507" pitchFamily="18" charset="2"/>
              </a:rPr>
              <a:t></a:t>
            </a:r>
            <a:r>
              <a:rPr lang="en-US" altLang="en-US" sz="2400" i="1" smtClean="0"/>
              <a:t>x</a:t>
            </a:r>
            <a:r>
              <a:rPr lang="en-US" altLang="en-US" sz="2400" smtClean="0"/>
              <a:t> (</a:t>
            </a:r>
            <a:r>
              <a:rPr lang="en-US" altLang="en-US" sz="2400" i="1" smtClean="0"/>
              <a:t>P</a:t>
            </a:r>
            <a:r>
              <a:rPr lang="en-US" altLang="en-US" sz="2400" smtClean="0"/>
              <a:t>).</a:t>
            </a:r>
          </a:p>
          <a:p>
            <a:pPr lvl="1" eaLnBrk="1" hangingPunct="1">
              <a:lnSpc>
                <a:spcPct val="90000"/>
              </a:lnSpc>
              <a:buFontTx/>
              <a:buChar char="•"/>
            </a:pPr>
            <a:r>
              <a:rPr lang="en-US" altLang="en-US" sz="2400" smtClean="0"/>
              <a:t>From </a:t>
            </a:r>
            <a:r>
              <a:rPr lang="en-US" altLang="en-US" sz="2400" smtClean="0">
                <a:sym typeface="Symbol" panose="05050102010706020507" pitchFamily="18" charset="2"/>
              </a:rPr>
              <a:t></a:t>
            </a:r>
            <a:r>
              <a:rPr lang="en-US" altLang="en-US" sz="2400" i="1" smtClean="0"/>
              <a:t>x</a:t>
            </a:r>
            <a:r>
              <a:rPr lang="en-US" altLang="en-US" sz="2400" smtClean="0"/>
              <a:t> (</a:t>
            </a:r>
            <a:r>
              <a:rPr lang="en-US" altLang="en-US" sz="2400" i="1" smtClean="0"/>
              <a:t>P</a:t>
            </a:r>
            <a:r>
              <a:rPr lang="en-US" altLang="en-US" sz="2400" smtClean="0"/>
              <a:t>), conclude </a:t>
            </a:r>
            <a:r>
              <a:rPr lang="en-US" altLang="en-US" sz="2400" smtClean="0">
                <a:sym typeface="Symbol" panose="05050102010706020507" pitchFamily="18" charset="2"/>
              </a:rPr>
              <a:t></a:t>
            </a:r>
            <a:r>
              <a:rPr lang="en-US" altLang="en-US" sz="2400" i="1" smtClean="0"/>
              <a:t>x</a:t>
            </a:r>
            <a:r>
              <a:rPr lang="en-US" altLang="en-US" sz="2400" smtClean="0"/>
              <a:t> (</a:t>
            </a:r>
            <a:r>
              <a:rPr lang="en-US" altLang="en-US" sz="2400" smtClean="0">
                <a:sym typeface="Symbol" panose="05050102010706020507" pitchFamily="18" charset="2"/>
              </a:rPr>
              <a:t></a:t>
            </a:r>
            <a:r>
              <a:rPr lang="en-US" altLang="en-US" sz="2400" i="1" smtClean="0"/>
              <a:t>P</a:t>
            </a:r>
            <a:r>
              <a:rPr lang="en-US" altLang="en-US" sz="2400" smtClean="0"/>
              <a:t>).</a:t>
            </a:r>
          </a:p>
          <a:p>
            <a:pPr lvl="1" eaLnBrk="1" hangingPunct="1">
              <a:lnSpc>
                <a:spcPct val="90000"/>
              </a:lnSpc>
              <a:buFontTx/>
              <a:buChar char="•"/>
            </a:pPr>
            <a:r>
              <a:rPr lang="en-US" altLang="en-US" sz="2400" smtClean="0"/>
              <a:t>From </a:t>
            </a:r>
            <a:r>
              <a:rPr lang="en-US" altLang="en-US" sz="2400" smtClean="0">
                <a:sym typeface="Symbol" panose="05050102010706020507" pitchFamily="18" charset="2"/>
              </a:rPr>
              <a:t></a:t>
            </a:r>
            <a:r>
              <a:rPr lang="en-US" altLang="en-US" sz="2400" i="1" smtClean="0"/>
              <a:t>x</a:t>
            </a:r>
            <a:r>
              <a:rPr lang="en-US" altLang="en-US" sz="2400" smtClean="0"/>
              <a:t> (</a:t>
            </a:r>
            <a:r>
              <a:rPr lang="en-US" altLang="en-US" sz="2400" smtClean="0">
                <a:sym typeface="Symbol" panose="05050102010706020507" pitchFamily="18" charset="2"/>
              </a:rPr>
              <a:t></a:t>
            </a:r>
            <a:r>
              <a:rPr lang="en-US" altLang="en-US" sz="2400" i="1" smtClean="0"/>
              <a:t>P</a:t>
            </a:r>
            <a:r>
              <a:rPr lang="en-US" altLang="en-US" sz="2400" smtClean="0"/>
              <a:t>), conclude </a:t>
            </a:r>
            <a:r>
              <a:rPr lang="en-US" altLang="en-US" sz="2400" smtClean="0">
                <a:sym typeface="Symbol" panose="05050102010706020507" pitchFamily="18" charset="2"/>
              </a:rPr>
              <a:t></a:t>
            </a:r>
            <a:r>
              <a:rPr lang="en-US" altLang="en-US" sz="2400" i="1" smtClean="0"/>
              <a:t>x</a:t>
            </a:r>
            <a:r>
              <a:rPr lang="en-US" altLang="en-US" sz="2400" smtClean="0"/>
              <a:t> (</a:t>
            </a:r>
            <a:r>
              <a:rPr lang="en-US" altLang="en-US" sz="2400" i="1" smtClean="0"/>
              <a:t>P</a:t>
            </a:r>
            <a:r>
              <a:rPr lang="en-US" altLang="en-US" sz="2400" smtClean="0"/>
              <a:t>) .</a:t>
            </a:r>
            <a:endParaRPr lang="en-US" altLang="en-US" sz="2400" b="1" i="1" smtClean="0"/>
          </a:p>
          <a:p>
            <a:pPr eaLnBrk="1" hangingPunct="1">
              <a:lnSpc>
                <a:spcPct val="90000"/>
              </a:lnSpc>
            </a:pPr>
            <a:endParaRPr lang="en-US" altLang="en-US" sz="2400" b="1" i="1" smtClean="0"/>
          </a:p>
          <a:p>
            <a:pPr eaLnBrk="1" hangingPunct="1">
              <a:lnSpc>
                <a:spcPct val="90000"/>
              </a:lnSpc>
            </a:pPr>
            <a:r>
              <a:rPr lang="en-US" altLang="en-US" sz="2400" b="1" i="1" smtClean="0"/>
              <a:t>Universal instantiation</a:t>
            </a:r>
            <a:r>
              <a:rPr lang="en-US" altLang="en-US" sz="2400" smtClean="0"/>
              <a:t>: For any constant </a:t>
            </a:r>
            <a:r>
              <a:rPr lang="en-US" altLang="en-US" sz="2400" i="1" smtClean="0"/>
              <a:t>C</a:t>
            </a:r>
            <a:r>
              <a:rPr lang="en-US" altLang="en-US" sz="2400" smtClean="0"/>
              <a:t>, from </a:t>
            </a:r>
            <a:r>
              <a:rPr lang="en-US" altLang="en-US" sz="2400" smtClean="0">
                <a:sym typeface="Symbol" panose="05050102010706020507" pitchFamily="18" charset="2"/>
              </a:rPr>
              <a:t></a:t>
            </a:r>
            <a:r>
              <a:rPr lang="en-US" altLang="en-US" sz="2400" i="1" smtClean="0"/>
              <a:t>x</a:t>
            </a:r>
            <a:r>
              <a:rPr lang="en-US" altLang="en-US" sz="2400" smtClean="0"/>
              <a:t> (</a:t>
            </a:r>
            <a:r>
              <a:rPr lang="en-US" altLang="en-US" sz="2400" i="1" smtClean="0"/>
              <a:t>P</a:t>
            </a:r>
            <a:r>
              <a:rPr lang="en-US" altLang="en-US" sz="2400" smtClean="0"/>
              <a:t>(</a:t>
            </a:r>
            <a:r>
              <a:rPr lang="en-US" altLang="en-US" sz="2400" i="1" smtClean="0"/>
              <a:t>x</a:t>
            </a:r>
            <a:r>
              <a:rPr lang="en-US" altLang="en-US" sz="2400" smtClean="0"/>
              <a:t>)), conclude </a:t>
            </a:r>
            <a:r>
              <a:rPr lang="en-US" altLang="en-US" sz="2400" i="1" smtClean="0"/>
              <a:t>P</a:t>
            </a:r>
            <a:r>
              <a:rPr lang="en-US" altLang="en-US" sz="2400" smtClean="0"/>
              <a:t>(</a:t>
            </a:r>
            <a:r>
              <a:rPr lang="en-US" altLang="en-US" sz="2400" i="1" smtClean="0"/>
              <a:t>C</a:t>
            </a:r>
            <a:r>
              <a:rPr lang="en-US" altLang="en-US" sz="2400" smtClean="0"/>
              <a:t>).</a:t>
            </a:r>
            <a:endParaRPr lang="en-US" altLang="en-US" sz="2400" b="1" i="1" smtClean="0"/>
          </a:p>
          <a:p>
            <a:pPr eaLnBrk="1" hangingPunct="1">
              <a:lnSpc>
                <a:spcPct val="90000"/>
              </a:lnSpc>
            </a:pPr>
            <a:endParaRPr lang="en-US" altLang="en-US" sz="2400" b="1" i="1" smtClean="0"/>
          </a:p>
          <a:p>
            <a:pPr eaLnBrk="1" hangingPunct="1">
              <a:lnSpc>
                <a:spcPct val="90000"/>
              </a:lnSpc>
            </a:pPr>
            <a:r>
              <a:rPr lang="en-US" altLang="en-US" sz="2400" b="1" i="1" smtClean="0"/>
              <a:t>Existential generalization</a:t>
            </a:r>
            <a:r>
              <a:rPr lang="en-US" altLang="en-US" sz="2400" smtClean="0"/>
              <a:t>: For any constant </a:t>
            </a:r>
            <a:r>
              <a:rPr lang="en-US" altLang="en-US" sz="2400" i="1" smtClean="0"/>
              <a:t>C</a:t>
            </a:r>
            <a:r>
              <a:rPr lang="en-US" altLang="en-US" sz="2400" smtClean="0"/>
              <a:t>, from </a:t>
            </a:r>
            <a:r>
              <a:rPr lang="en-US" altLang="en-US" sz="2400" i="1" smtClean="0"/>
              <a:t>P</a:t>
            </a:r>
            <a:r>
              <a:rPr lang="en-US" altLang="en-US" sz="2400" smtClean="0"/>
              <a:t>(</a:t>
            </a:r>
            <a:r>
              <a:rPr lang="en-US" altLang="en-US" sz="2400" i="1" smtClean="0"/>
              <a:t>C</a:t>
            </a:r>
            <a:r>
              <a:rPr lang="en-US" altLang="en-US" sz="2400" smtClean="0"/>
              <a:t>) conclude </a:t>
            </a:r>
            <a:r>
              <a:rPr lang="en-US" altLang="en-US" sz="2400" smtClean="0">
                <a:sym typeface="Symbol" panose="05050102010706020507" pitchFamily="18" charset="2"/>
              </a:rPr>
              <a:t></a:t>
            </a:r>
            <a:r>
              <a:rPr lang="en-US" altLang="en-US" sz="2400" i="1" smtClean="0"/>
              <a:t>x</a:t>
            </a:r>
            <a:r>
              <a:rPr lang="en-US" altLang="en-US" sz="2400" smtClean="0"/>
              <a:t> (</a:t>
            </a:r>
            <a:r>
              <a:rPr lang="en-US" altLang="en-US" sz="2400" i="1" smtClean="0"/>
              <a:t>P</a:t>
            </a:r>
            <a:r>
              <a:rPr lang="en-US" altLang="en-US" sz="2400" smtClean="0"/>
              <a:t>(</a:t>
            </a:r>
            <a:r>
              <a:rPr lang="en-US" altLang="en-US" sz="2400" i="1" smtClean="0"/>
              <a:t>x</a:t>
            </a:r>
            <a:r>
              <a:rPr lang="en-US" altLang="en-US" sz="2400" smtClean="0"/>
              <a:t>)).</a:t>
            </a:r>
          </a:p>
        </p:txBody>
      </p:sp>
    </p:spTree>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1981200" y="274638"/>
            <a:ext cx="8229600" cy="715962"/>
          </a:xfrm>
        </p:spPr>
        <p:txBody>
          <a:bodyPr/>
          <a:lstStyle/>
          <a:p>
            <a:pPr eaLnBrk="1" hangingPunct="1"/>
            <a:r>
              <a:rPr lang="en-US" altLang="en-US" sz="3600" b="1" smtClean="0"/>
              <a:t>First-Order Logic</a:t>
            </a:r>
          </a:p>
        </p:txBody>
      </p:sp>
      <p:sp>
        <p:nvSpPr>
          <p:cNvPr id="5123" name="Rectangle 3"/>
          <p:cNvSpPr>
            <a:spLocks noGrp="1" noChangeArrowheads="1"/>
          </p:cNvSpPr>
          <p:nvPr>
            <p:ph type="body" idx="1"/>
          </p:nvPr>
        </p:nvSpPr>
        <p:spPr>
          <a:xfrm>
            <a:off x="1095703" y="2362200"/>
            <a:ext cx="8077200" cy="3962400"/>
          </a:xfrm>
        </p:spPr>
        <p:txBody>
          <a:bodyPr/>
          <a:lstStyle/>
          <a:p>
            <a:pPr eaLnBrk="1" hangingPunct="1">
              <a:defRPr/>
            </a:pPr>
            <a:r>
              <a:rPr lang="en-US" sz="2400" dirty="0"/>
              <a:t>If </a:t>
            </a:r>
            <a:r>
              <a:rPr lang="en-US" sz="2400" i="1" dirty="0"/>
              <a:t>P</a:t>
            </a:r>
            <a:r>
              <a:rPr lang="en-US" sz="2400" dirty="0"/>
              <a:t> is an </a:t>
            </a:r>
            <a:r>
              <a:rPr lang="en-US" sz="2400" i="1" dirty="0"/>
              <a:t>n</a:t>
            </a:r>
            <a:r>
              <a:rPr lang="en-US" sz="2400" dirty="0"/>
              <a:t>-</a:t>
            </a:r>
            <a:r>
              <a:rPr lang="en-US" sz="2400" dirty="0" err="1"/>
              <a:t>ary</a:t>
            </a:r>
            <a:r>
              <a:rPr lang="en-US" sz="2400" dirty="0"/>
              <a:t> </a:t>
            </a:r>
            <a:r>
              <a:rPr lang="en-US" sz="2400" b="1" i="1" dirty="0">
                <a:solidFill>
                  <a:schemeClr val="accent5">
                    <a:lumMod val="50000"/>
                  </a:schemeClr>
                </a:solidFill>
              </a:rPr>
              <a:t>predicate</a:t>
            </a:r>
            <a:r>
              <a:rPr lang="en-US" sz="2400" dirty="0"/>
              <a:t> and each of the expressions </a:t>
            </a:r>
            <a:r>
              <a:rPr lang="en-US" sz="2400" i="1" dirty="0"/>
              <a:t>x</a:t>
            </a:r>
            <a:r>
              <a:rPr lang="en-US" sz="2400" baseline="-25000" dirty="0"/>
              <a:t>1</a:t>
            </a:r>
            <a:r>
              <a:rPr lang="en-US" sz="2400" dirty="0"/>
              <a:t>, </a:t>
            </a:r>
            <a:r>
              <a:rPr lang="en-US" sz="2400" i="1" dirty="0"/>
              <a:t>x</a:t>
            </a:r>
            <a:r>
              <a:rPr lang="en-US" sz="2400" baseline="-25000" dirty="0"/>
              <a:t>2</a:t>
            </a:r>
            <a:r>
              <a:rPr lang="en-US" sz="2400" dirty="0"/>
              <a:t>, … , </a:t>
            </a:r>
            <a:r>
              <a:rPr lang="en-US" sz="2400" dirty="0" err="1"/>
              <a:t>x</a:t>
            </a:r>
            <a:r>
              <a:rPr lang="en-US" sz="2400" i="1" baseline="-25000" dirty="0" err="1"/>
              <a:t>n</a:t>
            </a:r>
            <a:r>
              <a:rPr lang="en-US" sz="2400" dirty="0"/>
              <a:t> is a term, then an expression of the form </a:t>
            </a:r>
            <a:r>
              <a:rPr lang="en-US" sz="2400" i="1" dirty="0"/>
              <a:t>P</a:t>
            </a:r>
            <a:r>
              <a:rPr lang="en-US" sz="2400" dirty="0"/>
              <a:t>(</a:t>
            </a:r>
            <a:r>
              <a:rPr lang="en-US" sz="2400" i="1" dirty="0"/>
              <a:t>x</a:t>
            </a:r>
            <a:r>
              <a:rPr lang="en-US" sz="2400" baseline="-25000" dirty="0"/>
              <a:t>1</a:t>
            </a:r>
            <a:r>
              <a:rPr lang="en-US" sz="2400" dirty="0"/>
              <a:t>, </a:t>
            </a:r>
            <a:r>
              <a:rPr lang="en-US" sz="2400" i="1" dirty="0"/>
              <a:t>x</a:t>
            </a:r>
            <a:r>
              <a:rPr lang="en-US" sz="2400" baseline="-25000" dirty="0"/>
              <a:t>2</a:t>
            </a:r>
            <a:r>
              <a:rPr lang="en-US" sz="2400" dirty="0"/>
              <a:t>, … , </a:t>
            </a:r>
            <a:r>
              <a:rPr lang="en-US" sz="2400" dirty="0" err="1"/>
              <a:t>x</a:t>
            </a:r>
            <a:r>
              <a:rPr lang="en-US" sz="2400" i="1" baseline="-25000" dirty="0" err="1"/>
              <a:t>n</a:t>
            </a:r>
            <a:r>
              <a:rPr lang="en-US" sz="2400" dirty="0"/>
              <a:t>) is a wff.  If any variable occurs in such a wff, then that variable occurs </a:t>
            </a:r>
            <a:r>
              <a:rPr lang="en-US" sz="2400" b="1" i="1" dirty="0">
                <a:solidFill>
                  <a:schemeClr val="accent5">
                    <a:lumMod val="50000"/>
                  </a:schemeClr>
                </a:solidFill>
              </a:rPr>
              <a:t>free</a:t>
            </a:r>
            <a:r>
              <a:rPr lang="en-US" sz="2400" b="1" i="1" dirty="0"/>
              <a:t> </a:t>
            </a:r>
            <a:r>
              <a:rPr lang="en-US" sz="2400" i="1" dirty="0"/>
              <a:t>in P</a:t>
            </a:r>
            <a:r>
              <a:rPr lang="en-US" sz="2400" dirty="0"/>
              <a:t>(</a:t>
            </a:r>
            <a:r>
              <a:rPr lang="en-US" sz="2400" i="1" dirty="0"/>
              <a:t>x</a:t>
            </a:r>
            <a:r>
              <a:rPr lang="en-US" sz="2400" baseline="-25000" dirty="0"/>
              <a:t>1</a:t>
            </a:r>
            <a:r>
              <a:rPr lang="en-US" sz="2400" dirty="0"/>
              <a:t>, </a:t>
            </a:r>
            <a:r>
              <a:rPr lang="en-US" sz="2400" i="1" dirty="0"/>
              <a:t>x</a:t>
            </a:r>
            <a:r>
              <a:rPr lang="en-US" sz="2400" baseline="-25000" dirty="0"/>
              <a:t>2</a:t>
            </a:r>
            <a:r>
              <a:rPr lang="en-US" sz="2400" dirty="0"/>
              <a:t>, … , </a:t>
            </a:r>
            <a:r>
              <a:rPr lang="en-US" sz="2400" dirty="0" err="1"/>
              <a:t>x</a:t>
            </a:r>
            <a:r>
              <a:rPr lang="en-US" sz="2400" i="1" baseline="-25000" dirty="0" err="1"/>
              <a:t>n</a:t>
            </a:r>
            <a:r>
              <a:rPr lang="en-US" sz="2400" dirty="0"/>
              <a:t>) .  </a:t>
            </a:r>
          </a:p>
          <a:p>
            <a:pPr eaLnBrk="1" hangingPunct="1">
              <a:defRPr/>
            </a:pPr>
            <a:r>
              <a:rPr lang="en-US" sz="2400" dirty="0"/>
              <a:t>If </a:t>
            </a:r>
            <a:r>
              <a:rPr lang="en-US" sz="2400" i="1" dirty="0"/>
              <a:t>P</a:t>
            </a:r>
            <a:r>
              <a:rPr lang="en-US" sz="2400" dirty="0"/>
              <a:t> is a wff, then </a:t>
            </a:r>
            <a:r>
              <a:rPr lang="en-US" sz="2400" dirty="0">
                <a:sym typeface="Symbol" panose="05050102010706020507" pitchFamily="18" charset="2"/>
              </a:rPr>
              <a:t></a:t>
            </a:r>
            <a:r>
              <a:rPr lang="en-US" sz="2400" i="1" dirty="0"/>
              <a:t>P</a:t>
            </a:r>
            <a:r>
              <a:rPr lang="en-US" sz="2400" dirty="0"/>
              <a:t> is a wff.</a:t>
            </a:r>
          </a:p>
          <a:p>
            <a:pPr eaLnBrk="1" hangingPunct="1">
              <a:defRPr/>
            </a:pPr>
            <a:r>
              <a:rPr lang="en-US" sz="2400" dirty="0"/>
              <a:t>If </a:t>
            </a:r>
            <a:r>
              <a:rPr lang="en-US" sz="2400" i="1" dirty="0"/>
              <a:t>P</a:t>
            </a:r>
            <a:r>
              <a:rPr lang="en-US" sz="2400" dirty="0"/>
              <a:t> and </a:t>
            </a:r>
            <a:r>
              <a:rPr lang="en-US" sz="2400" i="1" dirty="0"/>
              <a:t>Q</a:t>
            </a:r>
            <a:r>
              <a:rPr lang="en-US" sz="2400" dirty="0"/>
              <a:t> are </a:t>
            </a:r>
            <a:r>
              <a:rPr lang="en-US" sz="2400" dirty="0" err="1"/>
              <a:t>wffs</a:t>
            </a:r>
            <a:r>
              <a:rPr lang="en-US" sz="2400" dirty="0"/>
              <a:t>, then so are </a:t>
            </a:r>
            <a:r>
              <a:rPr lang="en-US" sz="2400" i="1" dirty="0"/>
              <a:t>P</a:t>
            </a:r>
            <a:r>
              <a:rPr lang="en-US" sz="2400" dirty="0"/>
              <a:t> </a:t>
            </a:r>
            <a:r>
              <a:rPr lang="en-US" sz="2400" dirty="0">
                <a:sym typeface="Symbol" panose="05050102010706020507" pitchFamily="18" charset="2"/>
              </a:rPr>
              <a:t></a:t>
            </a:r>
            <a:r>
              <a:rPr lang="en-US" sz="2400" dirty="0"/>
              <a:t> </a:t>
            </a:r>
            <a:r>
              <a:rPr lang="en-US" sz="2400" i="1" dirty="0"/>
              <a:t>Q</a:t>
            </a:r>
            <a:r>
              <a:rPr lang="en-US" sz="2400" dirty="0"/>
              <a:t>, </a:t>
            </a:r>
            <a:r>
              <a:rPr lang="en-US" sz="2400" i="1" dirty="0"/>
              <a:t>P</a:t>
            </a:r>
            <a:r>
              <a:rPr lang="en-US" sz="2400" dirty="0"/>
              <a:t> </a:t>
            </a:r>
            <a:r>
              <a:rPr lang="en-US" sz="2400" dirty="0">
                <a:sym typeface="Symbol" panose="05050102010706020507" pitchFamily="18" charset="2"/>
              </a:rPr>
              <a:t></a:t>
            </a:r>
            <a:r>
              <a:rPr lang="en-US" sz="2400" dirty="0"/>
              <a:t> </a:t>
            </a:r>
            <a:r>
              <a:rPr lang="en-US" sz="2400" i="1" dirty="0"/>
              <a:t>Q</a:t>
            </a:r>
            <a:r>
              <a:rPr lang="en-US" sz="2400" dirty="0"/>
              <a:t>, </a:t>
            </a:r>
            <a:r>
              <a:rPr lang="en-US" sz="2400" i="1" dirty="0"/>
              <a:t>P</a:t>
            </a:r>
            <a:r>
              <a:rPr lang="en-US" sz="2400" dirty="0"/>
              <a:t> </a:t>
            </a:r>
            <a:r>
              <a:rPr lang="en-US" sz="2400" dirty="0">
                <a:sym typeface="Symbol" panose="05050102010706020507" pitchFamily="18" charset="2"/>
              </a:rPr>
              <a:t></a:t>
            </a:r>
            <a:r>
              <a:rPr lang="en-US" sz="2400" dirty="0"/>
              <a:t> </a:t>
            </a:r>
            <a:r>
              <a:rPr lang="en-US" sz="2400" i="1" dirty="0"/>
              <a:t>Q</a:t>
            </a:r>
            <a:r>
              <a:rPr lang="en-US" sz="2400" dirty="0"/>
              <a:t>, and </a:t>
            </a:r>
            <a:r>
              <a:rPr lang="en-US" sz="2400" i="1" dirty="0"/>
              <a:t>P</a:t>
            </a:r>
            <a:r>
              <a:rPr lang="en-US" sz="2400" dirty="0"/>
              <a:t> </a:t>
            </a:r>
            <a:r>
              <a:rPr lang="en-US" sz="2400" dirty="0">
                <a:sym typeface="Symbol" panose="05050102010706020507" pitchFamily="18" charset="2"/>
              </a:rPr>
              <a:t></a:t>
            </a:r>
            <a:r>
              <a:rPr lang="en-US" sz="2400" dirty="0"/>
              <a:t> </a:t>
            </a:r>
            <a:r>
              <a:rPr lang="en-US" sz="2400" i="1" dirty="0"/>
              <a:t>Q</a:t>
            </a:r>
            <a:r>
              <a:rPr lang="en-US" sz="2400" dirty="0"/>
              <a:t>.</a:t>
            </a:r>
          </a:p>
          <a:p>
            <a:pPr eaLnBrk="1" hangingPunct="1">
              <a:defRPr/>
            </a:pPr>
            <a:r>
              <a:rPr lang="en-US" sz="2400" dirty="0"/>
              <a:t>If </a:t>
            </a:r>
            <a:r>
              <a:rPr lang="en-US" sz="2400" i="1" dirty="0"/>
              <a:t>P</a:t>
            </a:r>
            <a:r>
              <a:rPr lang="en-US" sz="2400" dirty="0"/>
              <a:t> is a wff, then (</a:t>
            </a:r>
            <a:r>
              <a:rPr lang="en-US" sz="2400" i="1" dirty="0"/>
              <a:t>P</a:t>
            </a:r>
            <a:r>
              <a:rPr lang="en-US" sz="2400" dirty="0"/>
              <a:t>) is a wff.</a:t>
            </a:r>
          </a:p>
          <a:p>
            <a:pPr eaLnBrk="1" hangingPunct="1">
              <a:defRPr/>
            </a:pPr>
            <a:r>
              <a:rPr lang="en-US" sz="2400" dirty="0"/>
              <a:t>If </a:t>
            </a:r>
            <a:r>
              <a:rPr lang="en-US" sz="2400" i="1" dirty="0"/>
              <a:t>P</a:t>
            </a:r>
            <a:r>
              <a:rPr lang="en-US" sz="2400" dirty="0"/>
              <a:t> is a wff, then </a:t>
            </a:r>
            <a:r>
              <a:rPr lang="en-US" sz="2400" dirty="0">
                <a:sym typeface="Symbol" panose="05050102010706020507" pitchFamily="18" charset="2"/>
              </a:rPr>
              <a:t></a:t>
            </a:r>
            <a:r>
              <a:rPr lang="en-US" sz="2400" i="1" dirty="0"/>
              <a:t>x</a:t>
            </a:r>
            <a:r>
              <a:rPr lang="en-US" sz="2400" dirty="0"/>
              <a:t> (</a:t>
            </a:r>
            <a:r>
              <a:rPr lang="en-US" sz="2400" i="1" dirty="0"/>
              <a:t>P</a:t>
            </a:r>
            <a:r>
              <a:rPr lang="en-US" sz="2400" dirty="0"/>
              <a:t>) and </a:t>
            </a:r>
            <a:r>
              <a:rPr lang="en-US" sz="2400" dirty="0">
                <a:sym typeface="Symbol" panose="05050102010706020507" pitchFamily="18" charset="2"/>
              </a:rPr>
              <a:t></a:t>
            </a:r>
            <a:r>
              <a:rPr lang="en-US" sz="2400" i="1" dirty="0"/>
              <a:t>x</a:t>
            </a:r>
            <a:r>
              <a:rPr lang="en-US" sz="2400" dirty="0"/>
              <a:t> (</a:t>
            </a:r>
            <a:r>
              <a:rPr lang="en-US" sz="2400" i="1" dirty="0"/>
              <a:t>P</a:t>
            </a:r>
            <a:r>
              <a:rPr lang="en-US" sz="2400" dirty="0"/>
              <a:t>) are </a:t>
            </a:r>
            <a:r>
              <a:rPr lang="en-US" sz="2400" dirty="0" err="1"/>
              <a:t>wffs</a:t>
            </a:r>
            <a:r>
              <a:rPr lang="en-US" sz="2400" dirty="0"/>
              <a:t>.  Any free instance of </a:t>
            </a:r>
            <a:r>
              <a:rPr lang="en-US" sz="2400" i="1" dirty="0"/>
              <a:t>x</a:t>
            </a:r>
            <a:r>
              <a:rPr lang="en-US" sz="2400" dirty="0"/>
              <a:t> in </a:t>
            </a:r>
            <a:r>
              <a:rPr lang="en-US" sz="2400" i="1" dirty="0"/>
              <a:t>P</a:t>
            </a:r>
            <a:r>
              <a:rPr lang="en-US" sz="2400" dirty="0"/>
              <a:t> is </a:t>
            </a:r>
            <a:r>
              <a:rPr lang="en-US" sz="2400" b="1" i="1" dirty="0">
                <a:solidFill>
                  <a:schemeClr val="accent5">
                    <a:lumMod val="50000"/>
                  </a:schemeClr>
                </a:solidFill>
              </a:rPr>
              <a:t>bound</a:t>
            </a:r>
            <a:r>
              <a:rPr lang="en-US" sz="2400" dirty="0"/>
              <a:t> by the quantifier and is then no longer free. </a:t>
            </a:r>
          </a:p>
        </p:txBody>
      </p:sp>
      <p:sp>
        <p:nvSpPr>
          <p:cNvPr id="77828" name="Text Box 4"/>
          <p:cNvSpPr txBox="1">
            <a:spLocks noChangeArrowheads="1"/>
          </p:cNvSpPr>
          <p:nvPr/>
        </p:nvSpPr>
        <p:spPr bwMode="auto">
          <a:xfrm>
            <a:off x="1066800" y="1076325"/>
            <a:ext cx="7848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defRPr/>
            </a:pPr>
            <a:r>
              <a:rPr lang="en-US" sz="2400" dirty="0"/>
              <a:t>A </a:t>
            </a:r>
            <a:r>
              <a:rPr lang="en-US" sz="2400" b="1" dirty="0">
                <a:solidFill>
                  <a:schemeClr val="accent5">
                    <a:lumMod val="50000"/>
                  </a:schemeClr>
                </a:solidFill>
              </a:rPr>
              <a:t>term</a:t>
            </a:r>
            <a:r>
              <a:rPr lang="en-US" sz="2400" dirty="0"/>
              <a:t> is a variable, constant, or function application.</a:t>
            </a:r>
            <a:br>
              <a:rPr lang="en-US" sz="2400" dirty="0"/>
            </a:br>
            <a:r>
              <a:rPr lang="en-US" sz="2400" dirty="0"/>
              <a:t>A </a:t>
            </a:r>
            <a:r>
              <a:rPr lang="en-US" sz="2400" b="1" i="1" dirty="0">
                <a:solidFill>
                  <a:schemeClr val="accent5">
                    <a:lumMod val="50000"/>
                  </a:schemeClr>
                </a:solidFill>
              </a:rPr>
              <a:t>well-formed formula </a:t>
            </a:r>
            <a:r>
              <a:rPr lang="en-US" sz="2400" b="1" i="1" dirty="0"/>
              <a:t>(wff)</a:t>
            </a:r>
            <a:r>
              <a:rPr lang="en-US" sz="2400" dirty="0"/>
              <a:t> in first-order logic is an expression that can be formed by:</a:t>
            </a:r>
          </a:p>
        </p:txBody>
      </p:sp>
      <p:sp>
        <p:nvSpPr>
          <p:cNvPr id="2" name="TextBox 1"/>
          <p:cNvSpPr txBox="1"/>
          <p:nvPr/>
        </p:nvSpPr>
        <p:spPr>
          <a:xfrm>
            <a:off x="9029700" y="280749"/>
            <a:ext cx="3009900" cy="5909310"/>
          </a:xfrm>
          <a:prstGeom prst="rect">
            <a:avLst/>
          </a:prstGeom>
          <a:solidFill>
            <a:srgbClr val="D0EAEC"/>
          </a:solidFill>
        </p:spPr>
        <p:txBody>
          <a:bodyPr wrap="square" rtlCol="0">
            <a:spAutoFit/>
          </a:bodyPr>
          <a:lstStyle/>
          <a:p>
            <a:r>
              <a:rPr lang="en-US" altLang="en-US" dirty="0"/>
              <a:t>Note that the definition is recursive, so proofs about </a:t>
            </a:r>
            <a:r>
              <a:rPr lang="en-US" altLang="en-US" dirty="0" err="1"/>
              <a:t>wffs</a:t>
            </a:r>
            <a:r>
              <a:rPr lang="en-US" altLang="en-US" dirty="0"/>
              <a:t> are likely to be by induction.</a:t>
            </a:r>
          </a:p>
          <a:p>
            <a:endParaRPr lang="en-US" altLang="en-US" b="1" dirty="0"/>
          </a:p>
          <a:p>
            <a:r>
              <a:rPr lang="en-US" altLang="en-US" b="1" dirty="0"/>
              <a:t>Example of a ternary predicate:</a:t>
            </a:r>
          </a:p>
          <a:p>
            <a:r>
              <a:rPr lang="en-US" altLang="en-US" dirty="0"/>
              <a:t>Pythagorean(a, b, c) is true iff a</a:t>
            </a:r>
            <a:r>
              <a:rPr lang="en-US" altLang="en-US" baseline="30000" dirty="0"/>
              <a:t>2</a:t>
            </a:r>
            <a:r>
              <a:rPr lang="en-US" altLang="en-US" dirty="0"/>
              <a:t> + b</a:t>
            </a:r>
            <a:r>
              <a:rPr lang="en-US" altLang="en-US" baseline="30000" dirty="0"/>
              <a:t>2</a:t>
            </a:r>
            <a:r>
              <a:rPr lang="en-US" altLang="en-US" dirty="0"/>
              <a:t> = c</a:t>
            </a:r>
            <a:r>
              <a:rPr lang="en-US" altLang="en-US" baseline="30000" dirty="0"/>
              <a:t>2</a:t>
            </a:r>
            <a:r>
              <a:rPr lang="en-US" altLang="en-US" dirty="0"/>
              <a:t>.</a:t>
            </a:r>
          </a:p>
          <a:p>
            <a:r>
              <a:rPr lang="en-US" altLang="en-US" dirty="0"/>
              <a:t>Pythagorean(5, 12, 13) has no free variables, Pythagorean(x, y, 13)  has free variables</a:t>
            </a:r>
          </a:p>
          <a:p>
            <a:endParaRPr lang="en-US" altLang="en-US" dirty="0"/>
          </a:p>
          <a:p>
            <a:r>
              <a:rPr lang="en-US" altLang="en-US" dirty="0"/>
              <a:t>For last bullet, consider:  </a:t>
            </a:r>
            <a:r>
              <a:rPr lang="en-US" altLang="en-US" dirty="0">
                <a:sym typeface="Symbol" panose="05050102010706020507" pitchFamily="18" charset="2"/>
              </a:rPr>
              <a:t></a:t>
            </a:r>
            <a:r>
              <a:rPr lang="en-US" altLang="en-US" i="1" dirty="0"/>
              <a:t>x</a:t>
            </a:r>
            <a:r>
              <a:rPr lang="en-US" altLang="en-US" dirty="0"/>
              <a:t> (</a:t>
            </a:r>
            <a:r>
              <a:rPr lang="en-US" altLang="en-US" dirty="0">
                <a:sym typeface="Symbol" panose="05050102010706020507" pitchFamily="18" charset="2"/>
              </a:rPr>
              <a:t></a:t>
            </a:r>
            <a:r>
              <a:rPr lang="en-US" altLang="en-US" i="1" dirty="0"/>
              <a:t>y</a:t>
            </a:r>
            <a:r>
              <a:rPr lang="en-US" altLang="en-US" dirty="0"/>
              <a:t> (</a:t>
            </a:r>
            <a:r>
              <a:rPr lang="en-US" altLang="en-US" dirty="0" err="1"/>
              <a:t>x</a:t>
            </a:r>
            <a:r>
              <a:rPr lang="en-US" altLang="en-US" dirty="0" err="1">
                <a:sym typeface="Symbol" panose="05050102010706020507" pitchFamily="18" charset="2"/>
              </a:rPr>
              <a:t></a:t>
            </a:r>
            <a:r>
              <a:rPr lang="en-US" altLang="en-US" dirty="0" err="1"/>
              <a:t>ℕ</a:t>
            </a:r>
            <a:r>
              <a:rPr lang="en-US" altLang="en-US" dirty="0"/>
              <a:t> </a:t>
            </a:r>
            <a:r>
              <a:rPr lang="en-US" altLang="en-US" dirty="0">
                <a:sym typeface="Symbol" panose="05050102010706020507" pitchFamily="18" charset="2"/>
              </a:rPr>
              <a:t></a:t>
            </a:r>
            <a:r>
              <a:rPr lang="en-US" altLang="en-US" dirty="0"/>
              <a:t> </a:t>
            </a:r>
            <a:r>
              <a:rPr lang="en-US" altLang="en-US" dirty="0" err="1"/>
              <a:t>y</a:t>
            </a:r>
            <a:r>
              <a:rPr lang="en-US" altLang="en-US" dirty="0" err="1">
                <a:sym typeface="Symbol" panose="05050102010706020507" pitchFamily="18" charset="2"/>
              </a:rPr>
              <a:t></a:t>
            </a:r>
            <a:r>
              <a:rPr lang="en-US" altLang="en-US" dirty="0" err="1"/>
              <a:t>ℕ</a:t>
            </a:r>
            <a:r>
              <a:rPr lang="en-US" altLang="en-US" dirty="0"/>
              <a:t> </a:t>
            </a:r>
            <a:r>
              <a:rPr lang="en-US" altLang="en-US" dirty="0">
                <a:sym typeface="Symbol" panose="05050102010706020507" pitchFamily="18" charset="2"/>
              </a:rPr>
              <a:t></a:t>
            </a:r>
            <a:r>
              <a:rPr lang="en-US" altLang="en-US" dirty="0"/>
              <a:t> Pythagorean(x, y, 13)) ) .  x and y are bound by the </a:t>
            </a:r>
            <a:r>
              <a:rPr lang="en-US" altLang="en-US" dirty="0">
                <a:sym typeface="Symbol" panose="05050102010706020507" pitchFamily="18" charset="2"/>
              </a:rPr>
              <a:t> </a:t>
            </a:r>
            <a:r>
              <a:rPr lang="en-US" altLang="en-US" dirty="0"/>
              <a:t>quantifier here.</a:t>
            </a:r>
          </a:p>
          <a:p>
            <a:r>
              <a:rPr lang="en-US" altLang="en-US" dirty="0"/>
              <a:t>We can abbreviate this </a:t>
            </a:r>
            <a:r>
              <a:rPr lang="en-US" altLang="en-US" dirty="0">
                <a:sym typeface="Symbol" panose="05050102010706020507" pitchFamily="18" charset="2"/>
              </a:rPr>
              <a:t></a:t>
            </a:r>
            <a:r>
              <a:rPr lang="en-US" altLang="en-US" dirty="0" err="1">
                <a:sym typeface="Symbol" panose="05050102010706020507" pitchFamily="18" charset="2"/>
              </a:rPr>
              <a:t>x,</a:t>
            </a:r>
            <a:r>
              <a:rPr lang="en-US" altLang="en-US" i="1" dirty="0" err="1"/>
              <a:t>y</a:t>
            </a:r>
            <a:r>
              <a:rPr lang="en-US" altLang="en-US" dirty="0"/>
              <a:t> </a:t>
            </a:r>
            <a:r>
              <a:rPr lang="en-US" altLang="en-US" dirty="0">
                <a:sym typeface="Symbol" panose="05050102010706020507" pitchFamily="18" charset="2"/>
              </a:rPr>
              <a:t></a:t>
            </a:r>
            <a:r>
              <a:rPr lang="en-US" altLang="en-US" dirty="0"/>
              <a:t>ℕ </a:t>
            </a:r>
            <a:r>
              <a:rPr lang="en-US" altLang="en-US" dirty="0">
                <a:sym typeface="Symbol" panose="05050102010706020507" pitchFamily="18" charset="2"/>
              </a:rPr>
              <a:t>(</a:t>
            </a:r>
            <a:r>
              <a:rPr lang="en-US" altLang="en-US" dirty="0"/>
              <a:t>Pythagorean(x, y, 13)) </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981200" y="0"/>
            <a:ext cx="8229600" cy="1143000"/>
          </a:xfrm>
        </p:spPr>
        <p:txBody>
          <a:bodyPr/>
          <a:lstStyle/>
          <a:p>
            <a:r>
              <a:rPr lang="en-US" altLang="en-US" b="1" dirty="0" smtClean="0"/>
              <a:t>Recap: Closure</a:t>
            </a:r>
          </a:p>
        </p:txBody>
      </p:sp>
      <p:sp>
        <p:nvSpPr>
          <p:cNvPr id="13315" name="Content Placeholder 2"/>
          <p:cNvSpPr>
            <a:spLocks noGrp="1"/>
          </p:cNvSpPr>
          <p:nvPr>
            <p:ph idx="1"/>
          </p:nvPr>
        </p:nvSpPr>
        <p:spPr>
          <a:xfrm>
            <a:off x="2209800" y="990600"/>
            <a:ext cx="8153400" cy="6172200"/>
          </a:xfrm>
        </p:spPr>
        <p:txBody>
          <a:bodyPr/>
          <a:lstStyle/>
          <a:p>
            <a:pPr>
              <a:defRPr/>
            </a:pPr>
            <a:r>
              <a:rPr lang="en-US" sz="2800" dirty="0"/>
              <a:t>A set S is </a:t>
            </a:r>
            <a:r>
              <a:rPr lang="en-US" sz="2800" b="1" dirty="0">
                <a:solidFill>
                  <a:schemeClr val="accent5">
                    <a:lumMod val="50000"/>
                  </a:schemeClr>
                </a:solidFill>
              </a:rPr>
              <a:t>closed</a:t>
            </a:r>
            <a:r>
              <a:rPr lang="en-US" sz="2800" dirty="0"/>
              <a:t> under binary operation </a:t>
            </a:r>
            <a:r>
              <a:rPr lang="en-US" sz="2800" i="1" dirty="0"/>
              <a:t>op</a:t>
            </a:r>
            <a:r>
              <a:rPr lang="en-US" sz="2800" dirty="0"/>
              <a:t> </a:t>
            </a:r>
            <a:r>
              <a:rPr lang="en-US" sz="2800" dirty="0" err="1"/>
              <a:t>iff</a:t>
            </a:r>
            <a:r>
              <a:rPr lang="en-US" sz="2800" dirty="0">
                <a:sym typeface="Symbol" panose="05050102010706020507" pitchFamily="18" charset="2"/>
              </a:rPr>
              <a:t>         </a:t>
            </a:r>
            <a:br>
              <a:rPr lang="en-US" sz="2800" dirty="0">
                <a:sym typeface="Symbol" panose="05050102010706020507" pitchFamily="18" charset="2"/>
              </a:rPr>
            </a:br>
            <a:r>
              <a:rPr lang="en-US" sz="2800" dirty="0">
                <a:sym typeface="Symbol" panose="05050102010706020507" pitchFamily="18" charset="2"/>
              </a:rPr>
              <a:t>    </a:t>
            </a:r>
            <a:r>
              <a:rPr lang="en-US" sz="2800" i="1" dirty="0" err="1"/>
              <a:t>x,y</a:t>
            </a:r>
            <a:r>
              <a:rPr lang="en-US" sz="2800" dirty="0" err="1">
                <a:sym typeface="Symbol" panose="05050102010706020507" pitchFamily="18" charset="2"/>
              </a:rPr>
              <a:t>S</a:t>
            </a:r>
            <a:r>
              <a:rPr lang="en-US" sz="2800" dirty="0">
                <a:sym typeface="Symbol" panose="05050102010706020507" pitchFamily="18" charset="2"/>
              </a:rPr>
              <a:t> ( x </a:t>
            </a:r>
            <a:r>
              <a:rPr lang="en-US" sz="2800" i="1" dirty="0">
                <a:sym typeface="Symbol" panose="05050102010706020507" pitchFamily="18" charset="2"/>
              </a:rPr>
              <a:t>op</a:t>
            </a:r>
            <a:r>
              <a:rPr lang="en-US" sz="2800" dirty="0">
                <a:sym typeface="Symbol" panose="05050102010706020507" pitchFamily="18" charset="2"/>
              </a:rPr>
              <a:t> y  S)  ,</a:t>
            </a:r>
            <a:br>
              <a:rPr lang="en-US" sz="2800" dirty="0">
                <a:sym typeface="Symbol" panose="05050102010706020507" pitchFamily="18" charset="2"/>
              </a:rPr>
            </a:br>
            <a:r>
              <a:rPr lang="en-US" sz="2800" dirty="0">
                <a:sym typeface="Symbol" panose="05050102010706020507" pitchFamily="18" charset="2"/>
              </a:rPr>
              <a:t>closed under unary </a:t>
            </a:r>
            <a:br>
              <a:rPr lang="en-US" sz="2800" dirty="0">
                <a:sym typeface="Symbol" panose="05050102010706020507" pitchFamily="18" charset="2"/>
              </a:rPr>
            </a:br>
            <a:r>
              <a:rPr lang="en-US" sz="2800" dirty="0">
                <a:sym typeface="Symbol" panose="05050102010706020507" pitchFamily="18" charset="2"/>
              </a:rPr>
              <a:t>function f </a:t>
            </a:r>
            <a:r>
              <a:rPr lang="en-US" sz="2800" dirty="0" err="1">
                <a:sym typeface="Symbol" panose="05050102010706020507" pitchFamily="18" charset="2"/>
              </a:rPr>
              <a:t>iff</a:t>
            </a:r>
            <a:r>
              <a:rPr lang="en-US" sz="2800" dirty="0">
                <a:sym typeface="Symbol" panose="05050102010706020507" pitchFamily="18" charset="2"/>
              </a:rPr>
              <a:t/>
            </a:r>
            <a:br>
              <a:rPr lang="en-US" sz="2800" dirty="0">
                <a:sym typeface="Symbol" panose="05050102010706020507" pitchFamily="18" charset="2"/>
              </a:rPr>
            </a:br>
            <a:r>
              <a:rPr lang="en-US" sz="2800" dirty="0">
                <a:sym typeface="Symbol" panose="05050102010706020507" pitchFamily="18" charset="2"/>
              </a:rPr>
              <a:t>    </a:t>
            </a:r>
            <a:r>
              <a:rPr lang="en-US" sz="2800" i="1" dirty="0" err="1"/>
              <a:t>x</a:t>
            </a:r>
            <a:r>
              <a:rPr lang="en-US" sz="2800" dirty="0" err="1">
                <a:sym typeface="Symbol" panose="05050102010706020507" pitchFamily="18" charset="2"/>
              </a:rPr>
              <a:t>S</a:t>
            </a:r>
            <a:r>
              <a:rPr lang="en-US" sz="2800" dirty="0">
                <a:sym typeface="Symbol" panose="05050102010706020507" pitchFamily="18" charset="2"/>
              </a:rPr>
              <a:t> (f(x)  S)</a:t>
            </a:r>
            <a:br>
              <a:rPr lang="en-US" sz="2800" dirty="0">
                <a:sym typeface="Symbol" panose="05050102010706020507" pitchFamily="18" charset="2"/>
              </a:rPr>
            </a:br>
            <a:endParaRPr lang="en-US" sz="2800" i="1" dirty="0">
              <a:solidFill>
                <a:schemeClr val="accent5">
                  <a:lumMod val="50000"/>
                </a:schemeClr>
              </a:solidFill>
              <a:sym typeface="Symbol" panose="05050102010706020507" pitchFamily="18" charset="2"/>
            </a:endParaRPr>
          </a:p>
          <a:p>
            <a:pPr>
              <a:defRPr/>
            </a:pPr>
            <a:r>
              <a:rPr lang="en-US" sz="2800" i="1" dirty="0">
                <a:solidFill>
                  <a:schemeClr val="accent5">
                    <a:lumMod val="50000"/>
                  </a:schemeClr>
                </a:solidFill>
                <a:sym typeface="Symbol" panose="05050102010706020507" pitchFamily="18" charset="2"/>
              </a:rPr>
              <a:t>Examples</a:t>
            </a:r>
          </a:p>
          <a:p>
            <a:pPr>
              <a:defRPr/>
            </a:pPr>
            <a:r>
              <a:rPr lang="en-US" sz="2400" dirty="0"/>
              <a:t>ℕ+ (the set of all positive integers) is closed under addition and multiplication but not  negation, subtraction, or division.</a:t>
            </a:r>
          </a:p>
          <a:p>
            <a:pPr>
              <a:defRPr/>
            </a:pPr>
            <a:r>
              <a:rPr lang="en-US" sz="2400" dirty="0"/>
              <a:t>What is the closure of ℕ+ under subtraction?  Under division? </a:t>
            </a:r>
          </a:p>
          <a:p>
            <a:pPr>
              <a:defRPr/>
            </a:pPr>
            <a:r>
              <a:rPr lang="en-US" sz="2400" dirty="0">
                <a:sym typeface="Symbol" panose="05050102010706020507" pitchFamily="18" charset="2"/>
              </a:rPr>
              <a:t>The set of all finite sets is closed under union and intersection.  </a:t>
            </a:r>
            <a:r>
              <a:rPr lang="en-US" sz="2400" dirty="0">
                <a:solidFill>
                  <a:schemeClr val="accent5">
                    <a:lumMod val="50000"/>
                  </a:schemeClr>
                </a:solidFill>
                <a:sym typeface="Symbol" panose="05050102010706020507" pitchFamily="18" charset="2"/>
              </a:rPr>
              <a:t>Closed under infinite union?</a:t>
            </a:r>
          </a:p>
          <a:p>
            <a:pPr>
              <a:defRPr/>
            </a:pPr>
            <a:endParaRPr lang="en-US" sz="2400" dirty="0"/>
          </a:p>
        </p:txBody>
      </p:sp>
      <p:sp>
        <p:nvSpPr>
          <p:cNvPr id="2" name="TextBox 1"/>
          <p:cNvSpPr txBox="1"/>
          <p:nvPr/>
        </p:nvSpPr>
        <p:spPr>
          <a:xfrm>
            <a:off x="6172200" y="1905000"/>
            <a:ext cx="4495800" cy="1938338"/>
          </a:xfrm>
          <a:prstGeom prst="rect">
            <a:avLst/>
          </a:prstGeom>
          <a:solidFill>
            <a:schemeClr val="accent5"/>
          </a:solidFill>
        </p:spPr>
        <p:txBody>
          <a:bodyPr>
            <a:spAutoFit/>
          </a:bodyPr>
          <a:lstStyle/>
          <a:p>
            <a:pPr eaLnBrk="1" hangingPunct="1">
              <a:defRPr/>
            </a:pPr>
            <a:r>
              <a:rPr lang="en-US" sz="2000" dirty="0"/>
              <a:t>If S is not closed under unary function f, a </a:t>
            </a:r>
            <a:r>
              <a:rPr lang="en-US" sz="2000" b="1" dirty="0">
                <a:solidFill>
                  <a:schemeClr val="accent5">
                    <a:lumMod val="25000"/>
                  </a:schemeClr>
                </a:solidFill>
              </a:rPr>
              <a:t>closure</a:t>
            </a:r>
            <a:r>
              <a:rPr lang="en-US" sz="2000" dirty="0">
                <a:solidFill>
                  <a:schemeClr val="accent5">
                    <a:lumMod val="25000"/>
                  </a:schemeClr>
                </a:solidFill>
              </a:rPr>
              <a:t> </a:t>
            </a:r>
            <a:r>
              <a:rPr lang="en-US" sz="2000" dirty="0"/>
              <a:t>of S is a set S' such that</a:t>
            </a:r>
          </a:p>
          <a:p>
            <a:pPr marL="342900" indent="-342900" eaLnBrk="1" hangingPunct="1">
              <a:buFont typeface="+mj-lt"/>
              <a:buAutoNum type="alphaLcParenR"/>
              <a:defRPr/>
            </a:pPr>
            <a:r>
              <a:rPr lang="en-US" sz="2000" dirty="0"/>
              <a:t>S is a subset of S'</a:t>
            </a:r>
          </a:p>
          <a:p>
            <a:pPr marL="342900" indent="-342900" eaLnBrk="1" hangingPunct="1">
              <a:buFont typeface="+mj-lt"/>
              <a:buAutoNum type="alphaLcParenR"/>
              <a:defRPr/>
            </a:pPr>
            <a:r>
              <a:rPr lang="en-US" sz="2000" dirty="0"/>
              <a:t>S' is closed under f</a:t>
            </a:r>
          </a:p>
          <a:p>
            <a:pPr marL="342900" indent="-342900" eaLnBrk="1" hangingPunct="1">
              <a:buFont typeface="+mj-lt"/>
              <a:buAutoNum type="alphaLcParenR"/>
              <a:defRPr/>
            </a:pPr>
            <a:r>
              <a:rPr lang="en-US" sz="2000" dirty="0"/>
              <a:t>No proper subset of S' contains S and is closed under f</a:t>
            </a:r>
          </a:p>
        </p:txBody>
      </p:sp>
    </p:spTree>
    <p:extLst>
      <p:ext uri="{BB962C8B-B14F-4D97-AF65-F5344CB8AC3E}">
        <p14:creationId xmlns:p14="http://schemas.microsoft.com/office/powerpoint/2010/main" val="260408970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1981200" y="274638"/>
            <a:ext cx="8229600" cy="639762"/>
          </a:xfrm>
        </p:spPr>
        <p:txBody>
          <a:bodyPr/>
          <a:lstStyle/>
          <a:p>
            <a:pPr eaLnBrk="1" hangingPunct="1"/>
            <a:r>
              <a:rPr lang="en-US" altLang="en-US" sz="3200" b="1" smtClean="0"/>
              <a:t>Sentences</a:t>
            </a:r>
          </a:p>
        </p:txBody>
      </p:sp>
      <p:sp>
        <p:nvSpPr>
          <p:cNvPr id="79875" name="Rectangle 3"/>
          <p:cNvSpPr>
            <a:spLocks noGrp="1" noChangeArrowheads="1"/>
          </p:cNvSpPr>
          <p:nvPr>
            <p:ph type="body" idx="1"/>
          </p:nvPr>
        </p:nvSpPr>
        <p:spPr>
          <a:xfrm>
            <a:off x="1219200" y="1981200"/>
            <a:ext cx="7924800" cy="2438400"/>
          </a:xfrm>
        </p:spPr>
        <p:txBody>
          <a:bodyPr/>
          <a:lstStyle/>
          <a:p>
            <a:pPr marL="609600" indent="-609600" eaLnBrk="1" hangingPunct="1">
              <a:buFontTx/>
              <a:buAutoNum type="arabicPeriod"/>
            </a:pPr>
            <a:r>
              <a:rPr lang="en-US" altLang="en-US" sz="2400" i="1" dirty="0" smtClean="0"/>
              <a:t>Bear</a:t>
            </a:r>
            <a:r>
              <a:rPr lang="en-US" altLang="en-US" sz="2400" dirty="0" smtClean="0"/>
              <a:t>(</a:t>
            </a:r>
            <a:r>
              <a:rPr lang="en-US" altLang="en-US" sz="2400" i="1" dirty="0" smtClean="0"/>
              <a:t>Smokey</a:t>
            </a:r>
            <a:r>
              <a:rPr lang="en-US" altLang="en-US" sz="2400" dirty="0" smtClean="0"/>
              <a:t>).</a:t>
            </a:r>
            <a:endParaRPr lang="en-US" altLang="en-US" sz="2400" dirty="0" smtClean="0">
              <a:sym typeface="Symbol" panose="05050102010706020507" pitchFamily="18" charset="2"/>
            </a:endParaRPr>
          </a:p>
          <a:p>
            <a:pPr marL="609600" indent="-609600" eaLnBrk="1" hangingPunct="1">
              <a:buFontTx/>
              <a:buAutoNum type="arabicPeriod"/>
            </a:pPr>
            <a:r>
              <a:rPr lang="en-US" altLang="en-US" sz="2400" dirty="0" smtClean="0">
                <a:sym typeface="Symbol" panose="05050102010706020507" pitchFamily="18" charset="2"/>
              </a:rPr>
              <a:t></a:t>
            </a:r>
            <a:r>
              <a:rPr lang="en-US" altLang="en-US" sz="2400" i="1" dirty="0" smtClean="0"/>
              <a:t>x</a:t>
            </a:r>
            <a:r>
              <a:rPr lang="en-US" altLang="en-US" sz="2400" dirty="0" smtClean="0"/>
              <a:t> (</a:t>
            </a:r>
            <a:r>
              <a:rPr lang="en-US" altLang="en-US" sz="2400" i="1" dirty="0" smtClean="0"/>
              <a:t>Bear</a:t>
            </a:r>
            <a:r>
              <a:rPr lang="en-US" altLang="en-US" sz="2400" dirty="0" smtClean="0"/>
              <a:t>(</a:t>
            </a:r>
            <a:r>
              <a:rPr lang="en-US" altLang="en-US" sz="2400" i="1" dirty="0" smtClean="0"/>
              <a:t>x</a:t>
            </a:r>
            <a:r>
              <a:rPr lang="en-US" altLang="en-US" sz="2400" dirty="0" smtClean="0"/>
              <a:t>) </a:t>
            </a:r>
            <a:r>
              <a:rPr lang="en-US" altLang="en-US" sz="2400" dirty="0" smtClean="0">
                <a:sym typeface="Symbol" panose="05050102010706020507" pitchFamily="18" charset="2"/>
              </a:rPr>
              <a:t></a:t>
            </a:r>
            <a:r>
              <a:rPr lang="en-US" altLang="en-US" sz="2400" dirty="0" smtClean="0"/>
              <a:t> </a:t>
            </a:r>
            <a:r>
              <a:rPr lang="en-US" altLang="en-US" sz="2400" i="1" dirty="0" smtClean="0"/>
              <a:t>Animal</a:t>
            </a:r>
            <a:r>
              <a:rPr lang="en-US" altLang="en-US" sz="2400" dirty="0" smtClean="0"/>
              <a:t>(</a:t>
            </a:r>
            <a:r>
              <a:rPr lang="en-US" altLang="en-US" sz="2400" i="1" dirty="0" smtClean="0"/>
              <a:t>x</a:t>
            </a:r>
            <a:r>
              <a:rPr lang="en-US" altLang="en-US" sz="2400" dirty="0" smtClean="0"/>
              <a:t>)).</a:t>
            </a:r>
            <a:endParaRPr lang="en-US" altLang="en-US" sz="2400" dirty="0" smtClean="0">
              <a:sym typeface="Symbol" panose="05050102010706020507" pitchFamily="18" charset="2"/>
            </a:endParaRPr>
          </a:p>
          <a:p>
            <a:pPr marL="609600" indent="-609600" eaLnBrk="1" hangingPunct="1">
              <a:buFontTx/>
              <a:buAutoNum type="arabicPeriod"/>
            </a:pPr>
            <a:r>
              <a:rPr lang="en-US" altLang="en-US" sz="2400" dirty="0" smtClean="0">
                <a:sym typeface="Symbol" panose="05050102010706020507" pitchFamily="18" charset="2"/>
              </a:rPr>
              <a:t></a:t>
            </a:r>
            <a:r>
              <a:rPr lang="en-US" altLang="en-US" sz="2400" i="1" dirty="0" smtClean="0"/>
              <a:t>x</a:t>
            </a:r>
            <a:r>
              <a:rPr lang="en-US" altLang="en-US" sz="2400" dirty="0" smtClean="0"/>
              <a:t> (</a:t>
            </a:r>
            <a:r>
              <a:rPr lang="en-US" altLang="en-US" sz="2400" i="1" dirty="0" smtClean="0"/>
              <a:t>Animal</a:t>
            </a:r>
            <a:r>
              <a:rPr lang="en-US" altLang="en-US" sz="2400" dirty="0" smtClean="0"/>
              <a:t>(</a:t>
            </a:r>
            <a:r>
              <a:rPr lang="en-US" altLang="en-US" sz="2400" i="1" dirty="0" smtClean="0"/>
              <a:t>x</a:t>
            </a:r>
            <a:r>
              <a:rPr lang="en-US" altLang="en-US" sz="2400" dirty="0" smtClean="0"/>
              <a:t>) </a:t>
            </a:r>
            <a:r>
              <a:rPr lang="en-US" altLang="en-US" sz="2400" dirty="0" smtClean="0">
                <a:sym typeface="Symbol" panose="05050102010706020507" pitchFamily="18" charset="2"/>
              </a:rPr>
              <a:t></a:t>
            </a:r>
            <a:r>
              <a:rPr lang="en-US" altLang="en-US" sz="2400" dirty="0" smtClean="0"/>
              <a:t> </a:t>
            </a:r>
            <a:r>
              <a:rPr lang="en-US" altLang="en-US" sz="2400" i="1" dirty="0" smtClean="0"/>
              <a:t>Bear</a:t>
            </a:r>
            <a:r>
              <a:rPr lang="en-US" altLang="en-US" sz="2400" dirty="0" smtClean="0"/>
              <a:t>(</a:t>
            </a:r>
            <a:r>
              <a:rPr lang="en-US" altLang="en-US" sz="2400" i="1" dirty="0" smtClean="0"/>
              <a:t>x</a:t>
            </a:r>
            <a:r>
              <a:rPr lang="en-US" altLang="en-US" sz="2400" dirty="0" smtClean="0"/>
              <a:t>)).</a:t>
            </a:r>
            <a:endParaRPr lang="en-US" altLang="en-US" sz="2400" dirty="0" smtClean="0">
              <a:sym typeface="Symbol" panose="05050102010706020507" pitchFamily="18" charset="2"/>
            </a:endParaRPr>
          </a:p>
          <a:p>
            <a:pPr marL="609600" indent="-609600" eaLnBrk="1" hangingPunct="1">
              <a:buFontTx/>
              <a:buAutoNum type="arabicPeriod"/>
            </a:pPr>
            <a:r>
              <a:rPr lang="en-US" altLang="en-US" sz="2400" dirty="0" smtClean="0">
                <a:sym typeface="Symbol" panose="05050102010706020507" pitchFamily="18" charset="2"/>
              </a:rPr>
              <a:t></a:t>
            </a:r>
            <a:r>
              <a:rPr lang="en-US" altLang="en-US" sz="2400" i="1" dirty="0" smtClean="0"/>
              <a:t>x</a:t>
            </a:r>
            <a:r>
              <a:rPr lang="en-US" altLang="en-US" sz="2400" dirty="0" smtClean="0"/>
              <a:t> (</a:t>
            </a:r>
            <a:r>
              <a:rPr lang="en-US" altLang="en-US" sz="2400" i="1" dirty="0" smtClean="0"/>
              <a:t>Animal</a:t>
            </a:r>
            <a:r>
              <a:rPr lang="en-US" altLang="en-US" sz="2400" dirty="0" smtClean="0"/>
              <a:t>(</a:t>
            </a:r>
            <a:r>
              <a:rPr lang="en-US" altLang="en-US" sz="2400" i="1" dirty="0" smtClean="0"/>
              <a:t>x</a:t>
            </a:r>
            <a:r>
              <a:rPr lang="en-US" altLang="en-US" sz="2400" dirty="0" smtClean="0"/>
              <a:t>) </a:t>
            </a:r>
            <a:r>
              <a:rPr lang="en-US" altLang="en-US" sz="2400" dirty="0" smtClean="0">
                <a:sym typeface="Symbol" panose="05050102010706020507" pitchFamily="18" charset="2"/>
              </a:rPr>
              <a:t></a:t>
            </a:r>
            <a:r>
              <a:rPr lang="en-US" altLang="en-US" sz="2400" dirty="0" smtClean="0"/>
              <a:t> </a:t>
            </a:r>
            <a:r>
              <a:rPr lang="en-US" altLang="en-US" sz="2400" dirty="0" smtClean="0">
                <a:sym typeface="Symbol" panose="05050102010706020507" pitchFamily="18" charset="2"/>
              </a:rPr>
              <a:t></a:t>
            </a:r>
            <a:r>
              <a:rPr lang="en-US" altLang="en-US" sz="2400" i="1" dirty="0" smtClean="0"/>
              <a:t>y</a:t>
            </a:r>
            <a:r>
              <a:rPr lang="en-US" altLang="en-US" sz="2400" dirty="0" smtClean="0"/>
              <a:t> (</a:t>
            </a:r>
            <a:r>
              <a:rPr lang="en-US" altLang="en-US" sz="2400" i="1" dirty="0" smtClean="0"/>
              <a:t>Mother-of</a:t>
            </a:r>
            <a:r>
              <a:rPr lang="en-US" altLang="en-US" sz="2400" dirty="0" smtClean="0"/>
              <a:t>(</a:t>
            </a:r>
            <a:r>
              <a:rPr lang="en-US" altLang="en-US" sz="2400" i="1" dirty="0" smtClean="0"/>
              <a:t>y</a:t>
            </a:r>
            <a:r>
              <a:rPr lang="en-US" altLang="en-US" sz="2400" dirty="0" smtClean="0"/>
              <a:t>, </a:t>
            </a:r>
            <a:r>
              <a:rPr lang="en-US" altLang="en-US" sz="2400" i="1" dirty="0" smtClean="0"/>
              <a:t>x</a:t>
            </a:r>
            <a:r>
              <a:rPr lang="en-US" altLang="en-US" sz="2400" dirty="0" smtClean="0"/>
              <a:t>))).</a:t>
            </a:r>
            <a:endParaRPr lang="en-US" altLang="en-US" sz="2400" dirty="0" smtClean="0">
              <a:sym typeface="Symbol" panose="05050102010706020507" pitchFamily="18" charset="2"/>
            </a:endParaRPr>
          </a:p>
          <a:p>
            <a:pPr marL="609600" indent="-609600" eaLnBrk="1" hangingPunct="1">
              <a:buFontTx/>
              <a:buAutoNum type="arabicPeriod"/>
            </a:pPr>
            <a:r>
              <a:rPr lang="en-US" altLang="en-US" sz="2400" dirty="0" smtClean="0">
                <a:sym typeface="Symbol" panose="05050102010706020507" pitchFamily="18" charset="2"/>
              </a:rPr>
              <a:t></a:t>
            </a:r>
            <a:r>
              <a:rPr lang="en-US" altLang="en-US" sz="2400" i="1" dirty="0" smtClean="0"/>
              <a:t>x</a:t>
            </a:r>
            <a:r>
              <a:rPr lang="en-US" altLang="en-US" sz="2400" dirty="0" smtClean="0"/>
              <a:t> ((</a:t>
            </a:r>
            <a:r>
              <a:rPr lang="en-US" altLang="en-US" sz="2400" i="1" dirty="0" smtClean="0"/>
              <a:t>Animal</a:t>
            </a:r>
            <a:r>
              <a:rPr lang="en-US" altLang="en-US" sz="2400" dirty="0" smtClean="0"/>
              <a:t>(</a:t>
            </a:r>
            <a:r>
              <a:rPr lang="en-US" altLang="en-US" sz="2400" i="1" dirty="0" smtClean="0"/>
              <a:t>x</a:t>
            </a:r>
            <a:r>
              <a:rPr lang="en-US" altLang="en-US" sz="2400" dirty="0" smtClean="0"/>
              <a:t>) </a:t>
            </a:r>
            <a:r>
              <a:rPr lang="en-US" altLang="en-US" sz="2400" dirty="0" smtClean="0">
                <a:sym typeface="Symbol" panose="05050102010706020507" pitchFamily="18" charset="2"/>
              </a:rPr>
              <a:t></a:t>
            </a:r>
            <a:r>
              <a:rPr lang="en-US" altLang="en-US" sz="2400" dirty="0" smtClean="0"/>
              <a:t> </a:t>
            </a:r>
            <a:r>
              <a:rPr lang="en-US" altLang="en-US" sz="2400" dirty="0" smtClean="0">
                <a:sym typeface="Symbol" panose="05050102010706020507" pitchFamily="18" charset="2"/>
              </a:rPr>
              <a:t></a:t>
            </a:r>
            <a:r>
              <a:rPr lang="en-US" altLang="en-US" sz="2400" i="1" dirty="0" smtClean="0"/>
              <a:t>Dead</a:t>
            </a:r>
            <a:r>
              <a:rPr lang="en-US" altLang="en-US" sz="2400" dirty="0" smtClean="0"/>
              <a:t>(</a:t>
            </a:r>
            <a:r>
              <a:rPr lang="en-US" altLang="en-US" sz="2400" i="1" dirty="0" smtClean="0"/>
              <a:t>x</a:t>
            </a:r>
            <a:r>
              <a:rPr lang="en-US" altLang="en-US" sz="2400" dirty="0" smtClean="0"/>
              <a:t>)) </a:t>
            </a:r>
            <a:r>
              <a:rPr lang="en-US" altLang="en-US" sz="2400" dirty="0" smtClean="0">
                <a:sym typeface="Symbol" panose="05050102010706020507" pitchFamily="18" charset="2"/>
              </a:rPr>
              <a:t></a:t>
            </a:r>
            <a:r>
              <a:rPr lang="en-US" altLang="en-US" sz="2400" dirty="0" smtClean="0"/>
              <a:t> </a:t>
            </a:r>
            <a:r>
              <a:rPr lang="en-US" altLang="en-US" sz="2400" i="1" dirty="0" smtClean="0"/>
              <a:t>Alive</a:t>
            </a:r>
            <a:r>
              <a:rPr lang="en-US" altLang="en-US" sz="2400" dirty="0" smtClean="0"/>
              <a:t>(</a:t>
            </a:r>
            <a:r>
              <a:rPr lang="en-US" altLang="en-US" sz="2400" i="1" dirty="0" smtClean="0"/>
              <a:t>x</a:t>
            </a:r>
            <a:r>
              <a:rPr lang="en-US" altLang="en-US" sz="2400" dirty="0" smtClean="0"/>
              <a:t>)).</a:t>
            </a:r>
          </a:p>
        </p:txBody>
      </p:sp>
      <p:sp>
        <p:nvSpPr>
          <p:cNvPr id="79876" name="Text Box 4"/>
          <p:cNvSpPr txBox="1">
            <a:spLocks noChangeArrowheads="1"/>
          </p:cNvSpPr>
          <p:nvPr/>
        </p:nvSpPr>
        <p:spPr bwMode="auto">
          <a:xfrm>
            <a:off x="990600" y="1066800"/>
            <a:ext cx="7924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defRPr/>
            </a:pPr>
            <a:r>
              <a:rPr lang="en-US" sz="2400" dirty="0"/>
              <a:t>A wff with no free variables is called a </a:t>
            </a:r>
            <a:r>
              <a:rPr lang="en-US" sz="2400" b="1" i="1" dirty="0">
                <a:solidFill>
                  <a:schemeClr val="accent5">
                    <a:lumMod val="50000"/>
                  </a:schemeClr>
                </a:solidFill>
              </a:rPr>
              <a:t>sentence</a:t>
            </a:r>
            <a:r>
              <a:rPr lang="en-US" sz="2400" dirty="0"/>
              <a:t> or a </a:t>
            </a:r>
            <a:r>
              <a:rPr lang="en-US" sz="2400" b="1" i="1" dirty="0"/>
              <a:t>statement</a:t>
            </a:r>
            <a:r>
              <a:rPr lang="en-US" sz="2400" dirty="0"/>
              <a:t>. </a:t>
            </a:r>
          </a:p>
        </p:txBody>
      </p:sp>
      <p:sp>
        <p:nvSpPr>
          <p:cNvPr id="79877" name="Text Box 5"/>
          <p:cNvSpPr txBox="1">
            <a:spLocks noChangeArrowheads="1"/>
          </p:cNvSpPr>
          <p:nvPr/>
        </p:nvSpPr>
        <p:spPr bwMode="auto">
          <a:xfrm>
            <a:off x="990600" y="5265738"/>
            <a:ext cx="8153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A </a:t>
            </a:r>
            <a:r>
              <a:rPr lang="en-US" altLang="en-US" sz="2400" b="1" i="1"/>
              <a:t>ground instance</a:t>
            </a:r>
            <a:r>
              <a:rPr lang="en-US" altLang="en-US" sz="2400"/>
              <a:t> is a sentence that contains no variables, such as #1.</a:t>
            </a:r>
            <a:br>
              <a:rPr lang="en-US" altLang="en-US" sz="2400"/>
            </a:br>
            <a:r>
              <a:rPr lang="en-US" altLang="en-US" sz="2400"/>
              <a:t>  </a:t>
            </a:r>
            <a:r>
              <a:rPr lang="en-US" altLang="en-US" sz="1800"/>
              <a:t>"Smokey" is a constant, as is the Bear predicate.</a:t>
            </a:r>
          </a:p>
        </p:txBody>
      </p:sp>
      <p:sp>
        <p:nvSpPr>
          <p:cNvPr id="79878" name="Text Box 5"/>
          <p:cNvSpPr txBox="1">
            <a:spLocks noChangeArrowheads="1"/>
          </p:cNvSpPr>
          <p:nvPr/>
        </p:nvSpPr>
        <p:spPr bwMode="auto">
          <a:xfrm>
            <a:off x="990600" y="4495800"/>
            <a:ext cx="815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 Which of these sentences are true in the everyday world?</a:t>
            </a:r>
          </a:p>
        </p:txBody>
      </p:sp>
      <p:sp>
        <p:nvSpPr>
          <p:cNvPr id="2" name="TextBox 1"/>
          <p:cNvSpPr txBox="1"/>
          <p:nvPr/>
        </p:nvSpPr>
        <p:spPr>
          <a:xfrm>
            <a:off x="9753600" y="1143000"/>
            <a:ext cx="2209800" cy="3693319"/>
          </a:xfrm>
          <a:prstGeom prst="rect">
            <a:avLst/>
          </a:prstGeom>
          <a:solidFill>
            <a:srgbClr val="D0EAEC"/>
          </a:solidFill>
        </p:spPr>
        <p:txBody>
          <a:bodyPr wrap="square" rtlCol="0">
            <a:spAutoFit/>
          </a:bodyPr>
          <a:lstStyle/>
          <a:p>
            <a:r>
              <a:rPr lang="en-US" altLang="en-US"/>
              <a:t>The first is a sentence, if we assume that Smokey is a constant</a:t>
            </a:r>
          </a:p>
          <a:p>
            <a:endParaRPr lang="en-US" altLang="en-US"/>
          </a:p>
          <a:p>
            <a:r>
              <a:rPr lang="en-US" altLang="en-US"/>
              <a:t>True</a:t>
            </a:r>
          </a:p>
          <a:p>
            <a:r>
              <a:rPr lang="en-US" altLang="en-US"/>
              <a:t>True</a:t>
            </a:r>
          </a:p>
          <a:p>
            <a:r>
              <a:rPr lang="en-US" altLang="en-US"/>
              <a:t>False</a:t>
            </a:r>
          </a:p>
          <a:p>
            <a:r>
              <a:rPr lang="en-US" altLang="en-US"/>
              <a:t>True (if we assume that “exists” is not temporal)</a:t>
            </a:r>
          </a:p>
          <a:p>
            <a:r>
              <a:rPr lang="en-US" altLang="en-US"/>
              <a:t>True</a:t>
            </a:r>
            <a:endParaRPr lang="en-US" altLang="en-US" dirty="0"/>
          </a:p>
        </p:txBody>
      </p:sp>
    </p:spTree>
  </p:cSld>
  <p:clrMapOvr>
    <a:masterClrMapping/>
  </p:clrMapOvr>
  <p:transition spd="slow">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981200" y="152400"/>
            <a:ext cx="8229600" cy="715963"/>
          </a:xfrm>
        </p:spPr>
        <p:txBody>
          <a:bodyPr/>
          <a:lstStyle/>
          <a:p>
            <a:pPr eaLnBrk="1" hangingPunct="1">
              <a:defRPr/>
            </a:pPr>
            <a:r>
              <a:rPr lang="en-US" sz="3600" b="1" dirty="0">
                <a:solidFill>
                  <a:schemeClr val="accent5">
                    <a:lumMod val="50000"/>
                  </a:schemeClr>
                </a:solidFill>
              </a:rPr>
              <a:t>Interpretations and Models</a:t>
            </a:r>
          </a:p>
        </p:txBody>
      </p:sp>
      <p:sp>
        <p:nvSpPr>
          <p:cNvPr id="12291" name="Rectangle 3"/>
          <p:cNvSpPr>
            <a:spLocks noGrp="1" noChangeArrowheads="1"/>
          </p:cNvSpPr>
          <p:nvPr>
            <p:ph type="body" idx="1"/>
          </p:nvPr>
        </p:nvSpPr>
        <p:spPr>
          <a:xfrm>
            <a:off x="838200" y="886121"/>
            <a:ext cx="7924800" cy="4525963"/>
          </a:xfrm>
        </p:spPr>
        <p:txBody>
          <a:bodyPr/>
          <a:lstStyle/>
          <a:p>
            <a:pPr eaLnBrk="1" hangingPunct="1">
              <a:lnSpc>
                <a:spcPct val="80000"/>
              </a:lnSpc>
              <a:defRPr/>
            </a:pPr>
            <a:r>
              <a:rPr lang="en-US" sz="2200" dirty="0"/>
              <a:t>An </a:t>
            </a:r>
            <a:r>
              <a:rPr lang="en-US" sz="2200" b="1" i="1" dirty="0">
                <a:solidFill>
                  <a:schemeClr val="accent5">
                    <a:lumMod val="50000"/>
                  </a:schemeClr>
                </a:solidFill>
              </a:rPr>
              <a:t>interpretation</a:t>
            </a:r>
            <a:r>
              <a:rPr lang="en-US" sz="2200" dirty="0">
                <a:solidFill>
                  <a:schemeClr val="accent5">
                    <a:lumMod val="50000"/>
                  </a:schemeClr>
                </a:solidFill>
              </a:rPr>
              <a:t> </a:t>
            </a:r>
            <a:r>
              <a:rPr lang="en-US" sz="2200" dirty="0"/>
              <a:t>for a sentence </a:t>
            </a:r>
            <a:r>
              <a:rPr lang="en-US" sz="2200" i="1" dirty="0"/>
              <a:t>w</a:t>
            </a:r>
            <a:r>
              <a:rPr lang="en-US" sz="2200" dirty="0"/>
              <a:t> is a pair (</a:t>
            </a:r>
            <a:r>
              <a:rPr lang="en-US" sz="2200" i="1" dirty="0"/>
              <a:t>D</a:t>
            </a:r>
            <a:r>
              <a:rPr lang="en-US" sz="2200" dirty="0"/>
              <a:t>, </a:t>
            </a:r>
            <a:r>
              <a:rPr lang="en-US" sz="2200" i="1" dirty="0"/>
              <a:t>I</a:t>
            </a:r>
            <a:r>
              <a:rPr lang="en-US" sz="2200" dirty="0"/>
              <a:t>), where  </a:t>
            </a:r>
            <a:r>
              <a:rPr lang="en-US" sz="2200" i="1" dirty="0"/>
              <a:t>D</a:t>
            </a:r>
            <a:r>
              <a:rPr lang="en-US" sz="2200" dirty="0"/>
              <a:t> is a universe of objects.  </a:t>
            </a:r>
            <a:br>
              <a:rPr lang="en-US" sz="2200" dirty="0"/>
            </a:br>
            <a:r>
              <a:rPr lang="en-US" sz="2200" i="1" dirty="0"/>
              <a:t>I</a:t>
            </a:r>
            <a:r>
              <a:rPr lang="en-US" sz="2200" dirty="0"/>
              <a:t> assigns meaning to the symbols of </a:t>
            </a:r>
            <a:r>
              <a:rPr lang="en-US" sz="2200" i="1" dirty="0"/>
              <a:t>w</a:t>
            </a:r>
            <a:r>
              <a:rPr lang="en-US" sz="2200" dirty="0"/>
              <a:t>: </a:t>
            </a:r>
            <a:br>
              <a:rPr lang="en-US" sz="2200" dirty="0"/>
            </a:br>
            <a:r>
              <a:rPr lang="en-US" sz="2200" dirty="0"/>
              <a:t>        it assigns values, drawn from </a:t>
            </a:r>
            <a:r>
              <a:rPr lang="en-US" sz="2200" i="1" dirty="0"/>
              <a:t>D</a:t>
            </a:r>
            <a:r>
              <a:rPr lang="en-US" sz="2200" dirty="0"/>
              <a:t>, to the constants in </a:t>
            </a:r>
            <a:r>
              <a:rPr lang="en-US" sz="2200" i="1" dirty="0"/>
              <a:t>w</a:t>
            </a:r>
            <a:r>
              <a:rPr lang="en-US" sz="2200" dirty="0"/>
              <a:t>    </a:t>
            </a:r>
            <a:br>
              <a:rPr lang="en-US" sz="2200" dirty="0"/>
            </a:br>
            <a:r>
              <a:rPr lang="en-US" sz="2200" dirty="0"/>
              <a:t>        it assigns functions and predicates (whose domains </a:t>
            </a:r>
            <a:br>
              <a:rPr lang="en-US" sz="2200" dirty="0"/>
            </a:br>
            <a:r>
              <a:rPr lang="en-US" sz="2200" dirty="0"/>
              <a:t>           and ranges are subsets of </a:t>
            </a:r>
            <a:r>
              <a:rPr lang="en-US" sz="2200" i="1" dirty="0"/>
              <a:t>D</a:t>
            </a:r>
            <a:r>
              <a:rPr lang="en-US" sz="2200" dirty="0"/>
              <a:t>) to the function and </a:t>
            </a:r>
            <a:br>
              <a:rPr lang="en-US" sz="2200" dirty="0"/>
            </a:br>
            <a:r>
              <a:rPr lang="en-US" sz="2200" dirty="0"/>
              <a:t>           predicate symbols of </a:t>
            </a:r>
            <a:r>
              <a:rPr lang="en-US" sz="2200" i="1" dirty="0"/>
              <a:t>w</a:t>
            </a:r>
            <a:r>
              <a:rPr lang="en-US" sz="2200" dirty="0"/>
              <a:t>.</a:t>
            </a:r>
          </a:p>
          <a:p>
            <a:pPr eaLnBrk="1" hangingPunct="1">
              <a:lnSpc>
                <a:spcPct val="80000"/>
              </a:lnSpc>
              <a:buFontTx/>
              <a:buNone/>
              <a:defRPr/>
            </a:pPr>
            <a:r>
              <a:rPr lang="en-US" sz="2200" dirty="0"/>
              <a:t>  </a:t>
            </a:r>
          </a:p>
          <a:p>
            <a:pPr eaLnBrk="1" hangingPunct="1">
              <a:lnSpc>
                <a:spcPct val="80000"/>
              </a:lnSpc>
              <a:defRPr/>
            </a:pPr>
            <a:r>
              <a:rPr lang="en-US" sz="2200" dirty="0"/>
              <a:t>A </a:t>
            </a:r>
            <a:r>
              <a:rPr lang="en-US" sz="2200" b="1" i="1" dirty="0"/>
              <a:t>model</a:t>
            </a:r>
            <a:r>
              <a:rPr lang="en-US" sz="2200" dirty="0"/>
              <a:t> of a sentence </a:t>
            </a:r>
            <a:r>
              <a:rPr lang="en-US" sz="2200" i="1" dirty="0"/>
              <a:t>w</a:t>
            </a:r>
            <a:r>
              <a:rPr lang="en-US" sz="2200" dirty="0"/>
              <a:t> is an interpretation that makes </a:t>
            </a:r>
            <a:r>
              <a:rPr lang="en-US" sz="2200" i="1" dirty="0"/>
              <a:t>w</a:t>
            </a:r>
            <a:r>
              <a:rPr lang="en-US" sz="2200" dirty="0"/>
              <a:t> true.  For example, let </a:t>
            </a:r>
            <a:r>
              <a:rPr lang="en-US" sz="2200" i="1" dirty="0"/>
              <a:t>w</a:t>
            </a:r>
            <a:r>
              <a:rPr lang="en-US" sz="2200" dirty="0"/>
              <a:t> be the sentence:</a:t>
            </a:r>
          </a:p>
          <a:p>
            <a:pPr lvl="1" eaLnBrk="1" hangingPunct="1">
              <a:lnSpc>
                <a:spcPct val="80000"/>
              </a:lnSpc>
              <a:buFontTx/>
              <a:buNone/>
              <a:defRPr/>
            </a:pPr>
            <a:r>
              <a:rPr lang="en-US" sz="2200" dirty="0">
                <a:sym typeface="Symbol" panose="05050102010706020507" pitchFamily="18" charset="2"/>
              </a:rPr>
              <a:t>		</a:t>
            </a:r>
            <a:r>
              <a:rPr lang="en-US" sz="2200" i="1" dirty="0"/>
              <a:t>x</a:t>
            </a:r>
            <a:r>
              <a:rPr lang="en-US" sz="2200" dirty="0"/>
              <a:t> (</a:t>
            </a:r>
            <a:r>
              <a:rPr lang="en-US" sz="2200" dirty="0">
                <a:sym typeface="Symbol" panose="05050102010706020507" pitchFamily="18" charset="2"/>
              </a:rPr>
              <a:t></a:t>
            </a:r>
            <a:r>
              <a:rPr lang="en-US" sz="2200" i="1" dirty="0"/>
              <a:t>y</a:t>
            </a:r>
            <a:r>
              <a:rPr lang="en-US" sz="2200" dirty="0"/>
              <a:t> (</a:t>
            </a:r>
            <a:r>
              <a:rPr lang="en-US" sz="2200" i="1" dirty="0"/>
              <a:t>y</a:t>
            </a:r>
            <a:r>
              <a:rPr lang="en-US" sz="2200" dirty="0"/>
              <a:t> &lt; </a:t>
            </a:r>
            <a:r>
              <a:rPr lang="en-US" sz="2200" i="1" dirty="0"/>
              <a:t>x</a:t>
            </a:r>
            <a:r>
              <a:rPr lang="en-US" sz="2200" dirty="0"/>
              <a:t>)).    </a:t>
            </a:r>
            <a:r>
              <a:rPr lang="en-US" sz="2200" dirty="0">
                <a:solidFill>
                  <a:schemeClr val="accent5">
                    <a:lumMod val="50000"/>
                  </a:schemeClr>
                </a:solidFill>
              </a:rPr>
              <a:t>Find a model for this sentence.</a:t>
            </a:r>
          </a:p>
          <a:p>
            <a:pPr lvl="1" eaLnBrk="1" hangingPunct="1">
              <a:lnSpc>
                <a:spcPct val="80000"/>
              </a:lnSpc>
              <a:buFontTx/>
              <a:buNone/>
              <a:defRPr/>
            </a:pPr>
            <a:endParaRPr lang="en-US" sz="2200" dirty="0"/>
          </a:p>
          <a:p>
            <a:pPr eaLnBrk="1" hangingPunct="1">
              <a:lnSpc>
                <a:spcPct val="80000"/>
              </a:lnSpc>
              <a:defRPr/>
            </a:pPr>
            <a:r>
              <a:rPr lang="en-US" sz="2200" dirty="0"/>
              <a:t>A sentence </a:t>
            </a:r>
            <a:r>
              <a:rPr lang="en-US" sz="2200" i="1" dirty="0"/>
              <a:t>w</a:t>
            </a:r>
            <a:r>
              <a:rPr lang="en-US" sz="2200" dirty="0"/>
              <a:t> is </a:t>
            </a:r>
            <a:r>
              <a:rPr lang="en-US" sz="2200" b="1" i="1" dirty="0"/>
              <a:t>valid</a:t>
            </a:r>
            <a:r>
              <a:rPr lang="en-US" sz="2200" dirty="0"/>
              <a:t> </a:t>
            </a:r>
            <a:r>
              <a:rPr lang="en-US" sz="2200" dirty="0" err="1"/>
              <a:t>iff</a:t>
            </a:r>
            <a:r>
              <a:rPr lang="en-US" sz="2200" dirty="0"/>
              <a:t> it is true in all interpretations.</a:t>
            </a:r>
          </a:p>
          <a:p>
            <a:pPr eaLnBrk="1" hangingPunct="1">
              <a:lnSpc>
                <a:spcPct val="80000"/>
              </a:lnSpc>
              <a:buFontTx/>
              <a:buNone/>
              <a:defRPr/>
            </a:pPr>
            <a:r>
              <a:rPr lang="en-US" sz="2200" dirty="0"/>
              <a:t>    </a:t>
            </a:r>
          </a:p>
          <a:p>
            <a:pPr eaLnBrk="1" hangingPunct="1">
              <a:lnSpc>
                <a:spcPct val="80000"/>
              </a:lnSpc>
              <a:defRPr/>
            </a:pPr>
            <a:r>
              <a:rPr lang="en-US" sz="2200" dirty="0"/>
              <a:t>A sentence </a:t>
            </a:r>
            <a:r>
              <a:rPr lang="en-US" sz="2200" i="1" dirty="0"/>
              <a:t>w</a:t>
            </a:r>
            <a:r>
              <a:rPr lang="en-US" sz="2200" dirty="0"/>
              <a:t> is </a:t>
            </a:r>
            <a:r>
              <a:rPr lang="en-US" sz="2200" b="1" i="1" dirty="0"/>
              <a:t>satisfiable</a:t>
            </a:r>
            <a:r>
              <a:rPr lang="en-US" sz="2200" dirty="0"/>
              <a:t> </a:t>
            </a:r>
            <a:r>
              <a:rPr lang="en-US" sz="2200" dirty="0" err="1"/>
              <a:t>iff</a:t>
            </a:r>
            <a:r>
              <a:rPr lang="en-US" sz="2200" dirty="0"/>
              <a:t> there exists </a:t>
            </a:r>
            <a:r>
              <a:rPr lang="en-US" sz="2200" i="1" dirty="0"/>
              <a:t>some</a:t>
            </a:r>
            <a:r>
              <a:rPr lang="en-US" sz="2200" dirty="0"/>
              <a:t> interpretation in which </a:t>
            </a:r>
            <a:r>
              <a:rPr lang="en-US" sz="2200" i="1" dirty="0"/>
              <a:t>w</a:t>
            </a:r>
            <a:r>
              <a:rPr lang="en-US" sz="2200" dirty="0"/>
              <a:t> is true. </a:t>
            </a:r>
          </a:p>
          <a:p>
            <a:pPr eaLnBrk="1" hangingPunct="1">
              <a:lnSpc>
                <a:spcPct val="80000"/>
              </a:lnSpc>
              <a:buFontTx/>
              <a:buNone/>
              <a:defRPr/>
            </a:pPr>
            <a:r>
              <a:rPr lang="en-US" sz="2200" dirty="0"/>
              <a:t> </a:t>
            </a:r>
          </a:p>
          <a:p>
            <a:pPr eaLnBrk="1" hangingPunct="1">
              <a:lnSpc>
                <a:spcPct val="80000"/>
              </a:lnSpc>
              <a:defRPr/>
            </a:pPr>
            <a:r>
              <a:rPr lang="en-US" sz="2200" dirty="0"/>
              <a:t>A sentence </a:t>
            </a:r>
            <a:r>
              <a:rPr lang="en-US" sz="2200" i="1" dirty="0"/>
              <a:t>w</a:t>
            </a:r>
            <a:r>
              <a:rPr lang="en-US" sz="2200" dirty="0"/>
              <a:t> is </a:t>
            </a:r>
            <a:r>
              <a:rPr lang="en-US" sz="2200" b="1" i="1" dirty="0"/>
              <a:t>unsatisfiable</a:t>
            </a:r>
            <a:r>
              <a:rPr lang="en-US" sz="2200" dirty="0"/>
              <a:t> </a:t>
            </a:r>
            <a:r>
              <a:rPr lang="en-US" sz="2200" dirty="0" err="1"/>
              <a:t>iff</a:t>
            </a:r>
            <a:r>
              <a:rPr lang="en-US" sz="2200" dirty="0"/>
              <a:t> </a:t>
            </a:r>
            <a:r>
              <a:rPr lang="en-US" sz="2200" dirty="0">
                <a:sym typeface="Symbol" panose="05050102010706020507" pitchFamily="18" charset="2"/>
              </a:rPr>
              <a:t></a:t>
            </a:r>
            <a:r>
              <a:rPr lang="en-US" sz="2200" i="1" dirty="0"/>
              <a:t>w</a:t>
            </a:r>
            <a:r>
              <a:rPr lang="en-US" sz="2200" dirty="0"/>
              <a:t> is valid. </a:t>
            </a:r>
          </a:p>
        </p:txBody>
      </p:sp>
      <p:sp>
        <p:nvSpPr>
          <p:cNvPr id="2" name="TextBox 1"/>
          <p:cNvSpPr txBox="1"/>
          <p:nvPr/>
        </p:nvSpPr>
        <p:spPr>
          <a:xfrm>
            <a:off x="9220200" y="1219200"/>
            <a:ext cx="2819400" cy="5632311"/>
          </a:xfrm>
          <a:prstGeom prst="rect">
            <a:avLst/>
          </a:prstGeom>
          <a:solidFill>
            <a:srgbClr val="D0EAEC"/>
          </a:solidFill>
        </p:spPr>
        <p:txBody>
          <a:bodyPr wrap="square" rtlCol="0">
            <a:spAutoFit/>
          </a:bodyPr>
          <a:lstStyle/>
          <a:p>
            <a:r>
              <a:rPr lang="en-US" altLang="en-US" dirty="0"/>
              <a:t>An interpretation of the sentence on this page is the integers, with &lt; assigned to the normal &lt; predicate.</a:t>
            </a:r>
          </a:p>
          <a:p>
            <a:r>
              <a:rPr lang="en-US" altLang="en-US" dirty="0"/>
              <a:t>Note that we use infix x &lt; y instead of the formal &lt;(x, y).</a:t>
            </a:r>
          </a:p>
          <a:p>
            <a:endParaRPr lang="en-US" altLang="en-US" dirty="0"/>
          </a:p>
          <a:p>
            <a:r>
              <a:rPr lang="en-US" altLang="en-US" dirty="0"/>
              <a:t>What about the sentence </a:t>
            </a:r>
            <a:r>
              <a:rPr lang="en-US" altLang="en-US" dirty="0">
                <a:sym typeface="Symbol" panose="05050102010706020507" pitchFamily="18" charset="2"/>
              </a:rPr>
              <a:t></a:t>
            </a:r>
            <a:r>
              <a:rPr lang="en-US" altLang="en-US" i="1" dirty="0"/>
              <a:t>x</a:t>
            </a:r>
            <a:r>
              <a:rPr lang="en-US" altLang="en-US" dirty="0"/>
              <a:t> (</a:t>
            </a:r>
            <a:r>
              <a:rPr lang="en-US" altLang="en-US" dirty="0">
                <a:sym typeface="Symbol" panose="05050102010706020507" pitchFamily="18" charset="2"/>
              </a:rPr>
              <a:t></a:t>
            </a:r>
            <a:r>
              <a:rPr lang="en-US" altLang="en-US" i="1" dirty="0"/>
              <a:t>y</a:t>
            </a:r>
            <a:r>
              <a:rPr lang="en-US" altLang="en-US" dirty="0"/>
              <a:t> (</a:t>
            </a:r>
            <a:r>
              <a:rPr lang="en-US" altLang="en-US" i="1" dirty="0"/>
              <a:t>x*y = 0</a:t>
            </a:r>
            <a:r>
              <a:rPr lang="en-US" altLang="en-US" dirty="0"/>
              <a:t>))?   A model for this sentence is the integers with the normal meanings of =, 0, and *.</a:t>
            </a:r>
          </a:p>
          <a:p>
            <a:r>
              <a:rPr lang="en-US" altLang="en-US" dirty="0"/>
              <a:t>Note that this involves assigning a value to the constant 0 in the expression.</a:t>
            </a:r>
          </a:p>
          <a:p>
            <a:endParaRPr lang="en-US" dirty="0"/>
          </a:p>
        </p:txBody>
      </p:sp>
    </p:spTree>
  </p:cSld>
  <p:clrMapOvr>
    <a:masterClrMapping/>
  </p:clrMapOvr>
  <p:transition spd="slow">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866900" y="228600"/>
            <a:ext cx="8763000" cy="715963"/>
          </a:xfrm>
        </p:spPr>
        <p:txBody>
          <a:bodyPr/>
          <a:lstStyle/>
          <a:p>
            <a:pPr eaLnBrk="1" hangingPunct="1">
              <a:defRPr/>
            </a:pPr>
            <a:r>
              <a:rPr lang="en-US" sz="3200" b="1" dirty="0">
                <a:solidFill>
                  <a:schemeClr val="accent5">
                    <a:lumMod val="50000"/>
                  </a:schemeClr>
                </a:solidFill>
              </a:rPr>
              <a:t>Examples (Valid, satisfiable, unsatisfiable?)</a:t>
            </a:r>
          </a:p>
        </p:txBody>
      </p:sp>
      <p:sp>
        <p:nvSpPr>
          <p:cNvPr id="83971" name="Rectangle 3"/>
          <p:cNvSpPr>
            <a:spLocks noGrp="1" noChangeArrowheads="1"/>
          </p:cNvSpPr>
          <p:nvPr>
            <p:ph type="body" idx="1"/>
          </p:nvPr>
        </p:nvSpPr>
        <p:spPr>
          <a:xfrm>
            <a:off x="2286000" y="1295400"/>
            <a:ext cx="7924800" cy="4525963"/>
          </a:xfrm>
        </p:spPr>
        <p:txBody>
          <a:bodyPr/>
          <a:lstStyle/>
          <a:p>
            <a:pPr eaLnBrk="1" hangingPunct="1"/>
            <a:r>
              <a:rPr lang="en-US" altLang="en-US" sz="2400" smtClean="0">
                <a:sym typeface="Symbol" panose="05050102010706020507" pitchFamily="18" charset="2"/>
              </a:rPr>
              <a:t></a:t>
            </a:r>
            <a:r>
              <a:rPr lang="en-US" altLang="en-US" sz="2400" i="1" smtClean="0"/>
              <a:t>x</a:t>
            </a:r>
            <a:r>
              <a:rPr lang="en-US" altLang="en-US" sz="2400" smtClean="0"/>
              <a:t> ((</a:t>
            </a:r>
            <a:r>
              <a:rPr lang="en-US" altLang="en-US" sz="2400" i="1" smtClean="0"/>
              <a:t>P</a:t>
            </a:r>
            <a:r>
              <a:rPr lang="en-US" altLang="en-US" sz="2400" smtClean="0"/>
              <a:t>(</a:t>
            </a:r>
            <a:r>
              <a:rPr lang="en-US" altLang="en-US" sz="2400" i="1" smtClean="0"/>
              <a:t>x</a:t>
            </a:r>
            <a:r>
              <a:rPr lang="en-US" altLang="en-US" sz="2400" smtClean="0"/>
              <a:t>) </a:t>
            </a:r>
            <a:r>
              <a:rPr lang="en-US" altLang="en-US" sz="2400" smtClean="0">
                <a:sym typeface="Symbol" panose="05050102010706020507" pitchFamily="18" charset="2"/>
              </a:rPr>
              <a:t></a:t>
            </a:r>
            <a:r>
              <a:rPr lang="en-US" altLang="en-US" sz="2400" smtClean="0"/>
              <a:t> </a:t>
            </a:r>
            <a:r>
              <a:rPr lang="en-US" altLang="en-US" sz="2400" i="1" smtClean="0"/>
              <a:t>Q</a:t>
            </a:r>
            <a:r>
              <a:rPr lang="en-US" altLang="en-US" sz="2400" smtClean="0"/>
              <a:t>(</a:t>
            </a:r>
            <a:r>
              <a:rPr lang="en-US" altLang="en-US" sz="2400" i="1" smtClean="0"/>
              <a:t>Smokey</a:t>
            </a:r>
            <a:r>
              <a:rPr lang="en-US" altLang="en-US" sz="2400" smtClean="0"/>
              <a:t>)) </a:t>
            </a:r>
            <a:r>
              <a:rPr lang="en-US" altLang="en-US" sz="2400" smtClean="0">
                <a:sym typeface="Symbol" panose="05050102010706020507" pitchFamily="18" charset="2"/>
              </a:rPr>
              <a:t></a:t>
            </a:r>
            <a:r>
              <a:rPr lang="en-US" altLang="en-US" sz="2400" smtClean="0"/>
              <a:t> </a:t>
            </a:r>
            <a:r>
              <a:rPr lang="en-US" altLang="en-US" sz="2400" i="1" smtClean="0"/>
              <a:t>P</a:t>
            </a:r>
            <a:r>
              <a:rPr lang="en-US" altLang="en-US" sz="2400" smtClean="0"/>
              <a:t>(</a:t>
            </a:r>
            <a:r>
              <a:rPr lang="en-US" altLang="en-US" sz="2400" i="1" smtClean="0"/>
              <a:t>x</a:t>
            </a:r>
            <a:r>
              <a:rPr lang="en-US" altLang="en-US" sz="2400" smtClean="0"/>
              <a:t>)).</a:t>
            </a:r>
          </a:p>
          <a:p>
            <a:pPr eaLnBrk="1" hangingPunct="1"/>
            <a:endParaRPr lang="en-US" altLang="en-US" sz="2400" smtClean="0"/>
          </a:p>
          <a:p>
            <a:pPr eaLnBrk="1" hangingPunct="1"/>
            <a:endParaRPr lang="en-US" altLang="en-US" sz="2400" smtClean="0"/>
          </a:p>
          <a:p>
            <a:pPr eaLnBrk="1" hangingPunct="1"/>
            <a:endParaRPr lang="en-US" altLang="en-US" sz="2400" smtClean="0"/>
          </a:p>
          <a:p>
            <a:pPr eaLnBrk="1" hangingPunct="1"/>
            <a:r>
              <a:rPr lang="en-US" altLang="en-US" sz="2400" smtClean="0">
                <a:sym typeface="Symbol" panose="05050102010706020507" pitchFamily="18" charset="2"/>
              </a:rPr>
              <a:t></a:t>
            </a:r>
            <a:r>
              <a:rPr lang="en-US" altLang="en-US" sz="2400" smtClean="0"/>
              <a:t>(</a:t>
            </a:r>
            <a:r>
              <a:rPr lang="en-US" altLang="en-US" sz="2400" smtClean="0">
                <a:sym typeface="Symbol" panose="05050102010706020507" pitchFamily="18" charset="2"/>
              </a:rPr>
              <a:t></a:t>
            </a:r>
            <a:r>
              <a:rPr lang="en-US" altLang="en-US" sz="2400" i="1" smtClean="0"/>
              <a:t>x</a:t>
            </a:r>
            <a:r>
              <a:rPr lang="en-US" altLang="en-US" sz="2400" smtClean="0"/>
              <a:t> (</a:t>
            </a:r>
            <a:r>
              <a:rPr lang="en-US" altLang="en-US" sz="2400" i="1" smtClean="0"/>
              <a:t>P</a:t>
            </a:r>
            <a:r>
              <a:rPr lang="en-US" altLang="en-US" sz="2400" smtClean="0"/>
              <a:t>(</a:t>
            </a:r>
            <a:r>
              <a:rPr lang="en-US" altLang="en-US" sz="2400" i="1" smtClean="0"/>
              <a:t>x</a:t>
            </a:r>
            <a:r>
              <a:rPr lang="en-US" altLang="en-US" sz="2400" smtClean="0"/>
              <a:t>) </a:t>
            </a:r>
            <a:r>
              <a:rPr lang="en-US" altLang="en-US" sz="2400" smtClean="0">
                <a:sym typeface="Symbol" panose="05050102010706020507" pitchFamily="18" charset="2"/>
              </a:rPr>
              <a:t></a:t>
            </a:r>
            <a:r>
              <a:rPr lang="en-US" altLang="en-US" sz="2400" smtClean="0"/>
              <a:t> </a:t>
            </a:r>
            <a:r>
              <a:rPr lang="en-US" altLang="en-US" sz="2400" smtClean="0">
                <a:sym typeface="Symbol" panose="05050102010706020507" pitchFamily="18" charset="2"/>
              </a:rPr>
              <a:t></a:t>
            </a:r>
            <a:r>
              <a:rPr lang="en-US" altLang="en-US" sz="2400" smtClean="0"/>
              <a:t>(</a:t>
            </a:r>
            <a:r>
              <a:rPr lang="en-US" altLang="en-US" sz="2400" i="1" smtClean="0"/>
              <a:t>P</a:t>
            </a:r>
            <a:r>
              <a:rPr lang="en-US" altLang="en-US" sz="2400" smtClean="0"/>
              <a:t>(</a:t>
            </a:r>
            <a:r>
              <a:rPr lang="en-US" altLang="en-US" sz="2400" i="1" smtClean="0"/>
              <a:t>x</a:t>
            </a:r>
            <a:r>
              <a:rPr lang="en-US" altLang="en-US" sz="2400" smtClean="0"/>
              <a:t>))). </a:t>
            </a:r>
          </a:p>
          <a:p>
            <a:pPr eaLnBrk="1" hangingPunct="1"/>
            <a:endParaRPr lang="en-US" altLang="en-US" sz="2400" smtClean="0"/>
          </a:p>
          <a:p>
            <a:pPr eaLnBrk="1" hangingPunct="1"/>
            <a:endParaRPr lang="en-US" altLang="en-US" sz="2400" smtClean="0"/>
          </a:p>
          <a:p>
            <a:pPr eaLnBrk="1" hangingPunct="1"/>
            <a:endParaRPr lang="en-US" altLang="en-US" sz="2400" smtClean="0"/>
          </a:p>
          <a:p>
            <a:pPr eaLnBrk="1" hangingPunct="1"/>
            <a:r>
              <a:rPr lang="en-US" altLang="en-US" sz="2400" smtClean="0">
                <a:sym typeface="Symbol" panose="05050102010706020507" pitchFamily="18" charset="2"/>
              </a:rPr>
              <a:t></a:t>
            </a:r>
            <a:r>
              <a:rPr lang="en-US" altLang="en-US" sz="2400" i="1" smtClean="0"/>
              <a:t>x</a:t>
            </a:r>
            <a:r>
              <a:rPr lang="en-US" altLang="en-US" sz="2400" smtClean="0"/>
              <a:t> (</a:t>
            </a:r>
            <a:r>
              <a:rPr lang="en-US" altLang="en-US" sz="2400" i="1" smtClean="0"/>
              <a:t>P</a:t>
            </a:r>
            <a:r>
              <a:rPr lang="en-US" altLang="en-US" sz="2400" smtClean="0"/>
              <a:t>(</a:t>
            </a:r>
            <a:r>
              <a:rPr lang="en-US" altLang="en-US" sz="2400" i="1" smtClean="0"/>
              <a:t>x</a:t>
            </a:r>
            <a:r>
              <a:rPr lang="en-US" altLang="en-US" sz="2400" smtClean="0"/>
              <a:t>, </a:t>
            </a:r>
            <a:r>
              <a:rPr lang="en-US" altLang="en-US" sz="2400" i="1" smtClean="0"/>
              <a:t>x</a:t>
            </a:r>
            <a:r>
              <a:rPr lang="en-US" altLang="en-US" sz="2400" smtClean="0"/>
              <a:t>)).</a:t>
            </a:r>
          </a:p>
        </p:txBody>
      </p:sp>
      <p:sp>
        <p:nvSpPr>
          <p:cNvPr id="2" name="TextBox 1"/>
          <p:cNvSpPr txBox="1"/>
          <p:nvPr/>
        </p:nvSpPr>
        <p:spPr>
          <a:xfrm>
            <a:off x="7543800" y="1295400"/>
            <a:ext cx="3810000" cy="2862322"/>
          </a:xfrm>
          <a:prstGeom prst="rect">
            <a:avLst/>
          </a:prstGeom>
          <a:solidFill>
            <a:srgbClr val="D0EAEC"/>
          </a:solidFill>
        </p:spPr>
        <p:txBody>
          <a:bodyPr wrap="square" rtlCol="0">
            <a:spAutoFit/>
          </a:bodyPr>
          <a:lstStyle/>
          <a:p>
            <a:r>
              <a:rPr lang="en-US" altLang="en-US" dirty="0"/>
              <a:t>First one is valid, independent of the values of P, Q, and Smokey</a:t>
            </a:r>
          </a:p>
          <a:p>
            <a:endParaRPr lang="en-US" altLang="en-US" dirty="0" smtClean="0"/>
          </a:p>
          <a:p>
            <a:r>
              <a:rPr lang="en-US" altLang="en-US" dirty="0" smtClean="0"/>
              <a:t>Second </a:t>
            </a:r>
            <a:r>
              <a:rPr lang="en-US" altLang="en-US" dirty="0"/>
              <a:t>is invalid</a:t>
            </a:r>
          </a:p>
          <a:p>
            <a:endParaRPr lang="en-US" altLang="en-US" dirty="0" smtClean="0"/>
          </a:p>
          <a:p>
            <a:r>
              <a:rPr lang="en-US" altLang="en-US" dirty="0" smtClean="0"/>
              <a:t>Third </a:t>
            </a:r>
            <a:r>
              <a:rPr lang="en-US" altLang="en-US" dirty="0"/>
              <a:t>depends </a:t>
            </a:r>
            <a:r>
              <a:rPr lang="en-US" altLang="en-US" dirty="0" smtClean="0"/>
              <a:t>on( Domain, Interpretation)   </a:t>
            </a:r>
            <a:r>
              <a:rPr lang="en-US" altLang="en-US" dirty="0"/>
              <a:t>Example: satisfied by (integers, &lt;=), but not (integers, &lt;)</a:t>
            </a:r>
          </a:p>
          <a:p>
            <a:endParaRPr lang="en-US" dirty="0"/>
          </a:p>
        </p:txBody>
      </p:sp>
    </p:spTree>
  </p:cSld>
  <p:clrMapOvr>
    <a:masterClrMapping/>
  </p:clrMapOvr>
  <p:transition spd="slow">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1981200" y="274638"/>
            <a:ext cx="8229600" cy="715962"/>
          </a:xfrm>
        </p:spPr>
        <p:txBody>
          <a:bodyPr/>
          <a:lstStyle/>
          <a:p>
            <a:pPr eaLnBrk="1" hangingPunct="1"/>
            <a:r>
              <a:rPr lang="en-US" altLang="en-US" sz="3600" b="1" smtClean="0"/>
              <a:t>A Simple Proof</a:t>
            </a:r>
          </a:p>
        </p:txBody>
      </p:sp>
      <p:sp>
        <p:nvSpPr>
          <p:cNvPr id="86019" name="Text Box 4"/>
          <p:cNvSpPr txBox="1">
            <a:spLocks noChangeArrowheads="1"/>
          </p:cNvSpPr>
          <p:nvPr/>
        </p:nvSpPr>
        <p:spPr bwMode="auto">
          <a:xfrm>
            <a:off x="2362200" y="1143000"/>
            <a:ext cx="83058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200"/>
              <a:t>Assume the following three axioms:</a:t>
            </a:r>
          </a:p>
          <a:p>
            <a:pPr eaLnBrk="1" hangingPunct="1">
              <a:spcBef>
                <a:spcPct val="0"/>
              </a:spcBef>
              <a:buFontTx/>
              <a:buNone/>
            </a:pPr>
            <a:endParaRPr lang="en-US" altLang="en-US" sz="2200"/>
          </a:p>
          <a:p>
            <a:pPr eaLnBrk="1" hangingPunct="1">
              <a:spcBef>
                <a:spcPct val="0"/>
              </a:spcBef>
              <a:buFontTx/>
              <a:buNone/>
            </a:pPr>
            <a:r>
              <a:rPr lang="en-US" altLang="en-US" sz="2200"/>
              <a:t>[1]	</a:t>
            </a:r>
            <a:r>
              <a:rPr lang="en-US" altLang="en-US" sz="2200">
                <a:sym typeface="Symbol" panose="05050102010706020507" pitchFamily="18" charset="2"/>
              </a:rPr>
              <a:t></a:t>
            </a:r>
            <a:r>
              <a:rPr lang="en-US" altLang="en-US" sz="2200" i="1"/>
              <a:t>x</a:t>
            </a:r>
            <a:r>
              <a:rPr lang="en-US" altLang="en-US" sz="2200"/>
              <a:t> (</a:t>
            </a:r>
            <a:r>
              <a:rPr lang="en-US" altLang="en-US" sz="2200" i="1"/>
              <a:t>P</a:t>
            </a:r>
            <a:r>
              <a:rPr lang="en-US" altLang="en-US" sz="2200"/>
              <a:t>(</a:t>
            </a:r>
            <a:r>
              <a:rPr lang="en-US" altLang="en-US" sz="2200" i="1"/>
              <a:t>x</a:t>
            </a:r>
            <a:r>
              <a:rPr lang="en-US" altLang="en-US" sz="2200"/>
              <a:t>) </a:t>
            </a:r>
            <a:r>
              <a:rPr lang="en-US" altLang="en-US" sz="2200">
                <a:sym typeface="Symbol" panose="05050102010706020507" pitchFamily="18" charset="2"/>
              </a:rPr>
              <a:t></a:t>
            </a:r>
            <a:r>
              <a:rPr lang="en-US" altLang="en-US" sz="2200"/>
              <a:t> </a:t>
            </a:r>
            <a:r>
              <a:rPr lang="en-US" altLang="en-US" sz="2200" i="1"/>
              <a:t>Q</a:t>
            </a:r>
            <a:r>
              <a:rPr lang="en-US" altLang="en-US" sz="2200"/>
              <a:t>(</a:t>
            </a:r>
            <a:r>
              <a:rPr lang="en-US" altLang="en-US" sz="2200" i="1"/>
              <a:t>x</a:t>
            </a:r>
            <a:r>
              <a:rPr lang="en-US" altLang="en-US" sz="2200"/>
              <a:t>) </a:t>
            </a:r>
            <a:r>
              <a:rPr lang="en-US" altLang="en-US" sz="2200">
                <a:sym typeface="Symbol" panose="05050102010706020507" pitchFamily="18" charset="2"/>
              </a:rPr>
              <a:t></a:t>
            </a:r>
            <a:r>
              <a:rPr lang="en-US" altLang="en-US" sz="2200"/>
              <a:t> </a:t>
            </a:r>
            <a:r>
              <a:rPr lang="en-US" altLang="en-US" sz="2200" i="1"/>
              <a:t>R</a:t>
            </a:r>
            <a:r>
              <a:rPr lang="en-US" altLang="en-US" sz="2200"/>
              <a:t>(</a:t>
            </a:r>
            <a:r>
              <a:rPr lang="en-US" altLang="en-US" sz="2200" i="1"/>
              <a:t>x</a:t>
            </a:r>
            <a:r>
              <a:rPr lang="en-US" altLang="en-US" sz="2200"/>
              <a:t>)).</a:t>
            </a:r>
          </a:p>
          <a:p>
            <a:pPr eaLnBrk="1" hangingPunct="1">
              <a:spcBef>
                <a:spcPct val="0"/>
              </a:spcBef>
              <a:buFontTx/>
              <a:buNone/>
            </a:pPr>
            <a:r>
              <a:rPr lang="en-US" altLang="en-US" sz="2200"/>
              <a:t>[2]</a:t>
            </a:r>
            <a:r>
              <a:rPr lang="en-US" altLang="en-US" sz="2200" i="1"/>
              <a:t>	P</a:t>
            </a:r>
            <a:r>
              <a:rPr lang="en-US" altLang="en-US" sz="2200"/>
              <a:t>(</a:t>
            </a:r>
            <a:r>
              <a:rPr lang="en-US" altLang="en-US" sz="2200" i="1"/>
              <a:t>X</a:t>
            </a:r>
            <a:r>
              <a:rPr lang="en-US" altLang="en-US" sz="2200" baseline="-25000"/>
              <a:t>1</a:t>
            </a:r>
            <a:r>
              <a:rPr lang="en-US" altLang="en-US" sz="2200"/>
              <a:t>).</a:t>
            </a:r>
          </a:p>
          <a:p>
            <a:pPr eaLnBrk="1" hangingPunct="1">
              <a:spcBef>
                <a:spcPct val="0"/>
              </a:spcBef>
              <a:buFontTx/>
              <a:buNone/>
            </a:pPr>
            <a:r>
              <a:rPr lang="en-US" altLang="en-US" sz="2200"/>
              <a:t>[3]	</a:t>
            </a:r>
            <a:r>
              <a:rPr lang="en-US" altLang="en-US" sz="2200" i="1"/>
              <a:t>Q</a:t>
            </a:r>
            <a:r>
              <a:rPr lang="en-US" altLang="en-US" sz="2200"/>
              <a:t>(</a:t>
            </a:r>
            <a:r>
              <a:rPr lang="en-US" altLang="en-US" sz="2200" i="1"/>
              <a:t>X</a:t>
            </a:r>
            <a:r>
              <a:rPr lang="en-US" altLang="en-US" sz="2200" baseline="-25000"/>
              <a:t>1</a:t>
            </a:r>
            <a:r>
              <a:rPr lang="en-US" altLang="en-US" sz="2200"/>
              <a:t>). </a:t>
            </a:r>
          </a:p>
          <a:p>
            <a:pPr eaLnBrk="1" hangingPunct="1">
              <a:spcBef>
                <a:spcPct val="0"/>
              </a:spcBef>
              <a:buFontTx/>
              <a:buNone/>
            </a:pPr>
            <a:endParaRPr lang="en-US" altLang="en-US" sz="2200"/>
          </a:p>
          <a:p>
            <a:pPr eaLnBrk="1" hangingPunct="1">
              <a:spcBef>
                <a:spcPct val="0"/>
              </a:spcBef>
              <a:buFontTx/>
              <a:buNone/>
            </a:pPr>
            <a:endParaRPr lang="en-US" altLang="en-US" sz="2200"/>
          </a:p>
          <a:p>
            <a:pPr eaLnBrk="1" hangingPunct="1">
              <a:spcBef>
                <a:spcPct val="0"/>
              </a:spcBef>
              <a:buFontTx/>
              <a:buNone/>
            </a:pPr>
            <a:r>
              <a:rPr lang="en-US" altLang="en-US" sz="2200"/>
              <a:t>We prove </a:t>
            </a:r>
            <a:r>
              <a:rPr lang="en-US" altLang="en-US" sz="2200" i="1"/>
              <a:t>R</a:t>
            </a:r>
            <a:r>
              <a:rPr lang="en-US" altLang="en-US" sz="2200"/>
              <a:t>(</a:t>
            </a:r>
            <a:r>
              <a:rPr lang="en-US" altLang="en-US" sz="2200" i="1"/>
              <a:t>X</a:t>
            </a:r>
            <a:r>
              <a:rPr lang="en-US" altLang="en-US" sz="2200" baseline="-25000"/>
              <a:t>1</a:t>
            </a:r>
            <a:r>
              <a:rPr lang="en-US" altLang="en-US" sz="2200"/>
              <a:t>) as follows:</a:t>
            </a:r>
          </a:p>
          <a:p>
            <a:pPr eaLnBrk="1" hangingPunct="1">
              <a:spcBef>
                <a:spcPct val="0"/>
              </a:spcBef>
              <a:buFontTx/>
              <a:buNone/>
            </a:pPr>
            <a:endParaRPr lang="en-US" altLang="en-US" sz="2200"/>
          </a:p>
          <a:p>
            <a:pPr eaLnBrk="1" hangingPunct="1">
              <a:spcBef>
                <a:spcPct val="0"/>
              </a:spcBef>
              <a:buFontTx/>
              <a:buNone/>
            </a:pPr>
            <a:r>
              <a:rPr lang="en-US" altLang="en-US" sz="2200"/>
              <a:t>[4]	</a:t>
            </a:r>
            <a:r>
              <a:rPr lang="en-US" altLang="en-US" sz="2200" i="1"/>
              <a:t>P</a:t>
            </a:r>
            <a:r>
              <a:rPr lang="en-US" altLang="en-US" sz="2200"/>
              <a:t>(</a:t>
            </a:r>
            <a:r>
              <a:rPr lang="en-US" altLang="en-US" sz="2200" i="1"/>
              <a:t>X</a:t>
            </a:r>
            <a:r>
              <a:rPr lang="en-US" altLang="en-US" sz="2200" baseline="-25000"/>
              <a:t>1</a:t>
            </a:r>
            <a:r>
              <a:rPr lang="en-US" altLang="en-US" sz="2200"/>
              <a:t>) </a:t>
            </a:r>
            <a:r>
              <a:rPr lang="en-US" altLang="en-US" sz="2200">
                <a:sym typeface="Symbol" panose="05050102010706020507" pitchFamily="18" charset="2"/>
              </a:rPr>
              <a:t></a:t>
            </a:r>
            <a:r>
              <a:rPr lang="en-US" altLang="en-US" sz="2200"/>
              <a:t> </a:t>
            </a:r>
            <a:r>
              <a:rPr lang="en-US" altLang="en-US" sz="2200" i="1"/>
              <a:t>Q</a:t>
            </a:r>
            <a:r>
              <a:rPr lang="en-US" altLang="en-US" sz="2200"/>
              <a:t>(</a:t>
            </a:r>
            <a:r>
              <a:rPr lang="en-US" altLang="en-US" sz="2200" i="1"/>
              <a:t>X</a:t>
            </a:r>
            <a:r>
              <a:rPr lang="en-US" altLang="en-US" sz="2200" baseline="-25000"/>
              <a:t>1</a:t>
            </a:r>
            <a:r>
              <a:rPr lang="en-US" altLang="en-US" sz="2200"/>
              <a:t>) </a:t>
            </a:r>
            <a:r>
              <a:rPr lang="en-US" altLang="en-US" sz="2200">
                <a:sym typeface="Symbol" panose="05050102010706020507" pitchFamily="18" charset="2"/>
              </a:rPr>
              <a:t></a:t>
            </a:r>
            <a:r>
              <a:rPr lang="en-US" altLang="en-US" sz="2200"/>
              <a:t> </a:t>
            </a:r>
            <a:r>
              <a:rPr lang="en-US" altLang="en-US" sz="2200" i="1"/>
              <a:t>R</a:t>
            </a:r>
            <a:r>
              <a:rPr lang="en-US" altLang="en-US" sz="2200"/>
              <a:t>(</a:t>
            </a:r>
            <a:r>
              <a:rPr lang="en-US" altLang="en-US" sz="2200" i="1"/>
              <a:t>X</a:t>
            </a:r>
            <a:r>
              <a:rPr lang="en-US" altLang="en-US" sz="2200" baseline="-25000"/>
              <a:t>1</a:t>
            </a:r>
            <a:r>
              <a:rPr lang="en-US" altLang="en-US" sz="2200"/>
              <a:t>).	(Universal instantiation, [1].)</a:t>
            </a:r>
          </a:p>
          <a:p>
            <a:pPr eaLnBrk="1" hangingPunct="1">
              <a:spcBef>
                <a:spcPct val="0"/>
              </a:spcBef>
              <a:buFontTx/>
              <a:buNone/>
            </a:pPr>
            <a:r>
              <a:rPr lang="en-US" altLang="en-US" sz="2200"/>
              <a:t>[5]	</a:t>
            </a:r>
            <a:r>
              <a:rPr lang="en-US" altLang="en-US" sz="2200" i="1"/>
              <a:t>P</a:t>
            </a:r>
            <a:r>
              <a:rPr lang="en-US" altLang="en-US" sz="2200"/>
              <a:t>(</a:t>
            </a:r>
            <a:r>
              <a:rPr lang="en-US" altLang="en-US" sz="2200" i="1"/>
              <a:t>X</a:t>
            </a:r>
            <a:r>
              <a:rPr lang="en-US" altLang="en-US" sz="2200" baseline="-25000"/>
              <a:t>1</a:t>
            </a:r>
            <a:r>
              <a:rPr lang="en-US" altLang="en-US" sz="2200"/>
              <a:t>) </a:t>
            </a:r>
            <a:r>
              <a:rPr lang="en-US" altLang="en-US" sz="2200">
                <a:sym typeface="Symbol" panose="05050102010706020507" pitchFamily="18" charset="2"/>
              </a:rPr>
              <a:t></a:t>
            </a:r>
            <a:r>
              <a:rPr lang="en-US" altLang="en-US" sz="2200"/>
              <a:t> </a:t>
            </a:r>
            <a:r>
              <a:rPr lang="en-US" altLang="en-US" sz="2200" i="1"/>
              <a:t>Q</a:t>
            </a:r>
            <a:r>
              <a:rPr lang="en-US" altLang="en-US" sz="2200"/>
              <a:t>(</a:t>
            </a:r>
            <a:r>
              <a:rPr lang="en-US" altLang="en-US" sz="2200" i="1"/>
              <a:t>X</a:t>
            </a:r>
            <a:r>
              <a:rPr lang="en-US" altLang="en-US" sz="2200" baseline="-25000"/>
              <a:t>1</a:t>
            </a:r>
            <a:r>
              <a:rPr lang="en-US" altLang="en-US" sz="2200"/>
              <a:t>).			(And introduction, [2], [3].)</a:t>
            </a:r>
          </a:p>
          <a:p>
            <a:pPr eaLnBrk="1" hangingPunct="1">
              <a:spcBef>
                <a:spcPct val="0"/>
              </a:spcBef>
              <a:buFontTx/>
              <a:buNone/>
            </a:pPr>
            <a:r>
              <a:rPr lang="en-US" altLang="en-US" sz="2200"/>
              <a:t>[6]	</a:t>
            </a:r>
            <a:r>
              <a:rPr lang="en-US" altLang="en-US" sz="2200" i="1"/>
              <a:t>R</a:t>
            </a:r>
            <a:r>
              <a:rPr lang="en-US" altLang="en-US" sz="2200"/>
              <a:t>(</a:t>
            </a:r>
            <a:r>
              <a:rPr lang="en-US" altLang="en-US" sz="2200" i="1"/>
              <a:t>X</a:t>
            </a:r>
            <a:r>
              <a:rPr lang="en-US" altLang="en-US" sz="2200" baseline="-25000"/>
              <a:t>1</a:t>
            </a:r>
            <a:r>
              <a:rPr lang="en-US" altLang="en-US" sz="2200"/>
              <a:t>).				(Modus ponens, [5], [4].)</a:t>
            </a:r>
          </a:p>
        </p:txBody>
      </p:sp>
    </p:spTree>
  </p:cSld>
  <p:clrMapOvr>
    <a:masterClrMapping/>
  </p:clrMapOvr>
  <p:transition spd="slow">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8066" name="Title 1"/>
          <p:cNvSpPr>
            <a:spLocks noGrp="1"/>
          </p:cNvSpPr>
          <p:nvPr>
            <p:ph type="title"/>
          </p:nvPr>
        </p:nvSpPr>
        <p:spPr>
          <a:xfrm>
            <a:off x="1981200" y="0"/>
            <a:ext cx="8229600" cy="1143000"/>
          </a:xfrm>
        </p:spPr>
        <p:txBody>
          <a:bodyPr/>
          <a:lstStyle/>
          <a:p>
            <a:r>
              <a:rPr lang="en-US" altLang="en-US" smtClean="0"/>
              <a:t>Definition of a  Theory</a:t>
            </a:r>
          </a:p>
        </p:txBody>
      </p:sp>
      <p:sp>
        <p:nvSpPr>
          <p:cNvPr id="3" name="Content Placeholder 2"/>
          <p:cNvSpPr>
            <a:spLocks noGrp="1"/>
          </p:cNvSpPr>
          <p:nvPr>
            <p:ph idx="1"/>
          </p:nvPr>
        </p:nvSpPr>
        <p:spPr>
          <a:xfrm>
            <a:off x="2133600" y="990600"/>
            <a:ext cx="8229600" cy="5486400"/>
          </a:xfrm>
        </p:spPr>
        <p:txBody>
          <a:bodyPr>
            <a:normAutofit fontScale="77500" lnSpcReduction="20000"/>
          </a:bodyPr>
          <a:lstStyle/>
          <a:p>
            <a:pPr>
              <a:spcAft>
                <a:spcPts val="1800"/>
              </a:spcAft>
              <a:defRPr/>
            </a:pPr>
            <a:r>
              <a:rPr lang="en-US" dirty="0" smtClean="0"/>
              <a:t>A first-order </a:t>
            </a:r>
            <a:r>
              <a:rPr lang="en-US" b="1" dirty="0" smtClean="0">
                <a:solidFill>
                  <a:schemeClr val="accent5">
                    <a:lumMod val="50000"/>
                  </a:schemeClr>
                </a:solidFill>
              </a:rPr>
              <a:t>theory</a:t>
            </a:r>
            <a:r>
              <a:rPr lang="en-US" dirty="0" smtClean="0"/>
              <a:t> is a set of axioms and the set of all theorems that can be proved, using a set of sound and complete inference rules, from those axioms. </a:t>
            </a:r>
          </a:p>
          <a:p>
            <a:pPr>
              <a:spcAft>
                <a:spcPts val="1800"/>
              </a:spcAft>
              <a:defRPr/>
            </a:pPr>
            <a:r>
              <a:rPr lang="en-US" dirty="0" smtClean="0"/>
              <a:t>A theory is logically </a:t>
            </a:r>
            <a:r>
              <a:rPr lang="en-US" b="1" dirty="0" smtClean="0">
                <a:solidFill>
                  <a:schemeClr val="accent5">
                    <a:lumMod val="50000"/>
                  </a:schemeClr>
                </a:solidFill>
              </a:rPr>
              <a:t>complete</a:t>
            </a:r>
            <a:r>
              <a:rPr lang="en-US" dirty="0" smtClean="0"/>
              <a:t> iff, for every sentence P in the language of the theory, either P or </a:t>
            </a:r>
            <a:r>
              <a:rPr lang="en-US" dirty="0" smtClean="0">
                <a:sym typeface="Symbol" pitchFamily="18" charset="2"/>
              </a:rPr>
              <a:t></a:t>
            </a:r>
            <a:r>
              <a:rPr lang="en-US" dirty="0" smtClean="0"/>
              <a:t>P is a theorem. </a:t>
            </a:r>
          </a:p>
          <a:p>
            <a:pPr>
              <a:spcAft>
                <a:spcPts val="1800"/>
              </a:spcAft>
              <a:defRPr/>
            </a:pPr>
            <a:r>
              <a:rPr lang="en-US" dirty="0" smtClean="0"/>
              <a:t>A theory is </a:t>
            </a:r>
            <a:r>
              <a:rPr lang="en-US" b="1" dirty="0" smtClean="0">
                <a:solidFill>
                  <a:schemeClr val="accent5">
                    <a:lumMod val="50000"/>
                  </a:schemeClr>
                </a:solidFill>
              </a:rPr>
              <a:t>consistent</a:t>
            </a:r>
            <a:r>
              <a:rPr lang="en-US" dirty="0" smtClean="0"/>
              <a:t> iff there is no sentence P such that both P and </a:t>
            </a:r>
            <a:r>
              <a:rPr lang="en-US" dirty="0" smtClean="0">
                <a:sym typeface="Symbol" pitchFamily="18" charset="2"/>
              </a:rPr>
              <a:t> </a:t>
            </a:r>
            <a:r>
              <a:rPr lang="en-US" dirty="0" smtClean="0"/>
              <a:t>P are theorems. </a:t>
            </a:r>
          </a:p>
          <a:p>
            <a:pPr lvl="1">
              <a:spcAft>
                <a:spcPts val="1800"/>
              </a:spcAft>
              <a:defRPr/>
            </a:pPr>
            <a:r>
              <a:rPr lang="en-US" dirty="0" smtClean="0"/>
              <a:t>If there is such a sentence, then the theory contains a </a:t>
            </a:r>
            <a:r>
              <a:rPr lang="en-US" b="1" dirty="0" smtClean="0">
                <a:solidFill>
                  <a:schemeClr val="accent5">
                    <a:lumMod val="50000"/>
                  </a:schemeClr>
                </a:solidFill>
              </a:rPr>
              <a:t>contradiction</a:t>
            </a:r>
            <a:r>
              <a:rPr lang="en-US" dirty="0" smtClean="0"/>
              <a:t> and is </a:t>
            </a:r>
            <a:r>
              <a:rPr lang="en-US" b="1" dirty="0" smtClean="0">
                <a:solidFill>
                  <a:schemeClr val="accent5">
                    <a:lumMod val="50000"/>
                  </a:schemeClr>
                </a:solidFill>
              </a:rPr>
              <a:t>inconsistent</a:t>
            </a:r>
            <a:r>
              <a:rPr lang="en-US" dirty="0" smtClean="0"/>
              <a:t>.</a:t>
            </a:r>
          </a:p>
          <a:p>
            <a:pPr>
              <a:spcAft>
                <a:spcPts val="1800"/>
              </a:spcAft>
              <a:defRPr/>
            </a:pPr>
            <a:r>
              <a:rPr lang="en-US" dirty="0" smtClean="0"/>
              <a:t>Let w be an interpretation of a theory.  The theory is </a:t>
            </a:r>
            <a:r>
              <a:rPr lang="en-US" b="1" dirty="0" smtClean="0">
                <a:solidFill>
                  <a:schemeClr val="accent5">
                    <a:lumMod val="50000"/>
                  </a:schemeClr>
                </a:solidFill>
              </a:rPr>
              <a:t>sound</a:t>
            </a:r>
            <a:r>
              <a:rPr lang="en-US" b="1" dirty="0" smtClean="0"/>
              <a:t> </a:t>
            </a:r>
            <a:r>
              <a:rPr lang="en-US" dirty="0" smtClean="0"/>
              <a:t>with respect to w if every theorem in the theory corresponds to a statement that is true in w.</a:t>
            </a:r>
            <a:endParaRPr lang="en-US" dirty="0"/>
          </a:p>
        </p:txBody>
      </p:sp>
    </p:spTree>
  </p:cSld>
  <p:clrMapOvr>
    <a:masterClrMapping/>
  </p:clrMapOvr>
  <p:transition spd="slow">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1981200" y="274638"/>
            <a:ext cx="8229600" cy="715962"/>
          </a:xfrm>
        </p:spPr>
        <p:txBody>
          <a:bodyPr/>
          <a:lstStyle/>
          <a:p>
            <a:pPr eaLnBrk="1" hangingPunct="1">
              <a:defRPr/>
            </a:pPr>
            <a:r>
              <a:rPr lang="en-US" sz="3600" b="1" dirty="0">
                <a:solidFill>
                  <a:schemeClr val="accent5">
                    <a:lumMod val="50000"/>
                  </a:schemeClr>
                </a:solidFill>
              </a:rPr>
              <a:t>Subset-of as a Partial Order</a:t>
            </a:r>
          </a:p>
        </p:txBody>
      </p:sp>
      <p:pic>
        <p:nvPicPr>
          <p:cNvPr id="90115" name="Picture 5" descr="Example 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295400"/>
            <a:ext cx="8001000" cy="448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8077200" y="2667000"/>
            <a:ext cx="2514600" cy="2092325"/>
          </a:xfrm>
          <a:prstGeom prst="rect">
            <a:avLst/>
          </a:prstGeom>
          <a:solidFill>
            <a:srgbClr val="D3EBED"/>
          </a:solidFill>
        </p:spPr>
        <p:txBody>
          <a:bodyPr>
            <a:spAutoFit/>
          </a:bodyPr>
          <a:lstStyle/>
          <a:p>
            <a:pPr>
              <a:defRPr/>
            </a:pPr>
            <a:r>
              <a:rPr lang="en-US" sz="2600" dirty="0">
                <a:latin typeface="Arial" charset="0"/>
              </a:rPr>
              <a:t>Subset-of is a </a:t>
            </a:r>
            <a:r>
              <a:rPr lang="en-US" sz="2600" b="1" dirty="0">
                <a:solidFill>
                  <a:schemeClr val="accent5">
                    <a:lumMod val="50000"/>
                  </a:schemeClr>
                </a:solidFill>
                <a:latin typeface="Arial" charset="0"/>
              </a:rPr>
              <a:t>partial order </a:t>
            </a:r>
            <a:r>
              <a:rPr lang="en-US" sz="2600" dirty="0">
                <a:latin typeface="Arial" charset="0"/>
              </a:rPr>
              <a:t>(reflexive, </a:t>
            </a:r>
            <a:r>
              <a:rPr lang="en-US" sz="2600" dirty="0" err="1">
                <a:latin typeface="Arial" charset="0"/>
              </a:rPr>
              <a:t>antisymmetric</a:t>
            </a:r>
            <a:r>
              <a:rPr lang="en-US" sz="2600" dirty="0">
                <a:latin typeface="Arial" charset="0"/>
              </a:rPr>
              <a:t>, transitive)</a:t>
            </a:r>
          </a:p>
        </p:txBody>
      </p:sp>
    </p:spTree>
  </p:cSld>
  <p:clrMapOvr>
    <a:masterClrMapping/>
  </p:clrMapOvr>
  <p:transition spd="slow">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1981200" y="274638"/>
            <a:ext cx="8229600" cy="715962"/>
          </a:xfrm>
        </p:spPr>
        <p:txBody>
          <a:bodyPr/>
          <a:lstStyle/>
          <a:p>
            <a:pPr eaLnBrk="1" hangingPunct="1">
              <a:defRPr/>
            </a:pPr>
            <a:r>
              <a:rPr lang="en-US" sz="3600" b="1" dirty="0">
                <a:solidFill>
                  <a:schemeClr val="accent5">
                    <a:lumMod val="50000"/>
                  </a:schemeClr>
                </a:solidFill>
              </a:rPr>
              <a:t>Total Order</a:t>
            </a:r>
          </a:p>
        </p:txBody>
      </p:sp>
      <p:sp>
        <p:nvSpPr>
          <p:cNvPr id="92163" name="Text Box 4"/>
          <p:cNvSpPr txBox="1">
            <a:spLocks noChangeArrowheads="1"/>
          </p:cNvSpPr>
          <p:nvPr/>
        </p:nvSpPr>
        <p:spPr bwMode="auto">
          <a:xfrm>
            <a:off x="2362200" y="1219200"/>
            <a:ext cx="54102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A</a:t>
            </a:r>
            <a:r>
              <a:rPr lang="en-US" altLang="en-US" sz="2400" b="1" i="1"/>
              <a:t> total order</a:t>
            </a:r>
            <a:r>
              <a:rPr lang="en-US" altLang="en-US" sz="2400"/>
              <a:t> </a:t>
            </a:r>
            <a:r>
              <a:rPr lang="en-US" altLang="en-US" sz="2400" i="1"/>
              <a:t>R</a:t>
            </a:r>
            <a:r>
              <a:rPr lang="en-US" altLang="en-US" sz="2400"/>
              <a:t> </a:t>
            </a:r>
            <a:r>
              <a:rPr lang="en-US" altLang="en-US" sz="2400">
                <a:sym typeface="Symbol" panose="05050102010706020507" pitchFamily="18" charset="2"/>
              </a:rPr>
              <a:t></a:t>
            </a:r>
            <a:r>
              <a:rPr lang="en-US" altLang="en-US" sz="2400"/>
              <a:t> </a:t>
            </a:r>
            <a:r>
              <a:rPr lang="en-US" altLang="en-US" sz="2400" i="1"/>
              <a:t>A</a:t>
            </a:r>
            <a:r>
              <a:rPr lang="en-US" altLang="en-US" sz="2400"/>
              <a:t> </a:t>
            </a:r>
            <a:r>
              <a:rPr lang="en-US" altLang="en-US" sz="2400">
                <a:sym typeface="Symbol" panose="05050102010706020507" pitchFamily="18" charset="2"/>
              </a:rPr>
              <a:t></a:t>
            </a:r>
            <a:r>
              <a:rPr lang="en-US" altLang="en-US" sz="2400"/>
              <a:t> </a:t>
            </a:r>
            <a:r>
              <a:rPr lang="en-US" altLang="en-US" sz="2400" i="1"/>
              <a:t>A</a:t>
            </a:r>
            <a:r>
              <a:rPr lang="en-US" altLang="en-US" sz="2400"/>
              <a:t> is a partial order that has the additional property that:</a:t>
            </a:r>
          </a:p>
          <a:p>
            <a:pPr eaLnBrk="1" hangingPunct="1">
              <a:spcBef>
                <a:spcPct val="50000"/>
              </a:spcBef>
              <a:buFontTx/>
              <a:buNone/>
            </a:pPr>
            <a:r>
              <a:rPr lang="en-US" altLang="en-US" sz="2400"/>
              <a:t>    </a:t>
            </a:r>
            <a:r>
              <a:rPr lang="en-US" altLang="en-US" sz="2400">
                <a:sym typeface="Symbol" panose="05050102010706020507" pitchFamily="18" charset="2"/>
              </a:rPr>
              <a:t></a:t>
            </a:r>
            <a:r>
              <a:rPr lang="en-US" altLang="en-US" sz="2400" i="1"/>
              <a:t>x, y </a:t>
            </a:r>
            <a:r>
              <a:rPr lang="en-US" altLang="en-US" sz="2400">
                <a:sym typeface="Symbol" panose="05050102010706020507" pitchFamily="18" charset="2"/>
              </a:rPr>
              <a:t></a:t>
            </a:r>
            <a:r>
              <a:rPr lang="en-US" altLang="en-US" sz="2400"/>
              <a:t> </a:t>
            </a:r>
            <a:r>
              <a:rPr lang="en-US" altLang="en-US" sz="2400" i="1"/>
              <a:t>A</a:t>
            </a:r>
            <a:r>
              <a:rPr lang="en-US" altLang="en-US" sz="2400"/>
              <a:t> ((</a:t>
            </a:r>
            <a:r>
              <a:rPr lang="en-US" altLang="en-US" sz="2400" i="1"/>
              <a:t>x, y</a:t>
            </a:r>
            <a:r>
              <a:rPr lang="en-US" altLang="en-US" sz="2400"/>
              <a:t>) </a:t>
            </a:r>
            <a:r>
              <a:rPr lang="en-US" altLang="en-US" sz="2400">
                <a:sym typeface="Symbol" panose="05050102010706020507" pitchFamily="18" charset="2"/>
              </a:rPr>
              <a:t></a:t>
            </a:r>
            <a:r>
              <a:rPr lang="en-US" altLang="en-US" sz="2400"/>
              <a:t> </a:t>
            </a:r>
            <a:r>
              <a:rPr lang="en-US" altLang="en-US" sz="2400" i="1"/>
              <a:t>R</a:t>
            </a:r>
            <a:r>
              <a:rPr lang="en-US" altLang="en-US" sz="2400"/>
              <a:t> </a:t>
            </a:r>
            <a:r>
              <a:rPr lang="en-US" altLang="en-US" sz="2400">
                <a:sym typeface="Symbol" panose="05050102010706020507" pitchFamily="18" charset="2"/>
              </a:rPr>
              <a:t></a:t>
            </a:r>
            <a:r>
              <a:rPr lang="en-US" altLang="en-US" sz="2400"/>
              <a:t> (</a:t>
            </a:r>
            <a:r>
              <a:rPr lang="en-US" altLang="en-US" sz="2400" i="1"/>
              <a:t>y, x</a:t>
            </a:r>
            <a:r>
              <a:rPr lang="en-US" altLang="en-US" sz="2400"/>
              <a:t>) </a:t>
            </a:r>
            <a:r>
              <a:rPr lang="en-US" altLang="en-US" sz="2400">
                <a:sym typeface="Symbol" panose="05050102010706020507" pitchFamily="18" charset="2"/>
              </a:rPr>
              <a:t></a:t>
            </a:r>
            <a:r>
              <a:rPr lang="en-US" altLang="en-US" sz="2400"/>
              <a:t> </a:t>
            </a:r>
            <a:r>
              <a:rPr lang="en-US" altLang="en-US" sz="2400" i="1"/>
              <a:t>R</a:t>
            </a:r>
            <a:r>
              <a:rPr lang="en-US" altLang="en-US" sz="2400"/>
              <a:t>). </a:t>
            </a:r>
          </a:p>
          <a:p>
            <a:pPr eaLnBrk="1" hangingPunct="1">
              <a:spcBef>
                <a:spcPct val="50000"/>
              </a:spcBef>
              <a:buFontTx/>
              <a:buNone/>
            </a:pPr>
            <a:endParaRPr lang="en-US" altLang="en-US" sz="2400"/>
          </a:p>
          <a:p>
            <a:pPr eaLnBrk="1" hangingPunct="1">
              <a:spcBef>
                <a:spcPct val="50000"/>
              </a:spcBef>
              <a:buFontTx/>
              <a:buNone/>
            </a:pPr>
            <a:r>
              <a:rPr lang="en-US" altLang="en-US" sz="2400"/>
              <a:t>Example:  </a:t>
            </a:r>
            <a:r>
              <a:rPr lang="en-US" altLang="en-US" sz="2400">
                <a:sym typeface="Symbol" panose="05050102010706020507" pitchFamily="18" charset="2"/>
              </a:rPr>
              <a:t> on the rational numbers</a:t>
            </a:r>
          </a:p>
          <a:p>
            <a:pPr eaLnBrk="1" hangingPunct="1">
              <a:spcBef>
                <a:spcPct val="50000"/>
              </a:spcBef>
              <a:buFontTx/>
              <a:buNone/>
            </a:pPr>
            <a:endParaRPr lang="en-US" altLang="en-US" sz="2400">
              <a:sym typeface="Symbol" panose="05050102010706020507" pitchFamily="18" charset="2"/>
            </a:endParaRPr>
          </a:p>
          <a:p>
            <a:pPr eaLnBrk="1" hangingPunct="1">
              <a:spcBef>
                <a:spcPct val="50000"/>
              </a:spcBef>
              <a:buFontTx/>
              <a:buNone/>
            </a:pPr>
            <a:r>
              <a:rPr lang="en-US" altLang="en-US" sz="2400">
                <a:sym typeface="Symbol" panose="05050102010706020507" pitchFamily="18" charset="2"/>
              </a:rPr>
              <a:t>If </a:t>
            </a:r>
            <a:r>
              <a:rPr lang="en-US" altLang="en-US" sz="2400" i="1">
                <a:sym typeface="Symbol" panose="05050102010706020507" pitchFamily="18" charset="2"/>
              </a:rPr>
              <a:t>R</a:t>
            </a:r>
            <a:r>
              <a:rPr lang="en-US" altLang="en-US" sz="2400">
                <a:sym typeface="Symbol" panose="05050102010706020507" pitchFamily="18" charset="2"/>
              </a:rPr>
              <a:t> is a total order defined on a set </a:t>
            </a:r>
            <a:r>
              <a:rPr lang="en-US" altLang="en-US" sz="2400" i="1">
                <a:sym typeface="Symbol" panose="05050102010706020507" pitchFamily="18" charset="2"/>
              </a:rPr>
              <a:t>A</a:t>
            </a:r>
            <a:r>
              <a:rPr lang="en-US" altLang="en-US" sz="2400">
                <a:sym typeface="Symbol" panose="05050102010706020507" pitchFamily="18" charset="2"/>
              </a:rPr>
              <a:t>, then the pair (</a:t>
            </a:r>
            <a:r>
              <a:rPr lang="en-US" altLang="en-US" sz="2400" i="1">
                <a:sym typeface="Symbol" panose="05050102010706020507" pitchFamily="18" charset="2"/>
              </a:rPr>
              <a:t>A</a:t>
            </a:r>
            <a:r>
              <a:rPr lang="en-US" altLang="en-US" sz="2400">
                <a:sym typeface="Symbol" panose="05050102010706020507" pitchFamily="18" charset="2"/>
              </a:rPr>
              <a:t>, </a:t>
            </a:r>
            <a:r>
              <a:rPr lang="en-US" altLang="en-US" sz="2400" i="1">
                <a:sym typeface="Symbol" panose="05050102010706020507" pitchFamily="18" charset="2"/>
              </a:rPr>
              <a:t>R</a:t>
            </a:r>
            <a:r>
              <a:rPr lang="en-US" altLang="en-US" sz="2400">
                <a:sym typeface="Symbol" panose="05050102010706020507" pitchFamily="18" charset="2"/>
              </a:rPr>
              <a:t>) is a </a:t>
            </a:r>
            <a:r>
              <a:rPr lang="en-US" altLang="en-US" sz="2400" b="1" i="1">
                <a:sym typeface="Symbol" panose="05050102010706020507" pitchFamily="18" charset="2"/>
              </a:rPr>
              <a:t>totally ordered set</a:t>
            </a:r>
            <a:r>
              <a:rPr lang="en-US" altLang="en-US" sz="2400">
                <a:sym typeface="Symbol" panose="05050102010706020507" pitchFamily="18" charset="2"/>
              </a:rPr>
              <a:t>.  </a:t>
            </a:r>
          </a:p>
          <a:p>
            <a:pPr eaLnBrk="1" hangingPunct="1">
              <a:spcBef>
                <a:spcPct val="50000"/>
              </a:spcBef>
              <a:buFontTx/>
              <a:buNone/>
            </a:pPr>
            <a:endParaRPr lang="en-US" altLang="en-US" sz="2400"/>
          </a:p>
        </p:txBody>
      </p:sp>
      <p:sp>
        <p:nvSpPr>
          <p:cNvPr id="92164" name="Text Box 5"/>
          <p:cNvSpPr txBox="1">
            <a:spLocks noChangeArrowheads="1"/>
          </p:cNvSpPr>
          <p:nvPr/>
        </p:nvSpPr>
        <p:spPr bwMode="auto">
          <a:xfrm>
            <a:off x="8077200" y="1828800"/>
            <a:ext cx="2133600"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	6</a:t>
            </a:r>
          </a:p>
          <a:p>
            <a:pPr eaLnBrk="1" hangingPunct="1">
              <a:spcBef>
                <a:spcPct val="0"/>
              </a:spcBef>
              <a:buFontTx/>
              <a:buNone/>
            </a:pPr>
            <a:r>
              <a:rPr lang="en-US" altLang="en-US" sz="1800"/>
              <a:t>						5</a:t>
            </a:r>
          </a:p>
          <a:p>
            <a:pPr eaLnBrk="1" hangingPunct="1">
              <a:spcBef>
                <a:spcPct val="0"/>
              </a:spcBef>
              <a:buFontTx/>
              <a:buNone/>
            </a:pPr>
            <a:r>
              <a:rPr lang="en-US" altLang="en-US" sz="1800"/>
              <a:t>						4</a:t>
            </a:r>
          </a:p>
          <a:p>
            <a:pPr eaLnBrk="1" hangingPunct="1">
              <a:spcBef>
                <a:spcPct val="0"/>
              </a:spcBef>
              <a:buFontTx/>
              <a:buNone/>
            </a:pPr>
            <a:endParaRPr lang="en-US" altLang="en-US" sz="1800"/>
          </a:p>
          <a:p>
            <a:pPr eaLnBrk="1" hangingPunct="1">
              <a:spcBef>
                <a:spcPct val="0"/>
              </a:spcBef>
              <a:buFontTx/>
              <a:buNone/>
            </a:pPr>
            <a:r>
              <a:rPr lang="en-US" altLang="en-US" sz="1800"/>
              <a:t>					3</a:t>
            </a:r>
          </a:p>
        </p:txBody>
      </p:sp>
      <p:sp>
        <p:nvSpPr>
          <p:cNvPr id="92165" name="Line 7"/>
          <p:cNvSpPr>
            <a:spLocks noChangeShapeType="1"/>
          </p:cNvSpPr>
          <p:nvPr/>
        </p:nvSpPr>
        <p:spPr bwMode="auto">
          <a:xfrm flipV="1">
            <a:off x="9144000" y="4343400"/>
            <a:ext cx="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166" name="Line 8"/>
          <p:cNvSpPr>
            <a:spLocks noChangeShapeType="1"/>
          </p:cNvSpPr>
          <p:nvPr/>
        </p:nvSpPr>
        <p:spPr bwMode="auto">
          <a:xfrm flipV="1">
            <a:off x="9144000" y="3276600"/>
            <a:ext cx="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167" name="Line 9"/>
          <p:cNvSpPr>
            <a:spLocks noChangeShapeType="1"/>
          </p:cNvSpPr>
          <p:nvPr/>
        </p:nvSpPr>
        <p:spPr bwMode="auto">
          <a:xfrm flipV="1">
            <a:off x="9144000" y="2209800"/>
            <a:ext cx="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168" name="Line 10"/>
          <p:cNvSpPr>
            <a:spLocks noChangeShapeType="1"/>
          </p:cNvSpPr>
          <p:nvPr/>
        </p:nvSpPr>
        <p:spPr bwMode="auto">
          <a:xfrm flipV="1">
            <a:off x="9144000" y="1219200"/>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169" name="Line 11"/>
          <p:cNvSpPr>
            <a:spLocks noChangeShapeType="1"/>
          </p:cNvSpPr>
          <p:nvPr/>
        </p:nvSpPr>
        <p:spPr bwMode="auto">
          <a:xfrm flipV="1">
            <a:off x="9144000" y="54864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spd="slow">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p:txBody>
          <a:bodyPr/>
          <a:lstStyle/>
          <a:p>
            <a:pPr>
              <a:defRPr/>
            </a:pPr>
            <a:r>
              <a:rPr lang="en-US" b="1" dirty="0" smtClean="0">
                <a:solidFill>
                  <a:schemeClr val="accent5">
                    <a:lumMod val="50000"/>
                  </a:schemeClr>
                </a:solidFill>
              </a:rPr>
              <a:t>Infinite Descending Chain</a:t>
            </a:r>
          </a:p>
        </p:txBody>
      </p:sp>
      <p:sp>
        <p:nvSpPr>
          <p:cNvPr id="94211" name="Content Placeholder 2"/>
          <p:cNvSpPr>
            <a:spLocks noGrp="1"/>
          </p:cNvSpPr>
          <p:nvPr>
            <p:ph idx="1"/>
          </p:nvPr>
        </p:nvSpPr>
        <p:spPr/>
        <p:txBody>
          <a:bodyPr/>
          <a:lstStyle/>
          <a:p>
            <a:r>
              <a:rPr lang="en-US" altLang="en-US" smtClean="0"/>
              <a:t>A partially ordered set (S, &lt;) has an infinite descending chain if there is an infinite set of elements x</a:t>
            </a:r>
            <a:r>
              <a:rPr lang="en-US" altLang="en-US" baseline="-25000" smtClean="0"/>
              <a:t>0</a:t>
            </a:r>
            <a:r>
              <a:rPr lang="en-US" altLang="en-US" smtClean="0"/>
              <a:t>, x</a:t>
            </a:r>
            <a:r>
              <a:rPr lang="en-US" altLang="en-US" baseline="-25000" smtClean="0"/>
              <a:t>1</a:t>
            </a:r>
            <a:r>
              <a:rPr lang="en-US" altLang="en-US" smtClean="0"/>
              <a:t>, x</a:t>
            </a:r>
            <a:r>
              <a:rPr lang="en-US" altLang="en-US" baseline="-25000" smtClean="0"/>
              <a:t>2</a:t>
            </a:r>
            <a:r>
              <a:rPr lang="en-US" altLang="en-US" smtClean="0"/>
              <a:t>, … </a:t>
            </a:r>
            <a:r>
              <a:rPr lang="en-US" altLang="en-US" smtClean="0">
                <a:sym typeface="Symbol" panose="05050102010706020507" pitchFamily="18" charset="2"/>
              </a:rPr>
              <a:t>S</a:t>
            </a:r>
            <a:r>
              <a:rPr lang="en-US" altLang="en-US" smtClean="0"/>
              <a:t> such that </a:t>
            </a:r>
            <a:br>
              <a:rPr lang="en-US" altLang="en-US" smtClean="0"/>
            </a:br>
            <a:r>
              <a:rPr lang="en-US" altLang="en-US" smtClean="0">
                <a:sym typeface="Symbol" panose="05050102010706020507" pitchFamily="18" charset="2"/>
              </a:rPr>
              <a:t> i</a:t>
            </a:r>
            <a:r>
              <a:rPr lang="en-US" altLang="en-US" smtClean="0"/>
              <a:t>ℕ(x</a:t>
            </a:r>
            <a:r>
              <a:rPr lang="en-US" altLang="en-US" baseline="-25000" smtClean="0"/>
              <a:t>i+1</a:t>
            </a:r>
            <a:r>
              <a:rPr lang="en-US" altLang="en-US" smtClean="0"/>
              <a:t>&lt; x</a:t>
            </a:r>
            <a:r>
              <a:rPr lang="en-US" altLang="en-US" baseline="-25000" smtClean="0"/>
              <a:t>i</a:t>
            </a:r>
            <a:r>
              <a:rPr lang="en-US" altLang="en-US" smtClean="0"/>
              <a:t>)</a:t>
            </a:r>
          </a:p>
          <a:p>
            <a:r>
              <a:rPr lang="en-US" altLang="en-US" smtClean="0"/>
              <a:t>Example: </a:t>
            </a:r>
            <a:br>
              <a:rPr lang="en-US" altLang="en-US" smtClean="0"/>
            </a:br>
            <a:r>
              <a:rPr lang="en-US" altLang="en-US" smtClean="0"/>
              <a:t>In the rational numbers with &lt;,</a:t>
            </a:r>
            <a:br>
              <a:rPr lang="en-US" altLang="en-US" smtClean="0"/>
            </a:br>
            <a:r>
              <a:rPr lang="en-US" altLang="en-US" smtClean="0"/>
              <a:t>    1/2 &gt; 1/3 &gt; 1/4 &gt; 1/5 &gt; 1/6 &gt; …</a:t>
            </a:r>
            <a:br>
              <a:rPr lang="en-US" altLang="en-US" smtClean="0"/>
            </a:br>
            <a:r>
              <a:rPr lang="en-US" altLang="en-US" smtClean="0"/>
              <a:t>is an infinite descending chain</a:t>
            </a:r>
          </a:p>
        </p:txBody>
      </p:sp>
    </p:spTree>
  </p:cSld>
  <p:clrMapOvr>
    <a:masterClrMapping/>
  </p:clrMapOvr>
  <p:transition spd="slow">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981200" y="0"/>
            <a:ext cx="8458200" cy="715963"/>
          </a:xfrm>
        </p:spPr>
        <p:txBody>
          <a:bodyPr/>
          <a:lstStyle/>
          <a:p>
            <a:pPr eaLnBrk="1" hangingPunct="1">
              <a:defRPr/>
            </a:pPr>
            <a:r>
              <a:rPr lang="en-US" sz="3200" b="1" dirty="0">
                <a:solidFill>
                  <a:schemeClr val="accent5">
                    <a:lumMod val="50000"/>
                  </a:schemeClr>
                </a:solidFill>
              </a:rPr>
              <a:t>Well-Founded and Well-Ordered Sets</a:t>
            </a:r>
          </a:p>
        </p:txBody>
      </p:sp>
      <p:sp>
        <p:nvSpPr>
          <p:cNvPr id="25603" name="Text Box 4"/>
          <p:cNvSpPr txBox="1">
            <a:spLocks noChangeArrowheads="1"/>
          </p:cNvSpPr>
          <p:nvPr/>
        </p:nvSpPr>
        <p:spPr bwMode="auto">
          <a:xfrm>
            <a:off x="2209800" y="609600"/>
            <a:ext cx="8153400" cy="4970463"/>
          </a:xfrm>
          <a:prstGeom prst="rect">
            <a:avLst/>
          </a:prstGeom>
          <a:noFill/>
          <a:ln w="9525">
            <a:noFill/>
            <a:miter lim="800000"/>
            <a:headEnd/>
            <a:tailEnd/>
          </a:ln>
        </p:spPr>
        <p:txBody>
          <a:bodyPr>
            <a:spAutoFit/>
          </a:bodyPr>
          <a:lstStyle/>
          <a:p>
            <a:pPr>
              <a:spcBef>
                <a:spcPct val="50000"/>
              </a:spcBef>
              <a:defRPr/>
            </a:pPr>
            <a:r>
              <a:rPr lang="en-US" sz="2400" dirty="0">
                <a:latin typeface="Arial" charset="0"/>
              </a:rPr>
              <a:t>Given a partially ordered set (</a:t>
            </a:r>
            <a:r>
              <a:rPr lang="en-US" sz="2400" i="1" dirty="0">
                <a:latin typeface="Arial" charset="0"/>
              </a:rPr>
              <a:t>A</a:t>
            </a:r>
            <a:r>
              <a:rPr lang="en-US" sz="2400" dirty="0">
                <a:latin typeface="Arial" charset="0"/>
              </a:rPr>
              <a:t>, </a:t>
            </a:r>
            <a:r>
              <a:rPr lang="en-US" sz="2400" i="1" dirty="0">
                <a:latin typeface="Arial" charset="0"/>
              </a:rPr>
              <a:t>R</a:t>
            </a:r>
            <a:r>
              <a:rPr lang="en-US" sz="2400" dirty="0">
                <a:latin typeface="Arial" charset="0"/>
              </a:rPr>
              <a:t>), an </a:t>
            </a:r>
            <a:r>
              <a:rPr lang="en-US" sz="2400" b="1" i="1" dirty="0">
                <a:solidFill>
                  <a:schemeClr val="accent5">
                    <a:lumMod val="50000"/>
                  </a:schemeClr>
                </a:solidFill>
                <a:latin typeface="Arial" charset="0"/>
              </a:rPr>
              <a:t>infinite descending chain</a:t>
            </a:r>
            <a:r>
              <a:rPr lang="en-US" sz="2400" dirty="0">
                <a:solidFill>
                  <a:schemeClr val="accent5">
                    <a:lumMod val="50000"/>
                  </a:schemeClr>
                </a:solidFill>
                <a:latin typeface="Arial" charset="0"/>
              </a:rPr>
              <a:t> </a:t>
            </a:r>
            <a:r>
              <a:rPr lang="en-US" sz="2400" dirty="0">
                <a:latin typeface="Arial" charset="0"/>
              </a:rPr>
              <a:t>is subset </a:t>
            </a:r>
            <a:r>
              <a:rPr lang="en-US" sz="2400" i="1" dirty="0">
                <a:latin typeface="Arial" charset="0"/>
              </a:rPr>
              <a:t>B</a:t>
            </a:r>
            <a:r>
              <a:rPr lang="en-US" sz="2400" dirty="0">
                <a:latin typeface="Arial" charset="0"/>
              </a:rPr>
              <a:t> of </a:t>
            </a:r>
            <a:r>
              <a:rPr lang="en-US" sz="2400" i="1" dirty="0">
                <a:latin typeface="Arial" charset="0"/>
              </a:rPr>
              <a:t>A</a:t>
            </a:r>
            <a:r>
              <a:rPr lang="en-US" sz="2400" dirty="0">
                <a:latin typeface="Arial" charset="0"/>
              </a:rPr>
              <a:t> that is a totally ordered with respect to </a:t>
            </a:r>
            <a:r>
              <a:rPr lang="en-US" sz="2400" i="1" dirty="0">
                <a:latin typeface="Arial" charset="0"/>
              </a:rPr>
              <a:t>R</a:t>
            </a:r>
            <a:r>
              <a:rPr lang="en-US" sz="2400" dirty="0">
                <a:latin typeface="Arial" charset="0"/>
              </a:rPr>
              <a:t>, that has no minimal element.  </a:t>
            </a:r>
          </a:p>
          <a:p>
            <a:pPr>
              <a:spcBef>
                <a:spcPct val="50000"/>
              </a:spcBef>
              <a:defRPr/>
            </a:pPr>
            <a:r>
              <a:rPr lang="en-US" sz="2400" dirty="0">
                <a:latin typeface="Arial" charset="0"/>
              </a:rPr>
              <a:t>If (</a:t>
            </a:r>
            <a:r>
              <a:rPr lang="en-US" sz="2400" i="1" dirty="0">
                <a:latin typeface="Arial" charset="0"/>
              </a:rPr>
              <a:t>A</a:t>
            </a:r>
            <a:r>
              <a:rPr lang="en-US" sz="2400" dirty="0">
                <a:latin typeface="Arial" charset="0"/>
              </a:rPr>
              <a:t>, </a:t>
            </a:r>
            <a:r>
              <a:rPr lang="en-US" sz="2400" i="1" dirty="0">
                <a:latin typeface="Arial" charset="0"/>
              </a:rPr>
              <a:t>R</a:t>
            </a:r>
            <a:r>
              <a:rPr lang="en-US" sz="2400" dirty="0">
                <a:latin typeface="Arial" charset="0"/>
              </a:rPr>
              <a:t>) contains no infinite descending chains then it is called a </a:t>
            </a:r>
            <a:r>
              <a:rPr lang="en-US" sz="2400" b="1" i="1" dirty="0">
                <a:solidFill>
                  <a:schemeClr val="accent5">
                    <a:lumMod val="50000"/>
                  </a:schemeClr>
                </a:solidFill>
                <a:latin typeface="Arial" charset="0"/>
              </a:rPr>
              <a:t>well-founded</a:t>
            </a:r>
            <a:r>
              <a:rPr lang="en-US" sz="2400" b="1" i="1" dirty="0">
                <a:latin typeface="Arial" charset="0"/>
              </a:rPr>
              <a:t> </a:t>
            </a:r>
            <a:r>
              <a:rPr lang="en-US" sz="2400" b="1" i="1" dirty="0">
                <a:solidFill>
                  <a:schemeClr val="accent5">
                    <a:lumMod val="50000"/>
                  </a:schemeClr>
                </a:solidFill>
                <a:latin typeface="Arial" charset="0"/>
              </a:rPr>
              <a:t>set</a:t>
            </a:r>
            <a:r>
              <a:rPr lang="en-US" sz="2400" dirty="0">
                <a:latin typeface="Arial" charset="0"/>
              </a:rPr>
              <a:t>.   </a:t>
            </a:r>
          </a:p>
          <a:p>
            <a:pPr lvl="1">
              <a:spcBef>
                <a:spcPts val="600"/>
              </a:spcBef>
              <a:buFontTx/>
              <a:buChar char="•"/>
              <a:defRPr/>
            </a:pPr>
            <a:r>
              <a:rPr lang="en-US" sz="2400" dirty="0">
                <a:latin typeface="Arial" charset="0"/>
              </a:rPr>
              <a:t>Used for halting proofs.</a:t>
            </a:r>
          </a:p>
          <a:p>
            <a:pPr>
              <a:spcBef>
                <a:spcPct val="50000"/>
              </a:spcBef>
              <a:defRPr/>
            </a:pPr>
            <a:r>
              <a:rPr lang="en-US" sz="2400" dirty="0">
                <a:latin typeface="Arial" charset="0"/>
              </a:rPr>
              <a:t>If (</a:t>
            </a:r>
            <a:r>
              <a:rPr lang="en-US" sz="2400" i="1" dirty="0">
                <a:latin typeface="Arial" charset="0"/>
              </a:rPr>
              <a:t>A</a:t>
            </a:r>
            <a:r>
              <a:rPr lang="en-US" sz="2400" dirty="0">
                <a:latin typeface="Arial" charset="0"/>
              </a:rPr>
              <a:t>, </a:t>
            </a:r>
            <a:r>
              <a:rPr lang="en-US" sz="2400" i="1" dirty="0">
                <a:latin typeface="Arial" charset="0"/>
              </a:rPr>
              <a:t>R</a:t>
            </a:r>
            <a:r>
              <a:rPr lang="en-US" sz="2400" dirty="0">
                <a:latin typeface="Arial" charset="0"/>
              </a:rPr>
              <a:t>) is a well-founded set and </a:t>
            </a:r>
            <a:r>
              <a:rPr lang="en-US" sz="2400" i="1" dirty="0">
                <a:latin typeface="Arial" charset="0"/>
              </a:rPr>
              <a:t>R</a:t>
            </a:r>
            <a:r>
              <a:rPr lang="en-US" sz="2400" dirty="0">
                <a:latin typeface="Arial" charset="0"/>
              </a:rPr>
              <a:t> is a total order, then (</a:t>
            </a:r>
            <a:r>
              <a:rPr lang="en-US" sz="2400" i="1" dirty="0">
                <a:latin typeface="Arial" charset="0"/>
              </a:rPr>
              <a:t>A</a:t>
            </a:r>
            <a:r>
              <a:rPr lang="en-US" sz="2400" dirty="0">
                <a:latin typeface="Arial" charset="0"/>
              </a:rPr>
              <a:t>, </a:t>
            </a:r>
            <a:r>
              <a:rPr lang="en-US" sz="2400" i="1" dirty="0">
                <a:latin typeface="Arial" charset="0"/>
              </a:rPr>
              <a:t>R</a:t>
            </a:r>
            <a:r>
              <a:rPr lang="en-US" sz="2400" dirty="0">
                <a:latin typeface="Arial" charset="0"/>
              </a:rPr>
              <a:t>) is called a </a:t>
            </a:r>
            <a:r>
              <a:rPr lang="en-US" sz="2400" b="1" i="1" dirty="0">
                <a:solidFill>
                  <a:schemeClr val="accent5">
                    <a:lumMod val="50000"/>
                  </a:schemeClr>
                </a:solidFill>
                <a:latin typeface="Arial" charset="0"/>
              </a:rPr>
              <a:t>well-ordered</a:t>
            </a:r>
            <a:r>
              <a:rPr lang="en-US" sz="2400" b="1" i="1" dirty="0">
                <a:latin typeface="Arial" charset="0"/>
              </a:rPr>
              <a:t> </a:t>
            </a:r>
            <a:r>
              <a:rPr lang="en-US" sz="2400" b="1" i="1" dirty="0">
                <a:solidFill>
                  <a:schemeClr val="accent5">
                    <a:lumMod val="50000"/>
                  </a:schemeClr>
                </a:solidFill>
                <a:latin typeface="Arial" charset="0"/>
              </a:rPr>
              <a:t>set</a:t>
            </a:r>
            <a:r>
              <a:rPr lang="en-US" sz="2400" dirty="0">
                <a:latin typeface="Arial" charset="0"/>
              </a:rPr>
              <a:t>.  </a:t>
            </a:r>
          </a:p>
          <a:p>
            <a:pPr lvl="1">
              <a:spcBef>
                <a:spcPts val="0"/>
              </a:spcBef>
              <a:buFontTx/>
              <a:buChar char="•"/>
              <a:defRPr/>
            </a:pPr>
            <a:r>
              <a:rPr lang="en-US" sz="2400" dirty="0">
                <a:latin typeface="Arial" charset="0"/>
              </a:rPr>
              <a:t>Used in induction proofs</a:t>
            </a:r>
          </a:p>
          <a:p>
            <a:pPr lvl="1">
              <a:spcBef>
                <a:spcPts val="0"/>
              </a:spcBef>
              <a:buFontTx/>
              <a:buChar char="•"/>
              <a:defRPr/>
            </a:pPr>
            <a:r>
              <a:rPr lang="en-US" sz="2400" dirty="0">
                <a:latin typeface="Arial" charset="0"/>
              </a:rPr>
              <a:t>The positive integers are well-ordered</a:t>
            </a:r>
          </a:p>
          <a:p>
            <a:pPr lvl="1">
              <a:spcBef>
                <a:spcPts val="0"/>
              </a:spcBef>
              <a:buFontTx/>
              <a:buChar char="•"/>
              <a:defRPr/>
            </a:pPr>
            <a:r>
              <a:rPr lang="en-US" sz="2400" dirty="0">
                <a:latin typeface="Arial" charset="0"/>
              </a:rPr>
              <a:t>The positive rational numbers are not well-ordered   (with respect to normal &lt;)</a:t>
            </a:r>
          </a:p>
        </p:txBody>
      </p:sp>
      <p:sp>
        <p:nvSpPr>
          <p:cNvPr id="2" name="TextBox 1"/>
          <p:cNvSpPr txBox="1"/>
          <p:nvPr/>
        </p:nvSpPr>
        <p:spPr>
          <a:xfrm>
            <a:off x="2324100" y="5638800"/>
            <a:ext cx="7772400" cy="923925"/>
          </a:xfrm>
          <a:prstGeom prst="rect">
            <a:avLst/>
          </a:prstGeom>
          <a:noFill/>
        </p:spPr>
        <p:txBody>
          <a:bodyPr>
            <a:spAutoFit/>
          </a:bodyPr>
          <a:lstStyle/>
          <a:p>
            <a:pPr>
              <a:defRPr/>
            </a:pPr>
            <a:r>
              <a:rPr lang="en-US" b="1" dirty="0">
                <a:solidFill>
                  <a:schemeClr val="accent5">
                    <a:lumMod val="50000"/>
                  </a:schemeClr>
                </a:solidFill>
              </a:rPr>
              <a:t>Exercise:  </a:t>
            </a:r>
            <a:r>
              <a:rPr lang="en-US" dirty="0"/>
              <a:t>With one or two other students, come up with a relation R on S={r</a:t>
            </a:r>
            <a:r>
              <a:rPr lang="el-GR" dirty="0"/>
              <a:t>ϵ</a:t>
            </a:r>
            <a:r>
              <a:rPr lang="en-US" dirty="0" err="1"/>
              <a:t>rationals</a:t>
            </a:r>
            <a:r>
              <a:rPr lang="en-US" dirty="0"/>
              <a:t>: 0 &lt; r &lt; 1} </a:t>
            </a:r>
            <a:r>
              <a:rPr lang="en-US" dirty="0" err="1"/>
              <a:t>suc</a:t>
            </a:r>
            <a:r>
              <a:rPr lang="en-US" dirty="0"/>
              <a:t> that (S,R) is well-ordered.  R does not need to be consistent with the usual &lt; ordering.  </a:t>
            </a:r>
            <a:r>
              <a:rPr lang="en-US" dirty="0">
                <a:solidFill>
                  <a:schemeClr val="accent5">
                    <a:lumMod val="50000"/>
                  </a:schemeClr>
                </a:solidFill>
              </a:rPr>
              <a:t>Hint</a:t>
            </a:r>
            <a:r>
              <a:rPr lang="en-US" dirty="0"/>
              <a:t>:  Think diagonal.</a:t>
            </a:r>
          </a:p>
        </p:txBody>
      </p:sp>
    </p:spTree>
  </p:cSld>
  <p:clrMapOvr>
    <a:masterClrMapping/>
  </p:clrMapOvr>
  <p:transition spd="slow">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1981200" y="274638"/>
            <a:ext cx="8229600" cy="715962"/>
          </a:xfrm>
        </p:spPr>
        <p:txBody>
          <a:bodyPr/>
          <a:lstStyle/>
          <a:p>
            <a:pPr eaLnBrk="1" hangingPunct="1">
              <a:defRPr/>
            </a:pPr>
            <a:r>
              <a:rPr lang="en-US" sz="3600" b="1" dirty="0">
                <a:solidFill>
                  <a:schemeClr val="accent5">
                    <a:lumMod val="50000"/>
                  </a:schemeClr>
                </a:solidFill>
              </a:rPr>
              <a:t>Mathematical Induction</a:t>
            </a:r>
          </a:p>
        </p:txBody>
      </p:sp>
      <p:sp>
        <p:nvSpPr>
          <p:cNvPr id="98307" name="Rectangle 3"/>
          <p:cNvSpPr>
            <a:spLocks noGrp="1" noChangeArrowheads="1"/>
          </p:cNvSpPr>
          <p:nvPr>
            <p:ph type="body" idx="1"/>
          </p:nvPr>
        </p:nvSpPr>
        <p:spPr>
          <a:xfrm>
            <a:off x="2286000" y="3962400"/>
            <a:ext cx="7848600" cy="2590800"/>
          </a:xfrm>
        </p:spPr>
        <p:txBody>
          <a:bodyPr/>
          <a:lstStyle/>
          <a:p>
            <a:pPr marL="609600" indent="-609600" eaLnBrk="1" hangingPunct="1">
              <a:buFontTx/>
              <a:buAutoNum type="arabicPeriod"/>
            </a:pPr>
            <a:r>
              <a:rPr lang="en-US" altLang="en-US" sz="2400" smtClean="0"/>
              <a:t>A clear statement of the assertion </a:t>
            </a:r>
            <a:r>
              <a:rPr lang="en-US" altLang="en-US" sz="2400" i="1" smtClean="0"/>
              <a:t>P</a:t>
            </a:r>
            <a:r>
              <a:rPr lang="en-US" altLang="en-US" sz="2400" smtClean="0"/>
              <a:t>.</a:t>
            </a:r>
          </a:p>
          <a:p>
            <a:pPr marL="609600" indent="-609600" eaLnBrk="1" hangingPunct="1">
              <a:buFontTx/>
              <a:buAutoNum type="arabicPeriod"/>
            </a:pPr>
            <a:r>
              <a:rPr lang="en-US" altLang="en-US" sz="2400" smtClean="0"/>
              <a:t>A proof that that </a:t>
            </a:r>
            <a:r>
              <a:rPr lang="en-US" altLang="en-US" sz="2400" i="1" smtClean="0"/>
              <a:t>P</a:t>
            </a:r>
            <a:r>
              <a:rPr lang="en-US" altLang="en-US" sz="2400" smtClean="0"/>
              <a:t> holds for some base case </a:t>
            </a:r>
            <a:r>
              <a:rPr lang="en-US" altLang="en-US" sz="2400" i="1" smtClean="0"/>
              <a:t>b</a:t>
            </a:r>
            <a:r>
              <a:rPr lang="en-US" altLang="en-US" sz="2400" smtClean="0"/>
              <a:t>, the smallest value with which we are concerned. </a:t>
            </a:r>
          </a:p>
          <a:p>
            <a:pPr marL="609600" indent="-609600" eaLnBrk="1" hangingPunct="1">
              <a:buFontTx/>
              <a:buAutoNum type="arabicPeriod"/>
            </a:pPr>
            <a:r>
              <a:rPr lang="en-US" altLang="en-US" sz="2400" smtClean="0"/>
              <a:t>A proof that, for all integers </a:t>
            </a:r>
            <a:r>
              <a:rPr lang="en-US" altLang="en-US" sz="2400" i="1" smtClean="0"/>
              <a:t>n ≥ b</a:t>
            </a:r>
            <a:r>
              <a:rPr lang="en-US" altLang="en-US" sz="2400" smtClean="0"/>
              <a:t>, if </a:t>
            </a:r>
            <a:r>
              <a:rPr lang="en-US" altLang="en-US" sz="2400" i="1" smtClean="0"/>
              <a:t>P</a:t>
            </a:r>
            <a:r>
              <a:rPr lang="en-US" altLang="en-US" sz="2400" smtClean="0"/>
              <a:t>(</a:t>
            </a:r>
            <a:r>
              <a:rPr lang="en-US" altLang="en-US" sz="2400" i="1" smtClean="0"/>
              <a:t>n</a:t>
            </a:r>
            <a:r>
              <a:rPr lang="en-US" altLang="en-US" sz="2400" smtClean="0"/>
              <a:t>) then it is also true that </a:t>
            </a:r>
            <a:r>
              <a:rPr lang="en-US" altLang="en-US" sz="2400" i="1" smtClean="0"/>
              <a:t>P</a:t>
            </a:r>
            <a:r>
              <a:rPr lang="en-US" altLang="en-US" sz="2400" smtClean="0"/>
              <a:t>(</a:t>
            </a:r>
            <a:r>
              <a:rPr lang="en-US" altLang="en-US" sz="2400" i="1" smtClean="0"/>
              <a:t>n+1</a:t>
            </a:r>
            <a:r>
              <a:rPr lang="en-US" altLang="en-US" sz="2400" smtClean="0"/>
              <a:t>).  We’ll call the claim </a:t>
            </a:r>
            <a:r>
              <a:rPr lang="en-US" altLang="en-US" sz="2400" i="1" smtClean="0"/>
              <a:t>P</a:t>
            </a:r>
            <a:r>
              <a:rPr lang="en-US" altLang="en-US" sz="2400" smtClean="0"/>
              <a:t>(</a:t>
            </a:r>
            <a:r>
              <a:rPr lang="en-US" altLang="en-US" sz="2400" i="1" smtClean="0"/>
              <a:t>n</a:t>
            </a:r>
            <a:r>
              <a:rPr lang="en-US" altLang="en-US" sz="2400" smtClean="0"/>
              <a:t>) the </a:t>
            </a:r>
            <a:r>
              <a:rPr lang="en-US" altLang="en-US" sz="2400" b="1" i="1" smtClean="0"/>
              <a:t>induction hypothesis</a:t>
            </a:r>
            <a:r>
              <a:rPr lang="en-US" altLang="en-US" sz="2400" smtClean="0"/>
              <a:t>. </a:t>
            </a:r>
          </a:p>
        </p:txBody>
      </p:sp>
      <p:sp>
        <p:nvSpPr>
          <p:cNvPr id="98308" name="Text Box 5"/>
          <p:cNvSpPr txBox="1">
            <a:spLocks noChangeArrowheads="1"/>
          </p:cNvSpPr>
          <p:nvPr/>
        </p:nvSpPr>
        <p:spPr bwMode="auto">
          <a:xfrm>
            <a:off x="2286000" y="990600"/>
            <a:ext cx="78486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Because the integers </a:t>
            </a:r>
            <a:r>
              <a:rPr lang="en-US" altLang="en-US" sz="2400" i="1"/>
              <a:t>≥ b are well-ordered:</a:t>
            </a:r>
            <a:br>
              <a:rPr lang="en-US" altLang="en-US" sz="2400" i="1"/>
            </a:br>
            <a:r>
              <a:rPr lang="en-US" altLang="en-US" sz="2400" i="1"/>
              <a:t/>
            </a:r>
            <a:br>
              <a:rPr lang="en-US" altLang="en-US" sz="2400" i="1"/>
            </a:br>
            <a:r>
              <a:rPr lang="en-US" altLang="en-US" sz="2400"/>
              <a:t> The </a:t>
            </a:r>
            <a:r>
              <a:rPr lang="en-US" altLang="en-US" sz="2400" b="1" i="1"/>
              <a:t>principle of mathematical induction</a:t>
            </a:r>
            <a:r>
              <a:rPr lang="en-US" altLang="en-US" sz="2400"/>
              <a:t>:</a:t>
            </a:r>
          </a:p>
          <a:p>
            <a:pPr eaLnBrk="1" hangingPunct="1">
              <a:spcBef>
                <a:spcPct val="0"/>
              </a:spcBef>
              <a:buFontTx/>
              <a:buNone/>
            </a:pPr>
            <a:r>
              <a:rPr lang="en-US" altLang="en-US" sz="2400" b="1"/>
              <a:t>If</a:t>
            </a:r>
            <a:r>
              <a:rPr lang="en-US" altLang="en-US" sz="2400"/>
              <a:t>:	</a:t>
            </a:r>
            <a:r>
              <a:rPr lang="en-US" altLang="en-US" sz="2400" i="1"/>
              <a:t>P</a:t>
            </a:r>
            <a:r>
              <a:rPr lang="en-US" altLang="en-US" sz="2400"/>
              <a:t>(</a:t>
            </a:r>
            <a:r>
              <a:rPr lang="en-US" altLang="en-US" sz="2400" i="1"/>
              <a:t>b</a:t>
            </a:r>
            <a:r>
              <a:rPr lang="en-US" altLang="en-US" sz="2400"/>
              <a:t>) is true for some integer base case </a:t>
            </a:r>
            <a:r>
              <a:rPr lang="en-US" altLang="en-US" sz="2400" i="1"/>
              <a:t>b</a:t>
            </a:r>
            <a:r>
              <a:rPr lang="en-US" altLang="en-US" sz="2400"/>
              <a:t>, and</a:t>
            </a:r>
          </a:p>
          <a:p>
            <a:pPr eaLnBrk="1" hangingPunct="1">
              <a:spcBef>
                <a:spcPct val="0"/>
              </a:spcBef>
              <a:buFontTx/>
              <a:buNone/>
            </a:pPr>
            <a:r>
              <a:rPr lang="en-US" altLang="en-US" sz="2400"/>
              <a:t>	For all integers </a:t>
            </a:r>
            <a:r>
              <a:rPr lang="en-US" altLang="en-US" sz="2400" i="1"/>
              <a:t>n ≥ b</a:t>
            </a:r>
            <a:r>
              <a:rPr lang="en-US" altLang="en-US" sz="2400"/>
              <a:t>, </a:t>
            </a:r>
            <a:r>
              <a:rPr lang="en-US" altLang="en-US" sz="2400" i="1"/>
              <a:t>P(n) </a:t>
            </a:r>
            <a:r>
              <a:rPr lang="en-US" altLang="en-US" sz="2400">
                <a:sym typeface="Symbol" panose="05050102010706020507" pitchFamily="18" charset="2"/>
              </a:rPr>
              <a:t></a:t>
            </a:r>
            <a:r>
              <a:rPr lang="en-US" altLang="en-US" sz="2400" i="1"/>
              <a:t> P(n+1)</a:t>
            </a:r>
            <a:endParaRPr lang="en-US" altLang="en-US" sz="2400"/>
          </a:p>
          <a:p>
            <a:pPr eaLnBrk="1" hangingPunct="1">
              <a:spcBef>
                <a:spcPct val="0"/>
              </a:spcBef>
              <a:buFontTx/>
              <a:buNone/>
            </a:pPr>
            <a:r>
              <a:rPr lang="en-US" altLang="en-US" sz="2400" b="1"/>
              <a:t>Then</a:t>
            </a:r>
            <a:r>
              <a:rPr lang="en-US" altLang="en-US" sz="2400"/>
              <a:t>:	For all integers </a:t>
            </a:r>
            <a:r>
              <a:rPr lang="en-US" altLang="en-US" sz="2400" i="1"/>
              <a:t>n ≥ b, P(n)</a:t>
            </a:r>
            <a:endParaRPr lang="en-US" altLang="en-US" sz="2400"/>
          </a:p>
          <a:p>
            <a:pPr eaLnBrk="1" hangingPunct="1">
              <a:spcBef>
                <a:spcPct val="0"/>
              </a:spcBef>
              <a:buFontTx/>
              <a:buNone/>
            </a:pPr>
            <a:endParaRPr lang="en-US" altLang="en-US" sz="2400"/>
          </a:p>
          <a:p>
            <a:pPr eaLnBrk="1" hangingPunct="1">
              <a:spcBef>
                <a:spcPct val="0"/>
              </a:spcBef>
              <a:buFontTx/>
              <a:buNone/>
            </a:pPr>
            <a:r>
              <a:rPr lang="en-US" altLang="en-US" sz="2400"/>
              <a:t>An induction proof has three parts:</a:t>
            </a:r>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981200" y="274638"/>
            <a:ext cx="8229600" cy="715962"/>
          </a:xfrm>
        </p:spPr>
        <p:txBody>
          <a:bodyPr/>
          <a:lstStyle/>
          <a:p>
            <a:pPr eaLnBrk="1" hangingPunct="1"/>
            <a:r>
              <a:rPr lang="en-US" altLang="en-US" b="1" dirty="0"/>
              <a:t>Equivalence Relations</a:t>
            </a:r>
          </a:p>
        </p:txBody>
      </p:sp>
      <p:sp>
        <p:nvSpPr>
          <p:cNvPr id="40963" name="Text Box 4"/>
          <p:cNvSpPr txBox="1">
            <a:spLocks noChangeArrowheads="1"/>
          </p:cNvSpPr>
          <p:nvPr/>
        </p:nvSpPr>
        <p:spPr bwMode="auto">
          <a:xfrm>
            <a:off x="2362200" y="1066800"/>
            <a:ext cx="7848600" cy="581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dirty="0"/>
              <a:t>A relation on a set A is any set of ordered pairs of elements of A.</a:t>
            </a:r>
          </a:p>
          <a:p>
            <a:pPr eaLnBrk="1" hangingPunct="1">
              <a:spcBef>
                <a:spcPct val="50000"/>
              </a:spcBef>
              <a:buFontTx/>
              <a:buNone/>
            </a:pPr>
            <a:r>
              <a:rPr lang="en-US" altLang="en-US" sz="2400" dirty="0"/>
              <a:t>A relation </a:t>
            </a:r>
            <a:r>
              <a:rPr lang="en-US" altLang="en-US" sz="2400" i="1" dirty="0"/>
              <a:t>R</a:t>
            </a:r>
            <a:r>
              <a:rPr lang="en-US" altLang="en-US" sz="2400" dirty="0"/>
              <a:t> </a:t>
            </a:r>
            <a:r>
              <a:rPr lang="en-US" altLang="en-US" sz="2400" dirty="0">
                <a:sym typeface="Symbol" panose="05050102010706020507" pitchFamily="18" charset="2"/>
              </a:rPr>
              <a:t></a:t>
            </a:r>
            <a:r>
              <a:rPr lang="en-US" altLang="en-US" sz="2400" dirty="0"/>
              <a:t> </a:t>
            </a:r>
            <a:r>
              <a:rPr lang="en-US" altLang="en-US" sz="2400" i="1" dirty="0"/>
              <a:t>A</a:t>
            </a:r>
            <a:r>
              <a:rPr lang="en-US" altLang="en-US" sz="2400" dirty="0"/>
              <a:t> </a:t>
            </a:r>
            <a:r>
              <a:rPr lang="en-US" altLang="en-US" sz="2400" dirty="0">
                <a:sym typeface="Symbol" panose="05050102010706020507" pitchFamily="18" charset="2"/>
              </a:rPr>
              <a:t></a:t>
            </a:r>
            <a:r>
              <a:rPr lang="en-US" altLang="en-US" sz="2400" dirty="0"/>
              <a:t> </a:t>
            </a:r>
            <a:r>
              <a:rPr lang="en-US" altLang="en-US" sz="2400" i="1" dirty="0"/>
              <a:t>A</a:t>
            </a:r>
            <a:r>
              <a:rPr lang="en-US" altLang="en-US" sz="2400" dirty="0"/>
              <a:t> is an </a:t>
            </a:r>
            <a:r>
              <a:rPr lang="en-US" altLang="en-US" sz="2400" b="1" i="1" dirty="0"/>
              <a:t>equivalence relation</a:t>
            </a:r>
            <a:r>
              <a:rPr lang="en-US" altLang="en-US" sz="2400" dirty="0"/>
              <a:t> iff it is:</a:t>
            </a:r>
          </a:p>
          <a:p>
            <a:pPr lvl="1" eaLnBrk="1" hangingPunct="1">
              <a:spcBef>
                <a:spcPct val="50000"/>
              </a:spcBef>
              <a:buFontTx/>
              <a:buChar char="•"/>
            </a:pPr>
            <a:r>
              <a:rPr lang="en-US" altLang="en-US" sz="2400" dirty="0"/>
              <a:t>reflexive, </a:t>
            </a:r>
          </a:p>
          <a:p>
            <a:pPr lvl="1" eaLnBrk="1" hangingPunct="1">
              <a:spcBef>
                <a:spcPct val="50000"/>
              </a:spcBef>
              <a:buFontTx/>
              <a:buChar char="•"/>
            </a:pPr>
            <a:r>
              <a:rPr lang="en-US" altLang="en-US" sz="2400" dirty="0"/>
              <a:t>symmetric, and </a:t>
            </a:r>
          </a:p>
          <a:p>
            <a:pPr lvl="1" eaLnBrk="1" hangingPunct="1">
              <a:spcBef>
                <a:spcPct val="50000"/>
              </a:spcBef>
              <a:buFontTx/>
              <a:buChar char="•"/>
            </a:pPr>
            <a:r>
              <a:rPr lang="en-US" altLang="en-US" sz="2400" dirty="0"/>
              <a:t>transitive.  </a:t>
            </a:r>
          </a:p>
          <a:p>
            <a:pPr eaLnBrk="1" hangingPunct="1">
              <a:spcBef>
                <a:spcPct val="50000"/>
              </a:spcBef>
              <a:buFontTx/>
              <a:buNone/>
            </a:pPr>
            <a:r>
              <a:rPr lang="en-US" altLang="en-US" sz="2400" b="1" dirty="0"/>
              <a:t>Examples of equivalence relations:</a:t>
            </a:r>
          </a:p>
          <a:p>
            <a:pPr lvl="1" eaLnBrk="1" hangingPunct="1">
              <a:spcBef>
                <a:spcPct val="50000"/>
              </a:spcBef>
              <a:buFontTx/>
              <a:buChar char="•"/>
            </a:pPr>
            <a:r>
              <a:rPr lang="en-US" altLang="en-US" sz="2400" dirty="0"/>
              <a:t>Equality</a:t>
            </a:r>
          </a:p>
          <a:p>
            <a:pPr lvl="1" eaLnBrk="1" hangingPunct="1">
              <a:spcBef>
                <a:spcPct val="50000"/>
              </a:spcBef>
              <a:buFontTx/>
              <a:buChar char="•"/>
            </a:pPr>
            <a:r>
              <a:rPr lang="en-US" altLang="en-US" sz="2400" dirty="0"/>
              <a:t>Lives-at-Same-Address-As</a:t>
            </a:r>
          </a:p>
          <a:p>
            <a:pPr lvl="1" eaLnBrk="1" hangingPunct="1">
              <a:spcBef>
                <a:spcPct val="50000"/>
              </a:spcBef>
              <a:buFontTx/>
              <a:buChar char="•"/>
            </a:pPr>
            <a:r>
              <a:rPr lang="en-US" altLang="en-US" sz="2400" dirty="0"/>
              <a:t>Same-Length-As</a:t>
            </a:r>
          </a:p>
          <a:p>
            <a:pPr lvl="1" eaLnBrk="1" hangingPunct="1">
              <a:spcBef>
                <a:spcPct val="50000"/>
              </a:spcBef>
              <a:buFontTx/>
              <a:buChar char="•"/>
            </a:pPr>
            <a:r>
              <a:rPr lang="en-US" altLang="en-US" sz="2400" dirty="0"/>
              <a:t>Contains the same number of a's as</a:t>
            </a:r>
          </a:p>
        </p:txBody>
      </p:sp>
      <p:sp>
        <p:nvSpPr>
          <p:cNvPr id="2" name="TextBox 1"/>
          <p:cNvSpPr txBox="1"/>
          <p:nvPr/>
        </p:nvSpPr>
        <p:spPr>
          <a:xfrm>
            <a:off x="7391400" y="2514600"/>
            <a:ext cx="2514600" cy="1816100"/>
          </a:xfrm>
          <a:prstGeom prst="rect">
            <a:avLst/>
          </a:prstGeom>
          <a:solidFill>
            <a:schemeClr val="accent5"/>
          </a:solidFill>
        </p:spPr>
        <p:txBody>
          <a:bodyPr>
            <a:spAutoFit/>
          </a:bodyPr>
          <a:lstStyle/>
          <a:p>
            <a:pPr eaLnBrk="1" hangingPunct="1">
              <a:defRPr/>
            </a:pPr>
            <a:r>
              <a:rPr lang="en-US" sz="2800" dirty="0"/>
              <a:t>Show that ≡₃ is an equivalence relation</a:t>
            </a:r>
          </a:p>
        </p:txBody>
      </p:sp>
    </p:spTree>
    <p:extLst>
      <p:ext uri="{BB962C8B-B14F-4D97-AF65-F5344CB8AC3E}">
        <p14:creationId xmlns:p14="http://schemas.microsoft.com/office/powerpoint/2010/main" val="1120053628"/>
      </p:ext>
    </p:extLst>
  </p:cSld>
  <p:clrMapOvr>
    <a:masterClrMapping/>
  </p:clrMapOvr>
  <p:transition spd="slow">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1981200" y="274638"/>
            <a:ext cx="8229600" cy="792162"/>
          </a:xfrm>
        </p:spPr>
        <p:txBody>
          <a:bodyPr/>
          <a:lstStyle/>
          <a:p>
            <a:pPr eaLnBrk="1" hangingPunct="1"/>
            <a:r>
              <a:rPr lang="en-US" altLang="en-US" sz="3600" b="1" smtClean="0"/>
              <a:t>Sum of First </a:t>
            </a:r>
            <a:r>
              <a:rPr lang="en-US" altLang="en-US" sz="3600" b="1" i="1" smtClean="0"/>
              <a:t>n</a:t>
            </a:r>
            <a:r>
              <a:rPr lang="en-US" altLang="en-US" sz="3600" b="1" smtClean="0"/>
              <a:t> Positive Odd Integers</a:t>
            </a:r>
          </a:p>
        </p:txBody>
      </p:sp>
      <p:sp>
        <p:nvSpPr>
          <p:cNvPr id="100355" name="Text Box 4"/>
          <p:cNvSpPr txBox="1">
            <a:spLocks noChangeArrowheads="1"/>
          </p:cNvSpPr>
          <p:nvPr/>
        </p:nvSpPr>
        <p:spPr bwMode="auto">
          <a:xfrm>
            <a:off x="2362200" y="1219200"/>
            <a:ext cx="78486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The sum of the first </a:t>
            </a:r>
            <a:r>
              <a:rPr lang="en-US" altLang="en-US" sz="2400" i="1"/>
              <a:t>n</a:t>
            </a:r>
            <a:r>
              <a:rPr lang="en-US" altLang="en-US" sz="2400"/>
              <a:t> odd positive integers is </a:t>
            </a:r>
            <a:r>
              <a:rPr lang="en-US" altLang="en-US" sz="2400" i="1"/>
              <a:t>n</a:t>
            </a:r>
            <a:r>
              <a:rPr lang="en-US" altLang="en-US" sz="2400" baseline="30000"/>
              <a:t>2</a:t>
            </a:r>
            <a:r>
              <a:rPr lang="en-US" altLang="en-US" sz="2400"/>
              <a:t>.  We first check for plausibility: </a:t>
            </a:r>
          </a:p>
          <a:p>
            <a:pPr eaLnBrk="1" hangingPunct="1">
              <a:spcBef>
                <a:spcPct val="0"/>
              </a:spcBef>
              <a:buFontTx/>
              <a:buNone/>
            </a:pPr>
            <a:endParaRPr lang="en-US" altLang="en-US" sz="2400"/>
          </a:p>
          <a:p>
            <a:pPr eaLnBrk="1" hangingPunct="1">
              <a:spcBef>
                <a:spcPct val="0"/>
              </a:spcBef>
              <a:buFontTx/>
              <a:buNone/>
            </a:pPr>
            <a:r>
              <a:rPr lang="en-US" altLang="en-US" sz="2400"/>
              <a:t>	(</a:t>
            </a:r>
            <a:r>
              <a:rPr lang="en-US" altLang="en-US" sz="2400" i="1"/>
              <a:t>n</a:t>
            </a:r>
            <a:r>
              <a:rPr lang="en-US" altLang="en-US" sz="2400"/>
              <a:t> = 1) 1                   =  1  = 1</a:t>
            </a:r>
            <a:r>
              <a:rPr lang="en-US" altLang="en-US" sz="2400" baseline="30000"/>
              <a:t>2</a:t>
            </a:r>
            <a:r>
              <a:rPr lang="en-US" altLang="en-US" sz="2400"/>
              <a:t>.</a:t>
            </a:r>
          </a:p>
          <a:p>
            <a:pPr eaLnBrk="1" hangingPunct="1">
              <a:spcBef>
                <a:spcPct val="0"/>
              </a:spcBef>
              <a:buFontTx/>
              <a:buNone/>
            </a:pPr>
            <a:r>
              <a:rPr lang="en-US" altLang="en-US" sz="2400"/>
              <a:t>	(</a:t>
            </a:r>
            <a:r>
              <a:rPr lang="en-US" altLang="en-US" sz="2400" i="1"/>
              <a:t>n</a:t>
            </a:r>
            <a:r>
              <a:rPr lang="en-US" altLang="en-US" sz="2400"/>
              <a:t> = 2) 1 + 3             =  4  = 2</a:t>
            </a:r>
            <a:r>
              <a:rPr lang="en-US" altLang="en-US" sz="2400" baseline="30000"/>
              <a:t>2</a:t>
            </a:r>
            <a:r>
              <a:rPr lang="en-US" altLang="en-US" sz="2400"/>
              <a:t>.</a:t>
            </a:r>
          </a:p>
          <a:p>
            <a:pPr eaLnBrk="1" hangingPunct="1">
              <a:spcBef>
                <a:spcPct val="0"/>
              </a:spcBef>
              <a:buFontTx/>
              <a:buNone/>
            </a:pPr>
            <a:r>
              <a:rPr lang="en-US" altLang="en-US" sz="2400"/>
              <a:t>	(</a:t>
            </a:r>
            <a:r>
              <a:rPr lang="en-US" altLang="en-US" sz="2400" i="1"/>
              <a:t>n</a:t>
            </a:r>
            <a:r>
              <a:rPr lang="en-US" altLang="en-US" sz="2400"/>
              <a:t> = 3) 1 + 3 + 5       =  9  = 3</a:t>
            </a:r>
            <a:r>
              <a:rPr lang="en-US" altLang="en-US" sz="2400" baseline="30000"/>
              <a:t>2</a:t>
            </a:r>
            <a:r>
              <a:rPr lang="en-US" altLang="en-US" sz="2400"/>
              <a:t>.</a:t>
            </a:r>
          </a:p>
          <a:p>
            <a:pPr eaLnBrk="1" hangingPunct="1">
              <a:spcBef>
                <a:spcPct val="0"/>
              </a:spcBef>
              <a:buFontTx/>
              <a:buNone/>
            </a:pPr>
            <a:r>
              <a:rPr lang="en-US" altLang="en-US" sz="2400"/>
              <a:t>	(</a:t>
            </a:r>
            <a:r>
              <a:rPr lang="en-US" altLang="en-US" sz="2400" i="1"/>
              <a:t>n</a:t>
            </a:r>
            <a:r>
              <a:rPr lang="en-US" altLang="en-US" sz="2400"/>
              <a:t> = 4) 1 + 3 + 5 + 7 = 16 = 4</a:t>
            </a:r>
            <a:r>
              <a:rPr lang="en-US" altLang="en-US" sz="2400" baseline="30000"/>
              <a:t>2</a:t>
            </a:r>
            <a:r>
              <a:rPr lang="en-US" altLang="en-US" sz="2400"/>
              <a:t>, and so forth.</a:t>
            </a:r>
          </a:p>
          <a:p>
            <a:pPr eaLnBrk="1" hangingPunct="1">
              <a:spcBef>
                <a:spcPct val="0"/>
              </a:spcBef>
              <a:buFontTx/>
              <a:buNone/>
            </a:pPr>
            <a:endParaRPr lang="en-US" altLang="en-US" sz="2400"/>
          </a:p>
          <a:p>
            <a:pPr eaLnBrk="1" hangingPunct="1">
              <a:spcBef>
                <a:spcPct val="0"/>
              </a:spcBef>
              <a:buFontTx/>
              <a:buNone/>
            </a:pPr>
            <a:r>
              <a:rPr lang="en-US" altLang="en-US" sz="2400"/>
              <a:t>The claim appears to be true, so we should prove it.  </a:t>
            </a:r>
          </a:p>
        </p:txBody>
      </p:sp>
    </p:spTree>
  </p:cSld>
  <p:clrMapOvr>
    <a:masterClrMapping/>
  </p:clrMapOvr>
  <p:transition spd="slow">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1981200" y="274638"/>
            <a:ext cx="8229600" cy="792162"/>
          </a:xfrm>
        </p:spPr>
        <p:txBody>
          <a:bodyPr/>
          <a:lstStyle/>
          <a:p>
            <a:pPr eaLnBrk="1" hangingPunct="1"/>
            <a:r>
              <a:rPr lang="en-US" altLang="en-US" sz="3600" b="1" smtClean="0"/>
              <a:t>Sum of First </a:t>
            </a:r>
            <a:r>
              <a:rPr lang="en-US" altLang="en-US" sz="3600" b="1" i="1" smtClean="0"/>
              <a:t>n</a:t>
            </a:r>
            <a:r>
              <a:rPr lang="en-US" altLang="en-US" sz="3600" b="1" smtClean="0"/>
              <a:t> Positive Odd  Integers</a:t>
            </a:r>
          </a:p>
        </p:txBody>
      </p:sp>
      <p:sp>
        <p:nvSpPr>
          <p:cNvPr id="102403" name="Text Box 3"/>
          <p:cNvSpPr txBox="1">
            <a:spLocks noChangeArrowheads="1"/>
          </p:cNvSpPr>
          <p:nvPr/>
        </p:nvSpPr>
        <p:spPr bwMode="auto">
          <a:xfrm>
            <a:off x="2362200" y="1143000"/>
            <a:ext cx="7848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Let </a:t>
            </a:r>
            <a:r>
              <a:rPr lang="en-US" altLang="en-US" sz="2000" i="1"/>
              <a:t>Odd</a:t>
            </a:r>
            <a:r>
              <a:rPr lang="en-US" altLang="en-US" sz="2000" i="1" baseline="-25000"/>
              <a:t>i</a:t>
            </a:r>
            <a:r>
              <a:rPr lang="en-US" altLang="en-US" sz="2000"/>
              <a:t> = 2(</a:t>
            </a:r>
            <a:r>
              <a:rPr lang="en-US" altLang="en-US" sz="2000" i="1"/>
              <a:t>i</a:t>
            </a:r>
            <a:r>
              <a:rPr lang="en-US" altLang="en-US" sz="2000"/>
              <a:t> – 1) + 1 denote the </a:t>
            </a:r>
            <a:r>
              <a:rPr lang="en-US" altLang="en-US" sz="2000" i="1"/>
              <a:t>i</a:t>
            </a:r>
            <a:r>
              <a:rPr lang="en-US" altLang="en-US" sz="2000" baseline="30000"/>
              <a:t>th</a:t>
            </a:r>
            <a:r>
              <a:rPr lang="en-US" altLang="en-US" sz="2000"/>
              <a:t> odd positive integer.  Then we can rewrite the claim as:</a:t>
            </a:r>
            <a:endParaRPr lang="en-US" altLang="en-US" sz="2000">
              <a:sym typeface="Symbol" panose="05050102010706020507" pitchFamily="18" charset="2"/>
            </a:endParaRPr>
          </a:p>
        </p:txBody>
      </p:sp>
      <p:sp>
        <p:nvSpPr>
          <p:cNvPr id="102404" name="Rectangle 5"/>
          <p:cNvSpPr>
            <a:spLocks noChangeArrowheads="1"/>
          </p:cNvSpPr>
          <p:nvPr/>
        </p:nvSpPr>
        <p:spPr bwMode="auto">
          <a:xfrm>
            <a:off x="1524000" y="3059113"/>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aphicFrame>
        <p:nvGraphicFramePr>
          <p:cNvPr id="102405" name="Object 4"/>
          <p:cNvGraphicFramePr>
            <a:graphicFrameLocks noChangeAspect="1"/>
          </p:cNvGraphicFramePr>
          <p:nvPr/>
        </p:nvGraphicFramePr>
        <p:xfrm>
          <a:off x="5410200" y="1828800"/>
          <a:ext cx="1295400" cy="593725"/>
        </p:xfrm>
        <a:graphic>
          <a:graphicData uri="http://schemas.openxmlformats.org/presentationml/2006/ole">
            <mc:AlternateContent xmlns:mc="http://schemas.openxmlformats.org/markup-compatibility/2006">
              <mc:Choice xmlns:v="urn:schemas-microsoft-com:vml" Requires="v">
                <p:oleObj spid="_x0000_s102468" name="Equation" r:id="rId4" imgW="939392" imgH="431613" progId="Equation.3">
                  <p:embed/>
                </p:oleObj>
              </mc:Choice>
              <mc:Fallback>
                <p:oleObj name="Equation" r:id="rId4" imgW="939392" imgH="431613"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0200" y="1828800"/>
                        <a:ext cx="1295400"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06" name="Rectangle 6"/>
          <p:cNvSpPr>
            <a:spLocks noChangeArrowheads="1"/>
          </p:cNvSpPr>
          <p:nvPr/>
        </p:nvSpPr>
        <p:spPr bwMode="auto">
          <a:xfrm>
            <a:off x="1524000" y="3430588"/>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02407" name="Text Box 7"/>
          <p:cNvSpPr txBox="1">
            <a:spLocks noChangeArrowheads="1"/>
          </p:cNvSpPr>
          <p:nvPr/>
        </p:nvSpPr>
        <p:spPr bwMode="auto">
          <a:xfrm>
            <a:off x="4495800" y="1981200"/>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sym typeface="Symbol" panose="05050102010706020507" pitchFamily="18" charset="2"/>
              </a:rPr>
              <a:t></a:t>
            </a:r>
            <a:r>
              <a:rPr lang="en-US" altLang="en-US" sz="1800" i="1"/>
              <a:t>n</a:t>
            </a:r>
            <a:r>
              <a:rPr lang="en-US" altLang="en-US" sz="1800"/>
              <a:t> </a:t>
            </a:r>
            <a:r>
              <a:rPr lang="en-US" altLang="en-US" sz="1800">
                <a:sym typeface="Symbol" panose="05050102010706020507" pitchFamily="18" charset="2"/>
              </a:rPr>
              <a:t></a:t>
            </a:r>
            <a:r>
              <a:rPr lang="en-US" altLang="en-US" sz="1800"/>
              <a:t> 1 </a:t>
            </a:r>
          </a:p>
        </p:txBody>
      </p:sp>
      <p:sp>
        <p:nvSpPr>
          <p:cNvPr id="102408" name="Text Box 8"/>
          <p:cNvSpPr txBox="1">
            <a:spLocks noChangeArrowheads="1"/>
          </p:cNvSpPr>
          <p:nvPr/>
        </p:nvSpPr>
        <p:spPr bwMode="auto">
          <a:xfrm>
            <a:off x="2438400" y="2438400"/>
            <a:ext cx="7620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The proof of the claim is by induction on </a:t>
            </a:r>
            <a:r>
              <a:rPr lang="en-US" altLang="en-US" sz="2000" i="1"/>
              <a:t>n</a:t>
            </a:r>
            <a:r>
              <a:rPr lang="en-US" altLang="en-US" sz="2000"/>
              <a:t>:</a:t>
            </a:r>
          </a:p>
          <a:p>
            <a:pPr eaLnBrk="1" hangingPunct="1">
              <a:spcBef>
                <a:spcPct val="0"/>
              </a:spcBef>
              <a:buFontTx/>
              <a:buNone/>
            </a:pPr>
            <a:r>
              <a:rPr lang="en-US" altLang="en-US" sz="2000"/>
              <a:t>Base case: take 1 as the base case.  1 = 1</a:t>
            </a:r>
            <a:r>
              <a:rPr lang="en-US" altLang="en-US" sz="2000" baseline="30000"/>
              <a:t>2</a:t>
            </a:r>
            <a:r>
              <a:rPr lang="en-US" altLang="en-US" sz="2000"/>
              <a:t>.</a:t>
            </a:r>
          </a:p>
        </p:txBody>
      </p:sp>
      <p:sp>
        <p:nvSpPr>
          <p:cNvPr id="102409" name="Rectangle 10"/>
          <p:cNvSpPr>
            <a:spLocks noChangeArrowheads="1"/>
          </p:cNvSpPr>
          <p:nvPr/>
        </p:nvSpPr>
        <p:spPr bwMode="auto">
          <a:xfrm>
            <a:off x="1524000" y="3044825"/>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aphicFrame>
        <p:nvGraphicFramePr>
          <p:cNvPr id="102410" name="Object 9"/>
          <p:cNvGraphicFramePr>
            <a:graphicFrameLocks noChangeAspect="1"/>
          </p:cNvGraphicFramePr>
          <p:nvPr/>
        </p:nvGraphicFramePr>
        <p:xfrm>
          <a:off x="3733800" y="3124200"/>
          <a:ext cx="4267200" cy="644525"/>
        </p:xfrm>
        <a:graphic>
          <a:graphicData uri="http://schemas.openxmlformats.org/presentationml/2006/ole">
            <mc:AlternateContent xmlns:mc="http://schemas.openxmlformats.org/markup-compatibility/2006">
              <mc:Choice xmlns:v="urn:schemas-microsoft-com:vml" Requires="v">
                <p:oleObj spid="_x0000_s102469" name="Equation" r:id="rId6" imgW="2844800" imgH="431800" progId="Equation.3">
                  <p:embed/>
                </p:oleObj>
              </mc:Choice>
              <mc:Fallback>
                <p:oleObj name="Equation" r:id="rId6" imgW="2844800" imgH="43180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3124200"/>
                        <a:ext cx="4267200"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11" name="Text Box 11"/>
          <p:cNvSpPr txBox="1">
            <a:spLocks noChangeArrowheads="1"/>
          </p:cNvSpPr>
          <p:nvPr/>
        </p:nvSpPr>
        <p:spPr bwMode="auto">
          <a:xfrm>
            <a:off x="2438400" y="3200400"/>
            <a:ext cx="1752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a:t>Prove:</a:t>
            </a:r>
          </a:p>
        </p:txBody>
      </p:sp>
      <p:pic>
        <p:nvPicPr>
          <p:cNvPr id="102412"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0"/>
            <a:ext cx="4921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13" name="Picture 1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048000" y="3886200"/>
            <a:ext cx="8001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14" name="Picture 1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343400" y="3886200"/>
            <a:ext cx="1524000" cy="60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15" name="Rectangle 16"/>
          <p:cNvSpPr>
            <a:spLocks noChangeArrowheads="1"/>
          </p:cNvSpPr>
          <p:nvPr/>
        </p:nvSpPr>
        <p:spPr bwMode="auto">
          <a:xfrm>
            <a:off x="5624513" y="2686050"/>
            <a:ext cx="4286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1000">
                <a:cs typeface="Times New Roman" panose="02020603050405020304" pitchFamily="18" charset="0"/>
              </a:rPr>
              <a:t>       </a:t>
            </a:r>
            <a:endParaRPr lang="en-US" altLang="en-US" sz="1800"/>
          </a:p>
        </p:txBody>
      </p:sp>
      <p:sp>
        <p:nvSpPr>
          <p:cNvPr id="102416" name="Text Box 19"/>
          <p:cNvSpPr txBox="1">
            <a:spLocks noChangeArrowheads="1"/>
          </p:cNvSpPr>
          <p:nvPr/>
        </p:nvSpPr>
        <p:spPr bwMode="auto">
          <a:xfrm>
            <a:off x="3886200" y="39624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a:t>
            </a:r>
          </a:p>
        </p:txBody>
      </p:sp>
      <p:sp>
        <p:nvSpPr>
          <p:cNvPr id="102417" name="Text Box 20"/>
          <p:cNvSpPr txBox="1">
            <a:spLocks noChangeArrowheads="1"/>
          </p:cNvSpPr>
          <p:nvPr/>
        </p:nvSpPr>
        <p:spPr bwMode="auto">
          <a:xfrm>
            <a:off x="3733800" y="4648200"/>
            <a:ext cx="67818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  </a:t>
            </a:r>
            <a:r>
              <a:rPr lang="en-US" altLang="en-US" sz="2000"/>
              <a:t>= </a:t>
            </a:r>
            <a:r>
              <a:rPr lang="en-US" altLang="en-US" sz="2000" i="1"/>
              <a:t>n</a:t>
            </a:r>
            <a:r>
              <a:rPr lang="en-US" altLang="en-US" sz="2000" baseline="30000"/>
              <a:t>2</a:t>
            </a:r>
            <a:r>
              <a:rPr lang="en-US" altLang="en-US" sz="2000"/>
              <a:t>+ </a:t>
            </a:r>
            <a:r>
              <a:rPr lang="en-US" altLang="en-US" sz="2000" i="1"/>
              <a:t>Odd</a:t>
            </a:r>
            <a:r>
              <a:rPr lang="en-US" altLang="en-US" sz="2000" i="1" baseline="-25000"/>
              <a:t>n</a:t>
            </a:r>
            <a:r>
              <a:rPr lang="en-US" altLang="en-US" sz="2000" baseline="-25000"/>
              <a:t>+1</a:t>
            </a:r>
            <a:r>
              <a:rPr lang="en-US" altLang="en-US" sz="2000"/>
              <a:t>.        	(Induction hypothesis.)</a:t>
            </a:r>
          </a:p>
          <a:p>
            <a:pPr eaLnBrk="1" hangingPunct="1">
              <a:spcBef>
                <a:spcPct val="0"/>
              </a:spcBef>
              <a:buFontTx/>
              <a:buNone/>
            </a:pPr>
            <a:r>
              <a:rPr lang="en-US" altLang="en-US" sz="2000"/>
              <a:t>  = </a:t>
            </a:r>
            <a:r>
              <a:rPr lang="en-US" altLang="en-US" sz="2000" i="1"/>
              <a:t>n</a:t>
            </a:r>
            <a:r>
              <a:rPr lang="en-US" altLang="en-US" sz="2000" baseline="30000"/>
              <a:t>2</a:t>
            </a:r>
            <a:r>
              <a:rPr lang="en-US" altLang="en-US" sz="2000"/>
              <a:t> + 2</a:t>
            </a:r>
            <a:r>
              <a:rPr lang="en-US" altLang="en-US" sz="2000" i="1"/>
              <a:t>n</a:t>
            </a:r>
            <a:r>
              <a:rPr lang="en-US" altLang="en-US" sz="2000"/>
              <a:t> + 1.            	(</a:t>
            </a:r>
            <a:r>
              <a:rPr lang="en-US" altLang="en-US" sz="2000" i="1"/>
              <a:t>Odd</a:t>
            </a:r>
            <a:r>
              <a:rPr lang="en-US" altLang="en-US" sz="2000" i="1" baseline="-25000"/>
              <a:t>n</a:t>
            </a:r>
            <a:r>
              <a:rPr lang="en-US" altLang="en-US" sz="2000" baseline="-25000"/>
              <a:t>+1</a:t>
            </a:r>
            <a:r>
              <a:rPr lang="en-US" altLang="en-US" sz="2000"/>
              <a:t> = 2(</a:t>
            </a:r>
            <a:r>
              <a:rPr lang="en-US" altLang="en-US" sz="2000" i="1"/>
              <a:t>n</a:t>
            </a:r>
            <a:r>
              <a:rPr lang="en-US" altLang="en-US" sz="2000"/>
              <a:t>+1–1) + 1 = 2</a:t>
            </a:r>
            <a:r>
              <a:rPr lang="en-US" altLang="en-US" sz="2000" i="1"/>
              <a:t>n</a:t>
            </a:r>
            <a:r>
              <a:rPr lang="en-US" altLang="en-US" sz="2000"/>
              <a:t> + 1.)</a:t>
            </a:r>
          </a:p>
          <a:p>
            <a:pPr eaLnBrk="1" hangingPunct="1">
              <a:spcBef>
                <a:spcPct val="0"/>
              </a:spcBef>
              <a:buFontTx/>
              <a:buNone/>
            </a:pPr>
            <a:r>
              <a:rPr lang="en-US" altLang="en-US" sz="2000"/>
              <a:t>  = (</a:t>
            </a:r>
            <a:r>
              <a:rPr lang="en-US" altLang="en-US" sz="2000" i="1"/>
              <a:t>n</a:t>
            </a:r>
            <a:r>
              <a:rPr lang="en-US" altLang="en-US" sz="2000"/>
              <a:t> + 1)</a:t>
            </a:r>
            <a:r>
              <a:rPr lang="en-US" altLang="en-US" sz="2000" baseline="30000"/>
              <a:t>2</a:t>
            </a:r>
            <a:r>
              <a:rPr lang="en-US" altLang="en-US" sz="2000"/>
              <a:t>. </a:t>
            </a:r>
            <a:r>
              <a:rPr lang="en-US" altLang="en-US" sz="1800"/>
              <a:t>		 </a:t>
            </a:r>
          </a:p>
        </p:txBody>
      </p:sp>
      <p:sp>
        <p:nvSpPr>
          <p:cNvPr id="1042" name="TextBox 17"/>
          <p:cNvSpPr txBox="1">
            <a:spLocks noChangeArrowheads="1"/>
          </p:cNvSpPr>
          <p:nvPr/>
        </p:nvSpPr>
        <p:spPr bwMode="auto">
          <a:xfrm>
            <a:off x="2362200" y="5791200"/>
            <a:ext cx="7467600" cy="923925"/>
          </a:xfrm>
          <a:prstGeom prst="rect">
            <a:avLst/>
          </a:prstGeom>
          <a:noFill/>
          <a:ln w="9525">
            <a:noFill/>
            <a:miter lim="800000"/>
            <a:headEnd/>
            <a:tailEnd/>
          </a:ln>
        </p:spPr>
        <p:txBody>
          <a:bodyPr>
            <a:spAutoFit/>
          </a:bodyPr>
          <a:lstStyle/>
          <a:p>
            <a:pPr>
              <a:defRPr/>
            </a:pPr>
            <a:r>
              <a:rPr lang="en-US" dirty="0">
                <a:latin typeface="Arial" charset="0"/>
              </a:rPr>
              <a:t>Note that we start with one side of the equation we are trying to prove, and transform to get the other side.  We do </a:t>
            </a:r>
            <a:r>
              <a:rPr lang="en-US" b="1" dirty="0">
                <a:solidFill>
                  <a:schemeClr val="accent5">
                    <a:lumMod val="50000"/>
                  </a:schemeClr>
                </a:solidFill>
                <a:latin typeface="Arial" charset="0"/>
              </a:rPr>
              <a:t>not</a:t>
            </a:r>
            <a:r>
              <a:rPr lang="en-US" dirty="0">
                <a:latin typeface="Arial" charset="0"/>
              </a:rPr>
              <a:t> treat it like solving an equation, where we transform both sides in the same way.</a:t>
            </a:r>
          </a:p>
        </p:txBody>
      </p:sp>
      <p:sp>
        <p:nvSpPr>
          <p:cNvPr id="102419" name="TextBox 1"/>
          <p:cNvSpPr txBox="1">
            <a:spLocks noChangeArrowheads="1"/>
          </p:cNvSpPr>
          <p:nvPr/>
        </p:nvSpPr>
        <p:spPr bwMode="auto">
          <a:xfrm>
            <a:off x="8229600" y="1981200"/>
            <a:ext cx="1828800" cy="923925"/>
          </a:xfrm>
          <a:prstGeom prst="rect">
            <a:avLst/>
          </a:prstGeom>
          <a:noFill/>
          <a:ln w="349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For reference; </a:t>
            </a:r>
            <a:br>
              <a:rPr lang="en-US" altLang="en-US" sz="1800"/>
            </a:br>
            <a:r>
              <a:rPr lang="en-US" altLang="en-US" sz="1800"/>
              <a:t>we will not do this in class</a:t>
            </a:r>
          </a:p>
        </p:txBody>
      </p:sp>
    </p:spTree>
  </p:cSld>
  <p:clrMapOvr>
    <a:masterClrMapping/>
  </p:clrMapOvr>
  <p:transition spd="slow">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1"/>
          <p:cNvSpPr>
            <a:spLocks noGrp="1"/>
          </p:cNvSpPr>
          <p:nvPr>
            <p:ph type="title"/>
          </p:nvPr>
        </p:nvSpPr>
        <p:spPr/>
        <p:txBody>
          <a:bodyPr/>
          <a:lstStyle/>
          <a:p>
            <a:pPr>
              <a:defRPr/>
            </a:pPr>
            <a:r>
              <a:rPr lang="en-US" dirty="0" smtClean="0">
                <a:solidFill>
                  <a:schemeClr val="accent5">
                    <a:lumMod val="50000"/>
                  </a:schemeClr>
                </a:solidFill>
              </a:rPr>
              <a:t>Strong induction</a:t>
            </a:r>
          </a:p>
        </p:txBody>
      </p:sp>
      <p:sp>
        <p:nvSpPr>
          <p:cNvPr id="10243" name="Content Placeholder 2"/>
          <p:cNvSpPr>
            <a:spLocks noGrp="1"/>
          </p:cNvSpPr>
          <p:nvPr>
            <p:ph idx="1"/>
          </p:nvPr>
        </p:nvSpPr>
        <p:spPr>
          <a:xfrm>
            <a:off x="1524000" y="1600200"/>
            <a:ext cx="9144000" cy="4525963"/>
          </a:xfrm>
        </p:spPr>
        <p:txBody>
          <a:bodyPr/>
          <a:lstStyle/>
          <a:p>
            <a:pPr>
              <a:defRPr/>
            </a:pPr>
            <a:r>
              <a:rPr lang="en-US" dirty="0" smtClean="0"/>
              <a:t>To prove that predicate P(n) is true for all </a:t>
            </a:r>
            <a:r>
              <a:rPr lang="en-US" dirty="0" err="1" smtClean="0"/>
              <a:t>n≥b</a:t>
            </a:r>
            <a:r>
              <a:rPr lang="en-US" dirty="0" smtClean="0"/>
              <a:t>:</a:t>
            </a:r>
          </a:p>
          <a:p>
            <a:pPr lvl="1">
              <a:defRPr/>
            </a:pPr>
            <a:r>
              <a:rPr lang="en-US" dirty="0" smtClean="0"/>
              <a:t>Show that P(b) is true [and perhaps P(b+1)</a:t>
            </a:r>
            <a:r>
              <a:rPr lang="en-US" b="1" dirty="0" smtClean="0">
                <a:solidFill>
                  <a:schemeClr val="accent5">
                    <a:lumMod val="50000"/>
                  </a:schemeClr>
                </a:solidFill>
              </a:rPr>
              <a:t> *</a:t>
            </a:r>
            <a:r>
              <a:rPr lang="en-US" dirty="0" smtClean="0"/>
              <a:t>] </a:t>
            </a:r>
          </a:p>
          <a:p>
            <a:pPr lvl="1">
              <a:defRPr/>
            </a:pPr>
            <a:r>
              <a:rPr lang="en-US" dirty="0" smtClean="0"/>
              <a:t>Show that for all j&gt;b, if P(k) is true for all k with b≤ k&lt;j, then P(j) is true. In symbols:</a:t>
            </a:r>
            <a:br>
              <a:rPr lang="en-US" dirty="0" smtClean="0"/>
            </a:br>
            <a:r>
              <a:rPr lang="en-US" dirty="0" smtClean="0"/>
              <a:t/>
            </a:r>
            <a:br>
              <a:rPr lang="en-US" dirty="0" smtClean="0"/>
            </a:br>
            <a:r>
              <a:rPr lang="en-US" dirty="0" smtClean="0">
                <a:sym typeface="Symbol" pitchFamily="18" charset="2"/>
              </a:rPr>
              <a:t></a:t>
            </a:r>
            <a:r>
              <a:rPr lang="en-US" i="1" dirty="0" smtClean="0"/>
              <a:t>j</a:t>
            </a:r>
            <a:r>
              <a:rPr lang="en-US" dirty="0" smtClean="0"/>
              <a:t> </a:t>
            </a:r>
            <a:r>
              <a:rPr lang="en-US" dirty="0" smtClean="0">
                <a:sym typeface="Symbol" pitchFamily="18" charset="2"/>
              </a:rPr>
              <a:t>&gt;</a:t>
            </a:r>
            <a:r>
              <a:rPr lang="en-US" dirty="0" smtClean="0"/>
              <a:t>b ((</a:t>
            </a:r>
            <a:r>
              <a:rPr lang="en-US" dirty="0" smtClean="0">
                <a:sym typeface="Symbol" pitchFamily="18" charset="2"/>
              </a:rPr>
              <a:t></a:t>
            </a:r>
            <a:r>
              <a:rPr lang="en-US" i="1" dirty="0" smtClean="0"/>
              <a:t>k (</a:t>
            </a:r>
            <a:r>
              <a:rPr lang="en-US" dirty="0" err="1" smtClean="0"/>
              <a:t>b≤k</a:t>
            </a:r>
            <a:r>
              <a:rPr lang="en-US" dirty="0" smtClean="0"/>
              <a:t>&lt;j </a:t>
            </a:r>
            <a:r>
              <a:rPr lang="en-US" dirty="0" smtClean="0">
                <a:sym typeface="Symbol" pitchFamily="18" charset="2"/>
              </a:rPr>
              <a:t> P(k))  P(j))</a:t>
            </a:r>
            <a:endParaRPr lang="en-US" dirty="0" smtClean="0"/>
          </a:p>
          <a:p>
            <a:pPr lvl="1">
              <a:buFontTx/>
              <a:buNone/>
              <a:defRPr/>
            </a:pPr>
            <a:r>
              <a:rPr lang="en-US" dirty="0" smtClean="0"/>
              <a:t/>
            </a:r>
            <a:br>
              <a:rPr lang="en-US" dirty="0" smtClean="0"/>
            </a:br>
            <a:r>
              <a:rPr lang="en-US" b="1" dirty="0" smtClean="0">
                <a:solidFill>
                  <a:schemeClr val="accent5">
                    <a:lumMod val="50000"/>
                  </a:schemeClr>
                </a:solidFill>
              </a:rPr>
              <a:t>*</a:t>
            </a:r>
            <a:r>
              <a:rPr lang="en-US" dirty="0" smtClean="0"/>
              <a:t> </a:t>
            </a:r>
            <a:r>
              <a:rPr lang="en-US" sz="1800" dirty="0"/>
              <a:t>We may have to show it directly for more than </a:t>
            </a:r>
            <a:br>
              <a:rPr lang="en-US" sz="1800" dirty="0"/>
            </a:br>
            <a:r>
              <a:rPr lang="en-US" sz="1800" dirty="0"/>
              <a:t>    one or two values, but there should always be </a:t>
            </a:r>
            <a:br>
              <a:rPr lang="en-US" sz="1800" dirty="0"/>
            </a:br>
            <a:r>
              <a:rPr lang="en-US" sz="1800" dirty="0"/>
              <a:t>    a finite number of base cases.</a:t>
            </a:r>
          </a:p>
        </p:txBody>
      </p:sp>
      <p:sp>
        <p:nvSpPr>
          <p:cNvPr id="4" name="Rectangle 3"/>
          <p:cNvSpPr/>
          <p:nvPr/>
        </p:nvSpPr>
        <p:spPr>
          <a:xfrm>
            <a:off x="2514600" y="5061991"/>
            <a:ext cx="5105400" cy="1066800"/>
          </a:xfrm>
          <a:prstGeom prst="rect">
            <a:avLst/>
          </a:prstGeom>
          <a:noFill/>
          <a:ln w="349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spd="slow">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p:txBody>
          <a:bodyPr/>
          <a:lstStyle/>
          <a:p>
            <a:pPr>
              <a:defRPr/>
            </a:pPr>
            <a:r>
              <a:rPr lang="en-US" dirty="0" smtClean="0">
                <a:solidFill>
                  <a:schemeClr val="accent5">
                    <a:lumMod val="50000"/>
                  </a:schemeClr>
                </a:solidFill>
              </a:rPr>
              <a:t>Fibonacci Running Time</a:t>
            </a:r>
          </a:p>
        </p:txBody>
      </p:sp>
      <p:sp>
        <p:nvSpPr>
          <p:cNvPr id="3" name="Content Placeholder 2"/>
          <p:cNvSpPr>
            <a:spLocks noGrp="1"/>
          </p:cNvSpPr>
          <p:nvPr>
            <p:ph idx="1"/>
          </p:nvPr>
        </p:nvSpPr>
        <p:spPr>
          <a:xfrm>
            <a:off x="1066800" y="1417638"/>
            <a:ext cx="7543800" cy="4800600"/>
          </a:xfrm>
        </p:spPr>
        <p:txBody>
          <a:bodyPr>
            <a:normAutofit fontScale="85000" lnSpcReduction="20000"/>
          </a:bodyPr>
          <a:lstStyle/>
          <a:p>
            <a:pPr>
              <a:spcBef>
                <a:spcPts val="0"/>
              </a:spcBef>
              <a:spcAft>
                <a:spcPts val="600"/>
              </a:spcAft>
              <a:defRPr/>
            </a:pPr>
            <a:r>
              <a:rPr lang="en-US" sz="2800" dirty="0"/>
              <a:t>From Weiss, Data Structures and Problem Solving with Java, Section 7.3.4</a:t>
            </a:r>
          </a:p>
          <a:p>
            <a:pPr>
              <a:spcBef>
                <a:spcPts val="0"/>
              </a:spcBef>
              <a:spcAft>
                <a:spcPts val="600"/>
              </a:spcAft>
              <a:defRPr/>
            </a:pPr>
            <a:r>
              <a:rPr lang="en-US" sz="2800" dirty="0"/>
              <a:t>Consider this function to recursively calculate Fibonacci numbers:  </a:t>
            </a:r>
            <a:r>
              <a:rPr lang="en-US" dirty="0" smtClean="0"/>
              <a:t/>
            </a:r>
            <a:br>
              <a:rPr lang="en-US" dirty="0" smtClean="0"/>
            </a:br>
            <a:r>
              <a:rPr lang="en-US" sz="2800" dirty="0"/>
              <a:t>F</a:t>
            </a:r>
            <a:r>
              <a:rPr lang="en-US" sz="2800" baseline="-25000" dirty="0"/>
              <a:t>0</a:t>
            </a:r>
            <a:r>
              <a:rPr lang="en-US" sz="2800" dirty="0"/>
              <a:t>=0        F</a:t>
            </a:r>
            <a:r>
              <a:rPr lang="en-US" sz="2800" baseline="-25000" dirty="0"/>
              <a:t>1</a:t>
            </a:r>
            <a:r>
              <a:rPr lang="en-US" sz="2800" dirty="0"/>
              <a:t>=1          F</a:t>
            </a:r>
            <a:r>
              <a:rPr lang="en-US" sz="2800" baseline="-25000" dirty="0"/>
              <a:t>n</a:t>
            </a:r>
            <a:r>
              <a:rPr lang="en-US" sz="2800" dirty="0"/>
              <a:t> = F</a:t>
            </a:r>
            <a:r>
              <a:rPr lang="en-US" sz="2800" baseline="-25000" dirty="0"/>
              <a:t>n-1</a:t>
            </a:r>
            <a:r>
              <a:rPr lang="en-US" sz="2800" dirty="0"/>
              <a:t>+F</a:t>
            </a:r>
            <a:r>
              <a:rPr lang="en-US" sz="2800" baseline="-25000" dirty="0"/>
              <a:t>n-2</a:t>
            </a:r>
            <a:r>
              <a:rPr lang="en-US" sz="2800" dirty="0"/>
              <a:t> if n≥2.</a:t>
            </a:r>
          </a:p>
          <a:p>
            <a:pPr lvl="1">
              <a:spcBef>
                <a:spcPts val="0"/>
              </a:spcBef>
              <a:spcAft>
                <a:spcPts val="600"/>
              </a:spcAft>
              <a:defRPr/>
            </a:pPr>
            <a:r>
              <a:rPr lang="pt-BR" sz="2600" b="1" dirty="0">
                <a:solidFill>
                  <a:srgbClr val="3E868E"/>
                </a:solidFill>
                <a:latin typeface="Courier New" pitchFamily="49" charset="0"/>
                <a:cs typeface="Courier New" pitchFamily="49" charset="0"/>
              </a:rPr>
              <a:t>def fib(n):</a:t>
            </a:r>
            <a:br>
              <a:rPr lang="pt-BR" sz="2600" b="1" dirty="0">
                <a:solidFill>
                  <a:srgbClr val="3E868E"/>
                </a:solidFill>
                <a:latin typeface="Courier New" pitchFamily="49" charset="0"/>
                <a:cs typeface="Courier New" pitchFamily="49" charset="0"/>
              </a:rPr>
            </a:br>
            <a:r>
              <a:rPr lang="pt-BR" sz="2600" b="1" dirty="0">
                <a:solidFill>
                  <a:srgbClr val="3E868E"/>
                </a:solidFill>
                <a:latin typeface="Courier New" pitchFamily="49" charset="0"/>
                <a:cs typeface="Courier New" pitchFamily="49" charset="0"/>
              </a:rPr>
              <a:t>    if n &lt;= 1:</a:t>
            </a:r>
            <a:br>
              <a:rPr lang="pt-BR" sz="2600" b="1" dirty="0">
                <a:solidFill>
                  <a:srgbClr val="3E868E"/>
                </a:solidFill>
                <a:latin typeface="Courier New" pitchFamily="49" charset="0"/>
                <a:cs typeface="Courier New" pitchFamily="49" charset="0"/>
              </a:rPr>
            </a:br>
            <a:r>
              <a:rPr lang="pt-BR" sz="2600" b="1" dirty="0">
                <a:solidFill>
                  <a:srgbClr val="3E868E"/>
                </a:solidFill>
                <a:latin typeface="Courier New" pitchFamily="49" charset="0"/>
                <a:cs typeface="Courier New" pitchFamily="49" charset="0"/>
              </a:rPr>
              <a:t>        return n</a:t>
            </a:r>
            <a:br>
              <a:rPr lang="pt-BR" sz="2600" b="1" dirty="0">
                <a:solidFill>
                  <a:srgbClr val="3E868E"/>
                </a:solidFill>
                <a:latin typeface="Courier New" pitchFamily="49" charset="0"/>
                <a:cs typeface="Courier New" pitchFamily="49" charset="0"/>
              </a:rPr>
            </a:br>
            <a:r>
              <a:rPr lang="pt-BR" sz="2600" b="1" dirty="0">
                <a:solidFill>
                  <a:srgbClr val="3E868E"/>
                </a:solidFill>
                <a:latin typeface="Courier New" pitchFamily="49" charset="0"/>
                <a:cs typeface="Courier New" pitchFamily="49" charset="0"/>
              </a:rPr>
              <a:t>    return fib(n-1) + fib(n-2)</a:t>
            </a:r>
          </a:p>
          <a:p>
            <a:pPr>
              <a:spcBef>
                <a:spcPts val="0"/>
              </a:spcBef>
              <a:spcAft>
                <a:spcPts val="600"/>
              </a:spcAft>
              <a:defRPr/>
            </a:pPr>
            <a:r>
              <a:rPr lang="en-US" sz="2800" dirty="0"/>
              <a:t>Let C</a:t>
            </a:r>
            <a:r>
              <a:rPr lang="en-US" sz="2800" baseline="-25000" dirty="0"/>
              <a:t>N</a:t>
            </a:r>
            <a:r>
              <a:rPr lang="en-US" sz="2800" dirty="0"/>
              <a:t> be the total number of calls to </a:t>
            </a:r>
            <a:r>
              <a:rPr lang="en-US" sz="2800" i="1" dirty="0"/>
              <a:t>fib</a:t>
            </a:r>
            <a:r>
              <a:rPr lang="en-US" sz="2800" dirty="0"/>
              <a:t> during the computation of </a:t>
            </a:r>
            <a:r>
              <a:rPr lang="en-US" sz="2800" i="1" dirty="0"/>
              <a:t>fib(N)</a:t>
            </a:r>
            <a:r>
              <a:rPr lang="en-US" sz="2800" dirty="0"/>
              <a:t>.</a:t>
            </a:r>
          </a:p>
          <a:p>
            <a:pPr>
              <a:spcBef>
                <a:spcPts val="0"/>
              </a:spcBef>
              <a:spcAft>
                <a:spcPts val="600"/>
              </a:spcAft>
              <a:defRPr/>
            </a:pPr>
            <a:r>
              <a:rPr lang="en-US" sz="2800" dirty="0"/>
              <a:t>It’s easy to see that C</a:t>
            </a:r>
            <a:r>
              <a:rPr lang="en-US" sz="2800" baseline="-25000" dirty="0"/>
              <a:t>0</a:t>
            </a:r>
            <a:r>
              <a:rPr lang="en-US" sz="2800" dirty="0"/>
              <a:t>=C</a:t>
            </a:r>
            <a:r>
              <a:rPr lang="en-US" sz="2800" baseline="-25000" dirty="0"/>
              <a:t>1</a:t>
            </a:r>
            <a:r>
              <a:rPr lang="en-US" sz="2800" dirty="0"/>
              <a:t>=1 , </a:t>
            </a:r>
            <a:br>
              <a:rPr lang="en-US" sz="2800" dirty="0"/>
            </a:br>
            <a:r>
              <a:rPr lang="en-US" sz="2800" dirty="0"/>
              <a:t>and if N ≥ 2, C</a:t>
            </a:r>
            <a:r>
              <a:rPr lang="en-US" sz="2800" baseline="-25000" dirty="0"/>
              <a:t>N</a:t>
            </a:r>
            <a:r>
              <a:rPr lang="en-US" sz="2800" dirty="0"/>
              <a:t> = C</a:t>
            </a:r>
            <a:r>
              <a:rPr lang="en-US" sz="2800" baseline="-25000" dirty="0"/>
              <a:t>N-1</a:t>
            </a:r>
            <a:r>
              <a:rPr lang="en-US" sz="2800" dirty="0"/>
              <a:t> + C</a:t>
            </a:r>
            <a:r>
              <a:rPr lang="en-US" sz="2800" baseline="-25000" dirty="0"/>
              <a:t>N-2</a:t>
            </a:r>
            <a:r>
              <a:rPr lang="en-US" sz="2800" dirty="0"/>
              <a:t> + 1.</a:t>
            </a:r>
          </a:p>
          <a:p>
            <a:pPr>
              <a:spcBef>
                <a:spcPts val="0"/>
              </a:spcBef>
              <a:spcAft>
                <a:spcPts val="600"/>
              </a:spcAft>
              <a:defRPr/>
            </a:pPr>
            <a:r>
              <a:rPr lang="en-US" sz="2800" b="1" dirty="0">
                <a:solidFill>
                  <a:srgbClr val="3E868E"/>
                </a:solidFill>
              </a:rPr>
              <a:t>Prove that </a:t>
            </a:r>
            <a:r>
              <a:rPr lang="en-US" sz="2800" dirty="0"/>
              <a:t>for N ≥ 3, C</a:t>
            </a:r>
            <a:r>
              <a:rPr lang="en-US" sz="2800" baseline="-25000" dirty="0"/>
              <a:t>N</a:t>
            </a:r>
            <a:r>
              <a:rPr lang="en-US" sz="2800" dirty="0"/>
              <a:t> = F</a:t>
            </a:r>
            <a:r>
              <a:rPr lang="en-US" sz="2800" baseline="-25000" dirty="0"/>
              <a:t>N+2</a:t>
            </a:r>
            <a:r>
              <a:rPr lang="en-US" sz="2800" dirty="0"/>
              <a:t> + F</a:t>
            </a:r>
            <a:r>
              <a:rPr lang="en-US" sz="2800" baseline="-25000" dirty="0"/>
              <a:t>N-1</a:t>
            </a:r>
            <a:r>
              <a:rPr lang="en-US" sz="2800" dirty="0"/>
              <a:t> -1.</a:t>
            </a:r>
          </a:p>
        </p:txBody>
      </p:sp>
      <p:sp>
        <p:nvSpPr>
          <p:cNvPr id="2" name="TextBox 1"/>
          <p:cNvSpPr txBox="1"/>
          <p:nvPr/>
        </p:nvSpPr>
        <p:spPr>
          <a:xfrm>
            <a:off x="8610600" y="1600200"/>
            <a:ext cx="3200400" cy="3416320"/>
          </a:xfrm>
          <a:prstGeom prst="rect">
            <a:avLst/>
          </a:prstGeom>
          <a:solidFill>
            <a:srgbClr val="D0EAEC"/>
          </a:solidFill>
        </p:spPr>
        <p:txBody>
          <a:bodyPr wrap="square" rtlCol="0">
            <a:spAutoFit/>
          </a:bodyPr>
          <a:lstStyle/>
          <a:p>
            <a:r>
              <a:rPr lang="en-US" altLang="en-US" dirty="0"/>
              <a:t>Base cases, N=3, N=4</a:t>
            </a:r>
          </a:p>
          <a:p>
            <a:r>
              <a:rPr lang="en-US" altLang="en-US" dirty="0"/>
              <a:t>Assume by induction that if N&gt;=3, then C</a:t>
            </a:r>
            <a:r>
              <a:rPr lang="en-US" altLang="en-US" baseline="-25000" dirty="0"/>
              <a:t>N</a:t>
            </a:r>
            <a:r>
              <a:rPr lang="en-US" altLang="en-US" dirty="0"/>
              <a:t> and C</a:t>
            </a:r>
            <a:r>
              <a:rPr lang="en-US" altLang="en-US" baseline="-25000" dirty="0"/>
              <a:t>N+1</a:t>
            </a:r>
            <a:r>
              <a:rPr lang="en-US" altLang="en-US" dirty="0"/>
              <a:t> are the right things.  </a:t>
            </a:r>
            <a:endParaRPr lang="en-US" altLang="en-US" dirty="0" smtClean="0"/>
          </a:p>
          <a:p>
            <a:r>
              <a:rPr lang="en-US" altLang="en-US" dirty="0" smtClean="0"/>
              <a:t>Show </a:t>
            </a:r>
            <a:r>
              <a:rPr lang="en-US" altLang="en-US" dirty="0"/>
              <a:t>that C</a:t>
            </a:r>
            <a:r>
              <a:rPr lang="en-US" altLang="en-US" baseline="-25000" dirty="0"/>
              <a:t>N+2</a:t>
            </a:r>
            <a:r>
              <a:rPr lang="en-US" altLang="en-US" dirty="0"/>
              <a:t> is the right thing.</a:t>
            </a:r>
          </a:p>
          <a:p>
            <a:r>
              <a:rPr lang="en-US" altLang="en-US" dirty="0"/>
              <a:t>C</a:t>
            </a:r>
            <a:r>
              <a:rPr lang="en-US" altLang="en-US" baseline="-25000" dirty="0"/>
              <a:t>N+2</a:t>
            </a:r>
            <a:r>
              <a:rPr lang="en-US" altLang="en-US" dirty="0"/>
              <a:t> = 1 + C</a:t>
            </a:r>
            <a:r>
              <a:rPr lang="en-US" altLang="en-US" baseline="-25000" dirty="0"/>
              <a:t>N</a:t>
            </a:r>
            <a:r>
              <a:rPr lang="en-US" altLang="en-US" dirty="0"/>
              <a:t> + C</a:t>
            </a:r>
            <a:r>
              <a:rPr lang="en-US" altLang="en-US" baseline="-25000" dirty="0"/>
              <a:t>N+1</a:t>
            </a:r>
            <a:r>
              <a:rPr lang="en-US" altLang="en-US" dirty="0"/>
              <a:t> </a:t>
            </a:r>
            <a:endParaRPr lang="en-US" altLang="en-US" dirty="0" smtClean="0"/>
          </a:p>
          <a:p>
            <a:r>
              <a:rPr lang="en-US" altLang="en-US" dirty="0"/>
              <a:t> </a:t>
            </a:r>
            <a:r>
              <a:rPr lang="en-US" altLang="en-US" dirty="0" smtClean="0"/>
              <a:t>       = </a:t>
            </a:r>
            <a:r>
              <a:rPr lang="en-US" altLang="en-US" dirty="0"/>
              <a:t>(F</a:t>
            </a:r>
            <a:r>
              <a:rPr lang="en-US" altLang="en-US" baseline="-25000" dirty="0"/>
              <a:t>N+2</a:t>
            </a:r>
            <a:r>
              <a:rPr lang="en-US" altLang="en-US" dirty="0"/>
              <a:t> + F</a:t>
            </a:r>
            <a:r>
              <a:rPr lang="en-US" altLang="en-US" baseline="-25000" dirty="0"/>
              <a:t>N-1</a:t>
            </a:r>
            <a:r>
              <a:rPr lang="en-US" altLang="en-US" dirty="0"/>
              <a:t> – 1) + </a:t>
            </a:r>
            <a:endParaRPr lang="en-US" altLang="en-US" dirty="0" smtClean="0"/>
          </a:p>
          <a:p>
            <a:r>
              <a:rPr lang="en-US" altLang="en-US" dirty="0"/>
              <a:t> </a:t>
            </a:r>
            <a:r>
              <a:rPr lang="en-US" altLang="en-US" dirty="0" smtClean="0"/>
              <a:t>          (</a:t>
            </a:r>
            <a:r>
              <a:rPr lang="en-US" altLang="en-US" dirty="0"/>
              <a:t>F</a:t>
            </a:r>
            <a:r>
              <a:rPr lang="en-US" altLang="en-US" baseline="-25000" dirty="0"/>
              <a:t>N+3</a:t>
            </a:r>
            <a:r>
              <a:rPr lang="en-US" altLang="en-US" dirty="0"/>
              <a:t> + F</a:t>
            </a:r>
            <a:r>
              <a:rPr lang="en-US" altLang="en-US" baseline="-25000" dirty="0"/>
              <a:t>N</a:t>
            </a:r>
            <a:r>
              <a:rPr lang="en-US" altLang="en-US" dirty="0"/>
              <a:t> – 1)  + 1 </a:t>
            </a:r>
            <a:endParaRPr lang="en-US" altLang="en-US" dirty="0" smtClean="0"/>
          </a:p>
          <a:p>
            <a:r>
              <a:rPr lang="en-US" altLang="en-US" dirty="0"/>
              <a:t> </a:t>
            </a:r>
            <a:r>
              <a:rPr lang="en-US" altLang="en-US" dirty="0" smtClean="0"/>
              <a:t>        = </a:t>
            </a:r>
            <a:r>
              <a:rPr lang="en-US" altLang="en-US" dirty="0"/>
              <a:t>F</a:t>
            </a:r>
            <a:r>
              <a:rPr lang="en-US" altLang="en-US" baseline="-25000" dirty="0"/>
              <a:t>N+4</a:t>
            </a:r>
            <a:r>
              <a:rPr lang="en-US" altLang="en-US" dirty="0"/>
              <a:t> + F</a:t>
            </a:r>
            <a:r>
              <a:rPr lang="en-US" altLang="en-US" baseline="-25000" dirty="0"/>
              <a:t>N+1</a:t>
            </a:r>
            <a:r>
              <a:rPr lang="en-US" altLang="en-US" dirty="0"/>
              <a:t> – 1 </a:t>
            </a:r>
            <a:endParaRPr lang="en-US" altLang="en-US" dirty="0" smtClean="0"/>
          </a:p>
          <a:p>
            <a:r>
              <a:rPr lang="en-US" altLang="en-US" dirty="0"/>
              <a:t> </a:t>
            </a:r>
            <a:r>
              <a:rPr lang="en-US" altLang="en-US" dirty="0" smtClean="0"/>
              <a:t>        = </a:t>
            </a:r>
            <a:r>
              <a:rPr lang="en-US" altLang="en-US" dirty="0"/>
              <a:t>F</a:t>
            </a:r>
            <a:r>
              <a:rPr lang="en-US" altLang="en-US" baseline="-25000" dirty="0"/>
              <a:t>N+2+2</a:t>
            </a:r>
            <a:r>
              <a:rPr lang="en-US" altLang="en-US" dirty="0"/>
              <a:t> + F</a:t>
            </a:r>
            <a:r>
              <a:rPr lang="en-US" altLang="en-US" baseline="-25000" dirty="0"/>
              <a:t>N+2-1</a:t>
            </a:r>
            <a:r>
              <a:rPr lang="en-US" altLang="en-US" dirty="0"/>
              <a:t> – 1 </a:t>
            </a:r>
          </a:p>
          <a:p>
            <a:endParaRPr lang="en-US" dirty="0"/>
          </a:p>
        </p:txBody>
      </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2781300" y="1073290"/>
            <a:ext cx="7486650" cy="5632311"/>
          </a:xfrm>
          <a:prstGeom prst="rect">
            <a:avLst/>
          </a:prstGeom>
          <a:noFill/>
          <a:ln w="9525">
            <a:noFill/>
            <a:miter lim="800000"/>
            <a:headEnd/>
            <a:tailEnd/>
          </a:ln>
        </p:spPr>
        <p:txBody>
          <a:bodyPr>
            <a:spAutoFit/>
          </a:bodyPr>
          <a:lstStyle/>
          <a:p>
            <a:pPr marL="257175" indent="-257175" eaLnBrk="1" hangingPunct="1">
              <a:defRPr/>
            </a:pPr>
            <a:r>
              <a:rPr lang="en-US" sz="2400" i="1" dirty="0">
                <a:latin typeface="Arial" charset="0"/>
              </a:rPr>
              <a:t>Functions whose domains and ranges are languages</a:t>
            </a:r>
            <a:br>
              <a:rPr lang="en-US" sz="2400" i="1" dirty="0">
                <a:latin typeface="Arial" charset="0"/>
              </a:rPr>
            </a:br>
            <a:endParaRPr lang="en-US" sz="2400" i="1" dirty="0">
              <a:latin typeface="Arial" charset="0"/>
            </a:endParaRPr>
          </a:p>
          <a:p>
            <a:pPr marL="257175" indent="-257175" eaLnBrk="1" hangingPunct="1">
              <a:defRPr/>
            </a:pPr>
            <a:r>
              <a:rPr lang="en-US" sz="2400" i="1" dirty="0">
                <a:latin typeface="Arial" charset="0"/>
              </a:rPr>
              <a:t>maxstring</a:t>
            </a:r>
            <a:r>
              <a:rPr lang="en-US" sz="2400" dirty="0">
                <a:latin typeface="Arial" charset="0"/>
              </a:rPr>
              <a:t>(</a:t>
            </a:r>
            <a:r>
              <a:rPr lang="en-US" sz="2400" i="1" dirty="0">
                <a:latin typeface="Arial" charset="0"/>
              </a:rPr>
              <a:t>L</a:t>
            </a:r>
            <a:r>
              <a:rPr lang="en-US" sz="2400" dirty="0">
                <a:latin typeface="Arial" charset="0"/>
              </a:rPr>
              <a:t>) = {</a:t>
            </a:r>
            <a:r>
              <a:rPr lang="en-US" sz="2400" i="1" dirty="0">
                <a:latin typeface="Arial" charset="0"/>
              </a:rPr>
              <a:t>w</a:t>
            </a:r>
            <a:r>
              <a:rPr lang="en-US" sz="2400" dirty="0">
                <a:latin typeface="Arial" charset="0"/>
              </a:rPr>
              <a:t> </a:t>
            </a:r>
            <a:r>
              <a:rPr lang="en-US" sz="2400" dirty="0">
                <a:latin typeface="Arial" charset="0"/>
                <a:sym typeface="Symbol" pitchFamily="18" charset="2"/>
              </a:rPr>
              <a:t></a:t>
            </a:r>
            <a:r>
              <a:rPr lang="en-US" sz="2400" dirty="0">
                <a:latin typeface="Arial" charset="0"/>
              </a:rPr>
              <a:t> </a:t>
            </a:r>
            <a:r>
              <a:rPr lang="en-US" sz="2400" i="1" dirty="0">
                <a:latin typeface="Arial" charset="0"/>
              </a:rPr>
              <a:t>L</a:t>
            </a:r>
            <a:r>
              <a:rPr lang="en-US" sz="2400" dirty="0">
                <a:latin typeface="Arial" charset="0"/>
              </a:rPr>
              <a:t>: </a:t>
            </a:r>
            <a:r>
              <a:rPr lang="en-US" sz="2400" dirty="0">
                <a:latin typeface="Arial" charset="0"/>
                <a:sym typeface="Symbol" pitchFamily="18" charset="2"/>
              </a:rPr>
              <a:t></a:t>
            </a:r>
            <a:r>
              <a:rPr lang="en-US" sz="2400" i="1" dirty="0">
                <a:latin typeface="Arial" charset="0"/>
              </a:rPr>
              <a:t>z</a:t>
            </a:r>
            <a:r>
              <a:rPr lang="en-US" sz="2400" dirty="0">
                <a:latin typeface="Arial" charset="0"/>
              </a:rPr>
              <a:t> </a:t>
            </a:r>
            <a:r>
              <a:rPr lang="en-US" sz="2400" dirty="0">
                <a:latin typeface="Arial" charset="0"/>
                <a:sym typeface="Symbol" pitchFamily="18" charset="2"/>
              </a:rPr>
              <a:t></a:t>
            </a:r>
            <a:r>
              <a:rPr lang="en-US" sz="2400" dirty="0">
                <a:latin typeface="Arial" charset="0"/>
              </a:rPr>
              <a:t> </a:t>
            </a:r>
            <a:r>
              <a:rPr lang="en-US" sz="2400" dirty="0">
                <a:latin typeface="Arial" charset="0"/>
                <a:sym typeface="Symbol" pitchFamily="18" charset="2"/>
              </a:rPr>
              <a:t></a:t>
            </a:r>
            <a:r>
              <a:rPr lang="en-US" sz="2400" dirty="0">
                <a:latin typeface="Arial" charset="0"/>
              </a:rPr>
              <a:t>* (</a:t>
            </a:r>
            <a:r>
              <a:rPr lang="en-US" sz="2400" i="1" dirty="0">
                <a:latin typeface="Arial" charset="0"/>
              </a:rPr>
              <a:t>z</a:t>
            </a:r>
            <a:r>
              <a:rPr lang="en-US" sz="2400" dirty="0">
                <a:latin typeface="Arial" charset="0"/>
              </a:rPr>
              <a:t> </a:t>
            </a:r>
            <a:r>
              <a:rPr lang="en-US" sz="2400" dirty="0">
                <a:latin typeface="Arial" charset="0"/>
                <a:sym typeface="Symbol" pitchFamily="18" charset="2"/>
              </a:rPr>
              <a:t></a:t>
            </a:r>
            <a:r>
              <a:rPr lang="en-US" sz="2400" dirty="0">
                <a:latin typeface="Arial" charset="0"/>
              </a:rPr>
              <a:t> </a:t>
            </a:r>
            <a:r>
              <a:rPr lang="en-US" sz="2400" dirty="0">
                <a:latin typeface="Arial" charset="0"/>
                <a:sym typeface="Symbol" pitchFamily="18" charset="2"/>
              </a:rPr>
              <a:t></a:t>
            </a:r>
            <a:r>
              <a:rPr lang="en-US" sz="2400" dirty="0">
                <a:latin typeface="Arial" charset="0"/>
              </a:rPr>
              <a:t> </a:t>
            </a:r>
            <a:r>
              <a:rPr lang="en-US" sz="2400" dirty="0">
                <a:latin typeface="Arial" charset="0"/>
                <a:sym typeface="Symbol" pitchFamily="18" charset="2"/>
              </a:rPr>
              <a:t></a:t>
            </a:r>
            <a:r>
              <a:rPr lang="en-US" sz="2400" dirty="0">
                <a:latin typeface="Arial" charset="0"/>
              </a:rPr>
              <a:t> </a:t>
            </a:r>
            <a:r>
              <a:rPr lang="en-US" sz="2400" i="1" dirty="0" err="1">
                <a:latin typeface="Arial" charset="0"/>
              </a:rPr>
              <a:t>wz</a:t>
            </a:r>
            <a:r>
              <a:rPr lang="en-US" sz="2400" dirty="0">
                <a:latin typeface="Arial" charset="0"/>
              </a:rPr>
              <a:t> </a:t>
            </a:r>
            <a:r>
              <a:rPr lang="en-US" sz="2400" dirty="0">
                <a:latin typeface="Arial" charset="0"/>
                <a:sym typeface="Symbol" pitchFamily="18" charset="2"/>
              </a:rPr>
              <a:t></a:t>
            </a:r>
            <a:r>
              <a:rPr lang="en-US" sz="2400" dirty="0">
                <a:latin typeface="Arial" charset="0"/>
              </a:rPr>
              <a:t> </a:t>
            </a:r>
            <a:r>
              <a:rPr lang="en-US" sz="2400" i="1" dirty="0">
                <a:latin typeface="Arial" charset="0"/>
              </a:rPr>
              <a:t>L</a:t>
            </a:r>
            <a:r>
              <a:rPr lang="en-US" sz="2400" dirty="0">
                <a:latin typeface="Arial" charset="0"/>
              </a:rPr>
              <a:t>)}.  </a:t>
            </a:r>
          </a:p>
          <a:p>
            <a:pPr marL="257175" indent="-257175" eaLnBrk="1" hangingPunct="1">
              <a:defRPr/>
            </a:pPr>
            <a:endParaRPr lang="en-US" sz="2400" dirty="0">
              <a:latin typeface="Arial" charset="0"/>
            </a:endParaRPr>
          </a:p>
          <a:p>
            <a:pPr marL="257175" indent="-257175" eaLnBrk="1" hangingPunct="1">
              <a:defRPr/>
            </a:pPr>
            <a:r>
              <a:rPr lang="en-US" sz="2400" dirty="0">
                <a:latin typeface="Arial" charset="0"/>
              </a:rPr>
              <a:t>Examples:</a:t>
            </a:r>
          </a:p>
          <a:p>
            <a:pPr marL="257175" indent="-257175" eaLnBrk="1" hangingPunct="1">
              <a:defRPr/>
            </a:pPr>
            <a:endParaRPr lang="en-US" sz="2400" i="1" dirty="0">
              <a:latin typeface="Arial" charset="0"/>
            </a:endParaRPr>
          </a:p>
          <a:p>
            <a:pPr marL="257175" indent="-257175" eaLnBrk="1" hangingPunct="1">
              <a:defRPr/>
            </a:pPr>
            <a:r>
              <a:rPr lang="en-US" sz="2400" dirty="0">
                <a:latin typeface="Times New Roman" pitchFamily="18" charset="0"/>
                <a:cs typeface="Times New Roman" pitchFamily="18" charset="0"/>
              </a:rPr>
              <a:t>•</a:t>
            </a:r>
            <a:r>
              <a:rPr lang="en-US" sz="2400" i="1" dirty="0">
                <a:latin typeface="Arial" charset="0"/>
              </a:rPr>
              <a:t> </a:t>
            </a:r>
            <a:r>
              <a:rPr lang="en-US" sz="2400" i="1" dirty="0" err="1">
                <a:latin typeface="Arial" charset="0"/>
              </a:rPr>
              <a:t>maxstring</a:t>
            </a:r>
            <a:r>
              <a:rPr lang="en-US" sz="2400" dirty="0">
                <a:latin typeface="Arial" charset="0"/>
              </a:rPr>
              <a:t>( </a:t>
            </a:r>
            <a:r>
              <a:rPr lang="en-US" sz="2400" dirty="0" err="1">
                <a:latin typeface="Arial" charset="0"/>
              </a:rPr>
              <a:t>A</a:t>
            </a:r>
            <a:r>
              <a:rPr lang="en-US" sz="2400" baseline="30000" dirty="0" err="1">
                <a:latin typeface="Arial" charset="0"/>
              </a:rPr>
              <a:t>n</a:t>
            </a:r>
            <a:r>
              <a:rPr lang="en-US" sz="2400" dirty="0" err="1">
                <a:latin typeface="Arial" charset="0"/>
              </a:rPr>
              <a:t>B</a:t>
            </a:r>
            <a:r>
              <a:rPr lang="en-US" sz="2400" baseline="30000" dirty="0" err="1">
                <a:latin typeface="Arial" charset="0"/>
              </a:rPr>
              <a:t>n</a:t>
            </a:r>
            <a:r>
              <a:rPr lang="en-US" sz="2400" baseline="30000" dirty="0">
                <a:latin typeface="Arial" charset="0"/>
              </a:rPr>
              <a:t> </a:t>
            </a:r>
            <a:r>
              <a:rPr lang="en-US" sz="2400" dirty="0">
                <a:latin typeface="Arial" charset="0"/>
              </a:rPr>
              <a:t>)</a:t>
            </a:r>
          </a:p>
          <a:p>
            <a:pPr marL="257175" indent="-257175" eaLnBrk="1" hangingPunct="1">
              <a:defRPr/>
            </a:pPr>
            <a:endParaRPr lang="en-US" sz="2400" i="1" dirty="0">
              <a:latin typeface="Arial" charset="0"/>
            </a:endParaRPr>
          </a:p>
          <a:p>
            <a:pPr marL="257175" indent="-257175" eaLnBrk="1" hangingPunct="1">
              <a:defRPr/>
            </a:pPr>
            <a:r>
              <a:rPr lang="en-US" sz="2400" dirty="0">
                <a:latin typeface="Times New Roman" pitchFamily="18" charset="0"/>
                <a:cs typeface="Times New Roman" pitchFamily="18" charset="0"/>
              </a:rPr>
              <a:t>•</a:t>
            </a:r>
            <a:r>
              <a:rPr lang="en-US" sz="2400" i="1" dirty="0">
                <a:latin typeface="Arial" charset="0"/>
              </a:rPr>
              <a:t> </a:t>
            </a:r>
            <a:r>
              <a:rPr lang="en-US" sz="2400" i="1" dirty="0" err="1">
                <a:latin typeface="Arial" charset="0"/>
              </a:rPr>
              <a:t>maxstring</a:t>
            </a:r>
            <a:r>
              <a:rPr lang="en-US" sz="2400" dirty="0">
                <a:latin typeface="Arial" charset="0"/>
              </a:rPr>
              <a:t>( {</a:t>
            </a:r>
            <a:r>
              <a:rPr lang="en-US" sz="2400" dirty="0">
                <a:latin typeface="Courier New" pitchFamily="49" charset="0"/>
              </a:rPr>
              <a:t>a</a:t>
            </a:r>
            <a:r>
              <a:rPr lang="en-US" sz="2400" dirty="0">
                <a:latin typeface="+mn-lt"/>
              </a:rPr>
              <a:t>}</a:t>
            </a:r>
            <a:r>
              <a:rPr lang="en-US" sz="2400" dirty="0">
                <a:latin typeface="Arial" charset="0"/>
              </a:rPr>
              <a:t>* )</a:t>
            </a:r>
          </a:p>
          <a:p>
            <a:pPr marL="257175" indent="-257175" eaLnBrk="1" hangingPunct="1">
              <a:defRPr/>
            </a:pPr>
            <a:endParaRPr lang="en-US" sz="2400" dirty="0">
              <a:latin typeface="Arial" charset="0"/>
            </a:endParaRPr>
          </a:p>
          <a:p>
            <a:pPr marL="257175" indent="-257175" eaLnBrk="1" hangingPunct="1">
              <a:defRPr/>
            </a:pPr>
            <a:r>
              <a:rPr lang="en-US" sz="2400" dirty="0">
                <a:latin typeface="Arial" charset="0"/>
              </a:rPr>
              <a:t>Let INF be the set of </a:t>
            </a:r>
            <a:r>
              <a:rPr lang="en-US" sz="2400" dirty="0" smtClean="0">
                <a:latin typeface="Arial" charset="0"/>
              </a:rPr>
              <a:t>all infinite </a:t>
            </a:r>
            <a:r>
              <a:rPr lang="en-US" sz="2400" dirty="0">
                <a:latin typeface="Arial" charset="0"/>
              </a:rPr>
              <a:t>languages.</a:t>
            </a:r>
          </a:p>
          <a:p>
            <a:pPr marL="257175" indent="-257175" eaLnBrk="1" hangingPunct="1">
              <a:defRPr/>
            </a:pPr>
            <a:r>
              <a:rPr lang="en-US" sz="2400" dirty="0">
                <a:latin typeface="Arial" charset="0"/>
              </a:rPr>
              <a:t>Let FIN be the set of </a:t>
            </a:r>
            <a:r>
              <a:rPr lang="en-US" sz="2400" dirty="0" smtClean="0">
                <a:latin typeface="Arial" charset="0"/>
              </a:rPr>
              <a:t>all finite </a:t>
            </a:r>
            <a:r>
              <a:rPr lang="en-US" sz="2400" dirty="0">
                <a:latin typeface="Arial" charset="0"/>
              </a:rPr>
              <a:t>languages.</a:t>
            </a:r>
          </a:p>
          <a:p>
            <a:pPr marL="257175" indent="-257175" eaLnBrk="1" hangingPunct="1">
              <a:defRPr/>
            </a:pPr>
            <a:endParaRPr lang="en-US" sz="2400" dirty="0">
              <a:latin typeface="Arial" charset="0"/>
            </a:endParaRPr>
          </a:p>
          <a:p>
            <a:pPr marL="46435" indent="-46435" eaLnBrk="1" hangingPunct="1">
              <a:defRPr/>
            </a:pPr>
            <a:r>
              <a:rPr lang="en-US" sz="2400" dirty="0">
                <a:latin typeface="Arial" charset="0"/>
              </a:rPr>
              <a:t>Are the language classes FIN and INF closed under </a:t>
            </a:r>
            <a:r>
              <a:rPr lang="en-US" sz="2400" i="1" dirty="0" err="1">
                <a:latin typeface="Arial" charset="0"/>
              </a:rPr>
              <a:t>maxstring</a:t>
            </a:r>
            <a:r>
              <a:rPr lang="en-US" sz="2400" dirty="0">
                <a:latin typeface="Arial" charset="0"/>
              </a:rPr>
              <a:t>?</a:t>
            </a:r>
          </a:p>
        </p:txBody>
      </p:sp>
      <p:sp>
        <p:nvSpPr>
          <p:cNvPr id="45059" name="Rectangle 3"/>
          <p:cNvSpPr>
            <a:spLocks noChangeArrowheads="1"/>
          </p:cNvSpPr>
          <p:nvPr/>
        </p:nvSpPr>
        <p:spPr bwMode="auto">
          <a:xfrm>
            <a:off x="2438400" y="223923"/>
            <a:ext cx="7795391"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chemeClr val="tx2"/>
                </a:solidFill>
              </a:rPr>
              <a:t>Functions on Languages</a:t>
            </a:r>
          </a:p>
        </p:txBody>
      </p:sp>
      <p:sp>
        <p:nvSpPr>
          <p:cNvPr id="2" name="TextBox 1"/>
          <p:cNvSpPr txBox="1">
            <a:spLocks noChangeArrowheads="1"/>
          </p:cNvSpPr>
          <p:nvPr/>
        </p:nvSpPr>
        <p:spPr bwMode="auto">
          <a:xfrm>
            <a:off x="6781800" y="3276601"/>
            <a:ext cx="3314700" cy="110807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700" b="1"/>
              <a:t>Exercise for later:</a:t>
            </a:r>
            <a:endParaRPr lang="en-US" altLang="en-US" sz="1800" b="1"/>
          </a:p>
          <a:p>
            <a:pPr>
              <a:spcBef>
                <a:spcPct val="0"/>
              </a:spcBef>
              <a:buFontTx/>
              <a:buNone/>
            </a:pPr>
            <a:r>
              <a:rPr lang="en-US" altLang="en-US" sz="1800">
                <a:sym typeface="Symbol" panose="05050102010706020507" pitchFamily="18" charset="2"/>
              </a:rPr>
              <a:t>What language is            </a:t>
            </a:r>
            <a:br>
              <a:rPr lang="en-US" altLang="en-US" sz="1800">
                <a:sym typeface="Symbol" panose="05050102010706020507" pitchFamily="18" charset="2"/>
              </a:rPr>
            </a:br>
            <a:r>
              <a:rPr lang="en-US" altLang="en-US" sz="1800">
                <a:sym typeface="Symbol" panose="05050102010706020507" pitchFamily="18" charset="2"/>
              </a:rPr>
              <a:t>     </a:t>
            </a:r>
            <a:r>
              <a:rPr lang="en-US" altLang="en-US" sz="2100" i="1"/>
              <a:t>maxstring</a:t>
            </a:r>
            <a:r>
              <a:rPr lang="en-US" altLang="en-US" sz="2100"/>
              <a:t>({b</a:t>
            </a:r>
            <a:r>
              <a:rPr lang="en-US" altLang="en-US" sz="2100" baseline="30000"/>
              <a:t>n</a:t>
            </a:r>
            <a:r>
              <a:rPr lang="en-US" altLang="en-US" sz="2100"/>
              <a:t>a: n≥0})  ? </a:t>
            </a:r>
          </a:p>
        </p:txBody>
      </p:sp>
    </p:spTree>
    <p:extLst>
      <p:ext uri="{BB962C8B-B14F-4D97-AF65-F5344CB8AC3E}">
        <p14:creationId xmlns:p14="http://schemas.microsoft.com/office/powerpoint/2010/main" val="116371261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2514600" y="1255216"/>
            <a:ext cx="76962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i="1" dirty="0"/>
              <a:t>chop</a:t>
            </a:r>
            <a:r>
              <a:rPr lang="en-US" altLang="en-US" sz="2400" dirty="0"/>
              <a:t>(</a:t>
            </a:r>
            <a:r>
              <a:rPr lang="en-US" altLang="en-US" sz="2400" i="1" dirty="0"/>
              <a:t>L</a:t>
            </a:r>
            <a:r>
              <a:rPr lang="en-US" altLang="en-US" sz="2400" dirty="0"/>
              <a:t>) = </a:t>
            </a:r>
          </a:p>
          <a:p>
            <a:pPr eaLnBrk="1" hangingPunct="1">
              <a:spcBef>
                <a:spcPct val="0"/>
              </a:spcBef>
              <a:buFontTx/>
              <a:buNone/>
            </a:pPr>
            <a:r>
              <a:rPr lang="en-US" altLang="en-US" sz="2400" dirty="0"/>
              <a:t>   {</a:t>
            </a:r>
            <a:r>
              <a:rPr lang="en-US" altLang="en-US" sz="2400" i="1" dirty="0"/>
              <a:t>w</a:t>
            </a:r>
            <a:r>
              <a:rPr lang="en-US" altLang="en-US" sz="2400" dirty="0"/>
              <a:t> : </a:t>
            </a:r>
            <a:r>
              <a:rPr lang="en-US" altLang="en-US" sz="2400" dirty="0">
                <a:sym typeface="Symbol" panose="05050102010706020507" pitchFamily="18" charset="2"/>
              </a:rPr>
              <a:t></a:t>
            </a:r>
            <a:r>
              <a:rPr lang="en-US" altLang="en-US" sz="2400" i="1" dirty="0" err="1"/>
              <a:t>x</a:t>
            </a:r>
            <a:r>
              <a:rPr lang="en-US" altLang="en-US" sz="2400" dirty="0" err="1">
                <a:sym typeface="Symbol" panose="05050102010706020507" pitchFamily="18" charset="2"/>
              </a:rPr>
              <a:t></a:t>
            </a:r>
            <a:r>
              <a:rPr lang="en-US" altLang="en-US" sz="2400" i="1" dirty="0" err="1"/>
              <a:t>L</a:t>
            </a:r>
            <a:r>
              <a:rPr lang="en-US" altLang="en-US" sz="2400" dirty="0"/>
              <a:t> (</a:t>
            </a:r>
            <a:r>
              <a:rPr lang="en-US" altLang="en-US" sz="2400" i="1" dirty="0"/>
              <a:t>x</a:t>
            </a:r>
            <a:r>
              <a:rPr lang="en-US" altLang="en-US" sz="2400" dirty="0"/>
              <a:t> = </a:t>
            </a:r>
            <a:r>
              <a:rPr lang="en-US" altLang="en-US" sz="2400" i="1" dirty="0"/>
              <a:t>x</a:t>
            </a:r>
            <a:r>
              <a:rPr lang="en-US" altLang="en-US" sz="2400" baseline="-25000" dirty="0"/>
              <a:t>1</a:t>
            </a:r>
            <a:r>
              <a:rPr lang="en-US" altLang="en-US" sz="2400" i="1" dirty="0"/>
              <a:t>cx</a:t>
            </a:r>
            <a:r>
              <a:rPr lang="en-US" altLang="en-US" sz="2400" baseline="-25000" dirty="0"/>
              <a:t>2</a:t>
            </a:r>
            <a:r>
              <a:rPr lang="en-US" altLang="en-US" sz="2400" dirty="0"/>
              <a:t>,  </a:t>
            </a:r>
            <a:r>
              <a:rPr lang="en-US" altLang="en-US" sz="2400" i="1" dirty="0"/>
              <a:t>x</a:t>
            </a:r>
            <a:r>
              <a:rPr lang="en-US" altLang="en-US" sz="2400" baseline="-25000" dirty="0"/>
              <a:t>1</a:t>
            </a:r>
            <a:r>
              <a:rPr lang="en-US" altLang="en-US" sz="2400" dirty="0"/>
              <a:t> </a:t>
            </a:r>
            <a:r>
              <a:rPr lang="en-US" altLang="en-US" sz="2400" dirty="0">
                <a:sym typeface="Symbol" panose="05050102010706020507" pitchFamily="18" charset="2"/>
              </a:rPr>
              <a:t></a:t>
            </a:r>
            <a:r>
              <a:rPr lang="en-US" altLang="en-US" sz="2400" dirty="0"/>
              <a:t> </a:t>
            </a:r>
            <a:r>
              <a:rPr lang="en-US" altLang="en-US" sz="2400" dirty="0">
                <a:sym typeface="Symbol" panose="05050102010706020507" pitchFamily="18" charset="2"/>
              </a:rPr>
              <a:t></a:t>
            </a:r>
            <a:r>
              <a:rPr lang="en-US" altLang="en-US" sz="2400" i="1" baseline="-25000" dirty="0"/>
              <a:t>L</a:t>
            </a:r>
            <a:r>
              <a:rPr lang="en-US" altLang="en-US" sz="2400" dirty="0"/>
              <a:t>*,  </a:t>
            </a:r>
            <a:r>
              <a:rPr lang="en-US" altLang="en-US" sz="2400" i="1" dirty="0"/>
              <a:t>x</a:t>
            </a:r>
            <a:r>
              <a:rPr lang="en-US" altLang="en-US" sz="2400" baseline="-25000" dirty="0"/>
              <a:t>2</a:t>
            </a:r>
            <a:r>
              <a:rPr lang="en-US" altLang="en-US" sz="2400" dirty="0"/>
              <a:t> </a:t>
            </a:r>
            <a:r>
              <a:rPr lang="en-US" altLang="en-US" sz="2400" dirty="0">
                <a:sym typeface="Symbol" panose="05050102010706020507" pitchFamily="18" charset="2"/>
              </a:rPr>
              <a:t></a:t>
            </a:r>
            <a:r>
              <a:rPr lang="en-US" altLang="en-US" sz="2400" dirty="0"/>
              <a:t> </a:t>
            </a:r>
            <a:r>
              <a:rPr lang="en-US" altLang="en-US" sz="2400" dirty="0">
                <a:sym typeface="Symbol" panose="05050102010706020507" pitchFamily="18" charset="2"/>
              </a:rPr>
              <a:t></a:t>
            </a:r>
            <a:r>
              <a:rPr lang="en-US" altLang="en-US" sz="2400" i="1" baseline="-25000" dirty="0"/>
              <a:t>L</a:t>
            </a:r>
            <a:r>
              <a:rPr lang="en-US" altLang="en-US" sz="2400" dirty="0"/>
              <a:t>*, </a:t>
            </a:r>
            <a:r>
              <a:rPr lang="en-US" altLang="en-US" sz="2400" i="1" dirty="0"/>
              <a:t>c</a:t>
            </a:r>
            <a:r>
              <a:rPr lang="en-US" altLang="en-US" sz="2400" dirty="0"/>
              <a:t> </a:t>
            </a:r>
            <a:r>
              <a:rPr lang="en-US" altLang="en-US" sz="2400" dirty="0">
                <a:sym typeface="Symbol" panose="05050102010706020507" pitchFamily="18" charset="2"/>
              </a:rPr>
              <a:t></a:t>
            </a:r>
            <a:r>
              <a:rPr lang="en-US" altLang="en-US" sz="2400" dirty="0"/>
              <a:t> </a:t>
            </a:r>
            <a:r>
              <a:rPr lang="en-US" altLang="en-US" sz="2400" dirty="0">
                <a:sym typeface="Symbol" panose="05050102010706020507" pitchFamily="18" charset="2"/>
              </a:rPr>
              <a:t></a:t>
            </a:r>
            <a:r>
              <a:rPr lang="en-US" altLang="en-US" sz="2400" i="1" baseline="-25000" dirty="0"/>
              <a:t>L</a:t>
            </a:r>
            <a:r>
              <a:rPr lang="en-US" altLang="en-US" sz="2400" dirty="0"/>
              <a:t>, </a:t>
            </a:r>
          </a:p>
          <a:p>
            <a:pPr eaLnBrk="1" hangingPunct="1">
              <a:spcBef>
                <a:spcPct val="0"/>
              </a:spcBef>
              <a:buFontTx/>
              <a:buNone/>
            </a:pPr>
            <a:r>
              <a:rPr lang="en-US" altLang="en-US" sz="2400" dirty="0"/>
              <a:t>                    |</a:t>
            </a:r>
            <a:r>
              <a:rPr lang="en-US" altLang="en-US" sz="2400" i="1" dirty="0"/>
              <a:t>x</a:t>
            </a:r>
            <a:r>
              <a:rPr lang="en-US" altLang="en-US" sz="2400" baseline="-25000" dirty="0"/>
              <a:t>1</a:t>
            </a:r>
            <a:r>
              <a:rPr lang="en-US" altLang="en-US" sz="2400" dirty="0"/>
              <a:t>| = |</a:t>
            </a:r>
            <a:r>
              <a:rPr lang="en-US" altLang="en-US" sz="2400" i="1" dirty="0"/>
              <a:t>x</a:t>
            </a:r>
            <a:r>
              <a:rPr lang="en-US" altLang="en-US" sz="2400" baseline="-25000" dirty="0"/>
              <a:t>2</a:t>
            </a:r>
            <a:r>
              <a:rPr lang="en-US" altLang="en-US" sz="2400" dirty="0"/>
              <a:t>|,  and </a:t>
            </a:r>
            <a:r>
              <a:rPr lang="en-US" altLang="en-US" sz="2400" i="1" dirty="0"/>
              <a:t>w</a:t>
            </a:r>
            <a:r>
              <a:rPr lang="en-US" altLang="en-US" sz="2400" dirty="0"/>
              <a:t> = </a:t>
            </a:r>
            <a:r>
              <a:rPr lang="en-US" altLang="en-US" sz="2400" i="1" dirty="0"/>
              <a:t>x</a:t>
            </a:r>
            <a:r>
              <a:rPr lang="en-US" altLang="en-US" sz="2400" baseline="-25000" dirty="0"/>
              <a:t>1</a:t>
            </a:r>
            <a:r>
              <a:rPr lang="en-US" altLang="en-US" sz="2400" i="1" dirty="0"/>
              <a:t>x</a:t>
            </a:r>
            <a:r>
              <a:rPr lang="en-US" altLang="en-US" sz="2400" baseline="-25000" dirty="0"/>
              <a:t>2</a:t>
            </a:r>
            <a:r>
              <a:rPr lang="en-US" altLang="en-US" sz="2400" dirty="0"/>
              <a:t>)}.</a:t>
            </a:r>
          </a:p>
          <a:p>
            <a:pPr eaLnBrk="1" hangingPunct="1">
              <a:spcBef>
                <a:spcPct val="0"/>
              </a:spcBef>
              <a:buFontTx/>
              <a:buNone/>
            </a:pPr>
            <a:endParaRPr lang="en-US" altLang="en-US" sz="2400" dirty="0"/>
          </a:p>
          <a:p>
            <a:pPr eaLnBrk="1" hangingPunct="1">
              <a:spcBef>
                <a:spcPct val="0"/>
              </a:spcBef>
              <a:buFontTx/>
              <a:buNone/>
            </a:pPr>
            <a:r>
              <a:rPr lang="en-US" altLang="en-US" sz="2400" dirty="0"/>
              <a:t>What is </a:t>
            </a:r>
            <a:r>
              <a:rPr lang="en-US" altLang="en-US" sz="2400" i="1" dirty="0"/>
              <a:t>chop</a:t>
            </a:r>
            <a:r>
              <a:rPr lang="en-US" altLang="en-US" sz="2400" dirty="0"/>
              <a:t>(</a:t>
            </a:r>
            <a:r>
              <a:rPr lang="en-US" altLang="en-US" sz="2400" dirty="0" err="1"/>
              <a:t>A</a:t>
            </a:r>
            <a:r>
              <a:rPr lang="en-US" altLang="en-US" sz="2400" baseline="30000" dirty="0" err="1"/>
              <a:t>n</a:t>
            </a:r>
            <a:r>
              <a:rPr lang="en-US" altLang="en-US" sz="2400" dirty="0" err="1"/>
              <a:t>B</a:t>
            </a:r>
            <a:r>
              <a:rPr lang="en-US" altLang="en-US" sz="2400" baseline="30000" dirty="0" err="1"/>
              <a:t>n</a:t>
            </a:r>
            <a:r>
              <a:rPr lang="en-US" altLang="en-US" sz="2400" dirty="0"/>
              <a:t>)?  </a:t>
            </a:r>
          </a:p>
          <a:p>
            <a:pPr eaLnBrk="1" hangingPunct="1">
              <a:spcBef>
                <a:spcPct val="0"/>
              </a:spcBef>
              <a:buFontTx/>
              <a:buNone/>
            </a:pPr>
            <a:endParaRPr lang="en-US" altLang="en-US" sz="2400" dirty="0"/>
          </a:p>
          <a:p>
            <a:pPr eaLnBrk="1" hangingPunct="1">
              <a:spcBef>
                <a:spcPct val="0"/>
              </a:spcBef>
              <a:buFontTx/>
              <a:buNone/>
            </a:pPr>
            <a:endParaRPr lang="en-US" altLang="en-US" sz="2400" dirty="0"/>
          </a:p>
          <a:p>
            <a:pPr eaLnBrk="1" hangingPunct="1">
              <a:spcBef>
                <a:spcPct val="0"/>
              </a:spcBef>
              <a:buFontTx/>
              <a:buNone/>
            </a:pPr>
            <a:r>
              <a:rPr lang="en-US" altLang="en-US" sz="2400" dirty="0"/>
              <a:t>What is </a:t>
            </a:r>
            <a:r>
              <a:rPr lang="en-US" altLang="en-US" sz="2400" i="1" dirty="0"/>
              <a:t>chop</a:t>
            </a:r>
            <a:r>
              <a:rPr lang="en-US" altLang="en-US" sz="2400" dirty="0"/>
              <a:t>(</a:t>
            </a:r>
            <a:r>
              <a:rPr lang="en-US" altLang="en-US" sz="2400" dirty="0" err="1"/>
              <a:t>A</a:t>
            </a:r>
            <a:r>
              <a:rPr lang="en-US" altLang="en-US" sz="2400" baseline="30000" dirty="0" err="1"/>
              <a:t>n</a:t>
            </a:r>
            <a:r>
              <a:rPr lang="en-US" altLang="en-US" sz="2400" dirty="0" err="1"/>
              <a:t>B</a:t>
            </a:r>
            <a:r>
              <a:rPr lang="en-US" altLang="en-US" sz="2400" baseline="30000" dirty="0" err="1"/>
              <a:t>n</a:t>
            </a:r>
            <a:r>
              <a:rPr lang="en-US" altLang="en-US" sz="2400" dirty="0" err="1"/>
              <a:t>C</a:t>
            </a:r>
            <a:r>
              <a:rPr lang="en-US" altLang="en-US" sz="2400" baseline="30000" dirty="0" err="1"/>
              <a:t>n</a:t>
            </a:r>
            <a:r>
              <a:rPr lang="en-US" altLang="en-US" sz="2400" dirty="0"/>
              <a:t>)?  </a:t>
            </a:r>
          </a:p>
          <a:p>
            <a:pPr eaLnBrk="1" hangingPunct="1">
              <a:spcBef>
                <a:spcPct val="0"/>
              </a:spcBef>
              <a:buFontTx/>
              <a:buNone/>
            </a:pPr>
            <a:endParaRPr lang="en-US" altLang="en-US" sz="2400" dirty="0"/>
          </a:p>
          <a:p>
            <a:pPr eaLnBrk="1" hangingPunct="1">
              <a:spcBef>
                <a:spcPct val="0"/>
              </a:spcBef>
              <a:buFontTx/>
              <a:buNone/>
            </a:pPr>
            <a:endParaRPr lang="en-US" altLang="en-US" sz="2400" dirty="0"/>
          </a:p>
          <a:p>
            <a:pPr eaLnBrk="1" hangingPunct="1">
              <a:spcBef>
                <a:spcPct val="0"/>
              </a:spcBef>
              <a:buFontTx/>
              <a:buNone/>
            </a:pPr>
            <a:r>
              <a:rPr lang="en-US" altLang="en-US" sz="2400" dirty="0"/>
              <a:t>Are FIN and INF closed under </a:t>
            </a:r>
            <a:r>
              <a:rPr lang="en-US" altLang="en-US" sz="2400" i="1" dirty="0"/>
              <a:t>chop</a:t>
            </a:r>
            <a:r>
              <a:rPr lang="en-US" altLang="en-US" sz="2400" dirty="0"/>
              <a:t>?</a:t>
            </a:r>
          </a:p>
        </p:txBody>
      </p:sp>
      <p:sp>
        <p:nvSpPr>
          <p:cNvPr id="47107" name="Rectangle 3"/>
          <p:cNvSpPr>
            <a:spLocks noChangeArrowheads="1"/>
          </p:cNvSpPr>
          <p:nvPr/>
        </p:nvSpPr>
        <p:spPr bwMode="auto">
          <a:xfrm>
            <a:off x="2286000" y="363807"/>
            <a:ext cx="6858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chemeClr val="tx2"/>
                </a:solidFill>
              </a:rPr>
              <a:t>Functions on Languages</a:t>
            </a:r>
          </a:p>
        </p:txBody>
      </p:sp>
    </p:spTree>
    <p:extLst>
      <p:ext uri="{BB962C8B-B14F-4D97-AF65-F5344CB8AC3E}">
        <p14:creationId xmlns:p14="http://schemas.microsoft.com/office/powerpoint/2010/main" val="2185420317"/>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2895600" y="1371600"/>
            <a:ext cx="70104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i="1" dirty="0" err="1"/>
              <a:t>firstchars</a:t>
            </a:r>
            <a:r>
              <a:rPr lang="en-US" altLang="en-US" sz="2400" dirty="0"/>
              <a:t>(</a:t>
            </a:r>
            <a:r>
              <a:rPr lang="en-US" altLang="en-US" sz="2400" i="1" dirty="0"/>
              <a:t>L</a:t>
            </a:r>
            <a:r>
              <a:rPr lang="en-US" altLang="en-US" sz="2400" dirty="0"/>
              <a:t>) = </a:t>
            </a:r>
          </a:p>
          <a:p>
            <a:pPr eaLnBrk="1" hangingPunct="1">
              <a:spcBef>
                <a:spcPct val="0"/>
              </a:spcBef>
              <a:buFontTx/>
              <a:buNone/>
            </a:pPr>
            <a:r>
              <a:rPr lang="en-US" altLang="en-US" sz="2400" dirty="0"/>
              <a:t>   {</a:t>
            </a:r>
            <a:r>
              <a:rPr lang="en-US" altLang="en-US" sz="2400" i="1" dirty="0"/>
              <a:t>w</a:t>
            </a:r>
            <a:r>
              <a:rPr lang="en-US" altLang="en-US" sz="2400" dirty="0"/>
              <a:t> : </a:t>
            </a:r>
            <a:r>
              <a:rPr lang="en-US" altLang="en-US" sz="2400" dirty="0">
                <a:sym typeface="Symbol" panose="05050102010706020507" pitchFamily="18" charset="2"/>
              </a:rPr>
              <a:t></a:t>
            </a:r>
            <a:r>
              <a:rPr lang="en-US" altLang="en-US" sz="2400" i="1" dirty="0" err="1"/>
              <a:t>y</a:t>
            </a:r>
            <a:r>
              <a:rPr lang="en-US" altLang="en-US" sz="2400" dirty="0" err="1">
                <a:sym typeface="Symbol" panose="05050102010706020507" pitchFamily="18" charset="2"/>
              </a:rPr>
              <a:t></a:t>
            </a:r>
            <a:r>
              <a:rPr lang="en-US" altLang="en-US" sz="2400" i="1" dirty="0" err="1"/>
              <a:t>L</a:t>
            </a:r>
            <a:r>
              <a:rPr lang="en-US" altLang="en-US" sz="2400" dirty="0"/>
              <a:t> (</a:t>
            </a:r>
            <a:r>
              <a:rPr lang="en-US" altLang="en-US" sz="2400" i="1" dirty="0"/>
              <a:t>y</a:t>
            </a:r>
            <a:r>
              <a:rPr lang="en-US" altLang="en-US" sz="2400" dirty="0"/>
              <a:t> = </a:t>
            </a:r>
            <a:r>
              <a:rPr lang="en-US" altLang="en-US" sz="2400" i="1" dirty="0"/>
              <a:t>cx</a:t>
            </a:r>
            <a:r>
              <a:rPr lang="en-US" altLang="en-US" sz="2400" dirty="0"/>
              <a:t> </a:t>
            </a:r>
            <a:r>
              <a:rPr lang="en-US" altLang="en-US" sz="2400" dirty="0">
                <a:sym typeface="Symbol" panose="05050102010706020507" pitchFamily="18" charset="2"/>
              </a:rPr>
              <a:t></a:t>
            </a:r>
            <a:r>
              <a:rPr lang="en-US" altLang="en-US" sz="2400" dirty="0"/>
              <a:t> </a:t>
            </a:r>
            <a:r>
              <a:rPr lang="en-US" altLang="en-US" sz="2400" i="1" dirty="0"/>
              <a:t>c</a:t>
            </a:r>
            <a:r>
              <a:rPr lang="en-US" altLang="en-US" sz="2400" dirty="0"/>
              <a:t> </a:t>
            </a:r>
            <a:r>
              <a:rPr lang="en-US" altLang="en-US" sz="2400" dirty="0">
                <a:sym typeface="Symbol" panose="05050102010706020507" pitchFamily="18" charset="2"/>
              </a:rPr>
              <a:t></a:t>
            </a:r>
            <a:r>
              <a:rPr lang="en-US" altLang="en-US" sz="2400" dirty="0"/>
              <a:t> </a:t>
            </a:r>
            <a:r>
              <a:rPr lang="en-US" altLang="en-US" sz="2400" dirty="0">
                <a:sym typeface="Symbol" panose="05050102010706020507" pitchFamily="18" charset="2"/>
              </a:rPr>
              <a:t></a:t>
            </a:r>
            <a:r>
              <a:rPr lang="en-US" altLang="en-US" sz="2400" i="1" baseline="-25000" dirty="0"/>
              <a:t>L</a:t>
            </a:r>
            <a:r>
              <a:rPr lang="en-US" altLang="en-US" sz="2400" dirty="0"/>
              <a:t> </a:t>
            </a:r>
            <a:r>
              <a:rPr lang="en-US" altLang="en-US" sz="2400" dirty="0">
                <a:sym typeface="Symbol" panose="05050102010706020507" pitchFamily="18" charset="2"/>
              </a:rPr>
              <a:t></a:t>
            </a:r>
            <a:r>
              <a:rPr lang="en-US" altLang="en-US" sz="2400" dirty="0"/>
              <a:t> </a:t>
            </a:r>
            <a:r>
              <a:rPr lang="en-US" altLang="en-US" sz="2400" i="1" dirty="0"/>
              <a:t>x</a:t>
            </a:r>
            <a:r>
              <a:rPr lang="en-US" altLang="en-US" sz="2400" dirty="0"/>
              <a:t> </a:t>
            </a:r>
            <a:r>
              <a:rPr lang="en-US" altLang="en-US" sz="2400" dirty="0">
                <a:sym typeface="Symbol" panose="05050102010706020507" pitchFamily="18" charset="2"/>
              </a:rPr>
              <a:t></a:t>
            </a:r>
            <a:r>
              <a:rPr lang="en-US" altLang="en-US" sz="2400" dirty="0"/>
              <a:t> </a:t>
            </a:r>
            <a:r>
              <a:rPr lang="en-US" altLang="en-US" sz="2400" dirty="0">
                <a:sym typeface="Symbol" panose="05050102010706020507" pitchFamily="18" charset="2"/>
              </a:rPr>
              <a:t></a:t>
            </a:r>
            <a:r>
              <a:rPr lang="en-US" altLang="en-US" sz="2400" i="1" baseline="-25000" dirty="0"/>
              <a:t>L</a:t>
            </a:r>
            <a:r>
              <a:rPr lang="en-US" altLang="en-US" sz="2400" dirty="0"/>
              <a:t>* </a:t>
            </a:r>
            <a:r>
              <a:rPr lang="en-US" altLang="en-US" sz="2400" dirty="0">
                <a:sym typeface="Symbol" panose="05050102010706020507" pitchFamily="18" charset="2"/>
              </a:rPr>
              <a:t></a:t>
            </a:r>
            <a:r>
              <a:rPr lang="en-US" altLang="en-US" sz="2400" dirty="0"/>
              <a:t> </a:t>
            </a:r>
            <a:r>
              <a:rPr lang="en-US" altLang="en-US" sz="2400" i="1" dirty="0"/>
              <a:t>w</a:t>
            </a:r>
            <a:r>
              <a:rPr lang="en-US" altLang="en-US" sz="2400" dirty="0"/>
              <a:t> </a:t>
            </a:r>
            <a:r>
              <a:rPr lang="en-US" altLang="en-US" sz="2400" dirty="0">
                <a:sym typeface="Symbol" panose="05050102010706020507" pitchFamily="18" charset="2"/>
              </a:rPr>
              <a:t></a:t>
            </a:r>
            <a:r>
              <a:rPr lang="en-US" altLang="en-US" sz="2400" dirty="0"/>
              <a:t> {</a:t>
            </a:r>
            <a:r>
              <a:rPr lang="en-US" altLang="en-US" sz="2400" i="1" dirty="0"/>
              <a:t>c}</a:t>
            </a:r>
            <a:r>
              <a:rPr lang="en-US" altLang="en-US" sz="2400" dirty="0"/>
              <a:t>*)}.  .</a:t>
            </a:r>
          </a:p>
          <a:p>
            <a:pPr eaLnBrk="1" hangingPunct="1">
              <a:spcBef>
                <a:spcPct val="0"/>
              </a:spcBef>
              <a:buFontTx/>
              <a:buNone/>
            </a:pPr>
            <a:endParaRPr lang="en-US" altLang="en-US" sz="2400" dirty="0"/>
          </a:p>
          <a:p>
            <a:pPr eaLnBrk="1" hangingPunct="1">
              <a:spcBef>
                <a:spcPct val="0"/>
              </a:spcBef>
              <a:buFontTx/>
              <a:buNone/>
            </a:pPr>
            <a:r>
              <a:rPr lang="en-US" altLang="en-US" sz="2400" dirty="0"/>
              <a:t>What is </a:t>
            </a:r>
            <a:r>
              <a:rPr lang="en-US" altLang="en-US" sz="2400" i="1" dirty="0" err="1"/>
              <a:t>firstchars</a:t>
            </a:r>
            <a:r>
              <a:rPr lang="en-US" altLang="en-US" sz="2400" dirty="0"/>
              <a:t>(</a:t>
            </a:r>
            <a:r>
              <a:rPr lang="en-US" altLang="en-US" sz="2400" dirty="0" err="1"/>
              <a:t>A</a:t>
            </a:r>
            <a:r>
              <a:rPr lang="en-US" altLang="en-US" sz="2400" baseline="30000" dirty="0" err="1"/>
              <a:t>n</a:t>
            </a:r>
            <a:r>
              <a:rPr lang="en-US" altLang="en-US" sz="2400" dirty="0" err="1"/>
              <a:t>B</a:t>
            </a:r>
            <a:r>
              <a:rPr lang="en-US" altLang="en-US" sz="2400" baseline="30000" dirty="0" err="1"/>
              <a:t>n</a:t>
            </a:r>
            <a:r>
              <a:rPr lang="en-US" altLang="en-US" sz="2400" dirty="0"/>
              <a:t>)?  </a:t>
            </a:r>
          </a:p>
          <a:p>
            <a:pPr eaLnBrk="1" hangingPunct="1">
              <a:spcBef>
                <a:spcPct val="0"/>
              </a:spcBef>
              <a:buFontTx/>
              <a:buNone/>
            </a:pPr>
            <a:endParaRPr lang="en-US" altLang="en-US" sz="2400" dirty="0"/>
          </a:p>
          <a:p>
            <a:pPr eaLnBrk="1" hangingPunct="1">
              <a:spcBef>
                <a:spcPct val="0"/>
              </a:spcBef>
              <a:buFontTx/>
              <a:buNone/>
            </a:pPr>
            <a:endParaRPr lang="en-US" altLang="en-US" sz="2400" dirty="0"/>
          </a:p>
          <a:p>
            <a:pPr eaLnBrk="1" hangingPunct="1">
              <a:spcBef>
                <a:spcPct val="0"/>
              </a:spcBef>
              <a:buFontTx/>
              <a:buNone/>
            </a:pPr>
            <a:r>
              <a:rPr lang="en-US" altLang="en-US" sz="2400" dirty="0"/>
              <a:t>What is </a:t>
            </a:r>
            <a:r>
              <a:rPr lang="en-US" altLang="en-US" sz="2400" i="1" dirty="0" err="1"/>
              <a:t>firstchars</a:t>
            </a:r>
            <a:r>
              <a:rPr lang="en-US" altLang="en-US" sz="2400" dirty="0"/>
              <a:t>({</a:t>
            </a:r>
            <a:r>
              <a:rPr lang="en-US" altLang="en-US" sz="2400" dirty="0">
                <a:latin typeface="Courier New" panose="02070309020205020404" pitchFamily="49" charset="0"/>
              </a:rPr>
              <a:t>a</a:t>
            </a:r>
            <a:r>
              <a:rPr lang="en-US" altLang="en-US" sz="2400" dirty="0"/>
              <a:t>, </a:t>
            </a:r>
            <a:r>
              <a:rPr lang="en-US" altLang="en-US" sz="2400" dirty="0">
                <a:latin typeface="Courier New" panose="02070309020205020404" pitchFamily="49" charset="0"/>
              </a:rPr>
              <a:t>b</a:t>
            </a:r>
            <a:r>
              <a:rPr lang="en-US" altLang="en-US" sz="2400" dirty="0"/>
              <a:t>}*)?  </a:t>
            </a:r>
          </a:p>
          <a:p>
            <a:pPr eaLnBrk="1" hangingPunct="1">
              <a:spcBef>
                <a:spcPct val="0"/>
              </a:spcBef>
              <a:buFontTx/>
              <a:buNone/>
            </a:pPr>
            <a:endParaRPr lang="en-US" altLang="en-US" sz="2400" dirty="0"/>
          </a:p>
          <a:p>
            <a:pPr eaLnBrk="1" hangingPunct="1">
              <a:spcBef>
                <a:spcPct val="0"/>
              </a:spcBef>
              <a:buFontTx/>
              <a:buNone/>
            </a:pPr>
            <a:endParaRPr lang="en-US" altLang="en-US" sz="2400" dirty="0"/>
          </a:p>
          <a:p>
            <a:pPr eaLnBrk="1" hangingPunct="1">
              <a:spcBef>
                <a:spcPct val="0"/>
              </a:spcBef>
              <a:buFontTx/>
              <a:buNone/>
            </a:pPr>
            <a:r>
              <a:rPr lang="en-US" altLang="en-US" sz="2400" dirty="0"/>
              <a:t>Are FIN and INF closed under </a:t>
            </a:r>
            <a:r>
              <a:rPr lang="en-US" altLang="en-US" sz="2400" i="1" dirty="0" err="1"/>
              <a:t>firstchars</a:t>
            </a:r>
            <a:r>
              <a:rPr lang="en-US" altLang="en-US" sz="2400" dirty="0"/>
              <a:t>?</a:t>
            </a:r>
          </a:p>
        </p:txBody>
      </p:sp>
      <p:sp>
        <p:nvSpPr>
          <p:cNvPr id="49155" name="Rectangle 3"/>
          <p:cNvSpPr>
            <a:spLocks noChangeArrowheads="1"/>
          </p:cNvSpPr>
          <p:nvPr/>
        </p:nvSpPr>
        <p:spPr bwMode="auto">
          <a:xfrm>
            <a:off x="2438400" y="152400"/>
            <a:ext cx="699135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chemeClr val="tx2"/>
                </a:solidFill>
              </a:rPr>
              <a:t>Functions on Languages</a:t>
            </a:r>
          </a:p>
        </p:txBody>
      </p:sp>
    </p:spTree>
    <p:extLst>
      <p:ext uri="{BB962C8B-B14F-4D97-AF65-F5344CB8AC3E}">
        <p14:creationId xmlns:p14="http://schemas.microsoft.com/office/powerpoint/2010/main" val="361187545"/>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a:xfrm>
            <a:off x="3352800" y="2400301"/>
            <a:ext cx="5886450" cy="1102519"/>
          </a:xfrm>
        </p:spPr>
        <p:txBody>
          <a:bodyPr/>
          <a:lstStyle/>
          <a:p>
            <a:pPr eaLnBrk="1" hangingPunct="1"/>
            <a:r>
              <a:rPr lang="en-US" altLang="en-US" b="1" smtClean="0"/>
              <a:t>Decision Problems</a:t>
            </a:r>
          </a:p>
        </p:txBody>
      </p:sp>
    </p:spTree>
    <p:extLst>
      <p:ext uri="{BB962C8B-B14F-4D97-AF65-F5344CB8AC3E}">
        <p14:creationId xmlns:p14="http://schemas.microsoft.com/office/powerpoint/2010/main" val="926464776"/>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2743200" y="1173319"/>
            <a:ext cx="6610350" cy="538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t>A </a:t>
            </a:r>
            <a:r>
              <a:rPr lang="en-US" altLang="en-US" sz="2400" b="1" i="1" dirty="0"/>
              <a:t>decision problem</a:t>
            </a:r>
            <a:r>
              <a:rPr lang="en-US" altLang="en-US" sz="2400" dirty="0"/>
              <a:t> is simply a problem for which the answer is yes or no (True or False).  A </a:t>
            </a:r>
            <a:r>
              <a:rPr lang="en-US" altLang="en-US" sz="2400" b="1" i="1" dirty="0"/>
              <a:t>decision procedure</a:t>
            </a:r>
            <a:r>
              <a:rPr lang="en-US" altLang="en-US" sz="2400" dirty="0"/>
              <a:t> answers a decision problem.</a:t>
            </a:r>
          </a:p>
          <a:p>
            <a:pPr eaLnBrk="1" hangingPunct="1">
              <a:spcBef>
                <a:spcPct val="0"/>
              </a:spcBef>
              <a:buFontTx/>
              <a:buNone/>
            </a:pPr>
            <a:endParaRPr lang="en-US" altLang="en-US" sz="2400" dirty="0"/>
          </a:p>
          <a:p>
            <a:pPr eaLnBrk="1" hangingPunct="1">
              <a:spcBef>
                <a:spcPct val="0"/>
              </a:spcBef>
              <a:buFontTx/>
              <a:buNone/>
            </a:pPr>
            <a:r>
              <a:rPr lang="en-US" altLang="en-US" sz="2400" dirty="0"/>
              <a:t>Examples:</a:t>
            </a:r>
          </a:p>
          <a:p>
            <a:pPr eaLnBrk="1" hangingPunct="1">
              <a:spcBef>
                <a:spcPct val="0"/>
              </a:spcBef>
              <a:buFontTx/>
              <a:buNone/>
            </a:pPr>
            <a:endParaRPr lang="en-US" altLang="en-US" sz="800" dirty="0"/>
          </a:p>
          <a:p>
            <a:pPr eaLnBrk="1" hangingPunct="1">
              <a:spcBef>
                <a:spcPct val="0"/>
              </a:spcBef>
              <a:buFontTx/>
              <a:buNone/>
            </a:pPr>
            <a:r>
              <a:rPr lang="en-US" altLang="en-US" sz="2400" dirty="0">
                <a:latin typeface="Times New Roman" panose="02020603050405020304" pitchFamily="18" charset="0"/>
                <a:cs typeface="Times New Roman" panose="02020603050405020304" pitchFamily="18" charset="0"/>
              </a:rPr>
              <a:t>•  </a:t>
            </a:r>
            <a:r>
              <a:rPr lang="en-US" altLang="en-US" sz="2400" dirty="0"/>
              <a:t>Given an integer </a:t>
            </a:r>
            <a:r>
              <a:rPr lang="en-US" altLang="en-US" sz="2400" i="1" dirty="0"/>
              <a:t>n</a:t>
            </a:r>
            <a:r>
              <a:rPr lang="en-US" altLang="en-US" sz="2400" dirty="0"/>
              <a:t>, </a:t>
            </a:r>
            <a:r>
              <a:rPr lang="en-US" altLang="en-US" sz="2400" dirty="0" smtClean="0"/>
              <a:t>is </a:t>
            </a:r>
            <a:r>
              <a:rPr lang="en-US" altLang="en-US" sz="2400" i="1" dirty="0" err="1" smtClean="0"/>
              <a:t>n</a:t>
            </a:r>
            <a:r>
              <a:rPr lang="en-US" altLang="en-US" sz="2400" dirty="0" smtClean="0"/>
              <a:t> the product of two consecutive integers?</a:t>
            </a:r>
            <a:endParaRPr lang="en-US" altLang="en-US" sz="2400" dirty="0"/>
          </a:p>
          <a:p>
            <a:pPr eaLnBrk="1" hangingPunct="1">
              <a:spcBef>
                <a:spcPct val="0"/>
              </a:spcBef>
              <a:buFontTx/>
              <a:buNone/>
            </a:pPr>
            <a:endParaRPr lang="en-US" altLang="en-US" sz="2400" dirty="0"/>
          </a:p>
          <a:p>
            <a:pPr eaLnBrk="1" hangingPunct="1">
              <a:spcBef>
                <a:spcPct val="0"/>
              </a:spcBef>
              <a:buFontTx/>
              <a:buNone/>
            </a:pPr>
            <a:r>
              <a:rPr lang="en-US" altLang="en-US" sz="2400" dirty="0">
                <a:latin typeface="Times New Roman" panose="02020603050405020304" pitchFamily="18" charset="0"/>
                <a:cs typeface="Times New Roman" panose="02020603050405020304" pitchFamily="18" charset="0"/>
              </a:rPr>
              <a:t>•  </a:t>
            </a:r>
            <a:r>
              <a:rPr lang="en-US" altLang="en-US" sz="2400" dirty="0"/>
              <a:t>The language recognition problem:  Given a </a:t>
            </a:r>
          </a:p>
          <a:p>
            <a:pPr eaLnBrk="1" hangingPunct="1">
              <a:spcBef>
                <a:spcPct val="0"/>
              </a:spcBef>
              <a:buFontTx/>
              <a:buNone/>
            </a:pPr>
            <a:r>
              <a:rPr lang="en-US" altLang="en-US" sz="2400" dirty="0"/>
              <a:t>    language </a:t>
            </a:r>
            <a:r>
              <a:rPr lang="en-US" altLang="en-US" sz="2400" i="1" dirty="0"/>
              <a:t>L</a:t>
            </a:r>
            <a:r>
              <a:rPr lang="en-US" altLang="en-US" sz="2400" dirty="0"/>
              <a:t> and a string </a:t>
            </a:r>
            <a:r>
              <a:rPr lang="en-US" altLang="en-US" sz="2400" i="1" dirty="0"/>
              <a:t>w</a:t>
            </a:r>
            <a:r>
              <a:rPr lang="en-US" altLang="en-US" sz="2400" dirty="0"/>
              <a:t>, is </a:t>
            </a:r>
            <a:r>
              <a:rPr lang="en-US" altLang="en-US" sz="2400" i="1" dirty="0"/>
              <a:t>w</a:t>
            </a:r>
            <a:r>
              <a:rPr lang="en-US" altLang="en-US" sz="2400" dirty="0"/>
              <a:t> in </a:t>
            </a:r>
            <a:r>
              <a:rPr lang="en-US" altLang="en-US" sz="2400" i="1" dirty="0"/>
              <a:t>L</a:t>
            </a:r>
            <a:r>
              <a:rPr lang="en-US" altLang="en-US" sz="2400" dirty="0"/>
              <a:t>?</a:t>
            </a:r>
          </a:p>
          <a:p>
            <a:pPr algn="ctr" eaLnBrk="1" hangingPunct="1">
              <a:spcBef>
                <a:spcPct val="0"/>
              </a:spcBef>
              <a:buFontTx/>
              <a:buNone/>
            </a:pPr>
            <a:endParaRPr lang="en-US" altLang="en-US" sz="2400" dirty="0"/>
          </a:p>
          <a:p>
            <a:pPr eaLnBrk="1" hangingPunct="1">
              <a:spcBef>
                <a:spcPct val="0"/>
              </a:spcBef>
              <a:buFontTx/>
              <a:buNone/>
            </a:pPr>
            <a:r>
              <a:rPr lang="en-US" altLang="en-US" sz="2400" dirty="0"/>
              <a:t>		</a:t>
            </a:r>
            <a:endParaRPr lang="en-US" altLang="en-US" sz="2400" dirty="0" smtClean="0"/>
          </a:p>
          <a:p>
            <a:pPr eaLnBrk="1" hangingPunct="1">
              <a:spcBef>
                <a:spcPct val="0"/>
              </a:spcBef>
              <a:buFontTx/>
              <a:buNone/>
            </a:pPr>
            <a:r>
              <a:rPr lang="en-US" altLang="en-US" sz="2400" dirty="0"/>
              <a:t> </a:t>
            </a:r>
            <a:r>
              <a:rPr lang="en-US" altLang="en-US" sz="2400" dirty="0" smtClean="0"/>
              <a:t>                    </a:t>
            </a:r>
            <a:r>
              <a:rPr lang="en-US" altLang="en-US" sz="2400" dirty="0"/>
              <a:t>Our focus in this course</a:t>
            </a:r>
          </a:p>
        </p:txBody>
      </p:sp>
      <p:sp>
        <p:nvSpPr>
          <p:cNvPr id="38915" name="Rectangle 3"/>
          <p:cNvSpPr>
            <a:spLocks noChangeArrowheads="1"/>
          </p:cNvSpPr>
          <p:nvPr/>
        </p:nvSpPr>
        <p:spPr bwMode="auto">
          <a:xfrm>
            <a:off x="3187789" y="316069"/>
            <a:ext cx="61722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chemeClr val="tx2"/>
                </a:solidFill>
              </a:rPr>
              <a:t>Decision Problems</a:t>
            </a:r>
          </a:p>
        </p:txBody>
      </p:sp>
      <p:sp>
        <p:nvSpPr>
          <p:cNvPr id="38916" name="Rectangle 4"/>
          <p:cNvSpPr>
            <a:spLocks noChangeArrowheads="1"/>
          </p:cNvSpPr>
          <p:nvPr/>
        </p:nvSpPr>
        <p:spPr bwMode="auto">
          <a:xfrm>
            <a:off x="2743200" y="4486275"/>
            <a:ext cx="6477000" cy="1076325"/>
          </a:xfrm>
          <a:prstGeom prst="rect">
            <a:avLst/>
          </a:prstGeom>
          <a:solidFill>
            <a:schemeClr val="accent1">
              <a:alpha val="0"/>
            </a:schemeClr>
          </a:solidFill>
          <a:ln w="2857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350"/>
          </a:p>
        </p:txBody>
      </p:sp>
      <p:sp>
        <p:nvSpPr>
          <p:cNvPr id="38917" name="Line 5"/>
          <p:cNvSpPr>
            <a:spLocks noChangeShapeType="1"/>
          </p:cNvSpPr>
          <p:nvPr/>
        </p:nvSpPr>
        <p:spPr bwMode="auto">
          <a:xfrm flipV="1">
            <a:off x="6153150" y="5638800"/>
            <a:ext cx="0" cy="457200"/>
          </a:xfrm>
          <a:prstGeom prst="line">
            <a:avLst/>
          </a:prstGeom>
          <a:noFill/>
          <a:ln w="28575">
            <a:solidFill>
              <a:schemeClr val="tx1"/>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667296370"/>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Automata_Template">
  <a:themeElements>
    <a:clrScheme name="Automata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utomata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utomata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utomata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utomata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utomata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utomata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utomata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utomata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utomata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utomata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utomata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utomata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utomata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10881</TotalTime>
  <Words>3522</Words>
  <Application>Microsoft Office PowerPoint</Application>
  <PresentationFormat>Widescreen</PresentationFormat>
  <Paragraphs>602</Paragraphs>
  <Slides>43</Slides>
  <Notes>42</Notes>
  <HiddenSlides>2</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49" baseType="lpstr">
      <vt:lpstr>Arial</vt:lpstr>
      <vt:lpstr>Symbol</vt:lpstr>
      <vt:lpstr>Courier New</vt:lpstr>
      <vt:lpstr>Times New Roman</vt:lpstr>
      <vt:lpstr>Automata_Template</vt:lpstr>
      <vt:lpstr>Equation</vt:lpstr>
      <vt:lpstr>MA/CSSE 474</vt:lpstr>
      <vt:lpstr>Your Questions?</vt:lpstr>
      <vt:lpstr>Recap: Closure</vt:lpstr>
      <vt:lpstr>Equivalence Relations</vt:lpstr>
      <vt:lpstr>PowerPoint Presentation</vt:lpstr>
      <vt:lpstr>PowerPoint Presentation</vt:lpstr>
      <vt:lpstr>PowerPoint Presentation</vt:lpstr>
      <vt:lpstr>Decision Problems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Logic: Propositional and first-order</vt:lpstr>
      <vt:lpstr>Logic: Propositional and first-order</vt:lpstr>
      <vt:lpstr>Boolean (Propositional) Logic Wffs</vt:lpstr>
      <vt:lpstr>When are Wffs True?</vt:lpstr>
      <vt:lpstr>Entailment</vt:lpstr>
      <vt:lpstr>Inference Rules</vt:lpstr>
      <vt:lpstr>Some Sound Inference Rules You do not have to memorize the rules or their names, but given the list of rules, you should be able to use them in simple ways</vt:lpstr>
      <vt:lpstr>Additional Sound Inference Rules</vt:lpstr>
      <vt:lpstr>First-Order Logic</vt:lpstr>
      <vt:lpstr>Sentences</vt:lpstr>
      <vt:lpstr>Interpretations and Models</vt:lpstr>
      <vt:lpstr>Examples (Valid, satisfiable, unsatisfiable?)</vt:lpstr>
      <vt:lpstr>A Simple Proof</vt:lpstr>
      <vt:lpstr>Definition of a  Theory</vt:lpstr>
      <vt:lpstr>Subset-of as a Partial Order</vt:lpstr>
      <vt:lpstr>Total Order</vt:lpstr>
      <vt:lpstr>Infinite Descending Chain</vt:lpstr>
      <vt:lpstr>Well-Founded and Well-Ordered Sets</vt:lpstr>
      <vt:lpstr>Mathematical Induction</vt:lpstr>
      <vt:lpstr>Sum of First n Positive Odd Integers</vt:lpstr>
      <vt:lpstr>Sum of First n Positive Odd  Integers</vt:lpstr>
      <vt:lpstr>Strong induction</vt:lpstr>
      <vt:lpstr>Fibonacci Running Time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oih</dc:creator>
  <cp:lastModifiedBy>CSSE Department</cp:lastModifiedBy>
  <cp:revision>325</cp:revision>
  <cp:lastPrinted>2015-12-07T11:33:06Z</cp:lastPrinted>
  <dcterms:created xsi:type="dcterms:W3CDTF">2006-12-24T15:35:37Z</dcterms:created>
  <dcterms:modified xsi:type="dcterms:W3CDTF">2015-12-07T19:39:13Z</dcterms:modified>
</cp:coreProperties>
</file>