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8" r:id="rId1"/>
  </p:sldMasterIdLst>
  <p:notesMasterIdLst>
    <p:notesMasterId r:id="rId10"/>
  </p:notesMasterIdLst>
  <p:handoutMasterIdLst>
    <p:handoutMasterId r:id="rId11"/>
  </p:handoutMasterIdLst>
  <p:sldIdLst>
    <p:sldId id="578" r:id="rId2"/>
    <p:sldId id="554" r:id="rId3"/>
    <p:sldId id="556" r:id="rId4"/>
    <p:sldId id="579" r:id="rId5"/>
    <p:sldId id="561" r:id="rId6"/>
    <p:sldId id="580" r:id="rId7"/>
    <p:sldId id="557" r:id="rId8"/>
    <p:sldId id="558" r:id="rId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clrMode="gray"/>
  <p:clrMru>
    <a:srgbClr val="EE7D3E"/>
    <a:srgbClr val="339966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74" autoAdjust="0"/>
    <p:restoredTop sz="72908" autoAdjust="0"/>
  </p:normalViewPr>
  <p:slideViewPr>
    <p:cSldViewPr>
      <p:cViewPr varScale="1">
        <p:scale>
          <a:sx n="77" d="100"/>
          <a:sy n="77" d="100"/>
        </p:scale>
        <p:origin x="112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0" y="10"/>
            <a:ext cx="3169921" cy="480060"/>
          </a:xfrm>
          <a:prstGeom prst="rect">
            <a:avLst/>
          </a:prstGeom>
        </p:spPr>
        <p:txBody>
          <a:bodyPr vert="horz" lIns="96626" tIns="48314" rIns="96626" bIns="48314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017" y="10"/>
            <a:ext cx="3169921" cy="480060"/>
          </a:xfrm>
          <a:prstGeom prst="rect">
            <a:avLst/>
          </a:prstGeom>
        </p:spPr>
        <p:txBody>
          <a:bodyPr vert="horz" lIns="96626" tIns="48314" rIns="96626" bIns="48314" rtlCol="0"/>
          <a:lstStyle>
            <a:lvl1pPr algn="r">
              <a:defRPr sz="1300"/>
            </a:lvl1pPr>
          </a:lstStyle>
          <a:p>
            <a:fld id="{4CBA82AE-9117-4CD7-853B-77372F56FEFF}" type="datetimeFigureOut">
              <a:rPr lang="en-US" smtClean="0"/>
              <a:pPr/>
              <a:t>2/16/2017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0" y="9118928"/>
            <a:ext cx="3169921" cy="480060"/>
          </a:xfrm>
          <a:prstGeom prst="rect">
            <a:avLst/>
          </a:prstGeom>
        </p:spPr>
        <p:txBody>
          <a:bodyPr vert="horz" lIns="96626" tIns="48314" rIns="96626" bIns="48314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017" y="9118928"/>
            <a:ext cx="3169921" cy="480060"/>
          </a:xfrm>
          <a:prstGeom prst="rect">
            <a:avLst/>
          </a:prstGeom>
        </p:spPr>
        <p:txBody>
          <a:bodyPr vert="horz" lIns="96626" tIns="48314" rIns="96626" bIns="48314" rtlCol="0" anchor="b"/>
          <a:lstStyle>
            <a:lvl1pPr algn="r">
              <a:defRPr sz="1300"/>
            </a:lvl1pPr>
          </a:lstStyle>
          <a:p>
            <a:fld id="{1E81AD3F-07D5-4C03-870B-A99B0C58B0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8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0" y="10"/>
            <a:ext cx="3169921" cy="480060"/>
          </a:xfrm>
          <a:prstGeom prst="rect">
            <a:avLst/>
          </a:prstGeom>
        </p:spPr>
        <p:txBody>
          <a:bodyPr vert="horz" lIns="96626" tIns="48314" rIns="96626" bIns="48314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95" y="10"/>
            <a:ext cx="3169921" cy="480060"/>
          </a:xfrm>
          <a:prstGeom prst="rect">
            <a:avLst/>
          </a:prstGeom>
        </p:spPr>
        <p:txBody>
          <a:bodyPr vert="horz" lIns="96626" tIns="48314" rIns="96626" bIns="48314" rtlCol="0"/>
          <a:lstStyle>
            <a:lvl1pPr algn="r">
              <a:defRPr sz="1300"/>
            </a:lvl1pPr>
          </a:lstStyle>
          <a:p>
            <a:fld id="{3842907C-D0AA-4C58-9F94-58B40AD65B29}" type="datetimeFigureOut">
              <a:rPr lang="en-US" smtClean="0"/>
              <a:pPr/>
              <a:t>2/16/2017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5713" y="720725"/>
            <a:ext cx="4803775" cy="3602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6" tIns="48314" rIns="96626" bIns="483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3"/>
            <a:ext cx="5852160" cy="4320540"/>
          </a:xfrm>
          <a:prstGeom prst="rect">
            <a:avLst/>
          </a:prstGeom>
        </p:spPr>
        <p:txBody>
          <a:bodyPr vert="horz" lIns="96626" tIns="48314" rIns="96626" bIns="483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0" y="9119476"/>
            <a:ext cx="3169921" cy="480060"/>
          </a:xfrm>
          <a:prstGeom prst="rect">
            <a:avLst/>
          </a:prstGeom>
        </p:spPr>
        <p:txBody>
          <a:bodyPr vert="horz" lIns="96626" tIns="48314" rIns="96626" bIns="48314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95" y="9119476"/>
            <a:ext cx="3169921" cy="480060"/>
          </a:xfrm>
          <a:prstGeom prst="rect">
            <a:avLst/>
          </a:prstGeom>
        </p:spPr>
        <p:txBody>
          <a:bodyPr vert="horz" lIns="96626" tIns="48314" rIns="96626" bIns="48314" rtlCol="0" anchor="b"/>
          <a:lstStyle>
            <a:lvl1pPr algn="r">
              <a:defRPr sz="1300"/>
            </a:lvl1pPr>
          </a:lstStyle>
          <a:p>
            <a:fld id="{1D76769E-C829-4283-B80E-CB90D995C2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160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450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422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Draw UML for RealQueen, NullQueen, Queen interface.</a:t>
            </a:r>
          </a:p>
          <a:p>
            <a:endParaRPr lang="en-US" dirty="0" smtClean="0"/>
          </a:p>
          <a:p>
            <a:r>
              <a:rPr lang="en-US" dirty="0" smtClean="0"/>
              <a:t>The queen in each column is represented by a 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RealQueen</a:t>
            </a:r>
            <a:r>
              <a:rPr lang="en-US" dirty="0" smtClean="0"/>
              <a:t> object</a:t>
            </a:r>
          </a:p>
          <a:p>
            <a:pPr lvl="1"/>
            <a:r>
              <a:rPr lang="en-US" dirty="0" smtClean="0"/>
              <a:t>with column, row, and neighbor (to the left)</a:t>
            </a:r>
          </a:p>
          <a:p>
            <a:endParaRPr lang="en-US" dirty="0" smtClean="0"/>
          </a:p>
          <a:p>
            <a:r>
              <a:rPr lang="en-US" dirty="0" smtClean="0"/>
              <a:t>Neighbor of the 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RealQueen</a:t>
            </a:r>
            <a:r>
              <a:rPr lang="en-US" dirty="0" smtClean="0"/>
              <a:t> in column 1 is a special 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NullQueen</a:t>
            </a:r>
            <a:r>
              <a:rPr lang="en-US" dirty="0" smtClean="0"/>
              <a:t> object </a:t>
            </a:r>
          </a:p>
          <a:p>
            <a:pPr lvl="1"/>
            <a:r>
              <a:rPr lang="en-US" dirty="0" smtClean="0"/>
              <a:t>Simplifies the code for the </a:t>
            </a:r>
            <a:r>
              <a:rPr lang="en-US" sz="2800" b="1" dirty="0">
                <a:solidFill>
                  <a:schemeClr val="accent3"/>
                </a:solidFill>
                <a:latin typeface="Lucida Sans Typewriter" pitchFamily="49" charset="0"/>
              </a:rPr>
              <a:t>RealQueen</a:t>
            </a:r>
            <a:r>
              <a:rPr lang="en-US" dirty="0" smtClean="0"/>
              <a:t> methods</a:t>
            </a:r>
          </a:p>
          <a:p>
            <a:pPr lvl="1"/>
            <a:r>
              <a:rPr lang="en-US" dirty="0" smtClean="0"/>
              <a:t>Uses polymorphism for base cases</a:t>
            </a:r>
          </a:p>
          <a:p>
            <a:pPr lvl="1"/>
            <a:endParaRPr lang="en-US" dirty="0" smtClean="0"/>
          </a:p>
          <a:p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Queen</a:t>
            </a:r>
            <a:r>
              <a:rPr lang="en-US" dirty="0" smtClean="0"/>
              <a:t> interface implemented by both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5031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530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Sketch the basic idea of the methods, then explain</a:t>
            </a:r>
            <a:r>
              <a:rPr lang="en-US" baseline="0" dirty="0" smtClean="0"/>
              <a:t> how they come together.</a:t>
            </a:r>
          </a:p>
          <a:p>
            <a:r>
              <a:rPr lang="en-US" baseline="0" dirty="0" smtClean="0"/>
              <a:t>Or, show Main.findSolutions() and use that to infer what findFirst and findNext do. Can confirm it by looking at javadoc for Queen.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006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528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2731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654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582807"/>
            <a:ext cx="7772400" cy="1199704"/>
          </a:xfrm>
        </p:spPr>
        <p:txBody>
          <a:bodyPr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hap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 dirty="0"/>
            </a:p>
          </p:txBody>
        </p:sp>
        <p:sp>
          <p:nvSpPr>
            <p:cNvPr id="8" name="Shap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 dirty="0"/>
            </a:p>
          </p:txBody>
        </p:sp>
        <p:sp>
          <p:nvSpPr>
            <p:cNvPr id="11" name="Shap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E13C79-1C97-4B32-B2AE-1A69C169643E}" type="datetime2">
              <a:rPr lang="en-US" smtClean="0"/>
              <a:pPr/>
              <a:t>Thursday, February 16, 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 dirty="0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292C34-3E5E-4BA5-AF54-F1601B144FB0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Thursday, February 16, 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Thursday, February 16, 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FEF5B-F2CC-4EC5-8F1F-29A8BF9EFFA9}" type="datetime2">
              <a:rPr lang="en-US" smtClean="0"/>
              <a:pPr/>
              <a:t>Thursday, February 16, 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rtlCol="0" anchor="t" anchorCtr="0">
            <a:normAutofit/>
          </a:bodyPr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888512"/>
            <a:ext cx="4572000" cy="1454888"/>
          </a:xfrm>
        </p:spPr>
        <p:txBody>
          <a:bodyPr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09C1-563D-4D9C-B702-B64C84A5A174}" type="datetime2">
              <a:rPr lang="en-US" smtClean="0"/>
              <a:pPr/>
              <a:t>Thursday, February 16, 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/>
            <a:endParaRPr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03D9-A6EB-41FB-BF22-3F49E470997E}" type="datetime2">
              <a:rPr lang="en-US" smtClean="0"/>
              <a:pPr/>
              <a:t>Thursday, February 16, 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72430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72430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0534-5698-4F62-9CFE-5DE61A073E78}" type="datetime2">
              <a:rPr lang="en-US" smtClean="0"/>
              <a:pPr/>
              <a:t>Thursday, February 16, 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827A3-B249-4F87-AB1A-1E06AC1AA2A4}" type="datetime2">
              <a:rPr lang="en-US" smtClean="0"/>
              <a:pPr/>
              <a:t>Thursday, February 16, 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6142-29B2-49CC-BCC6-A3AD70B4960E}" type="datetime2">
              <a:rPr lang="en-US" smtClean="0"/>
              <a:pPr/>
              <a:t>Thursday, February 16, 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34000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E86C4691-4882-40A8-AF62-8CF6A18D40B2}" type="datetime2">
              <a:rPr lang="en-US" smtClean="0"/>
              <a:pPr/>
              <a:t>Thursday, February 16, 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371568"/>
            <a:ext cx="7162800" cy="648232"/>
          </a:xfrm>
          <a:noFill/>
        </p:spPr>
        <p:txBody>
          <a:bodyPr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1C6776A-4DEC-47EE-8A49-2C150ECB5465}" type="datetime2">
              <a:rPr lang="en-US" smtClean="0"/>
              <a:pPr/>
              <a:t>Thursday, February 16, 2017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07688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hap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/>
            <a:endParaRPr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2" name="Shap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D10E14BF-C004-4398-9186-5EE680724D95}" type="datetime2">
              <a:rPr lang="en-US" smtClean="0"/>
              <a:pPr/>
              <a:t>Thursday, February 16, 2017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rtl="0" eaLnBrk="1" latinLnBrk="0" hangingPunct="1">
        <a:spcBef>
          <a:spcPct val="0"/>
        </a:spcBef>
        <a:buNone/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5000"/>
        <a:buFont typeface="Wingdings 3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eb.engr.oregonstate.edu/~budd/Books/oopintro3e/info/slides/chap06/java.ht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Exhaustive Search and Backtracking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Continued from yesterday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88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output: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57400" y="1371600"/>
            <a:ext cx="5029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&gt;java RealQueen 5</a:t>
            </a:r>
          </a:p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SOLUTION:  1 3 5 2 4</a:t>
            </a:r>
          </a:p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SOLUTION:  1 4 2 5 3</a:t>
            </a:r>
          </a:p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SOLUTION:  2 4 1 3 5</a:t>
            </a:r>
          </a:p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SOLUTION:  2 5 3 1 4</a:t>
            </a:r>
          </a:p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SOLUTION:  3 1 4 2 5</a:t>
            </a:r>
          </a:p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SOLUTION:  3 5 2 4 1</a:t>
            </a:r>
          </a:p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SOLUTION:  4 1 3 5 2</a:t>
            </a:r>
          </a:p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SOLUTION:  4 2 5 3 1</a:t>
            </a:r>
          </a:p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SOLUTION:  5 2 4 1 3</a:t>
            </a:r>
          </a:p>
          <a:p>
            <a:r>
              <a:rPr lang="en-US" sz="2400" b="1" dirty="0" smtClean="0">
                <a:solidFill>
                  <a:srgbClr val="009900"/>
                </a:solidFill>
                <a:latin typeface="Lucida Sans Typewriter" pitchFamily="49" charset="0"/>
              </a:rPr>
              <a:t>SOLUTION:  5 3 1 4 2</a:t>
            </a:r>
          </a:p>
          <a:p>
            <a:endParaRPr lang="en-US" sz="2400" b="1" dirty="0">
              <a:solidFill>
                <a:srgbClr val="009900"/>
              </a:solidFill>
              <a:latin typeface="Lucida Sans Typewriter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6248400"/>
            <a:ext cx="3657600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Check out Queens from SVN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1155" name="Picture 3"/>
          <p:cNvPicPr>
            <a:picLocks noChangeAspect="1" noChangeArrowheads="1"/>
          </p:cNvPicPr>
          <p:nvPr/>
        </p:nvPicPr>
        <p:blipFill>
          <a:blip r:embed="rId3"/>
          <a:srcRect t="10773" r="30833"/>
          <a:stretch>
            <a:fillRect/>
          </a:stretch>
        </p:blipFill>
        <p:spPr bwMode="auto">
          <a:xfrm>
            <a:off x="0" y="1830387"/>
            <a:ext cx="6324600" cy="441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/>
          <a:lstStyle/>
          <a:p>
            <a:r>
              <a:rPr lang="en-US" dirty="0" smtClean="0"/>
              <a:t>Board configuration represented by a linked list of 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Queen</a:t>
            </a:r>
            <a:r>
              <a:rPr lang="en-US" dirty="0" smtClean="0"/>
              <a:t> objects</a:t>
            </a:r>
            <a:endParaRPr lang="en-US" dirty="0"/>
          </a:p>
        </p:txBody>
      </p:sp>
      <p:sp>
        <p:nvSpPr>
          <p:cNvPr id="561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Linked List of Queen Objects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19800" y="2362200"/>
            <a:ext cx="2667000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Fields of </a:t>
            </a:r>
            <a:r>
              <a:rPr lang="en-US" b="1" dirty="0" smtClean="0">
                <a:solidFill>
                  <a:schemeClr val="tx1"/>
                </a:solidFill>
              </a:rPr>
              <a:t>RealQueen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Line Callout 2 4"/>
          <p:cNvSpPr/>
          <p:nvPr/>
        </p:nvSpPr>
        <p:spPr>
          <a:xfrm>
            <a:off x="7239000" y="3429000"/>
            <a:ext cx="1371600" cy="3810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68500"/>
              <a:gd name="adj6" fmla="val -78889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column</a:t>
            </a:r>
            <a:endParaRPr lang="en-US" dirty="0"/>
          </a:p>
        </p:txBody>
      </p:sp>
      <p:sp>
        <p:nvSpPr>
          <p:cNvPr id="6" name="Line Callout 2 5"/>
          <p:cNvSpPr/>
          <p:nvPr/>
        </p:nvSpPr>
        <p:spPr>
          <a:xfrm>
            <a:off x="7315200" y="4648200"/>
            <a:ext cx="1371600" cy="3810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0000"/>
              <a:gd name="adj6" fmla="val -8444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row</a:t>
            </a:r>
            <a:endParaRPr lang="en-US" dirty="0"/>
          </a:p>
        </p:txBody>
      </p:sp>
      <p:sp>
        <p:nvSpPr>
          <p:cNvPr id="7" name="Line Callout 2 6"/>
          <p:cNvSpPr/>
          <p:nvPr/>
        </p:nvSpPr>
        <p:spPr>
          <a:xfrm>
            <a:off x="6934200" y="5638800"/>
            <a:ext cx="1371600" cy="4572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30000"/>
              <a:gd name="adj6" fmla="val -62223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neighbor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3446" y="6214646"/>
            <a:ext cx="913055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/>
                </a:solidFill>
              </a:rPr>
              <a:t>Designed by Timothy Budd</a:t>
            </a:r>
          </a:p>
          <a:p>
            <a:r>
              <a:rPr lang="en-US" sz="1600" dirty="0">
                <a:solidFill>
                  <a:schemeClr val="tx1"/>
                </a:solidFill>
                <a:hlinkClick r:id="rId4"/>
              </a:rPr>
              <a:t>http://web.engr.oregonstate.edu/~</a:t>
            </a:r>
            <a:r>
              <a:rPr lang="en-US" sz="1600" dirty="0" smtClean="0">
                <a:solidFill>
                  <a:schemeClr val="tx1"/>
                </a:solidFill>
                <a:hlinkClick r:id="rId4"/>
              </a:rPr>
              <a:t>budd/Books/oopintro3e/info/slides/chap06/java.htm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Top-level solution code (I removed the </a:t>
            </a:r>
            <a:r>
              <a:rPr lang="en-US" dirty="0" err="1" smtClean="0"/>
              <a:t>solutionCount</a:t>
            </a:r>
            <a:r>
              <a:rPr lang="en-US" dirty="0" smtClean="0"/>
              <a:t> code to make this slide simpler)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417638"/>
            <a:ext cx="8686800" cy="4786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3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707202"/>
            <a:ext cx="8229600" cy="4525963"/>
          </a:xfrm>
        </p:spPr>
        <p:txBody>
          <a:bodyPr/>
          <a:lstStyle/>
          <a:p>
            <a:r>
              <a:rPr lang="en-US" b="1" dirty="0" smtClean="0">
                <a:solidFill>
                  <a:srgbClr val="009900"/>
                </a:solidFill>
                <a:latin typeface="Lucida Sans Typewriter" pitchFamily="49" charset="0"/>
              </a:rPr>
              <a:t>findFirst()</a:t>
            </a:r>
          </a:p>
          <a:p>
            <a:r>
              <a:rPr lang="en-US" b="1" dirty="0" smtClean="0">
                <a:solidFill>
                  <a:srgbClr val="009900"/>
                </a:solidFill>
                <a:latin typeface="Lucida Sans Typewriter" pitchFamily="49" charset="0"/>
              </a:rPr>
              <a:t>findNext()</a:t>
            </a:r>
          </a:p>
          <a:p>
            <a:r>
              <a:rPr lang="en-US" b="1" dirty="0" smtClean="0">
                <a:solidFill>
                  <a:srgbClr val="009900"/>
                </a:solidFill>
                <a:latin typeface="Lucida Sans Typewriter" pitchFamily="49" charset="0"/>
              </a:rPr>
              <a:t>canAttack(int row, int col</a:t>
            </a:r>
            <a:r>
              <a:rPr lang="en-US" b="1" dirty="0" smtClean="0">
                <a:solidFill>
                  <a:srgbClr val="009900"/>
                </a:solidFill>
                <a:latin typeface="Lucida Sans Typewriter" pitchFamily="49" charset="0"/>
              </a:rPr>
              <a:t>)</a:t>
            </a:r>
          </a:p>
          <a:p>
            <a:endParaRPr lang="en-US" sz="1000" b="1" dirty="0">
              <a:solidFill>
                <a:srgbClr val="009900"/>
              </a:solidFill>
              <a:latin typeface="Lucida Sans Typewriter" pitchFamily="49" charset="0"/>
            </a:endParaRPr>
          </a:p>
          <a:p>
            <a:r>
              <a:rPr lang="en-US" sz="2000" dirty="0" smtClean="0">
                <a:latin typeface="Lucida Sans Typewriter" pitchFamily="49" charset="0"/>
              </a:rPr>
              <a:t>Alread</a:t>
            </a:r>
            <a:r>
              <a:rPr lang="en-US" sz="2000" dirty="0" smtClean="0">
                <a:latin typeface="Lucida Sans Typewriter" pitchFamily="49" charset="0"/>
              </a:rPr>
              <a:t>y </a:t>
            </a:r>
            <a:r>
              <a:rPr lang="en-US" sz="2000" dirty="0" smtClean="0">
                <a:latin typeface="Lucida Sans Typewriter" pitchFamily="49" charset="0"/>
              </a:rPr>
              <a:t>Implemented by </a:t>
            </a:r>
            <a:r>
              <a:rPr lang="en-US" sz="2000" dirty="0" err="1" smtClean="0">
                <a:latin typeface="Lucida Sans Typewriter" pitchFamily="49" charset="0"/>
              </a:rPr>
              <a:t>NullQueen</a:t>
            </a:r>
            <a:r>
              <a:rPr lang="en-US" sz="2000" dirty="0" smtClean="0">
                <a:latin typeface="Lucida Sans Typewriter" pitchFamily="49" charset="0"/>
              </a:rPr>
              <a:t/>
            </a:r>
            <a:br>
              <a:rPr lang="en-US" sz="2000" dirty="0" smtClean="0">
                <a:latin typeface="Lucida Sans Typewriter" pitchFamily="49" charset="0"/>
              </a:rPr>
            </a:br>
            <a:r>
              <a:rPr lang="en-US" sz="2000" dirty="0" smtClean="0">
                <a:latin typeface="Lucida Sans Typewriter" pitchFamily="49" charset="0"/>
              </a:rPr>
              <a:t>(does this implementation make sense to you?) </a:t>
            </a:r>
            <a:endParaRPr lang="en-US" sz="2000" dirty="0">
              <a:latin typeface="Lucida Sans Typewriter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Queen </a:t>
            </a:r>
            <a:r>
              <a:rPr lang="en-US" dirty="0" smtClean="0"/>
              <a:t>Interface Methods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3505200"/>
            <a:ext cx="8610600" cy="3416320"/>
          </a:xfrm>
          <a:prstGeom prst="rect">
            <a:avLst/>
          </a:prstGeom>
          <a:solidFill>
            <a:srgbClr val="339966">
              <a:alpha val="15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Your </a:t>
            </a:r>
            <a:r>
              <a:rPr lang="en-US" sz="2400" dirty="0" smtClean="0"/>
              <a:t>job (15 points extra credit if you do it before the end of class):</a:t>
            </a:r>
            <a:endParaRPr lang="en-US" sz="2400" dirty="0" smtClean="0"/>
          </a:p>
          <a:p>
            <a:pPr lvl="1"/>
            <a:r>
              <a:rPr lang="en-US" sz="2400" b="1" dirty="0" smtClean="0">
                <a:solidFill>
                  <a:srgbClr val="009900"/>
                </a:solidFill>
              </a:rPr>
              <a:t>Understand the job of each of these methods.</a:t>
            </a:r>
          </a:p>
          <a:p>
            <a:pPr lvl="2"/>
            <a:r>
              <a:rPr lang="en-US" sz="2400" b="1" dirty="0" smtClean="0">
                <a:solidFill>
                  <a:srgbClr val="009900"/>
                </a:solidFill>
              </a:rPr>
              <a:t>Javadoc from the Queen interface can help</a:t>
            </a:r>
          </a:p>
          <a:p>
            <a:pPr lvl="1"/>
            <a:r>
              <a:rPr lang="en-US" sz="2400" dirty="0" smtClean="0"/>
              <a:t>Fill in the (recursive) details in the RealQueen class</a:t>
            </a:r>
          </a:p>
          <a:p>
            <a:pPr lvl="1"/>
            <a:r>
              <a:rPr lang="en-US" sz="2400" b="1" dirty="0" smtClean="0">
                <a:solidFill>
                  <a:srgbClr val="009900"/>
                </a:solidFill>
              </a:rPr>
              <a:t>Debug</a:t>
            </a:r>
          </a:p>
          <a:p>
            <a:pPr lvl="1"/>
            <a:r>
              <a:rPr lang="en-US" sz="2400" b="1" dirty="0" smtClean="0">
                <a:solidFill>
                  <a:srgbClr val="009900"/>
                </a:solidFill>
              </a:rPr>
              <a:t>Submit to dropbox on Moodle by the end of your class period.</a:t>
            </a:r>
            <a:endParaRPr lang="en-US" sz="2400" b="1" dirty="0" smtClean="0">
              <a:solidFill>
                <a:srgbClr val="009900"/>
              </a:solidFill>
            </a:endParaRPr>
          </a:p>
          <a:p>
            <a:r>
              <a:rPr lang="en-US" sz="2400" b="1" dirty="0" smtClean="0"/>
              <a:t>More details on next </a:t>
            </a:r>
            <a:r>
              <a:rPr lang="en-US" sz="2400" b="1" dirty="0" smtClean="0"/>
              <a:t>slides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For 15 extra-credit </a:t>
            </a:r>
            <a:r>
              <a:rPr lang="en-US" dirty="0" smtClean="0"/>
              <a:t>HW points</a:t>
            </a:r>
            <a:r>
              <a:rPr lang="en-US" dirty="0"/>
              <a:t>, submit a solution by the end of your class period today.</a:t>
            </a:r>
          </a:p>
          <a:p>
            <a:endParaRPr lang="en-US" dirty="0"/>
          </a:p>
          <a:p>
            <a:r>
              <a:rPr lang="en-US" dirty="0"/>
              <a:t>Submit a ZIP file that contains all of the Java source files.</a:t>
            </a:r>
          </a:p>
          <a:p>
            <a:endParaRPr lang="en-US" dirty="0"/>
          </a:p>
          <a:p>
            <a:r>
              <a:rPr lang="en-US" dirty="0"/>
              <a:t>If you work with a partner, one of you should submit it; include both of your usernames in the name of your ZIP file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See the next slides for algorithm details.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In-class implementation exercise: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43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Each queen sends messages directly to its immediate neighbor to the left (and recursively to all of its left neighbors)</a:t>
            </a:r>
          </a:p>
          <a:p>
            <a:r>
              <a:rPr lang="en-US" dirty="0" smtClean="0"/>
              <a:t>Return value provides information concerning </a:t>
            </a:r>
            <a:r>
              <a:rPr lang="en-US" b="1" dirty="0" smtClean="0"/>
              <a:t>all</a:t>
            </a:r>
            <a:r>
              <a:rPr lang="en-US" dirty="0" smtClean="0"/>
              <a:t> of the left neighbors:</a:t>
            </a:r>
          </a:p>
          <a:p>
            <a:r>
              <a:rPr lang="en-US" dirty="0" smtClean="0"/>
              <a:t>Example: </a:t>
            </a:r>
            <a:r>
              <a:rPr lang="en-US" sz="2200" b="1" dirty="0" smtClean="0">
                <a:solidFill>
                  <a:schemeClr val="accent3"/>
                </a:solidFill>
                <a:latin typeface="Lucida Sans Typewriter" pitchFamily="49" charset="0"/>
              </a:rPr>
              <a:t>neighbor.canAttack(currentRow, col)</a:t>
            </a:r>
            <a:endParaRPr lang="en-US" sz="2200" dirty="0" smtClean="0"/>
          </a:p>
          <a:p>
            <a:pPr lvl="1"/>
            <a:r>
              <a:rPr lang="en-US" dirty="0" smtClean="0"/>
              <a:t>Message goes to the immediate neighbor, but the real question to be answered by this call is </a:t>
            </a:r>
          </a:p>
          <a:p>
            <a:pPr lvl="1"/>
            <a:r>
              <a:rPr lang="en-US" dirty="0" smtClean="0"/>
              <a:t>"Hey, neighbors, can any of you attack me if I place myself on this square of the board?"</a:t>
            </a:r>
          </a:p>
        </p:txBody>
      </p:sp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the algorithm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9250" indent="-334963">
              <a:buFont typeface="+mj-lt"/>
              <a:buAutoNum type="arabicPeriod"/>
            </a:pPr>
            <a:r>
              <a:rPr lang="en-US" dirty="0" smtClean="0"/>
              <a:t>Queen asks its neighbors to find the first position in which none of them attack each other</a:t>
            </a:r>
          </a:p>
          <a:p>
            <a:pPr lvl="1"/>
            <a:r>
              <a:rPr lang="en-US" dirty="0" smtClean="0"/>
              <a:t>Found?  Then queen tries to position itself so that it cannot be attacked.</a:t>
            </a:r>
          </a:p>
          <a:p>
            <a:pPr marL="349250" indent="-334963">
              <a:buFont typeface="+mj-lt"/>
              <a:buAutoNum type="arabicPeriod"/>
            </a:pPr>
            <a:r>
              <a:rPr lang="en-US" dirty="0" smtClean="0"/>
              <a:t>If the rightmost queen is successful, then a solution has been found! The queens cooperate in recording it.</a:t>
            </a:r>
          </a:p>
          <a:p>
            <a:pPr marL="349250" indent="-334963">
              <a:buFont typeface="+mj-lt"/>
              <a:buAutoNum type="arabicPeriod"/>
            </a:pPr>
            <a:r>
              <a:rPr lang="en-US" dirty="0" smtClean="0"/>
              <a:t>Otherwise, the queen asks its neighbors to find the next position in which they do not attack each other </a:t>
            </a:r>
          </a:p>
          <a:p>
            <a:pPr marL="349250" indent="-334963">
              <a:buFont typeface="+mj-lt"/>
              <a:buAutoNum type="arabicPeriod"/>
            </a:pPr>
            <a:r>
              <a:rPr lang="en-US" dirty="0" smtClean="0"/>
              <a:t>When the queens get to the point where there is no next non-attacking position, all solutions have been found and the algorithm terminates</a:t>
            </a:r>
            <a:endParaRPr lang="en-US" dirty="0"/>
          </a:p>
        </p:txBody>
      </p:sp>
      <p:sp>
        <p:nvSpPr>
          <p:cNvPr id="563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algorithm outline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886200" y="5840148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9900"/>
                </a:solidFill>
              </a:rPr>
              <a:t>And recursion does its magic!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130000" t="-95000" r="40000" b="21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on brainstorming</Template>
  <TotalTime>0</TotalTime>
  <Words>578</Words>
  <Application>Microsoft Office PowerPoint</Application>
  <PresentationFormat>On-screen Show (4:3)</PresentationFormat>
  <Paragraphs>77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Calibri</vt:lpstr>
      <vt:lpstr>Lucida Sans Typewriter</vt:lpstr>
      <vt:lpstr>Lucida Sans Unicode</vt:lpstr>
      <vt:lpstr>Verdana</vt:lpstr>
      <vt:lpstr>Wingdings 2</vt:lpstr>
      <vt:lpstr>Wingdings 3</vt:lpstr>
      <vt:lpstr>Presentation on brainstorming</vt:lpstr>
      <vt:lpstr>Exhaustive Search and Backtracking</vt:lpstr>
      <vt:lpstr>Program output:</vt:lpstr>
      <vt:lpstr>The Linked List of Queen Objects</vt:lpstr>
      <vt:lpstr>Top-level solution code (I removed the solutionCount code to make this slide simpler)</vt:lpstr>
      <vt:lpstr>Queen Interface Methods</vt:lpstr>
      <vt:lpstr>In-class implementation exercise:</vt:lpstr>
      <vt:lpstr>Outline of the algorithm </vt:lpstr>
      <vt:lpstr>More algorithm outline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cp:lastPrinted>2009-01-08T03:55:58Z</cp:lastPrinted>
  <dcterms:created xsi:type="dcterms:W3CDTF">2009-01-20T15:52:59Z</dcterms:created>
  <dcterms:modified xsi:type="dcterms:W3CDTF">2017-02-17T14:51:55Z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TC101671231033</vt:lpwstr>
  </property>
</Properties>
</file>