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8" r:id="rId1"/>
  </p:sldMasterIdLst>
  <p:notesMasterIdLst>
    <p:notesMasterId r:id="rId27"/>
  </p:notesMasterIdLst>
  <p:handoutMasterIdLst>
    <p:handoutMasterId r:id="rId28"/>
  </p:handoutMasterIdLst>
  <p:sldIdLst>
    <p:sldId id="256" r:id="rId2"/>
    <p:sldId id="560" r:id="rId3"/>
    <p:sldId id="634" r:id="rId4"/>
    <p:sldId id="635" r:id="rId5"/>
    <p:sldId id="636" r:id="rId6"/>
    <p:sldId id="637" r:id="rId7"/>
    <p:sldId id="638" r:id="rId8"/>
    <p:sldId id="639" r:id="rId9"/>
    <p:sldId id="640" r:id="rId10"/>
    <p:sldId id="641" r:id="rId11"/>
    <p:sldId id="642" r:id="rId12"/>
    <p:sldId id="643" r:id="rId13"/>
    <p:sldId id="645" r:id="rId14"/>
    <p:sldId id="646" r:id="rId15"/>
    <p:sldId id="647" r:id="rId16"/>
    <p:sldId id="648" r:id="rId17"/>
    <p:sldId id="649" r:id="rId18"/>
    <p:sldId id="650" r:id="rId19"/>
    <p:sldId id="651" r:id="rId20"/>
    <p:sldId id="652" r:id="rId21"/>
    <p:sldId id="653" r:id="rId22"/>
    <p:sldId id="654" r:id="rId23"/>
    <p:sldId id="655" r:id="rId24"/>
    <p:sldId id="656" r:id="rId25"/>
    <p:sldId id="657" r:id="rId2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clrMru>
    <a:srgbClr val="EE7D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4366" autoAdjust="0"/>
    <p:restoredTop sz="81193" autoAdjust="0"/>
  </p:normalViewPr>
  <p:slideViewPr>
    <p:cSldViewPr>
      <p:cViewPr varScale="1">
        <p:scale>
          <a:sx n="94" d="100"/>
          <a:sy n="94" d="100"/>
        </p:scale>
        <p:origin x="93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51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9" y="10"/>
            <a:ext cx="3037841" cy="464820"/>
          </a:xfrm>
          <a:prstGeom prst="rect">
            <a:avLst/>
          </a:prstGeom>
        </p:spPr>
        <p:txBody>
          <a:bodyPr vert="horz" lIns="92411" tIns="46207" rIns="92411" bIns="4620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350" y="10"/>
            <a:ext cx="3037841" cy="464820"/>
          </a:xfrm>
          <a:prstGeom prst="rect">
            <a:avLst/>
          </a:prstGeom>
        </p:spPr>
        <p:txBody>
          <a:bodyPr vert="horz" lIns="92411" tIns="46207" rIns="92411" bIns="46207" rtlCol="0"/>
          <a:lstStyle>
            <a:lvl1pPr algn="r">
              <a:defRPr sz="1200"/>
            </a:lvl1pPr>
          </a:lstStyle>
          <a:p>
            <a:fld id="{4CBA82AE-9117-4CD7-853B-77372F56FEFF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9" y="8829438"/>
            <a:ext cx="3037841" cy="464820"/>
          </a:xfrm>
          <a:prstGeom prst="rect">
            <a:avLst/>
          </a:prstGeom>
        </p:spPr>
        <p:txBody>
          <a:bodyPr vert="horz" lIns="92411" tIns="46207" rIns="92411" bIns="4620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350" y="8829438"/>
            <a:ext cx="3037841" cy="464820"/>
          </a:xfrm>
          <a:prstGeom prst="rect">
            <a:avLst/>
          </a:prstGeom>
        </p:spPr>
        <p:txBody>
          <a:bodyPr vert="horz" lIns="92411" tIns="46207" rIns="92411" bIns="46207" rtlCol="0" anchor="b"/>
          <a:lstStyle>
            <a:lvl1pPr algn="r">
              <a:defRPr sz="1200"/>
            </a:lvl1pPr>
          </a:lstStyle>
          <a:p>
            <a:fld id="{1E81AD3F-07D5-4C03-870B-A99B0C58B0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289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9" y="10"/>
            <a:ext cx="3037841" cy="464820"/>
          </a:xfrm>
          <a:prstGeom prst="rect">
            <a:avLst/>
          </a:prstGeom>
        </p:spPr>
        <p:txBody>
          <a:bodyPr vert="horz" lIns="92411" tIns="46207" rIns="92411" bIns="4620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5" y="10"/>
            <a:ext cx="3037841" cy="464820"/>
          </a:xfrm>
          <a:prstGeom prst="rect">
            <a:avLst/>
          </a:prstGeom>
        </p:spPr>
        <p:txBody>
          <a:bodyPr vert="horz" lIns="92411" tIns="46207" rIns="92411" bIns="46207" rtlCol="0"/>
          <a:lstStyle>
            <a:lvl1pPr algn="r">
              <a:defRPr sz="1200"/>
            </a:lvl1pPr>
          </a:lstStyle>
          <a:p>
            <a:fld id="{3842907C-D0AA-4C58-9F94-58B40AD65B2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77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11" tIns="46207" rIns="92411" bIns="4620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3"/>
            <a:ext cx="5608320" cy="4183380"/>
          </a:xfrm>
          <a:prstGeom prst="rect">
            <a:avLst/>
          </a:prstGeom>
        </p:spPr>
        <p:txBody>
          <a:bodyPr vert="horz" lIns="92411" tIns="46207" rIns="92411" bIns="4620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9" y="8829969"/>
            <a:ext cx="3037841" cy="464820"/>
          </a:xfrm>
          <a:prstGeom prst="rect">
            <a:avLst/>
          </a:prstGeom>
        </p:spPr>
        <p:txBody>
          <a:bodyPr vert="horz" lIns="92411" tIns="46207" rIns="92411" bIns="4620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5" y="8829969"/>
            <a:ext cx="3037841" cy="464820"/>
          </a:xfrm>
          <a:prstGeom prst="rect">
            <a:avLst/>
          </a:prstGeom>
        </p:spPr>
        <p:txBody>
          <a:bodyPr vert="horz" lIns="92411" tIns="46207" rIns="92411" bIns="46207" rtlCol="0" anchor="b"/>
          <a:lstStyle>
            <a:lvl1pPr algn="r">
              <a:defRPr sz="1200"/>
            </a:lvl1pPr>
          </a:lstStyle>
          <a:p>
            <a:fld id="{1D76769E-C829-4283-B80E-CB90D995C2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428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iamwww.unibe.ch/~wenger/DA/SkipList/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383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74273A-6D17-4A1E-99DA-B11BA481AE47}" type="slidenum">
              <a:rPr lang="en-US"/>
              <a:pPr/>
              <a:t>10</a:t>
            </a:fld>
            <a:endParaRPr lang="en-US"/>
          </a:p>
        </p:txBody>
      </p:sp>
      <p:sp>
        <p:nvSpPr>
          <p:cNvPr id="952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4000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E872D8-CD39-4C5C-9C27-DDA4801CDA67}" type="slidenum">
              <a:rPr lang="en-US"/>
              <a:pPr/>
              <a:t>11</a:t>
            </a:fld>
            <a:endParaRPr lang="en-US"/>
          </a:p>
        </p:txBody>
      </p:sp>
      <p:sp>
        <p:nvSpPr>
          <p:cNvPr id="954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3374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8098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3499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7016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we represent the possible solutions? series of moves on the call stack</a:t>
            </a:r>
          </a:p>
          <a:p>
            <a:r>
              <a:rPr lang="en-US" dirty="0" smtClean="0"/>
              <a:t>How do we organize the search? depth-first, recursive calls</a:t>
            </a:r>
          </a:p>
          <a:p>
            <a:r>
              <a:rPr lang="en-US" dirty="0" smtClean="0"/>
              <a:t>Can we eliminate subsets of the possible solution set without checking each one? not in this case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4629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we represent the possible solutions? series of moves on the call stack</a:t>
            </a:r>
          </a:p>
          <a:p>
            <a:r>
              <a:rPr lang="en-US" dirty="0" smtClean="0"/>
              <a:t>How do we organize the search? depth-first, recursive calls</a:t>
            </a:r>
          </a:p>
          <a:p>
            <a:r>
              <a:rPr lang="en-US" dirty="0" smtClean="0"/>
              <a:t>Can we eliminate subsets of the possible solution set without checking each one? not in this case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877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Ask who needs a refresher on the moves the queens can make.</a:t>
            </a:r>
          </a:p>
          <a:p>
            <a:endParaRPr lang="en-US" dirty="0" smtClean="0"/>
          </a:p>
          <a:p>
            <a:r>
              <a:rPr lang="en-US" dirty="0" smtClean="0"/>
              <a:t>Draw 4x4 solution on board.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4649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66C0EB-74CC-4264-B2FD-575FB78860D2}" type="slidenum">
              <a:rPr lang="en-US"/>
              <a:pPr/>
              <a:t>18</a:t>
            </a:fld>
            <a:endParaRPr lang="en-US" dirty="0"/>
          </a:p>
        </p:txBody>
      </p:sp>
      <p:sp>
        <p:nvSpPr>
          <p:cNvPr id="65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the next few slides we explore various possibilities for the search space and count the number of potential solutions that must be tried in each case.</a:t>
            </a:r>
          </a:p>
        </p:txBody>
      </p:sp>
    </p:spTree>
    <p:extLst>
      <p:ext uri="{BB962C8B-B14F-4D97-AF65-F5344CB8AC3E}">
        <p14:creationId xmlns:p14="http://schemas.microsoft.com/office/powerpoint/2010/main" val="27957468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(n^2)^n = n^(2n)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Number on slide =</a:t>
            </a:r>
            <a:r>
              <a:rPr lang="en-US" baseline="0" dirty="0" smtClean="0"/>
              <a:t> </a:t>
            </a:r>
            <a:r>
              <a:rPr lang="en-US" dirty="0" smtClean="0"/>
              <a:t>64^8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5660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57563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Number on slide =</a:t>
            </a:r>
            <a:r>
              <a:rPr lang="en-US" baseline="0" dirty="0" smtClean="0"/>
              <a:t> </a:t>
            </a:r>
            <a:r>
              <a:rPr lang="en-US" dirty="0" smtClean="0"/>
              <a:t>64! /</a:t>
            </a:r>
            <a:r>
              <a:rPr lang="en-US" baseline="0" dirty="0" smtClean="0"/>
              <a:t> 56! = 64x63x62x61x60x59x58x57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7255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8^8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7921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8!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18577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55957">
              <a:defRPr/>
            </a:pPr>
            <a:r>
              <a:rPr lang="en-US" b="1" dirty="0" smtClean="0">
                <a:solidFill>
                  <a:schemeClr val="accent6"/>
                </a:solidFill>
              </a:rPr>
              <a:t>Demonstrate the process for the 8x8 case using the applet whose link is on the next slide.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68036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20106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7844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9194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ACC508-9A79-4836-9331-568901996D2C}" type="slidenum">
              <a:rPr lang="en-US"/>
              <a:pPr/>
              <a:t>4</a:t>
            </a:fld>
            <a:endParaRPr lang="en-US"/>
          </a:p>
        </p:txBody>
      </p:sp>
      <p:sp>
        <p:nvSpPr>
          <p:cNvPr id="940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Bottom bullet used to say: Notice that skip lists do not share with binary trees the problem that threads are designed to solve. This is a real tongue-twister.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Also, the</a:t>
            </a:r>
            <a:r>
              <a:rPr lang="en-US" baseline="0" dirty="0" smtClean="0"/>
              <a:t> old applet disappeared from the </a:t>
            </a:r>
            <a:r>
              <a:rPr lang="en-US" baseline="0" dirty="0" err="1" smtClean="0"/>
              <a:t>Univ</a:t>
            </a:r>
            <a:r>
              <a:rPr lang="en-US" baseline="0" dirty="0" smtClean="0"/>
              <a:t> of Bern: </a:t>
            </a:r>
            <a:r>
              <a:rPr lang="en-US" sz="1200" dirty="0" smtClean="0">
                <a:hlinkClick r:id="rId3"/>
              </a:rPr>
              <a:t>http://iamwww.unibe.ch/~wenger/DA/SkipList/</a:t>
            </a:r>
            <a:r>
              <a:rPr lang="en-US" sz="1200" dirty="0" smtClean="0"/>
              <a:t>. </a:t>
            </a:r>
            <a:r>
              <a:rPr lang="en-US" sz="1200" dirty="0" err="1" smtClean="0"/>
              <a:t>Replced</a:t>
            </a:r>
            <a:r>
              <a:rPr lang="en-US" sz="1200" dirty="0" smtClean="0"/>
              <a:t> with one above.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4524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49B5A4-D63B-40A8-922E-2C7B35FEC8A0}" type="slidenum">
              <a:rPr lang="en-US"/>
              <a:pPr/>
              <a:t>5</a:t>
            </a:fld>
            <a:endParaRPr lang="en-US"/>
          </a:p>
        </p:txBody>
      </p:sp>
      <p:sp>
        <p:nvSpPr>
          <p:cNvPr id="942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5844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438575-4708-435E-98B7-F34979A83A5B}" type="slidenum">
              <a:rPr lang="en-US"/>
              <a:pPr/>
              <a:t>6</a:t>
            </a:fld>
            <a:endParaRPr lang="en-US"/>
          </a:p>
        </p:txBody>
      </p:sp>
      <p:sp>
        <p:nvSpPr>
          <p:cNvPr id="94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4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2774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1B46E5-E5ED-4E11-8FED-AF18C936665F}" type="slidenum">
              <a:rPr lang="en-US"/>
              <a:pPr/>
              <a:t>7</a:t>
            </a:fld>
            <a:endParaRPr lang="en-US"/>
          </a:p>
        </p:txBody>
      </p:sp>
      <p:sp>
        <p:nvSpPr>
          <p:cNvPr id="946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6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1212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D29857-ADE5-469C-B547-D16D78D426F8}" type="slidenum">
              <a:rPr lang="en-US"/>
              <a:pPr/>
              <a:t>8</a:t>
            </a:fld>
            <a:endParaRPr lang="en-US"/>
          </a:p>
        </p:txBody>
      </p:sp>
      <p:sp>
        <p:nvSpPr>
          <p:cNvPr id="948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8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2296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E28E50-F02D-437E-9B68-2C4BCD3A41BE}" type="slidenum">
              <a:rPr lang="en-US"/>
              <a:pPr/>
              <a:t>9</a:t>
            </a:fld>
            <a:endParaRPr lang="en-US"/>
          </a:p>
        </p:txBody>
      </p:sp>
      <p:sp>
        <p:nvSpPr>
          <p:cNvPr id="950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0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705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582807"/>
            <a:ext cx="7772400" cy="1199704"/>
          </a:xfrm>
        </p:spPr>
        <p:txBody>
          <a:bodyPr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Shap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  <p:sp>
          <p:nvSpPr>
            <p:cNvPr id="8" name="Shap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  <p:sp>
          <p:nvSpPr>
            <p:cNvPr id="11" name="Shap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6E13C79-1C97-4B32-B2AE-1A69C169643E}" type="datetime2">
              <a:rPr lang="en-US" smtClean="0"/>
              <a:pPr/>
              <a:t>Wednesday, February 15, 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292C34-3E5E-4BA5-AF54-F1601B144FB0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14BF-C004-4398-9186-5EE680724D95}" type="datetime2">
              <a:rPr lang="en-US" smtClean="0"/>
              <a:pPr/>
              <a:t>Wednesday, February 15,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14BF-C004-4398-9186-5EE680724D95}" type="datetime2">
              <a:rPr lang="en-US" smtClean="0"/>
              <a:pPr/>
              <a:t>Wednesday, February 15,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FEF5B-F2CC-4EC5-8F1F-29A8BF9EFFA9}" type="datetime2">
              <a:rPr lang="en-US" smtClean="0"/>
              <a:pPr/>
              <a:t>Wednesday, February 15,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888512"/>
            <a:ext cx="4572000" cy="1454888"/>
          </a:xfrm>
        </p:spPr>
        <p:txBody>
          <a:bodyPr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709C1-563D-4D9C-B702-B64C84A5A174}" type="datetime2">
              <a:rPr lang="en-US" smtClean="0"/>
              <a:pPr/>
              <a:t>Wednesday, February 15,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/>
            <a:endParaRPr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303D9-A6EB-41FB-BF22-3F49E470997E}" type="datetime2">
              <a:rPr lang="en-US" smtClean="0"/>
              <a:pPr/>
              <a:t>Wednesday, February 15,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72430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72430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0534-5698-4F62-9CFE-5DE61A073E78}" type="datetime2">
              <a:rPr lang="en-US" smtClean="0"/>
              <a:pPr/>
              <a:t>Wednesday, February 15, 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827A3-B249-4F87-AB1A-1E06AC1AA2A4}" type="datetime2">
              <a:rPr lang="en-US" smtClean="0"/>
              <a:pPr/>
              <a:t>Wednesday, February 15, 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6142-29B2-49CC-BCC6-A3AD70B4960E}" type="datetime2">
              <a:rPr lang="en-US" smtClean="0"/>
              <a:pPr/>
              <a:t>Wednesday, February 15, 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34000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E86C4691-4882-40A8-AF62-8CF6A18D40B2}" type="datetime2">
              <a:rPr lang="en-US" smtClean="0"/>
              <a:pPr/>
              <a:t>Wednesday, February 15,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371568"/>
            <a:ext cx="7162800" cy="648232"/>
          </a:xfrm>
          <a:noFill/>
        </p:spPr>
        <p:txBody>
          <a:bodyPr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1C6776A-4DEC-47EE-8A49-2C150ECB5465}" type="datetime2">
              <a:rPr lang="en-US" smtClean="0"/>
              <a:pPr/>
              <a:t>Wednesday, February 15, 2017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07688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hap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9" name="Shap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/>
            <a:endParaRPr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12" name="Shap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D10E14BF-C004-4398-9186-5EE680724D95}" type="datetime2">
              <a:rPr lang="en-US" smtClean="0"/>
              <a:pPr/>
              <a:t>Wednesday, February 15, 2017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 b="0">
                <a:solidFill>
                  <a:schemeClr val="tx1"/>
                </a:solidFill>
              </a:defRPr>
            </a:lvl1pPr>
          </a:lstStyle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rtl="0" eaLnBrk="1" latinLnBrk="0" hangingPunct="1">
        <a:spcBef>
          <a:spcPct val="0"/>
        </a:spcBef>
        <a:buNone/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5000"/>
        <a:buFont typeface="Wingdings 3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s.upenn.edu/~matuszek/cit594-2004/Lectures/38-backtracking.ppt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sunnyday.mit.edu/16.355/wirth-refinement.html#3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homepage.tinet.ie/~pdpals/8queens.htm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dcs.ed.ac.uk/home/mlj/demos/queens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eople.ok.ubc.ca/ylucet/DS/SkipList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CSSE 230 Day 25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Skip Lists </a:t>
            </a:r>
          </a:p>
          <a:p>
            <a:endParaRPr lang="en-US" dirty="0" smtClean="0"/>
          </a:p>
        </p:txBody>
      </p:sp>
      <p:pic>
        <p:nvPicPr>
          <p:cNvPr id="5" name="Picture 4" descr="first-diagram-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51144"/>
            <a:ext cx="5293716" cy="23086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7620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/>
              <a:t>Remove algorithm</a:t>
            </a:r>
          </a:p>
        </p:txBody>
      </p:sp>
      <p:pic>
        <p:nvPicPr>
          <p:cNvPr id="951299" name="Picture 3" descr="remove-diagra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905000"/>
            <a:ext cx="9144000" cy="28511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9254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(sort of) Analysis of Skip Lists</a:t>
            </a:r>
          </a:p>
        </p:txBody>
      </p:sp>
      <p:sp>
        <p:nvSpPr>
          <p:cNvPr id="953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 guarantees that we won't get O(N) behavior.</a:t>
            </a:r>
          </a:p>
          <a:p>
            <a:pPr lvl="1"/>
            <a:r>
              <a:rPr lang="en-US" dirty="0"/>
              <a:t>The interaction of the </a:t>
            </a:r>
            <a:r>
              <a:rPr lang="en-US" dirty="0" smtClean="0"/>
              <a:t>random number generator and </a:t>
            </a:r>
            <a:r>
              <a:rPr lang="en-US" dirty="0"/>
              <a:t>the order in which things are inserted/deleted </a:t>
            </a:r>
            <a:r>
              <a:rPr lang="en-US" i="1" dirty="0"/>
              <a:t>could</a:t>
            </a:r>
            <a:r>
              <a:rPr lang="en-US" dirty="0"/>
              <a:t> </a:t>
            </a:r>
            <a:r>
              <a:rPr lang="en-US" dirty="0" smtClean="0"/>
              <a:t> lead </a:t>
            </a:r>
            <a:r>
              <a:rPr lang="en-US" dirty="0"/>
              <a:t>to a long chain of nodes with the same height.</a:t>
            </a:r>
          </a:p>
          <a:p>
            <a:pPr lvl="1"/>
            <a:r>
              <a:rPr lang="en-US" dirty="0"/>
              <a:t>But this is </a:t>
            </a:r>
            <a:r>
              <a:rPr lang="en-US" b="1" dirty="0"/>
              <a:t>very </a:t>
            </a:r>
            <a:r>
              <a:rPr lang="en-US" dirty="0"/>
              <a:t>unlikely.</a:t>
            </a:r>
          </a:p>
          <a:p>
            <a:pPr lvl="1"/>
            <a:r>
              <a:rPr lang="en-US" b="1" i="1" dirty="0"/>
              <a:t>Expected</a:t>
            </a:r>
            <a:r>
              <a:rPr lang="en-US" dirty="0"/>
              <a:t> </a:t>
            </a:r>
            <a:r>
              <a:rPr lang="en-US" dirty="0" smtClean="0"/>
              <a:t> time </a:t>
            </a:r>
            <a:r>
              <a:rPr lang="en-US" dirty="0"/>
              <a:t>for search, insert, and remove are O(log n).</a:t>
            </a:r>
          </a:p>
        </p:txBody>
      </p:sp>
    </p:spTree>
    <p:extLst>
      <p:ext uri="{BB962C8B-B14F-4D97-AF65-F5344CB8AC3E}">
        <p14:creationId xmlns:p14="http://schemas.microsoft.com/office/powerpoint/2010/main" val="313965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438400"/>
            <a:ext cx="8843938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88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Exhaustive Search and Backtracking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taste of artificial intelligence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46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numeracysoftware.com/maze4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419600"/>
            <a:ext cx="2153356" cy="2153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88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33400"/>
            <a:ext cx="8229600" cy="617433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Given: a large set of possible solutions to a problem</a:t>
            </a:r>
          </a:p>
          <a:p>
            <a:endParaRPr lang="en-US" dirty="0" smtClean="0"/>
          </a:p>
          <a:p>
            <a:r>
              <a:rPr lang="en-US" dirty="0" smtClean="0"/>
              <a:t>Goal: Find all solutions (or an optimal solution) from that set</a:t>
            </a:r>
          </a:p>
          <a:p>
            <a:endParaRPr lang="en-US" dirty="0" smtClean="0"/>
          </a:p>
          <a:p>
            <a:r>
              <a:rPr lang="en-US" dirty="0" smtClean="0"/>
              <a:t>Questions we ask:</a:t>
            </a:r>
          </a:p>
          <a:p>
            <a:pPr lvl="1"/>
            <a:r>
              <a:rPr lang="en-US" dirty="0" smtClean="0"/>
              <a:t>How do we represent the possible solutions?</a:t>
            </a:r>
          </a:p>
          <a:p>
            <a:pPr lvl="1"/>
            <a:r>
              <a:rPr lang="en-US" dirty="0" smtClean="0"/>
              <a:t>How do we organize the search?</a:t>
            </a:r>
          </a:p>
          <a:p>
            <a:pPr lvl="1"/>
            <a:r>
              <a:rPr lang="en-US" dirty="0" smtClean="0"/>
              <a:t>Can we avoid checking some obvious non-solutions?</a:t>
            </a:r>
          </a:p>
          <a:p>
            <a:pPr lvl="1"/>
            <a:endParaRPr lang="en-US" dirty="0"/>
          </a:p>
          <a:p>
            <a:r>
              <a:rPr lang="en-US" dirty="0" smtClean="0"/>
              <a:t>Examples: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marL="393192" lvl="1" indent="0">
              <a:buNone/>
            </a:pPr>
            <a:r>
              <a:rPr lang="en-US" dirty="0"/>
              <a:t>	</a:t>
            </a:r>
            <a:r>
              <a:rPr lang="en-US" dirty="0" smtClean="0"/>
              <a:t>		Mazes 	The “15” puzzle</a:t>
            </a:r>
            <a:endParaRPr lang="en-US" dirty="0"/>
          </a:p>
        </p:txBody>
      </p:sp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Exhaustive search</a:t>
            </a:r>
            <a:endParaRPr lang="en-US" dirty="0"/>
          </a:p>
        </p:txBody>
      </p:sp>
      <p:sp>
        <p:nvSpPr>
          <p:cNvPr id="6" name="Line Callout 2 5"/>
          <p:cNvSpPr/>
          <p:nvPr/>
        </p:nvSpPr>
        <p:spPr>
          <a:xfrm>
            <a:off x="5943600" y="914400"/>
            <a:ext cx="2590800" cy="6858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5278"/>
              <a:gd name="adj6" fmla="val -4960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 “search space”</a:t>
            </a:r>
            <a:endParaRPr lang="en-US" dirty="0"/>
          </a:p>
        </p:txBody>
      </p:sp>
      <p:pic>
        <p:nvPicPr>
          <p:cNvPr id="5" name="Picture 4" descr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86400" y="4739040"/>
            <a:ext cx="1514475" cy="1514475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0" y="6569231"/>
            <a:ext cx="5486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http://www.numeracysoftware.com/maze4.bmp</a:t>
            </a:r>
          </a:p>
        </p:txBody>
      </p:sp>
    </p:spTree>
    <p:extLst>
      <p:ext uri="{BB962C8B-B14F-4D97-AF65-F5344CB8AC3E}">
        <p14:creationId xmlns:p14="http://schemas.microsoft.com/office/powerpoint/2010/main" val="278024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8229600" cy="1417638"/>
          </a:xfrm>
        </p:spPr>
        <p:txBody>
          <a:bodyPr anchor="t">
            <a:normAutofit/>
          </a:bodyPr>
          <a:lstStyle/>
          <a:p>
            <a:r>
              <a:rPr lang="en-US" sz="2800" dirty="0"/>
              <a:t>In backtracking, we always try to extend a partial </a:t>
            </a:r>
            <a:r>
              <a:rPr lang="en-US" sz="2800" dirty="0" smtClean="0"/>
              <a:t>solution</a:t>
            </a:r>
            <a:endParaRPr lang="en-US" sz="2800" dirty="0"/>
          </a:p>
        </p:txBody>
      </p:sp>
      <p:sp>
        <p:nvSpPr>
          <p:cNvPr id="550915" name="Text Box 3"/>
          <p:cNvSpPr txBox="1">
            <a:spLocks noChangeArrowheads="1"/>
          </p:cNvSpPr>
          <p:nvPr/>
        </p:nvSpPr>
        <p:spPr bwMode="auto">
          <a:xfrm>
            <a:off x="762000" y="37338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Tx/>
              <a:buSzTx/>
              <a:buFontTx/>
              <a:buNone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</a:rPr>
              <a:t>start</a:t>
            </a:r>
          </a:p>
        </p:txBody>
      </p:sp>
      <p:sp>
        <p:nvSpPr>
          <p:cNvPr id="550916" name="Line 4"/>
          <p:cNvSpPr>
            <a:spLocks noChangeShapeType="1"/>
          </p:cNvSpPr>
          <p:nvPr/>
        </p:nvSpPr>
        <p:spPr bwMode="auto">
          <a:xfrm>
            <a:off x="1443038" y="3962400"/>
            <a:ext cx="75882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50917" name="Text Box 5"/>
          <p:cNvSpPr txBox="1">
            <a:spLocks noChangeArrowheads="1"/>
          </p:cNvSpPr>
          <p:nvPr/>
        </p:nvSpPr>
        <p:spPr bwMode="auto">
          <a:xfrm>
            <a:off x="2209800" y="3733800"/>
            <a:ext cx="457200" cy="457200"/>
          </a:xfrm>
          <a:prstGeom prst="rect">
            <a:avLst/>
          </a:prstGeom>
          <a:noFill/>
          <a:ln w="15875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Tx/>
              <a:buSzTx/>
              <a:buFontTx/>
              <a:buNone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550918" name="Line 6"/>
          <p:cNvSpPr>
            <a:spLocks noChangeShapeType="1"/>
          </p:cNvSpPr>
          <p:nvPr/>
        </p:nvSpPr>
        <p:spPr bwMode="auto">
          <a:xfrm flipV="1">
            <a:off x="2438400" y="2514600"/>
            <a:ext cx="914400" cy="1219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50919" name="Line 7"/>
          <p:cNvSpPr>
            <a:spLocks noChangeShapeType="1"/>
          </p:cNvSpPr>
          <p:nvPr/>
        </p:nvSpPr>
        <p:spPr bwMode="auto">
          <a:xfrm>
            <a:off x="2514600" y="3962400"/>
            <a:ext cx="762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50920" name="Text Box 8"/>
          <p:cNvSpPr txBox="1">
            <a:spLocks noChangeArrowheads="1"/>
          </p:cNvSpPr>
          <p:nvPr/>
        </p:nvSpPr>
        <p:spPr bwMode="auto">
          <a:xfrm>
            <a:off x="3352800" y="2286000"/>
            <a:ext cx="381000" cy="457200"/>
          </a:xfrm>
          <a:prstGeom prst="rect">
            <a:avLst/>
          </a:prstGeom>
          <a:noFill/>
          <a:ln w="15875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Tx/>
              <a:buSzTx/>
              <a:buFontTx/>
              <a:buNone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550921" name="Line 9"/>
          <p:cNvSpPr>
            <a:spLocks noChangeShapeType="1"/>
          </p:cNvSpPr>
          <p:nvPr/>
        </p:nvSpPr>
        <p:spPr bwMode="auto">
          <a:xfrm flipV="1">
            <a:off x="3657600" y="2057400"/>
            <a:ext cx="838200" cy="304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50922" name="Line 10"/>
          <p:cNvSpPr>
            <a:spLocks noChangeShapeType="1"/>
          </p:cNvSpPr>
          <p:nvPr/>
        </p:nvSpPr>
        <p:spPr bwMode="auto">
          <a:xfrm>
            <a:off x="3657600" y="2590800"/>
            <a:ext cx="685800" cy="228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50923" name="Text Box 11"/>
          <p:cNvSpPr txBox="1">
            <a:spLocks noChangeArrowheads="1"/>
          </p:cNvSpPr>
          <p:nvPr/>
        </p:nvSpPr>
        <p:spPr bwMode="auto">
          <a:xfrm>
            <a:off x="4343400" y="2667000"/>
            <a:ext cx="1600200" cy="457200"/>
          </a:xfrm>
          <a:prstGeom prst="rect">
            <a:avLst/>
          </a:prstGeom>
          <a:noFill/>
          <a:ln w="15875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Tx/>
              <a:buSzTx/>
              <a:buFontTx/>
              <a:buNone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</a:rPr>
              <a:t>dead end</a:t>
            </a:r>
          </a:p>
        </p:txBody>
      </p:sp>
      <p:sp>
        <p:nvSpPr>
          <p:cNvPr id="550924" name="Text Box 12"/>
          <p:cNvSpPr txBox="1">
            <a:spLocks noChangeArrowheads="1"/>
          </p:cNvSpPr>
          <p:nvPr/>
        </p:nvSpPr>
        <p:spPr bwMode="auto">
          <a:xfrm>
            <a:off x="4495800" y="1828800"/>
            <a:ext cx="1600200" cy="457200"/>
          </a:xfrm>
          <a:prstGeom prst="rect">
            <a:avLst/>
          </a:prstGeom>
          <a:noFill/>
          <a:ln w="15875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Tx/>
              <a:buSzTx/>
              <a:buFontTx/>
              <a:buNone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</a:rPr>
              <a:t>dead end</a:t>
            </a:r>
          </a:p>
        </p:txBody>
      </p:sp>
      <p:sp>
        <p:nvSpPr>
          <p:cNvPr id="550925" name="Line 13"/>
          <p:cNvSpPr>
            <a:spLocks noChangeShapeType="1"/>
          </p:cNvSpPr>
          <p:nvPr/>
        </p:nvSpPr>
        <p:spPr bwMode="auto">
          <a:xfrm flipH="1">
            <a:off x="3733800" y="2209800"/>
            <a:ext cx="838200" cy="304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50926" name="Line 14"/>
          <p:cNvSpPr>
            <a:spLocks noChangeShapeType="1"/>
          </p:cNvSpPr>
          <p:nvPr/>
        </p:nvSpPr>
        <p:spPr bwMode="auto">
          <a:xfrm flipH="1" flipV="1">
            <a:off x="3581400" y="2743200"/>
            <a:ext cx="762000" cy="228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50927" name="Line 15"/>
          <p:cNvSpPr>
            <a:spLocks noChangeShapeType="1"/>
          </p:cNvSpPr>
          <p:nvPr/>
        </p:nvSpPr>
        <p:spPr bwMode="auto">
          <a:xfrm flipH="1">
            <a:off x="2590800" y="2819400"/>
            <a:ext cx="762000" cy="990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50928" name="Text Box 16"/>
          <p:cNvSpPr txBox="1">
            <a:spLocks noChangeArrowheads="1"/>
          </p:cNvSpPr>
          <p:nvPr/>
        </p:nvSpPr>
        <p:spPr bwMode="auto">
          <a:xfrm>
            <a:off x="3276600" y="3733800"/>
            <a:ext cx="457200" cy="457200"/>
          </a:xfrm>
          <a:prstGeom prst="rect">
            <a:avLst/>
          </a:prstGeom>
          <a:noFill/>
          <a:ln w="15875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Tx/>
              <a:buSzTx/>
              <a:buFontTx/>
              <a:buNone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550929" name="Line 17"/>
          <p:cNvSpPr>
            <a:spLocks noChangeShapeType="1"/>
          </p:cNvSpPr>
          <p:nvPr/>
        </p:nvSpPr>
        <p:spPr bwMode="auto">
          <a:xfrm flipV="1">
            <a:off x="3657600" y="3657600"/>
            <a:ext cx="685800" cy="228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50930" name="Text Box 18"/>
          <p:cNvSpPr txBox="1">
            <a:spLocks noChangeArrowheads="1"/>
          </p:cNvSpPr>
          <p:nvPr/>
        </p:nvSpPr>
        <p:spPr bwMode="auto">
          <a:xfrm>
            <a:off x="4343400" y="3505200"/>
            <a:ext cx="457200" cy="457200"/>
          </a:xfrm>
          <a:prstGeom prst="rect">
            <a:avLst/>
          </a:prstGeom>
          <a:noFill/>
          <a:ln w="15875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Tx/>
              <a:buSzTx/>
              <a:buFontTx/>
              <a:buNone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550931" name="Line 19"/>
          <p:cNvSpPr>
            <a:spLocks noChangeShapeType="1"/>
          </p:cNvSpPr>
          <p:nvPr/>
        </p:nvSpPr>
        <p:spPr bwMode="auto">
          <a:xfrm flipV="1">
            <a:off x="4648200" y="3124200"/>
            <a:ext cx="152400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50932" name="Line 20"/>
          <p:cNvSpPr>
            <a:spLocks noChangeShapeType="1"/>
          </p:cNvSpPr>
          <p:nvPr/>
        </p:nvSpPr>
        <p:spPr bwMode="auto">
          <a:xfrm>
            <a:off x="4724400" y="3733800"/>
            <a:ext cx="1371600" cy="304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50933" name="Text Box 21"/>
          <p:cNvSpPr txBox="1">
            <a:spLocks noChangeArrowheads="1"/>
          </p:cNvSpPr>
          <p:nvPr/>
        </p:nvSpPr>
        <p:spPr bwMode="auto">
          <a:xfrm>
            <a:off x="6019800" y="3886200"/>
            <a:ext cx="1600200" cy="457200"/>
          </a:xfrm>
          <a:prstGeom prst="rect">
            <a:avLst/>
          </a:prstGeom>
          <a:noFill/>
          <a:ln w="15875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Tx/>
              <a:buSzTx/>
              <a:buFontTx/>
              <a:buNone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</a:rPr>
              <a:t>dead end</a:t>
            </a:r>
          </a:p>
        </p:txBody>
      </p:sp>
      <p:sp>
        <p:nvSpPr>
          <p:cNvPr id="550934" name="Text Box 22"/>
          <p:cNvSpPr txBox="1">
            <a:spLocks noChangeArrowheads="1"/>
          </p:cNvSpPr>
          <p:nvPr/>
        </p:nvSpPr>
        <p:spPr bwMode="auto">
          <a:xfrm>
            <a:off x="6172200" y="2895600"/>
            <a:ext cx="1600200" cy="457200"/>
          </a:xfrm>
          <a:prstGeom prst="rect">
            <a:avLst/>
          </a:prstGeom>
          <a:noFill/>
          <a:ln w="15875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Tx/>
              <a:buSzTx/>
              <a:buFontTx/>
              <a:buNone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</a:rPr>
              <a:t>dead end</a:t>
            </a:r>
          </a:p>
        </p:txBody>
      </p:sp>
      <p:sp>
        <p:nvSpPr>
          <p:cNvPr id="550935" name="Line 23"/>
          <p:cNvSpPr>
            <a:spLocks noChangeShapeType="1"/>
          </p:cNvSpPr>
          <p:nvPr/>
        </p:nvSpPr>
        <p:spPr bwMode="auto">
          <a:xfrm flipH="1">
            <a:off x="4724400" y="3276600"/>
            <a:ext cx="152400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50936" name="Line 24"/>
          <p:cNvSpPr>
            <a:spLocks noChangeShapeType="1"/>
          </p:cNvSpPr>
          <p:nvPr/>
        </p:nvSpPr>
        <p:spPr bwMode="auto">
          <a:xfrm flipH="1" flipV="1">
            <a:off x="4648200" y="3886200"/>
            <a:ext cx="1295400" cy="304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50937" name="Line 25"/>
          <p:cNvSpPr>
            <a:spLocks noChangeShapeType="1"/>
          </p:cNvSpPr>
          <p:nvPr/>
        </p:nvSpPr>
        <p:spPr bwMode="auto">
          <a:xfrm flipH="1">
            <a:off x="3657600" y="3810000"/>
            <a:ext cx="685800" cy="228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50938" name="Line 26"/>
          <p:cNvSpPr>
            <a:spLocks noChangeShapeType="1"/>
          </p:cNvSpPr>
          <p:nvPr/>
        </p:nvSpPr>
        <p:spPr bwMode="auto">
          <a:xfrm>
            <a:off x="3505200" y="4191000"/>
            <a:ext cx="762000" cy="76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50939" name="Text Box 27"/>
          <p:cNvSpPr txBox="1">
            <a:spLocks noChangeArrowheads="1"/>
          </p:cNvSpPr>
          <p:nvPr/>
        </p:nvSpPr>
        <p:spPr bwMode="auto">
          <a:xfrm>
            <a:off x="4191000" y="4800600"/>
            <a:ext cx="457200" cy="457200"/>
          </a:xfrm>
          <a:prstGeom prst="rect">
            <a:avLst/>
          </a:prstGeom>
          <a:noFill/>
          <a:ln w="15875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Tx/>
              <a:buSzTx/>
              <a:buFontTx/>
              <a:buNone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550940" name="Line 28"/>
          <p:cNvSpPr>
            <a:spLocks noChangeShapeType="1"/>
          </p:cNvSpPr>
          <p:nvPr/>
        </p:nvSpPr>
        <p:spPr bwMode="auto">
          <a:xfrm flipV="1">
            <a:off x="4495800" y="4572000"/>
            <a:ext cx="838200" cy="304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50941" name="Line 29"/>
          <p:cNvSpPr>
            <a:spLocks noChangeShapeType="1"/>
          </p:cNvSpPr>
          <p:nvPr/>
        </p:nvSpPr>
        <p:spPr bwMode="auto">
          <a:xfrm>
            <a:off x="4495800" y="5105400"/>
            <a:ext cx="76200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50942" name="Text Box 30"/>
          <p:cNvSpPr txBox="1">
            <a:spLocks noChangeArrowheads="1"/>
          </p:cNvSpPr>
          <p:nvPr/>
        </p:nvSpPr>
        <p:spPr bwMode="auto">
          <a:xfrm>
            <a:off x="5181600" y="5334000"/>
            <a:ext cx="1600200" cy="457200"/>
          </a:xfrm>
          <a:prstGeom prst="rect">
            <a:avLst/>
          </a:prstGeom>
          <a:noFill/>
          <a:ln w="15875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Tx/>
              <a:buSzTx/>
              <a:buFont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success!</a:t>
            </a:r>
            <a:endParaRPr lang="en-US" sz="24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50943" name="Text Box 31"/>
          <p:cNvSpPr txBox="1">
            <a:spLocks noChangeArrowheads="1"/>
          </p:cNvSpPr>
          <p:nvPr/>
        </p:nvSpPr>
        <p:spPr bwMode="auto">
          <a:xfrm>
            <a:off x="5334000" y="4343400"/>
            <a:ext cx="1600200" cy="457200"/>
          </a:xfrm>
          <a:prstGeom prst="rect">
            <a:avLst/>
          </a:prstGeom>
          <a:noFill/>
          <a:ln w="15875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Tx/>
              <a:buSzTx/>
              <a:buFontTx/>
              <a:buNone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</a:rPr>
              <a:t>dead end</a:t>
            </a:r>
          </a:p>
        </p:txBody>
      </p:sp>
      <p:sp>
        <p:nvSpPr>
          <p:cNvPr id="550944" name="Line 32"/>
          <p:cNvSpPr>
            <a:spLocks noChangeShapeType="1"/>
          </p:cNvSpPr>
          <p:nvPr/>
        </p:nvSpPr>
        <p:spPr bwMode="auto">
          <a:xfrm flipH="1">
            <a:off x="4572000" y="4724400"/>
            <a:ext cx="838200" cy="304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3" name="Text Box 33"/>
          <p:cNvSpPr txBox="1">
            <a:spLocks noChangeArrowheads="1"/>
          </p:cNvSpPr>
          <p:nvPr/>
        </p:nvSpPr>
        <p:spPr bwMode="auto">
          <a:xfrm>
            <a:off x="381000" y="4495800"/>
            <a:ext cx="3276600" cy="13234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/>
            <a:r>
              <a:rPr lang="en-US" sz="2000" dirty="0">
                <a:solidFill>
                  <a:schemeClr val="accent6"/>
                </a:solidFill>
                <a:hlinkClick r:id="rId3"/>
              </a:rPr>
              <a:t>http://www.cis.upenn.edu/~matuszek/cit594-2004/Lectures/38-backtracking.ppt</a:t>
            </a:r>
            <a:endParaRPr lang="en-US" sz="2000" dirty="0">
              <a:solidFill>
                <a:schemeClr val="accent6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87333" y="6096000"/>
            <a:ext cx="4572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 the search is a </a:t>
            </a:r>
            <a:r>
              <a:rPr lang="en-US" dirty="0"/>
              <a:t>tree and </a:t>
            </a:r>
            <a:r>
              <a:rPr lang="en-US" dirty="0" smtClean="0"/>
              <a:t>we explore it </a:t>
            </a:r>
            <a:r>
              <a:rPr lang="en-US" dirty="0"/>
              <a:t>using a pre-order traversal</a:t>
            </a:r>
          </a:p>
        </p:txBody>
      </p:sp>
    </p:spTree>
    <p:extLst>
      <p:ext uri="{BB962C8B-B14F-4D97-AF65-F5344CB8AC3E}">
        <p14:creationId xmlns:p14="http://schemas.microsoft.com/office/powerpoint/2010/main" val="3659295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0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50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50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50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50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50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50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550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50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50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550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550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50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550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50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550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550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550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550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550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550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2" dur="500"/>
                                        <p:tgtEl>
                                          <p:spTgt spid="550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7" dur="500"/>
                                        <p:tgtEl>
                                          <p:spTgt spid="550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550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550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550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550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2" dur="500"/>
                                        <p:tgtEl>
                                          <p:spTgt spid="550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550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0" fill="hold"/>
                                        <p:tgtEl>
                                          <p:spTgt spid="550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0" fill="hold"/>
                                        <p:tgtEl>
                                          <p:spTgt spid="550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0915" grpId="0" autoUpdateAnimBg="0"/>
      <p:bldP spid="550916" grpId="0" animBg="1"/>
      <p:bldP spid="550917" grpId="0" autoUpdateAnimBg="0"/>
      <p:bldP spid="550918" grpId="0" animBg="1"/>
      <p:bldP spid="550919" grpId="0" animBg="1"/>
      <p:bldP spid="550920" grpId="0" autoUpdateAnimBg="0"/>
      <p:bldP spid="550921" grpId="0" animBg="1"/>
      <p:bldP spid="550922" grpId="0" animBg="1"/>
      <p:bldP spid="550923" grpId="0" autoUpdateAnimBg="0"/>
      <p:bldP spid="550924" grpId="0" autoUpdateAnimBg="0"/>
      <p:bldP spid="550925" grpId="0" animBg="1"/>
      <p:bldP spid="550926" grpId="0" animBg="1"/>
      <p:bldP spid="550927" grpId="0" animBg="1"/>
      <p:bldP spid="550928" grpId="0" autoUpdateAnimBg="0"/>
      <p:bldP spid="550929" grpId="0" animBg="1"/>
      <p:bldP spid="550930" grpId="0" autoUpdateAnimBg="0"/>
      <p:bldP spid="550931" grpId="0" animBg="1"/>
      <p:bldP spid="550932" grpId="0" animBg="1"/>
      <p:bldP spid="550933" grpId="0" autoUpdateAnimBg="0"/>
      <p:bldP spid="550934" grpId="0" autoUpdateAnimBg="0"/>
      <p:bldP spid="550935" grpId="0" animBg="1"/>
      <p:bldP spid="550936" grpId="0" animBg="1"/>
      <p:bldP spid="550937" grpId="0" animBg="1"/>
      <p:bldP spid="550938" grpId="0" animBg="1"/>
      <p:bldP spid="550939" grpId="0" autoUpdateAnimBg="0"/>
      <p:bldP spid="550940" grpId="0" animBg="1"/>
      <p:bldP spid="550941" grpId="0" animBg="1"/>
      <p:bldP spid="550942" grpId="0" autoUpdateAnimBg="0"/>
      <p:bldP spid="550943" grpId="0" autoUpdateAnimBg="0"/>
      <p:bldP spid="55094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550914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2800" dirty="0"/>
              <a:t>In backtracking, we always try to extend a partial </a:t>
            </a:r>
            <a:r>
              <a:rPr lang="en-US" sz="2800" dirty="0" smtClean="0"/>
              <a:t>solution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3537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9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5943600" cy="5181600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en-US" dirty="0" smtClean="0"/>
              <a:t>In how many ways can N chess queens be placed on an NxN grid, so that none of the queens can attack any other queen? </a:t>
            </a:r>
          </a:p>
          <a:p>
            <a:pPr lvl="1"/>
            <a:r>
              <a:rPr lang="en-US" dirty="0" smtClean="0"/>
              <a:t>I.e. there are not two queens on the same row, same column, or same diagonal.</a:t>
            </a:r>
          </a:p>
          <a:p>
            <a:endParaRPr lang="en-US" dirty="0" smtClean="0"/>
          </a:p>
          <a:p>
            <a:r>
              <a:rPr lang="en-US" dirty="0" smtClean="0"/>
              <a:t>There is no "formula" </a:t>
            </a:r>
            <a:br>
              <a:rPr lang="en-US" dirty="0" smtClean="0"/>
            </a:br>
            <a:r>
              <a:rPr lang="en-US" dirty="0" smtClean="0"/>
              <a:t>for generating a solution. </a:t>
            </a:r>
          </a:p>
          <a:p>
            <a:endParaRPr lang="en-US" dirty="0" smtClean="0"/>
          </a:p>
          <a:p>
            <a:r>
              <a:rPr lang="en-US" sz="2200" dirty="0" smtClean="0"/>
              <a:t>The famous computer scientist </a:t>
            </a:r>
            <a:r>
              <a:rPr lang="en-US" sz="2200" dirty="0" err="1" smtClean="0"/>
              <a:t>Niklaus</a:t>
            </a:r>
            <a:r>
              <a:rPr lang="en-US" sz="2200" dirty="0" smtClean="0"/>
              <a:t> Wirth described his approach to the problem in 1971: </a:t>
            </a:r>
            <a:r>
              <a:rPr lang="en-US" sz="2000" b="1" dirty="0"/>
              <a:t>Program Development by Stepwise </a:t>
            </a:r>
            <a:r>
              <a:rPr lang="en-US" sz="2000" b="1" dirty="0" smtClean="0"/>
              <a:t>Refinement </a:t>
            </a:r>
            <a:r>
              <a:rPr lang="en-US" sz="2200" dirty="0" smtClean="0">
                <a:hlinkClick r:id="rId3"/>
              </a:rPr>
              <a:t>http</a:t>
            </a:r>
            <a:r>
              <a:rPr lang="en-US" sz="2200" dirty="0">
                <a:hlinkClick r:id="rId3"/>
              </a:rPr>
              <a:t>://sunnyday.mit.edu/16.355/wirth-refinement.html#3</a:t>
            </a:r>
            <a:r>
              <a:rPr lang="en-US" sz="2200" dirty="0" smtClean="0"/>
              <a:t> </a:t>
            </a:r>
          </a:p>
        </p:txBody>
      </p:sp>
      <p:sp>
        <p:nvSpPr>
          <p:cNvPr id="5519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non-attacking chess queens problem is a famous example</a:t>
            </a:r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700461"/>
            <a:ext cx="2637133" cy="282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659407" y="6534894"/>
            <a:ext cx="34708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http://en.wikipedia.org/wiki/Queen_(chess)</a:t>
            </a:r>
          </a:p>
        </p:txBody>
      </p:sp>
    </p:spTree>
    <p:extLst>
      <p:ext uri="{BB962C8B-B14F-4D97-AF65-F5344CB8AC3E}">
        <p14:creationId xmlns:p14="http://schemas.microsoft.com/office/powerpoint/2010/main" val="194659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how many ways can N chess queens be placed on an NxN grid, so that none of the queens can attack any other queen? </a:t>
            </a:r>
          </a:p>
          <a:p>
            <a:pPr lvl="1"/>
            <a:r>
              <a:rPr lang="en-US" dirty="0" smtClean="0"/>
              <a:t>I.e. no two queens on the same row, same column, or same diagonal.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0" y="5105400"/>
            <a:ext cx="2133600" cy="83099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Two minutes</a:t>
            </a:r>
            <a:br>
              <a:rPr lang="en-US" sz="2400" dirty="0" smtClean="0"/>
            </a:br>
            <a:r>
              <a:rPr lang="en-US" sz="2400" dirty="0" smtClean="0"/>
              <a:t>No Peeking!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0" dirty="0" smtClean="0"/>
              <a:t>With a partner, </a:t>
            </a:r>
            <a:r>
              <a:rPr lang="en-US" b="0" dirty="0"/>
              <a:t>discuss </a:t>
            </a:r>
            <a:r>
              <a:rPr lang="en-US" b="0" dirty="0" smtClean="0"/>
              <a:t>"possible solution" </a:t>
            </a:r>
            <a:r>
              <a:rPr lang="en-US" b="0" dirty="0"/>
              <a:t>search </a:t>
            </a:r>
            <a:r>
              <a:rPr lang="en-US" b="0" dirty="0" smtClean="0"/>
              <a:t>strategies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406938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305800" cy="5486400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en-US" b="1" dirty="0" smtClean="0">
                <a:solidFill>
                  <a:schemeClr val="accent6"/>
                </a:solidFill>
              </a:rPr>
              <a:t>Very </a:t>
            </a:r>
            <a:r>
              <a:rPr lang="en-US" b="1" dirty="0">
                <a:solidFill>
                  <a:schemeClr val="accent6"/>
                </a:solidFill>
              </a:rPr>
              <a:t>naive approach. Perhaps stupid is a better word!</a:t>
            </a:r>
            <a:r>
              <a:rPr lang="en-US" dirty="0">
                <a:solidFill>
                  <a:schemeClr val="accent6"/>
                </a:solidFill>
              </a:rPr>
              <a:t> 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There are N queens, N</a:t>
            </a:r>
            <a:r>
              <a:rPr lang="en-US" baseline="30000" dirty="0"/>
              <a:t>2</a:t>
            </a:r>
            <a:r>
              <a:rPr lang="en-US" dirty="0"/>
              <a:t> squares.  </a:t>
            </a:r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 smtClean="0"/>
              <a:t>For </a:t>
            </a:r>
            <a:r>
              <a:rPr lang="en-US" dirty="0"/>
              <a:t>each queen, try every possible square, allowing the possibility of multiple queens in the same square</a:t>
            </a:r>
            <a:r>
              <a:rPr lang="en-US" dirty="0" smtClean="0"/>
              <a:t>.</a:t>
            </a:r>
            <a:endParaRPr lang="en-US" sz="1200" dirty="0"/>
          </a:p>
          <a:p>
            <a:pPr lvl="1">
              <a:lnSpc>
                <a:spcPct val="110000"/>
              </a:lnSpc>
            </a:pPr>
            <a:r>
              <a:rPr lang="en-US" dirty="0"/>
              <a:t>Represent each potential solution as an N-item array of pairs of integers (a row and a column for each queen).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Generate all such arrays (you should be able to write code that would do this) and check to see which ones are solutions.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Number of possibilities to try in </a:t>
            </a:r>
            <a:r>
              <a:rPr lang="en-US" dirty="0" smtClean="0"/>
              <a:t>the NxN </a:t>
            </a:r>
            <a:r>
              <a:rPr lang="en-US" dirty="0"/>
              <a:t>case: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Specific number for N=8:</a:t>
            </a:r>
          </a:p>
        </p:txBody>
      </p:sp>
      <p:sp>
        <p:nvSpPr>
          <p:cNvPr id="5529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2551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Search </a:t>
            </a:r>
            <a:r>
              <a:rPr lang="en-US" dirty="0" smtClean="0"/>
              <a:t>Space </a:t>
            </a:r>
            <a:r>
              <a:rPr lang="en-US" dirty="0"/>
              <a:t>P</a:t>
            </a:r>
            <a:r>
              <a:rPr lang="en-US" dirty="0" smtClean="0"/>
              <a:t>ossibilities 1/5</a:t>
            </a:r>
            <a:endParaRPr lang="en-US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572000" y="5943600"/>
            <a:ext cx="38100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30000"/>
              </a:spcBef>
              <a:buClrTx/>
              <a:buSzTx/>
              <a:buFontTx/>
              <a:buNone/>
            </a:pPr>
            <a:r>
              <a:rPr lang="en-US" sz="2400" b="1" dirty="0">
                <a:solidFill>
                  <a:schemeClr val="accent6"/>
                </a:solidFill>
              </a:rPr>
              <a:t>281,474,976,710,656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0" y="-10263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smtClean="0">
                <a:solidFill>
                  <a:srgbClr val="EE7D3E"/>
                </a:solidFill>
                <a:latin typeface="+mj-lt"/>
                <a:ea typeface="+mj-ea"/>
                <a:cs typeface="+mj-cs"/>
              </a:rPr>
              <a:t>1</a:t>
            </a:r>
            <a:endParaRPr lang="en-US" sz="2400" b="1" dirty="0">
              <a:solidFill>
                <a:srgbClr val="EE7D3E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61800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838200"/>
            <a:ext cx="8763000" cy="53340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 lvl="2"/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Reminders/Announcements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20" y="3886200"/>
            <a:ext cx="8557219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6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9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14807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US" b="1" dirty="0" smtClean="0">
                <a:solidFill>
                  <a:schemeClr val="accent6"/>
                </a:solidFill>
              </a:rPr>
              <a:t>Slight </a:t>
            </a:r>
            <a:r>
              <a:rPr lang="en-US" b="1" dirty="0">
                <a:solidFill>
                  <a:schemeClr val="accent6"/>
                </a:solidFill>
              </a:rPr>
              <a:t>improvement.</a:t>
            </a:r>
            <a:r>
              <a:rPr lang="en-US" dirty="0">
                <a:solidFill>
                  <a:schemeClr val="accent6"/>
                </a:solidFill>
              </a:rPr>
              <a:t>  </a:t>
            </a:r>
            <a:r>
              <a:rPr lang="en-US" dirty="0"/>
              <a:t>There are N queens, N</a:t>
            </a:r>
            <a:r>
              <a:rPr lang="en-US" baseline="30000" dirty="0"/>
              <a:t>2</a:t>
            </a:r>
            <a:r>
              <a:rPr lang="en-US" dirty="0"/>
              <a:t> squares.  For each queen, try every possible square, notice that we can't have multiple queens on the same square. </a:t>
            </a:r>
            <a:br>
              <a:rPr lang="en-US" dirty="0"/>
            </a:br>
            <a:endParaRPr lang="en-US" dirty="0"/>
          </a:p>
          <a:p>
            <a:pPr lvl="1"/>
            <a:r>
              <a:rPr lang="en-US" dirty="0"/>
              <a:t>Represent each potential solution as an N-item array of pairs of integers (a row and a column for each queen).</a:t>
            </a:r>
          </a:p>
          <a:p>
            <a:pPr lvl="1"/>
            <a:r>
              <a:rPr lang="en-US" dirty="0"/>
              <a:t>Generate all such arrays and check to see which ones are solutions.</a:t>
            </a:r>
          </a:p>
          <a:p>
            <a:pPr lvl="1"/>
            <a:r>
              <a:rPr lang="en-US" dirty="0"/>
              <a:t>Number of possibilities to try in NxN case:</a:t>
            </a:r>
          </a:p>
          <a:p>
            <a:pPr lvl="1"/>
            <a:r>
              <a:rPr lang="en-US" dirty="0"/>
              <a:t>Specific number for N=8:</a:t>
            </a:r>
          </a:p>
        </p:txBody>
      </p:sp>
      <p:sp>
        <p:nvSpPr>
          <p:cNvPr id="553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Search </a:t>
            </a:r>
            <a:r>
              <a:rPr lang="en-US" dirty="0" smtClean="0"/>
              <a:t>Space </a:t>
            </a:r>
            <a:r>
              <a:rPr lang="en-US" dirty="0"/>
              <a:t>P</a:t>
            </a:r>
            <a:r>
              <a:rPr lang="en-US" dirty="0" smtClean="0"/>
              <a:t>ossibilities 2/5</a:t>
            </a:r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306888" y="5749925"/>
            <a:ext cx="4684296" cy="94179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spcBef>
                <a:spcPct val="30000"/>
              </a:spcBef>
              <a:buClrTx/>
              <a:buSzTx/>
              <a:buFontTx/>
              <a:buNone/>
            </a:pPr>
            <a:r>
              <a:rPr lang="en-US" sz="2400" b="1" dirty="0">
                <a:solidFill>
                  <a:schemeClr val="accent6"/>
                </a:solidFill>
              </a:rPr>
              <a:t>            178,462,987,637,760</a:t>
            </a:r>
          </a:p>
          <a:p>
            <a:pPr marL="342900" indent="-342900">
              <a:spcBef>
                <a:spcPct val="30000"/>
              </a:spcBef>
              <a:buClrTx/>
              <a:buSzTx/>
              <a:buFontTx/>
              <a:buNone/>
            </a:pPr>
            <a:r>
              <a:rPr lang="en-US" sz="2400" b="1" dirty="0">
                <a:solidFill>
                  <a:schemeClr val="accent6"/>
                </a:solidFill>
              </a:rPr>
              <a:t>     (vs. 281,474,976,710,656)</a:t>
            </a:r>
          </a:p>
        </p:txBody>
      </p:sp>
    </p:spTree>
    <p:extLst>
      <p:ext uri="{BB962C8B-B14F-4D97-AF65-F5344CB8AC3E}">
        <p14:creationId xmlns:p14="http://schemas.microsoft.com/office/powerpoint/2010/main" val="1446236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01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143000"/>
            <a:ext cx="8229600" cy="537667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US" sz="2400" b="1" dirty="0" smtClean="0">
                <a:solidFill>
                  <a:schemeClr val="accent6"/>
                </a:solidFill>
              </a:rPr>
              <a:t>Slightly </a:t>
            </a:r>
            <a:r>
              <a:rPr lang="en-US" sz="2400" b="1" dirty="0">
                <a:solidFill>
                  <a:schemeClr val="accent6"/>
                </a:solidFill>
              </a:rPr>
              <a:t>better approach.</a:t>
            </a:r>
            <a:r>
              <a:rPr lang="en-US" sz="2400" dirty="0">
                <a:solidFill>
                  <a:schemeClr val="accent6"/>
                </a:solidFill>
              </a:rPr>
              <a:t>  </a:t>
            </a:r>
            <a:r>
              <a:rPr lang="en-US" sz="2400" dirty="0"/>
              <a:t>There are N queens, N columns.  If two queens are in the same column, they will attack each other.  Thus there must be exactly one queen per column</a:t>
            </a:r>
            <a:r>
              <a:rPr lang="en-US" sz="2400" dirty="0" smtClean="0"/>
              <a:t>.</a:t>
            </a:r>
            <a:endParaRPr lang="en-US" sz="2400" dirty="0"/>
          </a:p>
          <a:p>
            <a:pPr>
              <a:lnSpc>
                <a:spcPct val="120000"/>
              </a:lnSpc>
            </a:pPr>
            <a:r>
              <a:rPr lang="en-US" sz="2400" dirty="0" smtClean="0"/>
              <a:t>Represent </a:t>
            </a:r>
            <a:r>
              <a:rPr lang="en-US" sz="2400" dirty="0"/>
              <a:t>a potential solution as an N-item array of integers. </a:t>
            </a:r>
            <a:endParaRPr lang="en-US" sz="2400" dirty="0" smtClean="0"/>
          </a:p>
          <a:p>
            <a:pPr lvl="1">
              <a:lnSpc>
                <a:spcPct val="120000"/>
              </a:lnSpc>
            </a:pPr>
            <a:r>
              <a:rPr lang="en-US" sz="2000" dirty="0" smtClean="0"/>
              <a:t>Each </a:t>
            </a:r>
            <a:r>
              <a:rPr lang="en-US" sz="2000" dirty="0"/>
              <a:t>array position represents the queen in one column.  </a:t>
            </a:r>
            <a:endParaRPr lang="en-US" sz="2000" dirty="0" smtClean="0"/>
          </a:p>
          <a:p>
            <a:pPr lvl="1">
              <a:lnSpc>
                <a:spcPct val="120000"/>
              </a:lnSpc>
            </a:pPr>
            <a:r>
              <a:rPr lang="en-US" sz="2000" dirty="0" smtClean="0"/>
              <a:t>The </a:t>
            </a:r>
            <a:r>
              <a:rPr lang="en-US" sz="2000" dirty="0"/>
              <a:t>number stored in an array position represents the row of that column's queen. </a:t>
            </a:r>
            <a:endParaRPr lang="en-US" sz="2000" dirty="0" smtClean="0"/>
          </a:p>
          <a:p>
            <a:pPr lvl="1">
              <a:lnSpc>
                <a:spcPct val="120000"/>
              </a:lnSpc>
            </a:pPr>
            <a:r>
              <a:rPr lang="en-US" sz="2000" dirty="0" smtClean="0">
                <a:solidFill>
                  <a:schemeClr val="accent6"/>
                </a:solidFill>
              </a:rPr>
              <a:t>Show </a:t>
            </a:r>
            <a:r>
              <a:rPr lang="en-US" sz="2000" dirty="0">
                <a:solidFill>
                  <a:schemeClr val="accent6"/>
                </a:solidFill>
              </a:rPr>
              <a:t>array for 4x4 solution.</a:t>
            </a:r>
          </a:p>
          <a:p>
            <a:pPr lvl="2">
              <a:lnSpc>
                <a:spcPct val="120000"/>
              </a:lnSpc>
            </a:pPr>
            <a:r>
              <a:rPr lang="en-US" sz="1900" dirty="0"/>
              <a:t>Generate all such arrays and check to see which ones are solutions.</a:t>
            </a:r>
          </a:p>
          <a:p>
            <a:pPr lvl="2">
              <a:lnSpc>
                <a:spcPct val="120000"/>
              </a:lnSpc>
            </a:pPr>
            <a:r>
              <a:rPr lang="en-US" sz="1900" dirty="0"/>
              <a:t>Number of possibilities to try in NxN case:</a:t>
            </a:r>
          </a:p>
          <a:p>
            <a:pPr lvl="2">
              <a:lnSpc>
                <a:spcPct val="120000"/>
              </a:lnSpc>
            </a:pPr>
            <a:r>
              <a:rPr lang="en-US" sz="1900" dirty="0"/>
              <a:t>Specific number for N=8:</a:t>
            </a:r>
          </a:p>
        </p:txBody>
      </p:sp>
      <p:sp>
        <p:nvSpPr>
          <p:cNvPr id="555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Search </a:t>
            </a:r>
            <a:r>
              <a:rPr lang="en-US" dirty="0" smtClean="0"/>
              <a:t>Space Possibilities 3/5</a:t>
            </a:r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5638800" y="6034087"/>
            <a:ext cx="1931939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Wingdings" pitchFamily="-112" charset="2"/>
              <a:buNone/>
            </a:pPr>
            <a:r>
              <a:rPr lang="en-US" sz="2400" b="1" dirty="0">
                <a:solidFill>
                  <a:schemeClr val="accent6"/>
                </a:solidFill>
              </a:rPr>
              <a:t>16,777,216</a:t>
            </a:r>
          </a:p>
        </p:txBody>
      </p:sp>
    </p:spTree>
    <p:extLst>
      <p:ext uri="{BB962C8B-B14F-4D97-AF65-F5344CB8AC3E}">
        <p14:creationId xmlns:p14="http://schemas.microsoft.com/office/powerpoint/2010/main" val="4092142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0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1328"/>
            <a:ext cx="8534400" cy="4525963"/>
          </a:xfrm>
        </p:spPr>
        <p:txBody>
          <a:bodyPr/>
          <a:lstStyle/>
          <a:p>
            <a:r>
              <a:rPr lang="en-US" b="1" dirty="0" smtClean="0">
                <a:solidFill>
                  <a:schemeClr val="accent6"/>
                </a:solidFill>
              </a:rPr>
              <a:t>Still </a:t>
            </a:r>
            <a:r>
              <a:rPr lang="en-US" b="1" dirty="0">
                <a:solidFill>
                  <a:schemeClr val="accent6"/>
                </a:solidFill>
              </a:rPr>
              <a:t>better </a:t>
            </a:r>
            <a:r>
              <a:rPr lang="en-US" b="1" dirty="0" smtClean="0">
                <a:solidFill>
                  <a:schemeClr val="accent6"/>
                </a:solidFill>
              </a:rPr>
              <a:t>approach</a:t>
            </a:r>
            <a:r>
              <a:rPr lang="en-US" dirty="0" smtClean="0">
                <a:solidFill>
                  <a:schemeClr val="accent6"/>
                </a:solidFill>
              </a:rPr>
              <a:t>  </a:t>
            </a:r>
            <a:r>
              <a:rPr lang="en-US" dirty="0"/>
              <a:t>There  must also be exactly one queen per row.</a:t>
            </a:r>
            <a:br>
              <a:rPr lang="en-US" dirty="0"/>
            </a:br>
            <a:endParaRPr lang="en-US" dirty="0"/>
          </a:p>
          <a:p>
            <a:r>
              <a:rPr lang="en-US" dirty="0" smtClean="0"/>
              <a:t>Represent </a:t>
            </a:r>
            <a:r>
              <a:rPr lang="en-US" dirty="0"/>
              <a:t>the data just as before, but </a:t>
            </a:r>
            <a:r>
              <a:rPr lang="en-US" dirty="0" smtClean="0"/>
              <a:t>notice </a:t>
            </a:r>
            <a:r>
              <a:rPr lang="en-US" dirty="0"/>
              <a:t>that the data in the array is a </a:t>
            </a:r>
            <a:r>
              <a:rPr lang="en-US" dirty="0" smtClean="0"/>
              <a:t>set!</a:t>
            </a:r>
            <a:endParaRPr lang="en-US" dirty="0"/>
          </a:p>
          <a:p>
            <a:pPr lvl="1"/>
            <a:r>
              <a:rPr lang="en-US" dirty="0"/>
              <a:t>Generate each of these and check to see which ones are solutions.  </a:t>
            </a:r>
            <a:endParaRPr lang="en-US" dirty="0" smtClean="0"/>
          </a:p>
          <a:p>
            <a:pPr lvl="1"/>
            <a:r>
              <a:rPr lang="en-US" b="1" dirty="0" smtClean="0">
                <a:solidFill>
                  <a:schemeClr val="accent6"/>
                </a:solidFill>
              </a:rPr>
              <a:t>How </a:t>
            </a:r>
            <a:r>
              <a:rPr lang="en-US" b="1" dirty="0">
                <a:solidFill>
                  <a:schemeClr val="accent6"/>
                </a:solidFill>
              </a:rPr>
              <a:t>to generate?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 good thing to think about.</a:t>
            </a:r>
          </a:p>
          <a:p>
            <a:pPr lvl="1"/>
            <a:r>
              <a:rPr lang="en-US" dirty="0"/>
              <a:t>Number of possibilities to try in NxN case:</a:t>
            </a:r>
          </a:p>
          <a:p>
            <a:pPr lvl="1"/>
            <a:r>
              <a:rPr lang="en-US" dirty="0"/>
              <a:t>Specific number for N=8:</a:t>
            </a:r>
          </a:p>
        </p:txBody>
      </p:sp>
      <p:sp>
        <p:nvSpPr>
          <p:cNvPr id="5560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Search </a:t>
            </a:r>
            <a:r>
              <a:rPr lang="en-US" dirty="0" smtClean="0"/>
              <a:t>Space Possibilities 4/5</a:t>
            </a:r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5791200" y="5562600"/>
            <a:ext cx="1260281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Wingdings" pitchFamily="-112" charset="2"/>
              <a:buNone/>
            </a:pPr>
            <a:r>
              <a:rPr lang="en-US" sz="2400" b="1" dirty="0">
                <a:solidFill>
                  <a:schemeClr val="accent6"/>
                </a:solidFill>
              </a:rPr>
              <a:t>40,320</a:t>
            </a:r>
          </a:p>
        </p:txBody>
      </p:sp>
    </p:spTree>
    <p:extLst>
      <p:ext uri="{BB962C8B-B14F-4D97-AF65-F5344CB8AC3E}">
        <p14:creationId xmlns:p14="http://schemas.microsoft.com/office/powerpoint/2010/main" val="1967794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14807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b="1" dirty="0" smtClean="0">
                <a:solidFill>
                  <a:schemeClr val="accent6"/>
                </a:solidFill>
              </a:rPr>
              <a:t>Backtracking solution</a:t>
            </a:r>
            <a:endParaRPr lang="en-US" sz="1000" dirty="0">
              <a:solidFill>
                <a:schemeClr val="accent6"/>
              </a:solidFill>
            </a:endParaRPr>
          </a:p>
          <a:p>
            <a:pPr>
              <a:lnSpc>
                <a:spcPct val="110000"/>
              </a:lnSpc>
            </a:pPr>
            <a:r>
              <a:rPr lang="en-US" dirty="0" smtClean="0"/>
              <a:t>Instead </a:t>
            </a:r>
            <a:r>
              <a:rPr lang="en-US" dirty="0"/>
              <a:t>of generating all permutations of N queens and checking to see if each is a solution, we generate "partial placements" by placing one queen at a time on the board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Once </a:t>
            </a:r>
            <a:r>
              <a:rPr lang="en-US" dirty="0"/>
              <a:t>we have successfully placed k&lt;N queens, we try to </a:t>
            </a:r>
            <a:r>
              <a:rPr lang="en-US" i="1" dirty="0"/>
              <a:t>extend</a:t>
            </a:r>
            <a:r>
              <a:rPr lang="en-US" dirty="0"/>
              <a:t> the partial solution by placing a queen in the next column.  </a:t>
            </a:r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 smtClean="0"/>
              <a:t>When </a:t>
            </a:r>
            <a:r>
              <a:rPr lang="en-US" dirty="0"/>
              <a:t>we extend to N queens, we have a solution. </a:t>
            </a:r>
            <a:r>
              <a:rPr lang="en-US" dirty="0">
                <a:solidFill>
                  <a:schemeClr val="folHlink"/>
                </a:solidFill>
              </a:rPr>
              <a:t> </a:t>
            </a:r>
            <a:endParaRPr lang="en-US" dirty="0" smtClean="0">
              <a:solidFill>
                <a:schemeClr val="folHlink"/>
              </a:solidFill>
            </a:endParaRPr>
          </a:p>
        </p:txBody>
      </p:sp>
      <p:sp>
        <p:nvSpPr>
          <p:cNvPr id="557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Search </a:t>
            </a:r>
            <a:r>
              <a:rPr lang="en-US" dirty="0" smtClean="0"/>
              <a:t>Space Possibilities 5/5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26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Play the game:</a:t>
            </a:r>
          </a:p>
          <a:p>
            <a:pPr lvl="1"/>
            <a:r>
              <a:rPr lang="en-US" dirty="0" smtClean="0">
                <a:hlinkClick r:id="rId3"/>
              </a:rPr>
              <a:t>http://homepage.tinet.ie/~pdpals/8queens.htm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See the solutions:</a:t>
            </a:r>
          </a:p>
          <a:p>
            <a:pPr lvl="1"/>
            <a:r>
              <a:rPr lang="en-US" dirty="0" smtClean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www.dcs.ed.ac.uk/home/mlj/demos/queens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(if you can figure out how to enable Java in your browser) </a:t>
            </a:r>
            <a:endParaRPr lang="en-US" dirty="0"/>
          </a:p>
        </p:txBody>
      </p:sp>
      <p:sp>
        <p:nvSpPr>
          <p:cNvPr id="558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Experimenting with 8 x 8 Case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09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output: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057400" y="1371600"/>
            <a:ext cx="5029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9900"/>
                </a:solidFill>
                <a:latin typeface="Lucida Sans Typewriter" pitchFamily="49" charset="0"/>
              </a:rPr>
              <a:t>&gt;java RealQueen 5</a:t>
            </a:r>
          </a:p>
          <a:p>
            <a:r>
              <a:rPr lang="en-US" sz="2400" b="1" dirty="0" smtClean="0">
                <a:solidFill>
                  <a:srgbClr val="009900"/>
                </a:solidFill>
                <a:latin typeface="Lucida Sans Typewriter" pitchFamily="49" charset="0"/>
              </a:rPr>
              <a:t>SOLUTION:  1 3 5 2 4</a:t>
            </a:r>
          </a:p>
          <a:p>
            <a:r>
              <a:rPr lang="en-US" sz="2400" b="1" dirty="0" smtClean="0">
                <a:solidFill>
                  <a:srgbClr val="009900"/>
                </a:solidFill>
                <a:latin typeface="Lucida Sans Typewriter" pitchFamily="49" charset="0"/>
              </a:rPr>
              <a:t>SOLUTION:  1 4 2 5 3</a:t>
            </a:r>
          </a:p>
          <a:p>
            <a:r>
              <a:rPr lang="en-US" sz="2400" b="1" dirty="0" smtClean="0">
                <a:solidFill>
                  <a:srgbClr val="009900"/>
                </a:solidFill>
                <a:latin typeface="Lucida Sans Typewriter" pitchFamily="49" charset="0"/>
              </a:rPr>
              <a:t>SOLUTION:  2 4 1 3 5</a:t>
            </a:r>
          </a:p>
          <a:p>
            <a:r>
              <a:rPr lang="en-US" sz="2400" b="1" dirty="0" smtClean="0">
                <a:solidFill>
                  <a:srgbClr val="009900"/>
                </a:solidFill>
                <a:latin typeface="Lucida Sans Typewriter" pitchFamily="49" charset="0"/>
              </a:rPr>
              <a:t>SOLUTION:  2 5 3 1 4</a:t>
            </a:r>
          </a:p>
          <a:p>
            <a:r>
              <a:rPr lang="en-US" sz="2400" b="1" dirty="0" smtClean="0">
                <a:solidFill>
                  <a:srgbClr val="009900"/>
                </a:solidFill>
                <a:latin typeface="Lucida Sans Typewriter" pitchFamily="49" charset="0"/>
              </a:rPr>
              <a:t>SOLUTION:  3 1 4 2 5</a:t>
            </a:r>
          </a:p>
          <a:p>
            <a:r>
              <a:rPr lang="en-US" sz="2400" b="1" dirty="0" smtClean="0">
                <a:solidFill>
                  <a:srgbClr val="009900"/>
                </a:solidFill>
                <a:latin typeface="Lucida Sans Typewriter" pitchFamily="49" charset="0"/>
              </a:rPr>
              <a:t>SOLUTION:  3 5 2 4 1</a:t>
            </a:r>
          </a:p>
          <a:p>
            <a:r>
              <a:rPr lang="en-US" sz="2400" b="1" dirty="0" smtClean="0">
                <a:solidFill>
                  <a:srgbClr val="009900"/>
                </a:solidFill>
                <a:latin typeface="Lucida Sans Typewriter" pitchFamily="49" charset="0"/>
              </a:rPr>
              <a:t>SOLUTION:  4 1 3 5 2</a:t>
            </a:r>
          </a:p>
          <a:p>
            <a:r>
              <a:rPr lang="en-US" sz="2400" b="1" dirty="0" smtClean="0">
                <a:solidFill>
                  <a:srgbClr val="009900"/>
                </a:solidFill>
                <a:latin typeface="Lucida Sans Typewriter" pitchFamily="49" charset="0"/>
              </a:rPr>
              <a:t>SOLUTION:  4 2 5 3 1</a:t>
            </a:r>
          </a:p>
          <a:p>
            <a:r>
              <a:rPr lang="en-US" sz="2400" b="1" dirty="0" smtClean="0">
                <a:solidFill>
                  <a:srgbClr val="009900"/>
                </a:solidFill>
                <a:latin typeface="Lucida Sans Typewriter" pitchFamily="49" charset="0"/>
              </a:rPr>
              <a:t>SOLUTION:  5 2 4 1 3</a:t>
            </a:r>
          </a:p>
          <a:p>
            <a:r>
              <a:rPr lang="en-US" sz="2400" b="1" dirty="0" smtClean="0">
                <a:solidFill>
                  <a:srgbClr val="009900"/>
                </a:solidFill>
                <a:latin typeface="Lucida Sans Typewriter" pitchFamily="49" charset="0"/>
              </a:rPr>
              <a:t>SOLUTION:  5 3 1 4 2</a:t>
            </a:r>
          </a:p>
          <a:p>
            <a:endParaRPr lang="en-US" sz="2400" b="1" dirty="0">
              <a:solidFill>
                <a:srgbClr val="009900"/>
              </a:solidFill>
              <a:latin typeface="Lucida Sans Typewriter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24600" y="1524000"/>
            <a:ext cx="2362200" cy="332398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</a:rPr>
              <a:t>Tommorrow</a:t>
            </a:r>
            <a:r>
              <a:rPr lang="en-US" sz="2400" b="1" smtClean="0">
                <a:solidFill>
                  <a:srgbClr val="FF0000"/>
                </a:solidFill>
              </a:rPr>
              <a:t>:</a:t>
            </a:r>
          </a:p>
          <a:p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We'll look at details of the algorithm.</a:t>
            </a:r>
          </a:p>
          <a:p>
            <a:endParaRPr lang="en-US" dirty="0" smtClean="0"/>
          </a:p>
          <a:p>
            <a:r>
              <a:rPr lang="en-US" dirty="0" smtClean="0"/>
              <a:t>Bring your computer, </a:t>
            </a:r>
            <a:r>
              <a:rPr lang="en-US" dirty="0" err="1" smtClean="0"/>
              <a:t>capabl;e</a:t>
            </a:r>
            <a:r>
              <a:rPr lang="en-US" dirty="0" smtClean="0"/>
              <a:t> of compiling and running Java programs.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54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Skip Lists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3048000" y="2888512"/>
            <a:ext cx="5446713" cy="2216888"/>
          </a:xfrm>
        </p:spPr>
        <p:txBody>
          <a:bodyPr>
            <a:normAutofit/>
          </a:bodyPr>
          <a:lstStyle/>
          <a:p>
            <a:pPr algn="r"/>
            <a:r>
              <a:rPr lang="en-US" dirty="0" smtClean="0"/>
              <a:t>An alternative to balanced trees</a:t>
            </a:r>
          </a:p>
          <a:p>
            <a:pPr algn="r"/>
            <a:r>
              <a:rPr lang="en-US" dirty="0" smtClean="0"/>
              <a:t>Sorted data.</a:t>
            </a:r>
          </a:p>
          <a:p>
            <a:pPr algn="r"/>
            <a:r>
              <a:rPr lang="en-US" dirty="0" smtClean="0"/>
              <a:t>Random.</a:t>
            </a:r>
          </a:p>
          <a:p>
            <a:pPr algn="r"/>
            <a:r>
              <a:rPr lang="en-US" i="1" dirty="0" smtClean="0"/>
              <a:t>Expected </a:t>
            </a:r>
            <a:r>
              <a:rPr lang="en-US" dirty="0" smtClean="0"/>
              <a:t>times are O(log n).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59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0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400" dirty="0"/>
              <a:t>Indexed </a:t>
            </a:r>
            <a:r>
              <a:rPr lang="en-US" sz="2400" dirty="0" smtClean="0"/>
              <a:t>lists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One-level index.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2nd-level </a:t>
            </a:r>
            <a:r>
              <a:rPr lang="en-US" sz="2000" dirty="0"/>
              <a:t>index.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3rd-level index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log-n-level index.</a:t>
            </a:r>
          </a:p>
          <a:p>
            <a:pPr>
              <a:lnSpc>
                <a:spcPct val="80000"/>
              </a:lnSpc>
            </a:pPr>
            <a:endParaRPr lang="en-US" sz="2400" dirty="0" smtClean="0"/>
          </a:p>
          <a:p>
            <a:pPr>
              <a:lnSpc>
                <a:spcPct val="80000"/>
              </a:lnSpc>
            </a:pPr>
            <a:r>
              <a:rPr lang="en-US" sz="2400" dirty="0" smtClean="0"/>
              <a:t>Problem</a:t>
            </a:r>
            <a:r>
              <a:rPr lang="en-US" sz="2400" dirty="0"/>
              <a:t>: insertion and deletion.</a:t>
            </a:r>
          </a:p>
          <a:p>
            <a:pPr>
              <a:lnSpc>
                <a:spcPct val="80000"/>
              </a:lnSpc>
            </a:pPr>
            <a:endParaRPr lang="en-US" sz="2400" dirty="0" smtClean="0"/>
          </a:p>
          <a:p>
            <a:pPr>
              <a:lnSpc>
                <a:spcPct val="80000"/>
              </a:lnSpc>
            </a:pPr>
            <a:r>
              <a:rPr lang="en-US" sz="2400" dirty="0" smtClean="0"/>
              <a:t>Solution</a:t>
            </a:r>
            <a:r>
              <a:rPr lang="en-US" sz="2400" dirty="0"/>
              <a:t>: Randomized node height: </a:t>
            </a:r>
            <a:r>
              <a:rPr lang="en-US" sz="2400" dirty="0" smtClean="0"/>
              <a:t>Skip lists</a:t>
            </a:r>
            <a:r>
              <a:rPr lang="en-US" sz="2400" dirty="0"/>
              <a:t>.</a:t>
            </a:r>
          </a:p>
          <a:p>
            <a:pPr lvl="1">
              <a:lnSpc>
                <a:spcPct val="80000"/>
              </a:lnSpc>
            </a:pPr>
            <a:r>
              <a:rPr lang="en-US" sz="2100" dirty="0"/>
              <a:t>Pugh, 1990 CACM. </a:t>
            </a:r>
          </a:p>
          <a:p>
            <a:pPr>
              <a:lnSpc>
                <a:spcPct val="80000"/>
              </a:lnSpc>
            </a:pPr>
            <a:endParaRPr lang="en-US" sz="2400" dirty="0" smtClean="0">
              <a:hlinkClick r:id="rId3"/>
            </a:endParaRPr>
          </a:p>
          <a:p>
            <a:pPr>
              <a:lnSpc>
                <a:spcPct val="80000"/>
              </a:lnSpc>
            </a:pPr>
            <a:r>
              <a:rPr lang="en-US" sz="2400" dirty="0">
                <a:hlinkClick r:id="rId3"/>
              </a:rPr>
              <a:t>https://</a:t>
            </a:r>
            <a:r>
              <a:rPr lang="en-US" sz="2400" dirty="0" smtClean="0">
                <a:hlinkClick r:id="rId3"/>
              </a:rPr>
              <a:t>people.ok.ubc.ca/ylucet/DS/SkipList.html</a:t>
            </a:r>
            <a:r>
              <a:rPr lang="en-US" sz="2400" dirty="0" smtClean="0"/>
              <a:t> </a:t>
            </a:r>
            <a:endParaRPr lang="en-US" sz="2400" dirty="0"/>
          </a:p>
          <a:p>
            <a:pPr>
              <a:lnSpc>
                <a:spcPct val="80000"/>
              </a:lnSpc>
            </a:pPr>
            <a:endParaRPr lang="en-US" sz="2400" dirty="0" smtClean="0"/>
          </a:p>
        </p:txBody>
      </p:sp>
      <p:sp>
        <p:nvSpPr>
          <p:cNvPr id="939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alternative to </a:t>
            </a:r>
            <a:r>
              <a:rPr lang="en-US" dirty="0" smtClean="0"/>
              <a:t>balanced </a:t>
            </a:r>
            <a:r>
              <a:rPr lang="en-US" dirty="0"/>
              <a:t>trees</a:t>
            </a:r>
          </a:p>
        </p:txBody>
      </p:sp>
      <p:sp>
        <p:nvSpPr>
          <p:cNvPr id="6" name="Line Callout 2 5"/>
          <p:cNvSpPr/>
          <p:nvPr/>
        </p:nvSpPr>
        <p:spPr>
          <a:xfrm>
            <a:off x="3352800" y="5915660"/>
            <a:ext cx="5715000" cy="838200"/>
          </a:xfrm>
          <a:prstGeom prst="borderCallout2">
            <a:avLst>
              <a:gd name="adj1" fmla="val 18750"/>
              <a:gd name="adj2" fmla="val -1755"/>
              <a:gd name="adj3" fmla="val 17538"/>
              <a:gd name="adj4" fmla="val -5467"/>
              <a:gd name="adj5" fmla="val 37349"/>
              <a:gd name="adj6" fmla="val -2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en-US" dirty="0"/>
              <a:t>Note that we can iterate through the list easily and in increasing order, like a threaded BST”</a:t>
            </a:r>
          </a:p>
        </p:txBody>
      </p:sp>
      <p:sp>
        <p:nvSpPr>
          <p:cNvPr id="7" name="Line Callout 2 6"/>
          <p:cNvSpPr/>
          <p:nvPr/>
        </p:nvSpPr>
        <p:spPr>
          <a:xfrm>
            <a:off x="5867400" y="2971800"/>
            <a:ext cx="3032760" cy="838200"/>
          </a:xfrm>
          <a:prstGeom prst="borderCallout2">
            <a:avLst>
              <a:gd name="adj1" fmla="val 38144"/>
              <a:gd name="adj2" fmla="val -19845"/>
              <a:gd name="adj3" fmla="val 17538"/>
              <a:gd name="adj4" fmla="val -5467"/>
              <a:gd name="adj5" fmla="val 37349"/>
              <a:gd name="adj6" fmla="val -2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en-US" dirty="0" smtClean="0"/>
              <a:t>Remember the problem with keeping trees </a:t>
            </a:r>
            <a:r>
              <a:rPr lang="en-US" i="1" dirty="0" smtClean="0"/>
              <a:t>completely</a:t>
            </a:r>
            <a:r>
              <a:rPr lang="en-US" dirty="0" smtClean="0"/>
              <a:t> balanced”?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806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7696200" cy="533400"/>
          </a:xfrm>
        </p:spPr>
        <p:txBody>
          <a:bodyPr>
            <a:normAutofit fontScale="90000"/>
          </a:bodyPr>
          <a:lstStyle/>
          <a:p>
            <a:r>
              <a:rPr lang="en-US" sz="3200">
                <a:solidFill>
                  <a:schemeClr val="accent2"/>
                </a:solidFill>
              </a:rPr>
              <a:t>A slightly different skip list representation</a:t>
            </a:r>
          </a:p>
        </p:txBody>
      </p:sp>
      <p:sp>
        <p:nvSpPr>
          <p:cNvPr id="94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219200"/>
            <a:ext cx="7543800" cy="1447800"/>
          </a:xfrm>
        </p:spPr>
        <p:txBody>
          <a:bodyPr/>
          <a:lstStyle/>
          <a:p>
            <a:pPr>
              <a:spcBef>
                <a:spcPct val="5000"/>
              </a:spcBef>
            </a:pPr>
            <a:r>
              <a:rPr lang="en-US" sz="2400"/>
              <a:t>Uses a bit more space, makes the code simpler.</a:t>
            </a:r>
          </a:p>
          <a:p>
            <a:pPr>
              <a:spcBef>
                <a:spcPct val="5000"/>
              </a:spcBef>
            </a:pPr>
            <a:r>
              <a:rPr lang="en-US" sz="2400"/>
              <a:t>Michael Goodrich and Roberto Tamassia.</a:t>
            </a:r>
          </a:p>
        </p:txBody>
      </p:sp>
      <p:pic>
        <p:nvPicPr>
          <p:cNvPr id="941060" name="Picture 4" descr="first-diagram-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667000"/>
            <a:ext cx="9144000" cy="3987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9574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Methods in SkipListNode class</a:t>
            </a:r>
          </a:p>
        </p:txBody>
      </p:sp>
      <p:pic>
        <p:nvPicPr>
          <p:cNvPr id="943107" name="Picture 3" descr="after-below-before-abov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057400"/>
            <a:ext cx="8839200" cy="26939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64400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5154" name="Picture 2" descr="search diagra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533400"/>
            <a:ext cx="7924800" cy="6324600"/>
          </a:xfrm>
          <a:prstGeom prst="rect">
            <a:avLst/>
          </a:prstGeom>
          <a:noFill/>
        </p:spPr>
      </p:pic>
      <p:sp>
        <p:nvSpPr>
          <p:cNvPr id="945155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6172200" cy="304800"/>
          </a:xfrm>
        </p:spPr>
        <p:txBody>
          <a:bodyPr>
            <a:normAutofit fontScale="90000"/>
          </a:bodyPr>
          <a:lstStyle/>
          <a:p>
            <a:r>
              <a:rPr lang="en-US" sz="3000"/>
              <a:t>Search algorithm</a:t>
            </a:r>
          </a:p>
        </p:txBody>
      </p:sp>
    </p:spTree>
    <p:extLst>
      <p:ext uri="{BB962C8B-B14F-4D97-AF65-F5344CB8AC3E}">
        <p14:creationId xmlns:p14="http://schemas.microsoft.com/office/powerpoint/2010/main" val="3074632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685800"/>
            <a:ext cx="6553200" cy="457200"/>
          </a:xfrm>
        </p:spPr>
        <p:txBody>
          <a:bodyPr>
            <a:normAutofit fontScale="90000"/>
          </a:bodyPr>
          <a:lstStyle/>
          <a:p>
            <a:r>
              <a:rPr lang="en-US"/>
              <a:t>Insertion diagram</a:t>
            </a:r>
          </a:p>
        </p:txBody>
      </p:sp>
      <p:pic>
        <p:nvPicPr>
          <p:cNvPr id="947203" name="Picture 3" descr="insert-diagra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752600"/>
            <a:ext cx="8991600" cy="30162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7551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9250" name="Picture 2" descr="insert-diagra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0" y="771525"/>
            <a:ext cx="7239000" cy="2428875"/>
          </a:xfrm>
          <a:prstGeom prst="rect">
            <a:avLst/>
          </a:prstGeom>
          <a:noFill/>
        </p:spPr>
      </p:pic>
      <p:sp>
        <p:nvSpPr>
          <p:cNvPr id="949251" name="Rectangle 3"/>
          <p:cNvSpPr>
            <a:spLocks noGrp="1" noChangeArrowheads="1"/>
          </p:cNvSpPr>
          <p:nvPr>
            <p:ph type="title"/>
          </p:nvPr>
        </p:nvSpPr>
        <p:spPr>
          <a:xfrm>
            <a:off x="1600200" y="228600"/>
            <a:ext cx="5029200" cy="457200"/>
          </a:xfrm>
        </p:spPr>
        <p:txBody>
          <a:bodyPr>
            <a:normAutofit fontScale="90000"/>
          </a:bodyPr>
          <a:lstStyle/>
          <a:p>
            <a:r>
              <a:rPr lang="en-US"/>
              <a:t>Insertion algorithm</a:t>
            </a:r>
          </a:p>
        </p:txBody>
      </p:sp>
      <p:pic>
        <p:nvPicPr>
          <p:cNvPr id="949252" name="Picture 4" descr="insert-algorithm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57400" y="3222625"/>
            <a:ext cx="7086600" cy="37115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9958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tion on brainstorming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130000" t="-95000" r="40000" b="21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on brainstorming</Template>
  <TotalTime>0</TotalTime>
  <Words>1103</Words>
  <Application>Microsoft Office PowerPoint</Application>
  <PresentationFormat>On-screen Show (4:3)</PresentationFormat>
  <Paragraphs>196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Calibri</vt:lpstr>
      <vt:lpstr>Lucida Sans Typewriter</vt:lpstr>
      <vt:lpstr>Lucida Sans Unicode</vt:lpstr>
      <vt:lpstr>Times New Roman</vt:lpstr>
      <vt:lpstr>Verdana</vt:lpstr>
      <vt:lpstr>Wingdings</vt:lpstr>
      <vt:lpstr>Wingdings 2</vt:lpstr>
      <vt:lpstr>Wingdings 3</vt:lpstr>
      <vt:lpstr>Presentation on brainstorming</vt:lpstr>
      <vt:lpstr>CSSE 230 Day 25</vt:lpstr>
      <vt:lpstr>Reminders/Announcements</vt:lpstr>
      <vt:lpstr>Skip Lists</vt:lpstr>
      <vt:lpstr>An alternative to balanced trees</vt:lpstr>
      <vt:lpstr>A slightly different skip list representation</vt:lpstr>
      <vt:lpstr>Methods in SkipListNode class</vt:lpstr>
      <vt:lpstr>Search algorithm</vt:lpstr>
      <vt:lpstr>Insertion diagram</vt:lpstr>
      <vt:lpstr>Insertion algorithm</vt:lpstr>
      <vt:lpstr>Remove algorithm</vt:lpstr>
      <vt:lpstr>(sort of) Analysis of Skip Lists</vt:lpstr>
      <vt:lpstr>Questions</vt:lpstr>
      <vt:lpstr>Exhaustive Search and Backtracking</vt:lpstr>
      <vt:lpstr>Exhaustive search</vt:lpstr>
      <vt:lpstr>In backtracking, we always try to extend a partial solution</vt:lpstr>
      <vt:lpstr>In backtracking, we always try to extend a partial solution</vt:lpstr>
      <vt:lpstr>The non-attacking chess queens problem is a famous example</vt:lpstr>
      <vt:lpstr>With a partner, discuss "possible solution" search strategies</vt:lpstr>
      <vt:lpstr>Search Space Possibilities 1/5</vt:lpstr>
      <vt:lpstr>Search Space Possibilities 2/5</vt:lpstr>
      <vt:lpstr>Search Space Possibilities 3/5</vt:lpstr>
      <vt:lpstr>Search Space Possibilities 4/5</vt:lpstr>
      <vt:lpstr>Search Space Possibilities 5/5</vt:lpstr>
      <vt:lpstr>Experimenting with 8 x 8 Case</vt:lpstr>
      <vt:lpstr>Program output: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cp:lastPrinted>2009-02-02T05:57:43Z</cp:lastPrinted>
  <dcterms:created xsi:type="dcterms:W3CDTF">2009-02-02T05:54:50Z</dcterms:created>
  <dcterms:modified xsi:type="dcterms:W3CDTF">2017-02-16T13:37:44Z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TC101671231033</vt:lpwstr>
  </property>
</Properties>
</file>