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470" r:id="rId3"/>
    <p:sldId id="471" r:id="rId4"/>
    <p:sldId id="472" r:id="rId5"/>
    <p:sldId id="473" r:id="rId6"/>
    <p:sldId id="474" r:id="rId7"/>
    <p:sldId id="475" r:id="rId8"/>
    <p:sldId id="476" r:id="rId9"/>
    <p:sldId id="477" r:id="rId10"/>
    <p:sldId id="478" r:id="rId11"/>
    <p:sldId id="479" r:id="rId12"/>
    <p:sldId id="480" r:id="rId13"/>
    <p:sldId id="481" r:id="rId14"/>
    <p:sldId id="482" r:id="rId15"/>
    <p:sldId id="483" r:id="rId16"/>
    <p:sldId id="484" r:id="rId17"/>
    <p:sldId id="485" r:id="rId18"/>
    <p:sldId id="449" r:id="rId19"/>
    <p:sldId id="450" r:id="rId20"/>
    <p:sldId id="451" r:id="rId21"/>
    <p:sldId id="466" r:id="rId22"/>
    <p:sldId id="458" r:id="rId23"/>
    <p:sldId id="468" r:id="rId24"/>
    <p:sldId id="469" r:id="rId25"/>
    <p:sldId id="452" r:id="rId26"/>
    <p:sldId id="453" r:id="rId27"/>
    <p:sldId id="454" r:id="rId28"/>
    <p:sldId id="455" r:id="rId29"/>
    <p:sldId id="456" r:id="rId30"/>
    <p:sldId id="457" r:id="rId31"/>
    <p:sldId id="460" r:id="rId32"/>
    <p:sldId id="461" r:id="rId3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6739" autoAdjust="0"/>
    <p:restoredTop sz="88322" autoAdjust="0"/>
  </p:normalViewPr>
  <p:slideViewPr>
    <p:cSldViewPr snapToObjects="1">
      <p:cViewPr varScale="1">
        <p:scale>
          <a:sx n="97" d="100"/>
          <a:sy n="97" d="100"/>
        </p:scale>
        <p:origin x="132" y="156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6" tIns="48303" rIns="96606" bIns="4830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7" y="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6" tIns="48303" rIns="96606" bIns="4830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2114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6" tIns="48303" rIns="96606" bIns="4830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7" y="912114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6" tIns="48303" rIns="96606" bIns="4830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729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6" tIns="48303" rIns="96606" bIns="4830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94" y="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6" tIns="48303" rIns="96606" bIns="4830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6" tIns="48303" rIns="96606" bIns="483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6" tIns="48303" rIns="96606" bIns="4830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94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6" tIns="48303" rIns="96606" bIns="4830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2659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48507">
              <a:defRPr/>
            </a:pPr>
            <a:r>
              <a:rPr lang="en-US" dirty="0"/>
              <a:t>My presentation is modeled after the one in </a:t>
            </a:r>
            <a:r>
              <a:rPr lang="en-US" i="1" dirty="0"/>
              <a:t>Computer </a:t>
            </a:r>
            <a:r>
              <a:rPr lang="en-US" i="1" dirty="0" err="1"/>
              <a:t>Algoriothms</a:t>
            </a:r>
            <a:r>
              <a:rPr lang="en-US" i="1" dirty="0"/>
              <a:t>: Introduction to Design and Analysis </a:t>
            </a:r>
            <a:r>
              <a:rPr lang="en-US" dirty="0"/>
              <a:t>by Sara </a:t>
            </a:r>
            <a:r>
              <a:rPr lang="en-US" dirty="0" err="1"/>
              <a:t>Baase</a:t>
            </a:r>
            <a:r>
              <a:rPr lang="en-US" dirty="0"/>
              <a:t> and Allen Van </a:t>
            </a:r>
            <a:r>
              <a:rPr lang="en-US" dirty="0" err="1"/>
              <a:t>Gelder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8779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0600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8725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Answer: </a:t>
            </a:r>
            <a:r>
              <a:rPr lang="en-US" dirty="0" err="1" smtClean="0"/>
              <a:t>Dijkstra's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831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first one is not, the second one 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9476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7582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3063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35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694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7255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053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25368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Evidence that P </a:t>
            </a:r>
            <a:r>
              <a:rPr lang="en-US" dirty="0" smtClean="0">
                <a:sym typeface="Symbol"/>
              </a:rPr>
              <a:t> NP:  We have a large</a:t>
            </a:r>
            <a:r>
              <a:rPr lang="en-US" baseline="0" dirty="0" smtClean="0">
                <a:sym typeface="Symbol"/>
              </a:rPr>
              <a:t> group of problems in NP, all reducible to each other, for which no one can find a Polynomial-time algorithm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5F8418-6853-46B5-B186-38BDFCD6497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66453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Evidence that P </a:t>
            </a:r>
            <a:r>
              <a:rPr lang="en-US" dirty="0" smtClean="0">
                <a:sym typeface="Symbol"/>
              </a:rPr>
              <a:t> NP:  We have a large</a:t>
            </a:r>
            <a:r>
              <a:rPr lang="en-US" baseline="0" dirty="0" smtClean="0">
                <a:sym typeface="Symbol"/>
              </a:rPr>
              <a:t> group of problems in NP, all reducible to each other, for which no one can find a Polynomial-time algorithm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5F8418-6853-46B5-B186-38BDFCD6497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3235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students, and write them in the board.  When students have exhausted</a:t>
            </a:r>
            <a:r>
              <a:rPr lang="en-US" baseline="0" dirty="0" smtClean="0"/>
              <a:t> their lists, show mine.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256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127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9062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83295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18134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46070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50707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288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2545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3734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717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5795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798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933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5651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8189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383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aymath.org/millennium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aymath.org/millennium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laymath.org/millennium/P_vs_NP/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aymath.org/Popular_Lectures/Minesweeper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ose-hulman.edu/class/csse/csse473/201110/Resources/ProtectingElections.pdf" TargetMode="External"/><Relationship Id="rId5" Type="http://schemas.openxmlformats.org/officeDocument/2006/relationships/hyperlink" Target="http://www.rose-hulman.edu/class/csse/csse473/201110/Resources/CACM-PvsNP.pdf" TargetMode="External"/><Relationship Id="rId4" Type="http://schemas.openxmlformats.org/officeDocument/2006/relationships/hyperlink" Target="http://cacm.acm.org/magazines/2010/11/100641-on-p-np-and-computational-complexity/fulltext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for.mat.bham.ac.uk/R.W.Kaye/minesw/ordmsw.htm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38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3810000"/>
            <a:ext cx="3870325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Problems</a:t>
            </a:r>
          </a:p>
          <a:p>
            <a:endParaRPr lang="en-US" sz="2800" b="1" dirty="0"/>
          </a:p>
          <a:p>
            <a:r>
              <a:rPr lang="en-US" sz="2800" b="1" dirty="0" smtClean="0"/>
              <a:t>Decision Problems</a:t>
            </a:r>
          </a:p>
          <a:p>
            <a:endParaRPr lang="en-US" sz="2800" b="1" dirty="0"/>
          </a:p>
          <a:p>
            <a:r>
              <a:rPr lang="en-US" sz="2800" b="1" dirty="0" smtClean="0"/>
              <a:t>P and NP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sz="3200" dirty="0" smtClean="0"/>
              <a:t>Reduction</a:t>
            </a:r>
            <a:endParaRPr lang="en-US" sz="3200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33400"/>
            <a:ext cx="8991600" cy="5638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Suppose we want to solve problem </a:t>
            </a:r>
            <a:r>
              <a:rPr lang="en-US" sz="2800" b="1" dirty="0"/>
              <a:t>p</a:t>
            </a:r>
            <a:r>
              <a:rPr lang="en-US" sz="2800" dirty="0"/>
              <a:t>, and there is another problem </a:t>
            </a:r>
            <a:r>
              <a:rPr lang="en-US" sz="2800" b="1" dirty="0"/>
              <a:t>q</a:t>
            </a:r>
            <a:r>
              <a:rPr lang="en-US" sz="28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Suppose that we also have a function T that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takes an input x for </a:t>
            </a:r>
            <a:r>
              <a:rPr lang="en-US" sz="2400" b="1" dirty="0"/>
              <a:t>p</a:t>
            </a:r>
            <a:r>
              <a:rPr lang="en-US" sz="2400" dirty="0"/>
              <a:t>, and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produces T(x), an input for </a:t>
            </a:r>
            <a:r>
              <a:rPr lang="en-US" sz="2400" b="1" dirty="0"/>
              <a:t>q</a:t>
            </a:r>
            <a:r>
              <a:rPr lang="en-US" sz="2400" dirty="0"/>
              <a:t> such that the correct answer for </a:t>
            </a:r>
            <a:r>
              <a:rPr lang="en-US" sz="2400" b="1" dirty="0"/>
              <a:t>p</a:t>
            </a:r>
            <a:r>
              <a:rPr lang="en-US" sz="2400" dirty="0"/>
              <a:t> with input x is </a:t>
            </a:r>
            <a:r>
              <a:rPr lang="en-US" sz="2400" i="1" dirty="0"/>
              <a:t>yes</a:t>
            </a:r>
            <a:r>
              <a:rPr lang="en-US" sz="2400" dirty="0"/>
              <a:t> if and only if the correct answer for </a:t>
            </a:r>
            <a:r>
              <a:rPr lang="en-US" sz="2400" b="1" dirty="0"/>
              <a:t>q</a:t>
            </a:r>
            <a:r>
              <a:rPr lang="en-US" sz="2400" dirty="0"/>
              <a:t> with input T(X) is </a:t>
            </a:r>
            <a:r>
              <a:rPr lang="en-US" sz="2400" i="1" dirty="0"/>
              <a:t>yes</a:t>
            </a:r>
            <a:r>
              <a:rPr lang="en-US" sz="24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We then say that </a:t>
            </a:r>
            <a:r>
              <a:rPr lang="en-US" sz="2800" b="1" dirty="0"/>
              <a:t>p </a:t>
            </a:r>
            <a:r>
              <a:rPr lang="en-US" sz="2800" dirty="0"/>
              <a:t>is </a:t>
            </a:r>
            <a:r>
              <a:rPr lang="en-US" sz="2800" i="1" dirty="0"/>
              <a:t>reducible</a:t>
            </a:r>
            <a:r>
              <a:rPr lang="en-US" sz="2800" dirty="0"/>
              <a:t> to </a:t>
            </a:r>
            <a:r>
              <a:rPr lang="en-US" sz="2800" b="1" dirty="0"/>
              <a:t>q</a:t>
            </a:r>
            <a:r>
              <a:rPr lang="en-US" sz="2800" dirty="0"/>
              <a:t> and we write </a:t>
            </a:r>
            <a:r>
              <a:rPr lang="en-US" sz="2800" b="1" dirty="0" err="1"/>
              <a:t>p</a:t>
            </a:r>
            <a:r>
              <a:rPr lang="en-US" sz="2800" dirty="0" err="1"/>
              <a:t>≤</a:t>
            </a:r>
            <a:r>
              <a:rPr lang="en-US" sz="2800" b="1" dirty="0" err="1"/>
              <a:t>q</a:t>
            </a:r>
            <a:r>
              <a:rPr lang="en-US" sz="2800" dirty="0"/>
              <a:t>.</a:t>
            </a:r>
            <a:endParaRPr lang="en-US" sz="2800" b="1" dirty="0"/>
          </a:p>
          <a:p>
            <a:pPr>
              <a:lnSpc>
                <a:spcPct val="90000"/>
              </a:lnSpc>
            </a:pPr>
            <a:r>
              <a:rPr lang="en-US" sz="2800" dirty="0"/>
              <a:t>If there is an algorithm for </a:t>
            </a:r>
            <a:r>
              <a:rPr lang="en-US" sz="2800" b="1" dirty="0"/>
              <a:t>q</a:t>
            </a:r>
            <a:r>
              <a:rPr lang="en-US" sz="2800" dirty="0"/>
              <a:t>, then we can compose T with that algorithm to get an algorithm for </a:t>
            </a:r>
            <a:r>
              <a:rPr lang="en-US" sz="2800" b="1" dirty="0"/>
              <a:t>p.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If T is </a:t>
            </a:r>
            <a:r>
              <a:rPr lang="en-US" sz="2800" dirty="0" smtClean="0"/>
              <a:t>a function with </a:t>
            </a:r>
            <a:r>
              <a:rPr lang="en-US" sz="2800" dirty="0" err="1"/>
              <a:t>polynomially</a:t>
            </a:r>
            <a:r>
              <a:rPr lang="en-US" sz="2800" dirty="0"/>
              <a:t> bounded </a:t>
            </a:r>
            <a:r>
              <a:rPr lang="en-US" sz="2800" dirty="0" smtClean="0"/>
              <a:t>running time, </a:t>
            </a:r>
            <a:r>
              <a:rPr lang="en-US" sz="2800" dirty="0"/>
              <a:t>we say that </a:t>
            </a:r>
            <a:r>
              <a:rPr lang="en-US" sz="2800" b="1" dirty="0"/>
              <a:t>p </a:t>
            </a:r>
            <a:r>
              <a:rPr lang="en-US" sz="2800" dirty="0"/>
              <a:t>is </a:t>
            </a:r>
            <a:r>
              <a:rPr lang="en-US" sz="2800" i="1" dirty="0" err="1"/>
              <a:t>polynomially</a:t>
            </a:r>
            <a:r>
              <a:rPr lang="en-US" sz="2800" dirty="0"/>
              <a:t> </a:t>
            </a:r>
            <a:r>
              <a:rPr lang="en-US" sz="2800" i="1" dirty="0"/>
              <a:t>reducible</a:t>
            </a:r>
            <a:r>
              <a:rPr lang="en-US" sz="2800" dirty="0"/>
              <a:t> to </a:t>
            </a:r>
            <a:r>
              <a:rPr lang="en-US" sz="2800" b="1" dirty="0"/>
              <a:t>q</a:t>
            </a:r>
            <a:r>
              <a:rPr lang="en-US" sz="2800" dirty="0"/>
              <a:t> and we write </a:t>
            </a:r>
            <a:r>
              <a:rPr lang="en-US" sz="2800" b="1" dirty="0" err="1"/>
              <a:t>p</a:t>
            </a:r>
            <a:r>
              <a:rPr lang="en-US" sz="2800" dirty="0" err="1"/>
              <a:t>≤</a:t>
            </a:r>
            <a:r>
              <a:rPr lang="en-US" sz="2800" baseline="-25000" dirty="0" err="1"/>
              <a:t>P</a:t>
            </a:r>
            <a:r>
              <a:rPr lang="en-US" sz="2800" b="1" dirty="0" err="1"/>
              <a:t>q</a:t>
            </a:r>
            <a:r>
              <a:rPr lang="en-US" sz="28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From now on, </a:t>
            </a:r>
            <a:r>
              <a:rPr lang="en-US" sz="2800" i="1" dirty="0"/>
              <a:t>reducible </a:t>
            </a:r>
            <a:r>
              <a:rPr lang="en-US" sz="2800" dirty="0"/>
              <a:t>means </a:t>
            </a:r>
            <a:r>
              <a:rPr lang="en-US" sz="2800" i="1" dirty="0" err="1"/>
              <a:t>polynomially</a:t>
            </a:r>
            <a:r>
              <a:rPr lang="en-US" sz="2800" dirty="0"/>
              <a:t> </a:t>
            </a:r>
            <a:r>
              <a:rPr lang="en-US" sz="2800" i="1" dirty="0"/>
              <a:t>reducible.</a:t>
            </a:r>
            <a:endParaRPr lang="en-US" sz="2800" dirty="0"/>
          </a:p>
          <a:p>
            <a:pPr marL="0" indent="0">
              <a:lnSpc>
                <a:spcPct val="90000"/>
              </a:lnSpc>
              <a:buNone/>
            </a:pP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3364883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Classic 473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Moldy Chocolate is reducible to 4-pile Nim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T(</a:t>
            </a:r>
            <a:r>
              <a:rPr lang="en-US" dirty="0" err="1" smtClean="0"/>
              <a:t>rows_above</a:t>
            </a:r>
            <a:r>
              <a:rPr lang="en-US" dirty="0" smtClean="0"/>
              <a:t>, </a:t>
            </a:r>
            <a:r>
              <a:rPr lang="en-US" dirty="0" err="1" smtClean="0"/>
              <a:t>rows_below</a:t>
            </a:r>
            <a:r>
              <a:rPr lang="en-US" dirty="0" smtClean="0"/>
              <a:t>, </a:t>
            </a:r>
            <a:r>
              <a:rPr lang="en-US" dirty="0" err="1" smtClean="0"/>
              <a:t>cols_left</a:t>
            </a:r>
            <a:r>
              <a:rPr lang="en-US" dirty="0" smtClean="0"/>
              <a:t>,     </a:t>
            </a:r>
            <a:br>
              <a:rPr lang="en-US" dirty="0" smtClean="0"/>
            </a:br>
            <a:r>
              <a:rPr lang="en-US" dirty="0" smtClean="0"/>
              <a:t>     </a:t>
            </a:r>
            <a:r>
              <a:rPr lang="en-US" dirty="0" err="1" smtClean="0"/>
              <a:t>cols_right</a:t>
            </a:r>
            <a:r>
              <a:rPr lang="en-US" dirty="0" smtClean="0"/>
              <a:t>)  </a:t>
            </a:r>
            <a:br>
              <a:rPr lang="en-US" dirty="0" smtClean="0"/>
            </a:br>
            <a:r>
              <a:rPr lang="en-US" dirty="0" smtClean="0"/>
              <a:t>    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br>
              <a:rPr lang="en-US" dirty="0" smtClean="0">
                <a:sym typeface="Wingdings" panose="05000000000000000000" pitchFamily="2" charset="2"/>
              </a:rPr>
            </a:br>
            <a:r>
              <a:rPr lang="en-US" dirty="0" err="1" smtClean="0">
                <a:sym typeface="Wingdings" panose="05000000000000000000" pitchFamily="2" charset="2"/>
              </a:rPr>
              <a:t>is_Nim_loss</a:t>
            </a:r>
            <a:r>
              <a:rPr lang="en-US" dirty="0" smtClean="0"/>
              <a:t>(</a:t>
            </a:r>
            <a:r>
              <a:rPr lang="en-US" dirty="0" err="1" smtClean="0"/>
              <a:t>rows_above</a:t>
            </a:r>
            <a:r>
              <a:rPr lang="en-US" dirty="0"/>
              <a:t>, </a:t>
            </a:r>
            <a:r>
              <a:rPr lang="en-US" dirty="0" err="1"/>
              <a:t>rows_below</a:t>
            </a:r>
            <a:r>
              <a:rPr lang="en-US" dirty="0"/>
              <a:t>, </a:t>
            </a:r>
            <a:r>
              <a:rPr lang="en-US" dirty="0" smtClean="0"/>
              <a:t>      </a:t>
            </a:r>
            <a:br>
              <a:rPr lang="en-US" dirty="0" smtClean="0"/>
            </a:br>
            <a:r>
              <a:rPr lang="en-US" dirty="0" smtClean="0"/>
              <a:t>                       </a:t>
            </a:r>
            <a:r>
              <a:rPr lang="en-US" dirty="0" err="1" smtClean="0"/>
              <a:t>cols_left</a:t>
            </a:r>
            <a:r>
              <a:rPr lang="en-US" dirty="0"/>
              <a:t>,  </a:t>
            </a:r>
            <a:r>
              <a:rPr lang="en-US" dirty="0" smtClean="0"/>
              <a:t> </a:t>
            </a:r>
            <a:r>
              <a:rPr lang="en-US" dirty="0" err="1"/>
              <a:t>cols_right</a:t>
            </a:r>
            <a:r>
              <a:rPr lang="en-US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63074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 of the class </a:t>
            </a:r>
            <a:r>
              <a:rPr lang="en-US" i="1"/>
              <a:t>P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686800" cy="57912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Definition</a:t>
            </a:r>
            <a:r>
              <a:rPr lang="en-US" sz="2800" b="1" dirty="0">
                <a:solidFill>
                  <a:schemeClr val="accent1"/>
                </a:solidFill>
              </a:rPr>
              <a:t>:</a:t>
            </a:r>
            <a:r>
              <a:rPr lang="en-US" sz="2800" dirty="0"/>
              <a:t> An algorithm is </a:t>
            </a:r>
            <a:r>
              <a:rPr lang="en-US" sz="2800" b="1" i="1" dirty="0" err="1"/>
              <a:t>polynomially</a:t>
            </a:r>
            <a:r>
              <a:rPr lang="en-US" sz="2800" b="1" i="1" dirty="0"/>
              <a:t> bounded</a:t>
            </a:r>
            <a:r>
              <a:rPr lang="en-US" sz="2800" dirty="0"/>
              <a:t> if its worst-case complexity </a:t>
            </a:r>
            <a:r>
              <a:rPr lang="en-US" sz="2800" dirty="0" smtClean="0"/>
              <a:t>is big-O of a </a:t>
            </a:r>
            <a:r>
              <a:rPr lang="en-US" sz="2800" dirty="0"/>
              <a:t>polynomial function </a:t>
            </a:r>
            <a:r>
              <a:rPr lang="en-US" sz="2800" dirty="0" smtClean="0"/>
              <a:t>of </a:t>
            </a:r>
            <a:r>
              <a:rPr lang="en-US" sz="2800" dirty="0"/>
              <a:t>the input size </a:t>
            </a:r>
            <a:r>
              <a:rPr lang="en-US" sz="2800" dirty="0" smtClean="0"/>
              <a:t>n.  </a:t>
            </a: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400" dirty="0">
                <a:cs typeface="Arial" charset="0"/>
              </a:rPr>
              <a:t>i.e. if there is a single polynomial p such that for each input of size n, the algorithm terminates after at most p(n) steps</a:t>
            </a:r>
            <a:r>
              <a:rPr lang="en-US" sz="2400" dirty="0" smtClean="0">
                <a:cs typeface="Arial" charset="0"/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cs typeface="Arial" charset="0"/>
              </a:rPr>
              <a:t>The input size is the number of bits on the representation of the problem instance's input.</a:t>
            </a:r>
            <a:endParaRPr lang="en-US" sz="2400" dirty="0"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Definition</a:t>
            </a:r>
            <a:r>
              <a:rPr lang="en-US" sz="2800" b="1" dirty="0">
                <a:solidFill>
                  <a:schemeClr val="accent1"/>
                </a:solidFill>
              </a:rPr>
              <a:t>:</a:t>
            </a:r>
            <a:r>
              <a:rPr lang="en-US" sz="2800" dirty="0"/>
              <a:t> A problem is </a:t>
            </a:r>
            <a:r>
              <a:rPr lang="en-US" sz="2800" dirty="0" err="1"/>
              <a:t>polynomially</a:t>
            </a:r>
            <a:r>
              <a:rPr lang="en-US" sz="2800" dirty="0"/>
              <a:t> bounded if there is a </a:t>
            </a:r>
            <a:r>
              <a:rPr lang="en-US" sz="2800" dirty="0" err="1"/>
              <a:t>polynomially</a:t>
            </a:r>
            <a:r>
              <a:rPr lang="en-US" sz="2800" dirty="0"/>
              <a:t> bounded algorithm that solves </a:t>
            </a:r>
            <a:r>
              <a:rPr lang="en-US" sz="2800" dirty="0" smtClean="0"/>
              <a:t>it</a:t>
            </a:r>
            <a:endParaRPr lang="en-US" sz="2800" dirty="0"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The class P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 is the class of decision problems that are </a:t>
            </a:r>
            <a:r>
              <a:rPr lang="en-US" sz="2400" dirty="0" err="1"/>
              <a:t>polynomially</a:t>
            </a:r>
            <a:r>
              <a:rPr lang="en-US" sz="2400" dirty="0"/>
              <a:t> </a:t>
            </a:r>
            <a:r>
              <a:rPr lang="en-US" sz="2400" dirty="0" smtClean="0"/>
              <a:t>bounded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Informally (with slight abuse of notation), we </a:t>
            </a:r>
            <a:br>
              <a:rPr lang="en-US" sz="2400" dirty="0" smtClean="0"/>
            </a:br>
            <a:r>
              <a:rPr lang="en-US" sz="2400" dirty="0" smtClean="0"/>
              <a:t>also say that </a:t>
            </a:r>
            <a:r>
              <a:rPr lang="en-US" sz="2400" dirty="0" err="1" smtClean="0"/>
              <a:t>polynomially</a:t>
            </a:r>
            <a:r>
              <a:rPr lang="en-US" sz="2400" dirty="0" smtClean="0"/>
              <a:t> bounded optimization problems are in  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29892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a problem in </a:t>
            </a:r>
            <a:r>
              <a:rPr lang="en-US" i="1"/>
              <a:t>P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MST</a:t>
            </a:r>
            <a:endParaRPr lang="en-US" dirty="0"/>
          </a:p>
          <a:p>
            <a:pPr lvl="1"/>
            <a:r>
              <a:rPr lang="en-US" dirty="0"/>
              <a:t>Input:  A weighted graph G=(V,E) with n vertices </a:t>
            </a:r>
            <a:r>
              <a:rPr lang="en-US" dirty="0" smtClean="0"/>
              <a:t>[each </a:t>
            </a:r>
            <a:r>
              <a:rPr lang="en-US" dirty="0"/>
              <a:t>edge e is labeled with a non-negative weight w(e</a:t>
            </a:r>
            <a:r>
              <a:rPr lang="en-US" dirty="0" smtClean="0"/>
              <a:t>)], and </a:t>
            </a:r>
            <a:r>
              <a:rPr lang="en-US" dirty="0"/>
              <a:t>a number k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Question: </a:t>
            </a:r>
            <a:r>
              <a:rPr lang="en-US" dirty="0" smtClean="0"/>
              <a:t>Is the total weight of a minimal spanning tree for G </a:t>
            </a:r>
            <a:r>
              <a:rPr lang="en-US" dirty="0" smtClean="0">
                <a:cs typeface="Arial" charset="0"/>
              </a:rPr>
              <a:t>less than </a:t>
            </a:r>
            <a:r>
              <a:rPr lang="en-US" dirty="0" smtClean="0"/>
              <a:t>k</a:t>
            </a:r>
            <a:r>
              <a:rPr lang="en-US" dirty="0"/>
              <a:t>?</a:t>
            </a:r>
          </a:p>
          <a:p>
            <a:r>
              <a:rPr lang="en-US" dirty="0"/>
              <a:t>How do we know it’s in </a:t>
            </a:r>
            <a:r>
              <a:rPr lang="en-US" i="1" dirty="0"/>
              <a:t>P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6369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Clique problems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It is known that we can determine whether a graph with n vertices has a k-clique in time O(k</a:t>
            </a:r>
            <a:r>
              <a:rPr lang="en-US" sz="2800" baseline="30000" dirty="0"/>
              <a:t>2</a:t>
            </a:r>
            <a:r>
              <a:rPr lang="en-US" sz="2800" dirty="0"/>
              <a:t>n</a:t>
            </a:r>
            <a:r>
              <a:rPr lang="en-US" sz="2800" baseline="30000" dirty="0"/>
              <a:t>k</a:t>
            </a:r>
            <a:r>
              <a:rPr lang="en-US" sz="2800" dirty="0"/>
              <a:t>).</a:t>
            </a:r>
          </a:p>
          <a:p>
            <a:pPr>
              <a:lnSpc>
                <a:spcPct val="8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Clique Decision problem 1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Instance: an undirected graph G=(V,E) and an integer k.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Question: Does G contain a clique of k vertices?</a:t>
            </a:r>
          </a:p>
          <a:p>
            <a:pPr>
              <a:lnSpc>
                <a:spcPct val="8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Clique Decision problem 2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Instance: an undirected graph G=(V,E).  </a:t>
            </a:r>
            <a:r>
              <a:rPr lang="en-US" sz="2400" b="1" dirty="0">
                <a:solidFill>
                  <a:srgbClr val="FF0000"/>
                </a:solidFill>
              </a:rPr>
              <a:t>Note that k is some constant, independent of the problem.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Question: Does G contain a clique of k vertices?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Are either of these decision problems in </a:t>
            </a:r>
            <a:r>
              <a:rPr lang="en-US" sz="2800" i="1" dirty="0"/>
              <a:t>P</a:t>
            </a:r>
            <a:r>
              <a:rPr lang="en-US" sz="2800" dirty="0"/>
              <a:t>?</a:t>
            </a:r>
          </a:p>
          <a:p>
            <a:pPr>
              <a:lnSpc>
                <a:spcPct val="8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4360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problem class </a:t>
            </a:r>
            <a:r>
              <a:rPr lang="en-US" i="1"/>
              <a:t>NP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NP</a:t>
            </a:r>
            <a:r>
              <a:rPr lang="en-US" dirty="0"/>
              <a:t> stands for Nondeterministic Polynomial time.</a:t>
            </a:r>
          </a:p>
          <a:p>
            <a:r>
              <a:rPr lang="en-US" dirty="0" smtClean="0"/>
              <a:t>The first stage assumes a </a:t>
            </a:r>
            <a:r>
              <a:rPr lang="en-US" dirty="0"/>
              <a:t>“guess” </a:t>
            </a:r>
            <a:r>
              <a:rPr lang="en-US" dirty="0" smtClean="0"/>
              <a:t>of a </a:t>
            </a:r>
            <a:r>
              <a:rPr lang="en-US" dirty="0"/>
              <a:t>possible solution.</a:t>
            </a:r>
          </a:p>
          <a:p>
            <a:r>
              <a:rPr lang="en-US" dirty="0"/>
              <a:t>Can we </a:t>
            </a:r>
            <a:r>
              <a:rPr lang="en-US" b="1" dirty="0" smtClean="0"/>
              <a:t>verify </a:t>
            </a:r>
            <a:r>
              <a:rPr lang="en-US" dirty="0" smtClean="0"/>
              <a:t>whether</a:t>
            </a:r>
            <a:r>
              <a:rPr lang="en-US" b="1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proposed solution </a:t>
            </a:r>
            <a:r>
              <a:rPr lang="en-US" dirty="0" smtClean="0"/>
              <a:t>really is a solution in </a:t>
            </a:r>
            <a:r>
              <a:rPr lang="en-US" dirty="0"/>
              <a:t>polynomial time?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5107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details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Example: Graph coloring.  Given a graph G with N vertices, can it be colored with k colors?</a:t>
            </a:r>
          </a:p>
          <a:p>
            <a:pPr>
              <a:lnSpc>
                <a:spcPct val="90000"/>
              </a:lnSpc>
            </a:pPr>
            <a:r>
              <a:rPr lang="en-US" dirty="0"/>
              <a:t>A solution is an actual k-coloring.</a:t>
            </a:r>
          </a:p>
          <a:p>
            <a:pPr>
              <a:lnSpc>
                <a:spcPct val="90000"/>
              </a:lnSpc>
            </a:pPr>
            <a:r>
              <a:rPr lang="en-US" dirty="0"/>
              <a:t>A “proposed solution” is simply something that is in the right form for a solution. 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For example, a coloring that may or may not have only k colors, and may or may not have distinct colors for adjacent nodes.</a:t>
            </a:r>
          </a:p>
          <a:p>
            <a:pPr>
              <a:lnSpc>
                <a:spcPct val="90000"/>
              </a:lnSpc>
            </a:pPr>
            <a:r>
              <a:rPr lang="en-US" dirty="0"/>
              <a:t>The problem is in </a:t>
            </a:r>
            <a:r>
              <a:rPr lang="en-US" i="1" dirty="0"/>
              <a:t>NP </a:t>
            </a:r>
            <a:r>
              <a:rPr lang="en-US" dirty="0" err="1"/>
              <a:t>iff</a:t>
            </a:r>
            <a:r>
              <a:rPr lang="en-US" dirty="0"/>
              <a:t> there is a polynomial-time </a:t>
            </a:r>
            <a:r>
              <a:rPr lang="en-US" dirty="0" smtClean="0"/>
              <a:t>(in N) algorithm </a:t>
            </a:r>
            <a:r>
              <a:rPr lang="en-US" dirty="0"/>
              <a:t>that can check a proposed solution to see if it really is a solution.</a:t>
            </a:r>
          </a:p>
        </p:txBody>
      </p:sp>
    </p:spTree>
    <p:extLst>
      <p:ext uri="{BB962C8B-B14F-4D97-AF65-F5344CB8AC3E}">
        <p14:creationId xmlns:p14="http://schemas.microsoft.com/office/powerpoint/2010/main" val="1808075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Still more details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A nondeterministic algorithm has two phases and an output step.</a:t>
            </a:r>
          </a:p>
          <a:p>
            <a:r>
              <a:rPr lang="en-US" dirty="0"/>
              <a:t>The nondeterministic “guessing” phase, in which the proposed solution is produced. </a:t>
            </a:r>
            <a:r>
              <a:rPr lang="en-US" dirty="0" smtClean="0"/>
              <a:t>This proposed solution </a:t>
            </a:r>
            <a:r>
              <a:rPr lang="en-US" dirty="0"/>
              <a:t>will be a solution if there is one. </a:t>
            </a:r>
          </a:p>
          <a:p>
            <a:r>
              <a:rPr lang="en-US" dirty="0"/>
              <a:t>The deterministic verifying phase, in which the proposed solution is checked to see if it is indeed a solution.</a:t>
            </a:r>
          </a:p>
          <a:p>
            <a:r>
              <a:rPr lang="en-US" dirty="0"/>
              <a:t>Output “yes” or “no”.</a:t>
            </a:r>
          </a:p>
        </p:txBody>
      </p:sp>
    </p:spTree>
    <p:extLst>
      <p:ext uri="{BB962C8B-B14F-4D97-AF65-F5344CB8AC3E}">
        <p14:creationId xmlns:p14="http://schemas.microsoft.com/office/powerpoint/2010/main" val="16999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pseudocode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2187"/>
            <a:ext cx="9144000" cy="5484813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 smtClean="0"/>
              <a:t>void checker(String </a:t>
            </a:r>
            <a:r>
              <a:rPr lang="en-US" sz="2400" b="1" dirty="0"/>
              <a:t>input)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solidFill>
                  <a:schemeClr val="hlink"/>
                </a:solidFill>
              </a:rPr>
              <a:t>// input is an encoding of the problem instance.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/>
              <a:t>  </a:t>
            </a:r>
            <a:r>
              <a:rPr lang="en-US" sz="2400" dirty="0" smtClean="0"/>
              <a:t> </a:t>
            </a:r>
            <a:r>
              <a:rPr lang="en-US" sz="2400" b="1" dirty="0" smtClean="0"/>
              <a:t> String </a:t>
            </a:r>
            <a:r>
              <a:rPr lang="en-US" sz="2400" b="1" dirty="0"/>
              <a:t>s = guess(); </a:t>
            </a:r>
            <a:r>
              <a:rPr lang="en-US" sz="2400" dirty="0"/>
              <a:t>  </a:t>
            </a:r>
            <a:r>
              <a:rPr lang="en-US" sz="2400" dirty="0">
                <a:solidFill>
                  <a:schemeClr val="hlink"/>
                </a:solidFill>
              </a:rPr>
              <a:t>// s is some “proposed solution”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/>
              <a:t>  </a:t>
            </a:r>
            <a:r>
              <a:rPr lang="en-US" sz="2400" dirty="0" smtClean="0"/>
              <a:t>  </a:t>
            </a:r>
            <a:r>
              <a:rPr lang="en-US" sz="2400" b="1" dirty="0" err="1" smtClean="0"/>
              <a:t>boolean</a:t>
            </a:r>
            <a:r>
              <a:rPr lang="en-US" sz="2400" b="1" dirty="0" smtClean="0"/>
              <a:t> </a:t>
            </a:r>
            <a:r>
              <a:rPr lang="en-US" sz="2400" b="1" dirty="0" err="1"/>
              <a:t>checkOK</a:t>
            </a:r>
            <a:r>
              <a:rPr lang="en-US" sz="2400" b="1" dirty="0"/>
              <a:t> = verify(input, s);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/>
              <a:t>  </a:t>
            </a:r>
            <a:r>
              <a:rPr lang="en-US" sz="2400" b="1" dirty="0" smtClean="0"/>
              <a:t>  if </a:t>
            </a:r>
            <a:r>
              <a:rPr lang="en-US" sz="2400" b="1" dirty="0"/>
              <a:t>(</a:t>
            </a:r>
            <a:r>
              <a:rPr lang="en-US" sz="2400" b="1" dirty="0" err="1"/>
              <a:t>checkOK</a:t>
            </a:r>
            <a:r>
              <a:rPr lang="en-US" sz="2400" b="1" dirty="0"/>
              <a:t>)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/>
              <a:t>     </a:t>
            </a:r>
            <a:r>
              <a:rPr lang="en-US" sz="2400" b="1" dirty="0" smtClean="0"/>
              <a:t>   print </a:t>
            </a:r>
            <a:r>
              <a:rPr lang="en-US" sz="2400" b="1" dirty="0"/>
              <a:t>“yes</a:t>
            </a:r>
            <a:r>
              <a:rPr lang="en-US" sz="2400" b="1" dirty="0" smtClean="0"/>
              <a:t>”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100" dirty="0"/>
              <a:t/>
            </a:r>
            <a:br>
              <a:rPr lang="en-US" sz="2100" dirty="0"/>
            </a:br>
            <a:endParaRPr lang="en-US" sz="2100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hlink"/>
                </a:solidFill>
              </a:rPr>
              <a:t>If the </a:t>
            </a:r>
            <a:r>
              <a:rPr lang="en-US" i="1" dirty="0" smtClean="0">
                <a:solidFill>
                  <a:schemeClr val="hlink"/>
                </a:solidFill>
              </a:rPr>
              <a:t>checker </a:t>
            </a:r>
            <a:r>
              <a:rPr lang="en-US" dirty="0" smtClean="0">
                <a:solidFill>
                  <a:schemeClr val="hlink"/>
                </a:solidFill>
              </a:rPr>
              <a:t>function would </a:t>
            </a:r>
            <a:r>
              <a:rPr lang="en-US" dirty="0">
                <a:solidFill>
                  <a:schemeClr val="hlink"/>
                </a:solidFill>
              </a:rPr>
              <a:t>print “yes” for </a:t>
            </a:r>
            <a:r>
              <a:rPr lang="en-US" dirty="0" smtClean="0">
                <a:solidFill>
                  <a:schemeClr val="hlink"/>
                </a:solidFill>
              </a:rPr>
              <a:t>any string  s</a:t>
            </a:r>
            <a:r>
              <a:rPr lang="en-US" dirty="0">
                <a:solidFill>
                  <a:schemeClr val="hlink"/>
                </a:solidFill>
              </a:rPr>
              <a:t>, then the non-deterministic algorithm answers “yes”.  Otherwise, the non-deterministic algorithm answers “no”.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problem class </a:t>
            </a:r>
            <a:r>
              <a:rPr lang="en-US" i="1"/>
              <a:t>NP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NP</a:t>
            </a:r>
            <a:r>
              <a:rPr lang="en-US"/>
              <a:t> is the class of decision problems for which there is a polynomially bounded nondeterministic algorithm.</a:t>
            </a:r>
            <a:endParaRPr lang="en-US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 to computational Complexity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Polynomial-time algorithms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184518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NP problems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Graph coloring </a:t>
            </a:r>
          </a:p>
          <a:p>
            <a:r>
              <a:rPr lang="en-US"/>
              <a:t>Bin packing</a:t>
            </a:r>
          </a:p>
          <a:p>
            <a:r>
              <a:rPr lang="en-US"/>
              <a:t>Clique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 Class Containment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14401"/>
            <a:ext cx="8305800" cy="5638800"/>
          </a:xfrm>
        </p:spPr>
        <p:txBody>
          <a:bodyPr>
            <a:normAutofit/>
          </a:bodyPr>
          <a:lstStyle/>
          <a:p>
            <a:r>
              <a:rPr lang="en-US" sz="2800" dirty="0"/>
              <a:t>Define </a:t>
            </a:r>
            <a:r>
              <a:rPr lang="en-US" sz="2800" i="1" dirty="0"/>
              <a:t>Exp</a:t>
            </a:r>
            <a:r>
              <a:rPr lang="en-US" sz="2800" dirty="0"/>
              <a:t> to be the set of all decision problems that can be solved </a:t>
            </a:r>
            <a:r>
              <a:rPr lang="en-US" sz="2800"/>
              <a:t>by </a:t>
            </a:r>
            <a:r>
              <a:rPr lang="en-US" sz="2800" smtClean="0"/>
              <a:t>a deterministic </a:t>
            </a:r>
            <a:r>
              <a:rPr lang="en-US" sz="2800" dirty="0"/>
              <a:t>exponential-time algorithm.</a:t>
            </a:r>
          </a:p>
          <a:p>
            <a:r>
              <a:rPr lang="en-US" sz="2800" dirty="0"/>
              <a:t>Then </a:t>
            </a:r>
            <a:r>
              <a:rPr lang="en-US" sz="2800" i="1" dirty="0"/>
              <a:t>P </a:t>
            </a:r>
            <a:r>
              <a:rPr lang="en-US" sz="2800" dirty="0">
                <a:sym typeface="Symbol" pitchFamily="18" charset="2"/>
              </a:rPr>
              <a:t> </a:t>
            </a:r>
            <a:r>
              <a:rPr lang="en-US" sz="2800" i="1" dirty="0"/>
              <a:t>NP </a:t>
            </a:r>
            <a:r>
              <a:rPr lang="en-US" sz="2800" dirty="0">
                <a:sym typeface="Symbol" pitchFamily="18" charset="2"/>
              </a:rPr>
              <a:t></a:t>
            </a:r>
            <a:r>
              <a:rPr lang="en-US" sz="2800" i="1" dirty="0"/>
              <a:t> Exp.</a:t>
            </a:r>
          </a:p>
          <a:p>
            <a:pPr lvl="1"/>
            <a:r>
              <a:rPr lang="en-US" sz="2400" b="1" i="1" dirty="0"/>
              <a:t>P </a:t>
            </a:r>
            <a:r>
              <a:rPr lang="en-US" sz="2400" b="1" dirty="0">
                <a:sym typeface="Symbol" pitchFamily="18" charset="2"/>
              </a:rPr>
              <a:t> </a:t>
            </a:r>
            <a:r>
              <a:rPr lang="en-US" sz="2400" b="1" i="1" dirty="0"/>
              <a:t>NP.</a:t>
            </a:r>
            <a:r>
              <a:rPr lang="en-US" sz="2400" i="1" dirty="0"/>
              <a:t>  </a:t>
            </a:r>
            <a:r>
              <a:rPr lang="en-US" sz="2400" dirty="0"/>
              <a:t>A deterministic polynomial-time algorithm is (with a slight modification to fit the form) </a:t>
            </a:r>
            <a:r>
              <a:rPr lang="en-US" sz="2400" dirty="0" smtClean="0"/>
              <a:t>a polynomial-time </a:t>
            </a:r>
            <a:r>
              <a:rPr lang="en-US" sz="2400" dirty="0"/>
              <a:t>nondeterministic algorithm (skip the guessing part).</a:t>
            </a:r>
          </a:p>
          <a:p>
            <a:pPr lvl="1"/>
            <a:r>
              <a:rPr lang="en-US" sz="2400" b="1" i="1" dirty="0"/>
              <a:t>NP </a:t>
            </a:r>
            <a:r>
              <a:rPr lang="en-US" sz="2400" b="1" dirty="0">
                <a:sym typeface="Symbol" pitchFamily="18" charset="2"/>
              </a:rPr>
              <a:t></a:t>
            </a:r>
            <a:r>
              <a:rPr lang="en-US" sz="2400" b="1" i="1" dirty="0"/>
              <a:t> Exp.</a:t>
            </a:r>
            <a:r>
              <a:rPr lang="en-US" sz="2400" dirty="0"/>
              <a:t>  It’s more complicated, but we basically turn a non-deterministic polynomial-time algorithm into a deterministic exponential-time algorithm, replacing the </a:t>
            </a:r>
            <a:r>
              <a:rPr lang="en-US" sz="2400" i="1" dirty="0"/>
              <a:t>guess</a:t>
            </a:r>
            <a:r>
              <a:rPr lang="en-US" sz="2400" dirty="0"/>
              <a:t> step by a systematic trial of all possibilities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$10</a:t>
            </a:r>
            <a:r>
              <a:rPr lang="en-US" baseline="30000" dirty="0" smtClean="0"/>
              <a:t>6</a:t>
            </a:r>
            <a:r>
              <a:rPr lang="en-US" dirty="0" smtClean="0"/>
              <a:t> Question</a:t>
            </a:r>
            <a:endParaRPr 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14401"/>
            <a:ext cx="8305800" cy="5638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big question is , </a:t>
            </a:r>
            <a:r>
              <a:rPr lang="en-US" sz="2800" dirty="0"/>
              <a:t>does </a:t>
            </a:r>
            <a:r>
              <a:rPr lang="en-US" sz="2800" i="1" dirty="0" smtClean="0"/>
              <a:t>P</a:t>
            </a:r>
            <a:r>
              <a:rPr lang="en-US" sz="2800" dirty="0" smtClean="0"/>
              <a:t>=</a:t>
            </a:r>
            <a:r>
              <a:rPr lang="en-US" sz="2800" i="1" dirty="0" smtClean="0"/>
              <a:t>NP?</a:t>
            </a:r>
            <a:endParaRPr lang="en-US" sz="2800" i="1" dirty="0"/>
          </a:p>
          <a:p>
            <a:r>
              <a:rPr lang="en-US" sz="2800" i="1" dirty="0"/>
              <a:t>The </a:t>
            </a:r>
            <a:r>
              <a:rPr lang="en-US" sz="2800" b="1" i="1" dirty="0">
                <a:solidFill>
                  <a:schemeClr val="hlink"/>
                </a:solidFill>
              </a:rPr>
              <a:t>P=NP?</a:t>
            </a:r>
            <a:r>
              <a:rPr lang="en-US" sz="2800" i="1" dirty="0"/>
              <a:t> </a:t>
            </a:r>
            <a:r>
              <a:rPr lang="en-US" sz="2800" i="1" dirty="0" smtClean="0"/>
              <a:t>question is </a:t>
            </a:r>
            <a:r>
              <a:rPr lang="en-US" sz="2800" i="1" dirty="0"/>
              <a:t>one of the most famous unsolved </a:t>
            </a:r>
            <a:r>
              <a:rPr lang="en-US" sz="2800" i="1" dirty="0" smtClean="0"/>
              <a:t>math/CS </a:t>
            </a:r>
            <a:r>
              <a:rPr lang="en-US" sz="2800" i="1" dirty="0"/>
              <a:t>problems!  </a:t>
            </a:r>
          </a:p>
          <a:p>
            <a:r>
              <a:rPr lang="en-US" sz="2800" i="1" dirty="0"/>
              <a:t>In fact, there is a million dollar prize for the person who solves it. </a:t>
            </a:r>
            <a:r>
              <a:rPr lang="en-US" sz="2800" i="1" dirty="0">
                <a:hlinkClick r:id="rId3"/>
              </a:rPr>
              <a:t>http://www.claymath.org/millennium/</a:t>
            </a:r>
            <a:endParaRPr lang="en-US" sz="2800" i="1" dirty="0"/>
          </a:p>
          <a:p>
            <a:r>
              <a:rPr lang="en-US" sz="2800" i="1" dirty="0"/>
              <a:t>What do computer scientists THINK the answer is?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August 6,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My 33</a:t>
            </a:r>
            <a:r>
              <a:rPr lang="en-US" baseline="30000" dirty="0" smtClean="0"/>
              <a:t>rd</a:t>
            </a:r>
            <a:r>
              <a:rPr lang="en-US" dirty="0" smtClean="0"/>
              <a:t> wedding anniversary</a:t>
            </a:r>
          </a:p>
          <a:p>
            <a:r>
              <a:rPr lang="en-US" dirty="0" smtClean="0"/>
              <a:t>65</a:t>
            </a:r>
            <a:r>
              <a:rPr lang="en-US" baseline="30000" dirty="0" smtClean="0"/>
              <a:t>th</a:t>
            </a:r>
            <a:r>
              <a:rPr lang="en-US" dirty="0" smtClean="0"/>
              <a:t> anniversary of the atomic bombing of Hiroshima</a:t>
            </a:r>
          </a:p>
          <a:p>
            <a:r>
              <a:rPr lang="en-US" dirty="0" smtClean="0"/>
              <a:t>The day </a:t>
            </a:r>
            <a:r>
              <a:rPr lang="en-US" dirty="0" err="1" smtClean="0"/>
              <a:t>Vinay</a:t>
            </a:r>
            <a:r>
              <a:rPr lang="en-US" dirty="0" smtClean="0"/>
              <a:t> </a:t>
            </a:r>
            <a:r>
              <a:rPr lang="en-US" dirty="0" err="1" smtClean="0"/>
              <a:t>Dolalikar</a:t>
            </a:r>
            <a:r>
              <a:rPr lang="en-US" dirty="0" smtClean="0"/>
              <a:t> announced a proof that P ≠ NP</a:t>
            </a:r>
          </a:p>
          <a:p>
            <a:r>
              <a:rPr lang="en-US" dirty="0" smtClean="0"/>
              <a:t>By the next day, the web was </a:t>
            </a:r>
            <a:r>
              <a:rPr lang="en-US" dirty="0" err="1" smtClean="0"/>
              <a:t>a'twitter</a:t>
            </a:r>
            <a:r>
              <a:rPr lang="en-US" dirty="0"/>
              <a:t>!</a:t>
            </a:r>
            <a:endParaRPr lang="en-US" dirty="0" smtClean="0"/>
          </a:p>
          <a:p>
            <a:r>
              <a:rPr lang="en-US" dirty="0" smtClean="0"/>
              <a:t>Gaps in the proof were found.</a:t>
            </a:r>
          </a:p>
          <a:p>
            <a:r>
              <a:rPr lang="en-US" dirty="0" smtClean="0"/>
              <a:t>If it had been proven, </a:t>
            </a:r>
            <a:r>
              <a:rPr lang="en-US" dirty="0" err="1" smtClean="0"/>
              <a:t>Dolalikar</a:t>
            </a:r>
            <a:r>
              <a:rPr lang="en-US" dirty="0" smtClean="0"/>
              <a:t> would have been $1,000,000 richer!</a:t>
            </a:r>
          </a:p>
          <a:p>
            <a:pPr lvl="1"/>
            <a:r>
              <a:rPr lang="en-US" dirty="0">
                <a:hlinkClick r:id="rId3"/>
              </a:rPr>
              <a:t>http://www.claymath.org/millennium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</a:p>
          <a:p>
            <a:pPr lvl="1"/>
            <a:r>
              <a:rPr lang="en-US" dirty="0">
                <a:hlinkClick r:id="rId4"/>
              </a:rPr>
              <a:t>http://www.claymath.org/millennium/P_vs_NP</a:t>
            </a:r>
            <a:r>
              <a:rPr lang="en-US" dirty="0" smtClean="0">
                <a:hlinkClick r:id="rId4"/>
              </a:rPr>
              <a:t>/</a:t>
            </a:r>
            <a:r>
              <a:rPr lang="en-US" dirty="0" smtClean="0"/>
              <a:t> </a:t>
            </a:r>
          </a:p>
          <a:p>
            <a:r>
              <a:rPr lang="en-US" dirty="0" smtClean="0"/>
              <a:t>Other Millennium Prize problems:</a:t>
            </a:r>
          </a:p>
          <a:p>
            <a:pPr lvl="1"/>
            <a:r>
              <a:rPr lang="en-US" dirty="0" smtClean="0"/>
              <a:t>Poincare Conjecture (solved) </a:t>
            </a:r>
          </a:p>
          <a:p>
            <a:pPr lvl="1"/>
            <a:r>
              <a:rPr lang="en-US" dirty="0"/>
              <a:t>Birch and </a:t>
            </a:r>
            <a:r>
              <a:rPr lang="en-US" dirty="0" err="1"/>
              <a:t>Swinnerton</a:t>
            </a:r>
            <a:r>
              <a:rPr lang="en-US" dirty="0"/>
              <a:t>-Dyer </a:t>
            </a:r>
            <a:r>
              <a:rPr lang="en-US" dirty="0" smtClean="0"/>
              <a:t>Conjecture</a:t>
            </a:r>
          </a:p>
          <a:p>
            <a:pPr lvl="1"/>
            <a:r>
              <a:rPr lang="en-US" dirty="0" err="1"/>
              <a:t>Navier</a:t>
            </a:r>
            <a:r>
              <a:rPr lang="en-US" dirty="0"/>
              <a:t>-Stokes Equations </a:t>
            </a:r>
          </a:p>
          <a:p>
            <a:pPr lvl="1"/>
            <a:r>
              <a:rPr lang="en-US" dirty="0"/>
              <a:t>Hodge Conjecture </a:t>
            </a:r>
          </a:p>
          <a:p>
            <a:pPr lvl="1"/>
            <a:r>
              <a:rPr lang="en-US" dirty="0"/>
              <a:t>Riemann Hypothesis </a:t>
            </a:r>
          </a:p>
          <a:p>
            <a:pPr lvl="1"/>
            <a:r>
              <a:rPr lang="en-US" dirty="0"/>
              <a:t>Yang-Mills Theory </a:t>
            </a:r>
          </a:p>
          <a:p>
            <a:pPr marL="57150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72960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 </a:t>
            </a:r>
            <a:r>
              <a:rPr lang="en-US" dirty="0" err="1" smtClean="0"/>
              <a:t>vs</a:t>
            </a:r>
            <a:r>
              <a:rPr lang="en-US" dirty="0" smtClean="0"/>
              <a:t> NP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4495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Minesweeper connection:</a:t>
            </a:r>
          </a:p>
          <a:p>
            <a:pPr lvl="1"/>
            <a:r>
              <a:rPr lang="en-US" dirty="0">
                <a:hlinkClick r:id="rId3"/>
              </a:rPr>
              <a:t>http://www.claymath.org/Popular_Lectures/Minesweeper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smtClean="0"/>
              <a:t>November 2010 CACM editor's article:</a:t>
            </a:r>
          </a:p>
          <a:p>
            <a:pPr lvl="1"/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cacm.acm.org/magazines/2010/11/100641-on-p-np-and-computational-complexity/fulltext</a:t>
            </a:r>
            <a:r>
              <a:rPr lang="en-US" dirty="0" smtClean="0"/>
              <a:t> </a:t>
            </a:r>
          </a:p>
          <a:p>
            <a:pPr lvl="1"/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www.rose-hulman.edu/class/csse/csse473/201110/Resources/CACM-PvsNP.pdf</a:t>
            </a:r>
            <a:r>
              <a:rPr lang="en-US" dirty="0" smtClean="0"/>
              <a:t> </a:t>
            </a:r>
          </a:p>
          <a:p>
            <a:r>
              <a:rPr lang="en-US" dirty="0" smtClean="0"/>
              <a:t>From the same magazine:  Using Complexity to Protect Elections:</a:t>
            </a:r>
          </a:p>
          <a:p>
            <a:pPr lvl="1"/>
            <a:r>
              <a:rPr lang="en-US" dirty="0">
                <a:hlinkClick r:id="rId6"/>
              </a:rPr>
              <a:t>http://</a:t>
            </a:r>
            <a:r>
              <a:rPr lang="en-US" dirty="0" smtClean="0">
                <a:hlinkClick r:id="rId6"/>
              </a:rPr>
              <a:t>www.rose-hulman.edu/class/csse/csse473/201110/Resources/ProtectingElections.pdf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35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NP problems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FF0000"/>
                </a:solidFill>
              </a:rPr>
              <a:t>Job scheduling with penalties</a:t>
            </a:r>
          </a:p>
          <a:p>
            <a:pPr>
              <a:lnSpc>
                <a:spcPct val="90000"/>
              </a:lnSpc>
            </a:pPr>
            <a:r>
              <a:rPr lang="en-US" dirty="0"/>
              <a:t>Suppose n jobs J</a:t>
            </a:r>
            <a:r>
              <a:rPr lang="en-US" baseline="-25000" dirty="0"/>
              <a:t>1</a:t>
            </a:r>
            <a:r>
              <a:rPr lang="en-US" dirty="0"/>
              <a:t>, …,</a:t>
            </a:r>
            <a:r>
              <a:rPr lang="en-US" dirty="0" err="1"/>
              <a:t>J</a:t>
            </a:r>
            <a:r>
              <a:rPr lang="en-US" baseline="-25000" dirty="0" err="1"/>
              <a:t>n</a:t>
            </a:r>
            <a:r>
              <a:rPr lang="en-US" dirty="0"/>
              <a:t> are to be executed one at a time.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Job </a:t>
            </a:r>
            <a:r>
              <a:rPr lang="en-US" dirty="0" err="1"/>
              <a:t>J</a:t>
            </a:r>
            <a:r>
              <a:rPr lang="en-US" baseline="-25000" dirty="0" err="1"/>
              <a:t>i</a:t>
            </a:r>
            <a:r>
              <a:rPr lang="en-US" dirty="0"/>
              <a:t> has </a:t>
            </a:r>
            <a:r>
              <a:rPr lang="en-US" dirty="0" smtClean="0"/>
              <a:t>execution </a:t>
            </a:r>
            <a:r>
              <a:rPr lang="en-US" dirty="0"/>
              <a:t>time </a:t>
            </a:r>
            <a:r>
              <a:rPr lang="en-US" dirty="0" err="1"/>
              <a:t>t</a:t>
            </a:r>
            <a:r>
              <a:rPr lang="en-US" baseline="-25000" dirty="0" err="1"/>
              <a:t>i</a:t>
            </a:r>
            <a:r>
              <a:rPr lang="en-US" dirty="0"/>
              <a:t>, completion deadline </a:t>
            </a:r>
            <a:r>
              <a:rPr lang="en-US" dirty="0" err="1"/>
              <a:t>d</a:t>
            </a:r>
            <a:r>
              <a:rPr lang="en-US" baseline="-25000" dirty="0" err="1"/>
              <a:t>i</a:t>
            </a:r>
            <a:r>
              <a:rPr lang="en-US" dirty="0"/>
              <a:t>, and penalty p</a:t>
            </a:r>
            <a:r>
              <a:rPr lang="en-US" baseline="-25000" dirty="0"/>
              <a:t>i</a:t>
            </a:r>
            <a:r>
              <a:rPr lang="en-US" dirty="0"/>
              <a:t> if it does not complete on time.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</a:t>
            </a:r>
            <a:r>
              <a:rPr lang="en-US" i="1" dirty="0"/>
              <a:t>schedule </a:t>
            </a:r>
            <a:r>
              <a:rPr lang="en-US" dirty="0"/>
              <a:t> for the jobs is a </a:t>
            </a:r>
            <a:r>
              <a:rPr lang="en-US" dirty="0" smtClean="0"/>
              <a:t>permutation </a:t>
            </a:r>
            <a:r>
              <a:rPr lang="el-GR" dirty="0">
                <a:sym typeface="Symbol" pitchFamily="18" charset="2"/>
              </a:rPr>
              <a:t></a:t>
            </a:r>
            <a:r>
              <a:rPr lang="en-US" dirty="0"/>
              <a:t> of {1, …, n}, where J</a:t>
            </a:r>
            <a:r>
              <a:rPr lang="el-GR" baseline="-25000" dirty="0">
                <a:sym typeface="Symbol" pitchFamily="18" charset="2"/>
              </a:rPr>
              <a:t></a:t>
            </a:r>
            <a:r>
              <a:rPr lang="en-US" baseline="-25000" dirty="0">
                <a:sym typeface="Symbol" pitchFamily="18" charset="2"/>
              </a:rPr>
              <a:t>(</a:t>
            </a:r>
            <a:r>
              <a:rPr lang="en-US" baseline="-25000" dirty="0" err="1">
                <a:sym typeface="Symbol" pitchFamily="18" charset="2"/>
              </a:rPr>
              <a:t>i</a:t>
            </a:r>
            <a:r>
              <a:rPr lang="en-US" baseline="-25000" dirty="0">
                <a:sym typeface="Symbol" pitchFamily="18" charset="2"/>
              </a:rPr>
              <a:t>)</a:t>
            </a:r>
            <a:r>
              <a:rPr lang="en-US" dirty="0">
                <a:sym typeface="Symbol" pitchFamily="18" charset="2"/>
              </a:rPr>
              <a:t> is the </a:t>
            </a:r>
            <a:r>
              <a:rPr lang="en-US" dirty="0" err="1">
                <a:sym typeface="Symbol" pitchFamily="18" charset="2"/>
              </a:rPr>
              <a:t>i</a:t>
            </a:r>
            <a:r>
              <a:rPr lang="en-US" baseline="30000" dirty="0" err="1">
                <a:sym typeface="Symbol" pitchFamily="18" charset="2"/>
              </a:rPr>
              <a:t>th</a:t>
            </a:r>
            <a:r>
              <a:rPr lang="en-US" dirty="0">
                <a:sym typeface="Symbol" pitchFamily="18" charset="2"/>
              </a:rPr>
              <a:t> job to be run.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The total penalty for this schedule is P</a:t>
            </a:r>
            <a:r>
              <a:rPr lang="el-GR" baseline="-25000" dirty="0">
                <a:sym typeface="Symbol" pitchFamily="18" charset="2"/>
              </a:rPr>
              <a:t></a:t>
            </a:r>
            <a:r>
              <a:rPr lang="en-US" dirty="0">
                <a:sym typeface="Symbol" pitchFamily="18" charset="2"/>
              </a:rPr>
              <a:t>, the sum of the pi based on this schedule.</a:t>
            </a:r>
          </a:p>
          <a:p>
            <a:pPr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Scheduling decision problem:</a:t>
            </a:r>
          </a:p>
          <a:p>
            <a:pPr lvl="1">
              <a:lnSpc>
                <a:spcPct val="90000"/>
              </a:lnSpc>
            </a:pPr>
            <a:r>
              <a:rPr lang="en-US" sz="3000" dirty="0">
                <a:sym typeface="Symbol" pitchFamily="18" charset="2"/>
              </a:rPr>
              <a:t>Instance: </a:t>
            </a:r>
            <a:r>
              <a:rPr lang="en-US" sz="3000" dirty="0"/>
              <a:t>the above parameters, </a:t>
            </a:r>
            <a:r>
              <a:rPr lang="en-US" sz="3000" baseline="-25000" dirty="0"/>
              <a:t> </a:t>
            </a:r>
            <a:r>
              <a:rPr lang="en-US" sz="3000" dirty="0"/>
              <a:t>and a non-negative integer k.</a:t>
            </a:r>
          </a:p>
          <a:p>
            <a:pPr lvl="1">
              <a:lnSpc>
                <a:spcPct val="90000"/>
              </a:lnSpc>
            </a:pPr>
            <a:r>
              <a:rPr lang="en-US" sz="3000" dirty="0"/>
              <a:t>Question: Is there a schedule </a:t>
            </a:r>
            <a:r>
              <a:rPr lang="el-GR" sz="3000" dirty="0">
                <a:sym typeface="Symbol" pitchFamily="18" charset="2"/>
              </a:rPr>
              <a:t></a:t>
            </a:r>
            <a:r>
              <a:rPr lang="en-US" sz="3000" dirty="0">
                <a:sym typeface="Symbol" pitchFamily="18" charset="2"/>
              </a:rPr>
              <a:t> with  P</a:t>
            </a:r>
            <a:r>
              <a:rPr lang="el-GR" sz="3000" baseline="-25000" dirty="0">
                <a:sym typeface="Symbol" pitchFamily="18" charset="2"/>
              </a:rPr>
              <a:t></a:t>
            </a:r>
            <a:r>
              <a:rPr lang="en-US" sz="3000" dirty="0">
                <a:sym typeface="Symbol" pitchFamily="18" charset="2"/>
              </a:rPr>
              <a:t>≤ k?</a:t>
            </a:r>
            <a:endParaRPr lang="en-US" sz="3000" dirty="0"/>
          </a:p>
          <a:p>
            <a:pPr lvl="1">
              <a:lnSpc>
                <a:spcPct val="90000"/>
              </a:lnSpc>
            </a:pPr>
            <a:endParaRPr lang="en-US" sz="1900" dirty="0">
              <a:sym typeface="Symbol" pitchFamily="18" charset="2"/>
            </a:endParaRPr>
          </a:p>
          <a:p>
            <a:pPr lvl="1">
              <a:lnSpc>
                <a:spcPct val="90000"/>
              </a:lnSpc>
            </a:pPr>
            <a:endParaRPr lang="en-US" sz="1900" dirty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NP problems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500" b="1" dirty="0">
                <a:solidFill>
                  <a:srgbClr val="FF0000"/>
                </a:solidFill>
              </a:rPr>
              <a:t>Knapsack</a:t>
            </a:r>
          </a:p>
          <a:p>
            <a:r>
              <a:rPr lang="en-US" sz="2500" dirty="0"/>
              <a:t>Suppose we have a knapsack with capacity C, and n objects with sizes s</a:t>
            </a:r>
            <a:r>
              <a:rPr lang="en-US" sz="2500" baseline="-25000" dirty="0"/>
              <a:t>1</a:t>
            </a:r>
            <a:r>
              <a:rPr lang="en-US" sz="2500" dirty="0"/>
              <a:t>, …,</a:t>
            </a:r>
            <a:r>
              <a:rPr lang="en-US" sz="2500" dirty="0" err="1"/>
              <a:t>s</a:t>
            </a:r>
            <a:r>
              <a:rPr lang="en-US" sz="2500" baseline="-25000" dirty="0" err="1"/>
              <a:t>n</a:t>
            </a:r>
            <a:r>
              <a:rPr lang="en-US" sz="2500" dirty="0"/>
              <a:t> and profits p</a:t>
            </a:r>
            <a:r>
              <a:rPr lang="en-US" sz="2500" baseline="-25000" dirty="0"/>
              <a:t>1</a:t>
            </a:r>
            <a:r>
              <a:rPr lang="en-US" sz="2500" dirty="0"/>
              <a:t>, …,</a:t>
            </a:r>
            <a:r>
              <a:rPr lang="en-US" sz="2500" dirty="0" err="1"/>
              <a:t>p</a:t>
            </a:r>
            <a:r>
              <a:rPr lang="en-US" sz="2500" baseline="-25000" dirty="0" err="1"/>
              <a:t>n</a:t>
            </a:r>
            <a:r>
              <a:rPr lang="en-US" sz="2500" dirty="0"/>
              <a:t>. </a:t>
            </a:r>
          </a:p>
          <a:p>
            <a:r>
              <a:rPr lang="en-US" sz="2500" dirty="0">
                <a:sym typeface="Symbol" pitchFamily="18" charset="2"/>
              </a:rPr>
              <a:t>Knapsack decision problem:</a:t>
            </a:r>
          </a:p>
          <a:p>
            <a:pPr lvl="1"/>
            <a:r>
              <a:rPr lang="en-US" sz="2100" dirty="0">
                <a:sym typeface="Symbol" pitchFamily="18" charset="2"/>
              </a:rPr>
              <a:t>Instance: </a:t>
            </a:r>
            <a:r>
              <a:rPr lang="en-US" sz="2100" dirty="0"/>
              <a:t>the above parameters, </a:t>
            </a:r>
            <a:r>
              <a:rPr lang="en-US" sz="2100" baseline="-25000" dirty="0"/>
              <a:t> </a:t>
            </a:r>
            <a:r>
              <a:rPr lang="en-US" sz="2100" dirty="0"/>
              <a:t>and a non-negative integer k.</a:t>
            </a:r>
          </a:p>
          <a:p>
            <a:pPr lvl="1"/>
            <a:r>
              <a:rPr lang="en-US" sz="2100" dirty="0"/>
              <a:t>Question: Is there a subset of the set of objects that fits in the knapsack and has a total profit that is at least k</a:t>
            </a:r>
            <a:r>
              <a:rPr lang="en-US" sz="2100" dirty="0">
                <a:sym typeface="Symbol" pitchFamily="18" charset="2"/>
              </a:rPr>
              <a:t>?</a:t>
            </a:r>
            <a:endParaRPr lang="en-US" sz="2100" dirty="0"/>
          </a:p>
          <a:p>
            <a:pPr lvl="1"/>
            <a:endParaRPr lang="en-US" sz="2100" dirty="0">
              <a:sym typeface="Symbol" pitchFamily="18" charset="2"/>
            </a:endParaRPr>
          </a:p>
          <a:p>
            <a:pPr lvl="1"/>
            <a:endParaRPr lang="en-US" sz="2100" dirty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NP problems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Subset Sum Problem</a:t>
            </a:r>
          </a:p>
          <a:p>
            <a:pPr lvl="1"/>
            <a:r>
              <a:rPr lang="en-US" dirty="0">
                <a:sym typeface="Symbol" pitchFamily="18" charset="2"/>
              </a:rPr>
              <a:t>Instance: </a:t>
            </a:r>
            <a:r>
              <a:rPr lang="en-US" dirty="0"/>
              <a:t>A positive integer C and n positive integers s</a:t>
            </a:r>
            <a:r>
              <a:rPr lang="en-US" baseline="-25000" dirty="0"/>
              <a:t>1</a:t>
            </a:r>
            <a:r>
              <a:rPr lang="en-US" dirty="0"/>
              <a:t>, …,</a:t>
            </a:r>
            <a:r>
              <a:rPr lang="en-US" dirty="0" err="1"/>
              <a:t>s</a:t>
            </a:r>
            <a:r>
              <a:rPr lang="en-US" baseline="-25000" dirty="0" err="1"/>
              <a:t>n</a:t>
            </a:r>
            <a:r>
              <a:rPr lang="en-US" dirty="0"/>
              <a:t> .</a:t>
            </a:r>
          </a:p>
          <a:p>
            <a:pPr lvl="1"/>
            <a:r>
              <a:rPr lang="en-US" dirty="0"/>
              <a:t>Question: Is there a subset of these integers whose sum is exactly C</a:t>
            </a:r>
            <a:r>
              <a:rPr lang="en-US" dirty="0">
                <a:sym typeface="Symbol" pitchFamily="18" charset="2"/>
              </a:rPr>
              <a:t>?</a:t>
            </a:r>
            <a:endParaRPr lang="en-US" dirty="0"/>
          </a:p>
          <a:p>
            <a:pPr lvl="1"/>
            <a:endParaRPr lang="en-US" dirty="0">
              <a:sym typeface="Symbol" pitchFamily="18" charset="2"/>
            </a:endParaRPr>
          </a:p>
          <a:p>
            <a:pPr lvl="1"/>
            <a:endParaRPr lang="en-US" dirty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r>
              <a:rPr lang="en-US" dirty="0"/>
              <a:t>Other NP problems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85800"/>
            <a:ext cx="8686800" cy="61722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CNF </a:t>
            </a:r>
            <a:r>
              <a:rPr lang="en-US" sz="2800" dirty="0" err="1"/>
              <a:t>Satisfiability</a:t>
            </a:r>
            <a:r>
              <a:rPr lang="en-US" sz="2800" dirty="0"/>
              <a:t> problem (introduction)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A </a:t>
            </a:r>
            <a:r>
              <a:rPr lang="en-US" sz="2800" i="1" dirty="0"/>
              <a:t>propositional formula</a:t>
            </a:r>
            <a:r>
              <a:rPr lang="en-US" sz="2800" dirty="0"/>
              <a:t> consists of </a:t>
            </a:r>
            <a:r>
              <a:rPr lang="en-US" sz="2800" dirty="0" err="1"/>
              <a:t>boolean</a:t>
            </a:r>
            <a:r>
              <a:rPr lang="en-US" sz="2800" dirty="0"/>
              <a:t>-valued variables and operators such as </a:t>
            </a:r>
            <a:r>
              <a:rPr lang="en-US" sz="2800" b="1" dirty="0">
                <a:sym typeface="Symbol" pitchFamily="18" charset="2"/>
              </a:rPr>
              <a:t></a:t>
            </a:r>
            <a:r>
              <a:rPr lang="en-US" sz="2800" dirty="0">
                <a:sym typeface="Symbol" pitchFamily="18" charset="2"/>
              </a:rPr>
              <a:t> </a:t>
            </a:r>
            <a:r>
              <a:rPr lang="en-US" sz="2800" dirty="0"/>
              <a:t>(and), </a:t>
            </a:r>
            <a:r>
              <a:rPr lang="en-US" sz="2800" b="1" dirty="0">
                <a:sym typeface="Symbol" pitchFamily="18" charset="2"/>
              </a:rPr>
              <a:t></a:t>
            </a:r>
            <a:r>
              <a:rPr lang="en-US" sz="2800" dirty="0">
                <a:sym typeface="Symbol" pitchFamily="18" charset="2"/>
              </a:rPr>
              <a:t> </a:t>
            </a:r>
            <a:r>
              <a:rPr lang="en-US" sz="2800" dirty="0"/>
              <a:t>(or) , negation (I represent a negated variable by showing it in boldface), and </a:t>
            </a:r>
            <a:r>
              <a:rPr lang="en-US" sz="2800" b="1" dirty="0">
                <a:sym typeface="Symbol" pitchFamily="18" charset="2"/>
              </a:rPr>
              <a:t></a:t>
            </a:r>
            <a:r>
              <a:rPr lang="en-US" sz="2800" dirty="0"/>
              <a:t> (implication).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It can be shown that every propositional formula is equivalent to one that is in </a:t>
            </a:r>
            <a:r>
              <a:rPr lang="en-US" sz="2800" i="1" dirty="0"/>
              <a:t>conjunctive normal form</a:t>
            </a:r>
            <a:r>
              <a:rPr lang="en-US" sz="2800" dirty="0"/>
              <a:t>.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 </a:t>
            </a:r>
            <a:r>
              <a:rPr lang="en-US" sz="2400" i="1" dirty="0"/>
              <a:t>literal</a:t>
            </a:r>
            <a:r>
              <a:rPr lang="en-US" sz="2400" dirty="0"/>
              <a:t> is either a variable or its negation.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 </a:t>
            </a:r>
            <a:r>
              <a:rPr lang="en-US" sz="2400" i="1" dirty="0"/>
              <a:t>clause</a:t>
            </a:r>
            <a:r>
              <a:rPr lang="en-US" sz="2400" dirty="0"/>
              <a:t> is a sequence of one or more literals, separated by </a:t>
            </a:r>
            <a:r>
              <a:rPr lang="en-US" sz="2400" b="1" dirty="0">
                <a:sym typeface="Symbol" pitchFamily="18" charset="2"/>
              </a:rPr>
              <a:t></a:t>
            </a:r>
            <a:r>
              <a:rPr lang="en-US" sz="2400" dirty="0"/>
              <a:t>.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 CNF formula is a sequence of one or more clauses, separated by </a:t>
            </a:r>
            <a:r>
              <a:rPr lang="en-US" sz="2400" b="1" dirty="0">
                <a:sym typeface="Symbol" pitchFamily="18" charset="2"/>
              </a:rPr>
              <a:t></a:t>
            </a:r>
            <a:r>
              <a:rPr lang="en-US" sz="2400" dirty="0"/>
              <a:t>.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Example (p </a:t>
            </a:r>
            <a:r>
              <a:rPr lang="en-US" sz="2400" b="1" dirty="0">
                <a:sym typeface="Symbol" pitchFamily="18" charset="2"/>
              </a:rPr>
              <a:t> </a:t>
            </a:r>
            <a:r>
              <a:rPr lang="en-US" sz="2400" dirty="0">
                <a:sym typeface="Symbol" pitchFamily="18" charset="2"/>
              </a:rPr>
              <a:t>q</a:t>
            </a:r>
            <a:r>
              <a:rPr lang="en-US" sz="2400" b="1" dirty="0">
                <a:sym typeface="Symbol" pitchFamily="18" charset="2"/>
              </a:rPr>
              <a:t>  r</a:t>
            </a:r>
            <a:r>
              <a:rPr lang="en-US" sz="2400" dirty="0">
                <a:sym typeface="Symbol" pitchFamily="18" charset="2"/>
              </a:rPr>
              <a:t>) </a:t>
            </a:r>
            <a:r>
              <a:rPr lang="en-US" sz="2400" b="1" dirty="0">
                <a:sym typeface="Symbol" pitchFamily="18" charset="2"/>
              </a:rPr>
              <a:t> </a:t>
            </a:r>
            <a:r>
              <a:rPr lang="en-US" sz="2400" dirty="0">
                <a:sym typeface="Symbol" pitchFamily="18" charset="2"/>
              </a:rPr>
              <a:t>(p</a:t>
            </a:r>
            <a:r>
              <a:rPr lang="en-US" sz="2400" b="1" dirty="0">
                <a:sym typeface="Symbol" pitchFamily="18" charset="2"/>
              </a:rPr>
              <a:t>  s  </a:t>
            </a:r>
            <a:r>
              <a:rPr lang="en-US" sz="2400" dirty="0">
                <a:sym typeface="Symbol" pitchFamily="18" charset="2"/>
              </a:rPr>
              <a:t>q</a:t>
            </a:r>
            <a:r>
              <a:rPr lang="en-US" sz="2400" b="1" dirty="0">
                <a:sym typeface="Symbol" pitchFamily="18" charset="2"/>
              </a:rPr>
              <a:t>  </a:t>
            </a:r>
            <a:r>
              <a:rPr lang="en-US" sz="2400" dirty="0">
                <a:sym typeface="Symbol" pitchFamily="18" charset="2"/>
              </a:rPr>
              <a:t>t</a:t>
            </a:r>
            <a:r>
              <a:rPr lang="en-US" sz="2400" b="1" dirty="0">
                <a:sym typeface="Symbol" pitchFamily="18" charset="2"/>
              </a:rPr>
              <a:t> </a:t>
            </a:r>
            <a:r>
              <a:rPr lang="en-US" sz="2400" dirty="0">
                <a:sym typeface="Symbol" pitchFamily="18" charset="2"/>
              </a:rPr>
              <a:t>) </a:t>
            </a:r>
            <a:r>
              <a:rPr lang="en-US" sz="2400" b="1" dirty="0">
                <a:sym typeface="Symbol" pitchFamily="18" charset="2"/>
              </a:rPr>
              <a:t></a:t>
            </a:r>
            <a:r>
              <a:rPr lang="en-US" sz="2400" dirty="0">
                <a:sym typeface="Symbol" pitchFamily="18" charset="2"/>
              </a:rPr>
              <a:t> (s</a:t>
            </a:r>
            <a:r>
              <a:rPr lang="en-US" sz="2400" b="1" dirty="0">
                <a:sym typeface="Symbol" pitchFamily="18" charset="2"/>
              </a:rPr>
              <a:t>  w</a:t>
            </a:r>
            <a:r>
              <a:rPr lang="en-US" sz="2400" dirty="0">
                <a:sym typeface="Symbol" pitchFamily="18" charset="2"/>
              </a:rPr>
              <a:t>)</a:t>
            </a: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800" dirty="0"/>
              <a:t>For any finite set of propositional variables, a </a:t>
            </a:r>
            <a:r>
              <a:rPr lang="en-US" sz="2800" b="1" i="1" dirty="0"/>
              <a:t>truth assignment </a:t>
            </a:r>
            <a:r>
              <a:rPr lang="en-US" sz="2800" i="1" dirty="0"/>
              <a:t>is a function that maps each variable to {true, false}.  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A truth assignment</a:t>
            </a:r>
            <a:r>
              <a:rPr lang="en-US" sz="2800" b="1" dirty="0"/>
              <a:t> </a:t>
            </a:r>
            <a:r>
              <a:rPr lang="en-US" sz="2800" b="1" i="1" dirty="0"/>
              <a:t>satisfies a formula</a:t>
            </a:r>
            <a:r>
              <a:rPr lang="en-US" sz="2800" i="1" dirty="0"/>
              <a:t> </a:t>
            </a:r>
            <a:r>
              <a:rPr lang="en-US" sz="2800" dirty="0"/>
              <a:t>if it makes the value of the entire formula true.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Note that a truth assignment satisfies a CNF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formula </a:t>
            </a:r>
            <a:r>
              <a:rPr lang="en-US" sz="2400" dirty="0"/>
              <a:t>if and only if it makes each clause true.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NP problems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827213"/>
            <a:ext cx="7540625" cy="4114800"/>
          </a:xfrm>
        </p:spPr>
        <p:txBody>
          <a:bodyPr/>
          <a:lstStyle/>
          <a:p>
            <a:r>
              <a:rPr lang="en-US"/>
              <a:t>Satisfiability problem:</a:t>
            </a:r>
          </a:p>
          <a:p>
            <a:r>
              <a:rPr lang="en-US">
                <a:sym typeface="Symbol" pitchFamily="18" charset="2"/>
              </a:rPr>
              <a:t>Instance: </a:t>
            </a:r>
            <a:r>
              <a:rPr lang="en-US"/>
              <a:t>A CNF propositional formula f (containing n different variables).</a:t>
            </a:r>
          </a:p>
          <a:p>
            <a:r>
              <a:rPr lang="en-US"/>
              <a:t>Question: Is there a truth assignment that satisfies f</a:t>
            </a:r>
            <a:r>
              <a:rPr lang="en-US">
                <a:sym typeface="Symbol" pitchFamily="18" charset="2"/>
              </a:rPr>
              <a:t>?</a:t>
            </a:r>
            <a:endParaRPr lang="en-US"/>
          </a:p>
          <a:p>
            <a:pPr lvl="1"/>
            <a:endParaRPr lang="en-US">
              <a:sym typeface="Symbol" pitchFamily="18" charset="2"/>
            </a:endParaRPr>
          </a:p>
          <a:p>
            <a:pPr lvl="1"/>
            <a:endParaRPr lang="en-US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The Law of the Algorithm Jungle</a:t>
            </a:r>
            <a:endParaRPr lang="en-US" sz="40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229600" cy="3810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dirty="0" smtClean="0"/>
              <a:t>Polynomial </a:t>
            </a:r>
            <a:r>
              <a:rPr lang="en-US" sz="3600" dirty="0"/>
              <a:t>good, exponential bad!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The latter is obvious, the former may need some </a:t>
            </a:r>
            <a:r>
              <a:rPr lang="en-US" sz="3600" dirty="0" smtClean="0"/>
              <a:t>explanation</a:t>
            </a:r>
          </a:p>
          <a:p>
            <a:pPr>
              <a:lnSpc>
                <a:spcPct val="90000"/>
              </a:lnSpc>
            </a:pPr>
            <a:r>
              <a:rPr lang="en-US" sz="3600" dirty="0" smtClean="0"/>
              <a:t>We say that polynomial-time problems are </a:t>
            </a:r>
            <a:r>
              <a:rPr lang="en-US" sz="3600" b="1" dirty="0" smtClean="0"/>
              <a:t>tractable, </a:t>
            </a:r>
            <a:r>
              <a:rPr lang="en-US" sz="3600" dirty="0" smtClean="0"/>
              <a:t>exponential problems are </a:t>
            </a:r>
            <a:r>
              <a:rPr lang="en-US" sz="3600" b="1" dirty="0" smtClean="0"/>
              <a:t>intractable</a:t>
            </a:r>
            <a:endParaRPr lang="en-US" sz="3600" b="1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1193" y="4114800"/>
            <a:ext cx="8385607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324034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special case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14400"/>
            <a:ext cx="7540625" cy="4114800"/>
          </a:xfrm>
        </p:spPr>
        <p:txBody>
          <a:bodyPr/>
          <a:lstStyle/>
          <a:p>
            <a:r>
              <a:rPr lang="en-US" dirty="0"/>
              <a:t>3-Satisfiability problem:</a:t>
            </a:r>
          </a:p>
          <a:p>
            <a:r>
              <a:rPr lang="en-US" dirty="0"/>
              <a:t>A CNF formula is in 3-CNF if every clause has exactly three literals.</a:t>
            </a:r>
          </a:p>
          <a:p>
            <a:r>
              <a:rPr lang="en-US" dirty="0">
                <a:sym typeface="Symbol" pitchFamily="18" charset="2"/>
              </a:rPr>
              <a:t>Instance: </a:t>
            </a:r>
            <a:r>
              <a:rPr lang="en-US" dirty="0"/>
              <a:t>A 3CNF propositional formula f (containing n different variables).</a:t>
            </a:r>
          </a:p>
          <a:p>
            <a:r>
              <a:rPr lang="en-US" dirty="0"/>
              <a:t>Question: Is there a truth assignment that satisfies f</a:t>
            </a:r>
            <a:r>
              <a:rPr lang="en-US" dirty="0">
                <a:sym typeface="Symbol" pitchFamily="18" charset="2"/>
              </a:rPr>
              <a:t>?</a:t>
            </a:r>
            <a:endParaRPr lang="en-US" dirty="0"/>
          </a:p>
          <a:p>
            <a:pPr lvl="1"/>
            <a:endParaRPr lang="en-US" dirty="0">
              <a:sym typeface="Symbol" pitchFamily="18" charset="2"/>
            </a:endParaRPr>
          </a:p>
          <a:p>
            <a:pPr lvl="1"/>
            <a:endParaRPr lang="en-US" dirty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i="1"/>
              <a:t>NP</a:t>
            </a:r>
            <a:r>
              <a:rPr lang="en-US" sz="3200"/>
              <a:t>-hard and </a:t>
            </a:r>
            <a:r>
              <a:rPr lang="en-US" sz="3200" i="1"/>
              <a:t>NP</a:t>
            </a:r>
            <a:r>
              <a:rPr lang="en-US" sz="3200"/>
              <a:t>-complete problems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09601"/>
            <a:ext cx="8683625" cy="6019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A problem is NP-hard if every problem in </a:t>
            </a:r>
            <a:r>
              <a:rPr lang="en-US" sz="2800" i="1" dirty="0"/>
              <a:t>NP</a:t>
            </a:r>
            <a:r>
              <a:rPr lang="en-US" sz="2800" dirty="0"/>
              <a:t> is reducible to it.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 problem is </a:t>
            </a:r>
            <a:r>
              <a:rPr lang="en-US" sz="2800" i="1" dirty="0"/>
              <a:t>NP</a:t>
            </a:r>
            <a:r>
              <a:rPr lang="en-US" sz="2800" dirty="0"/>
              <a:t>-complete if it is in </a:t>
            </a:r>
            <a:r>
              <a:rPr lang="en-US" sz="2800" i="1" dirty="0"/>
              <a:t>NP</a:t>
            </a:r>
            <a:r>
              <a:rPr lang="en-US" sz="2800" dirty="0"/>
              <a:t> and is NP-hard.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Showing that a problem is NP complete is difficult. 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Has only been done directly for a few problems.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Example: </a:t>
            </a:r>
            <a:r>
              <a:rPr lang="en-US" sz="2400" dirty="0"/>
              <a:t>3-satisfiability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If </a:t>
            </a:r>
            <a:r>
              <a:rPr lang="en-US" sz="2800" b="1" dirty="0"/>
              <a:t>p</a:t>
            </a:r>
            <a:r>
              <a:rPr lang="en-US" sz="2800" dirty="0"/>
              <a:t> is </a:t>
            </a:r>
            <a:r>
              <a:rPr lang="en-US" sz="2800" i="1" dirty="0"/>
              <a:t>NP</a:t>
            </a:r>
            <a:r>
              <a:rPr lang="en-US" sz="2800" dirty="0"/>
              <a:t>-hard, and  </a:t>
            </a:r>
            <a:r>
              <a:rPr lang="en-US" sz="2800" b="1" dirty="0" err="1"/>
              <a:t>p</a:t>
            </a:r>
            <a:r>
              <a:rPr lang="en-US" sz="2800" dirty="0" err="1"/>
              <a:t>≤</a:t>
            </a:r>
            <a:r>
              <a:rPr lang="en-US" sz="2800" baseline="-25000" dirty="0" err="1"/>
              <a:t>P</a:t>
            </a:r>
            <a:r>
              <a:rPr lang="en-US" sz="2800" b="1" dirty="0" err="1"/>
              <a:t>q</a:t>
            </a:r>
            <a:r>
              <a:rPr lang="en-US" sz="2800" b="1" dirty="0"/>
              <a:t>, </a:t>
            </a:r>
            <a:r>
              <a:rPr lang="en-US" sz="2800" dirty="0"/>
              <a:t>then </a:t>
            </a:r>
            <a:r>
              <a:rPr lang="en-US" sz="2800" b="1" dirty="0"/>
              <a:t>q</a:t>
            </a:r>
            <a:r>
              <a:rPr lang="en-US" sz="2800" dirty="0"/>
              <a:t> is  </a:t>
            </a:r>
            <a:r>
              <a:rPr lang="en-US" sz="2800" i="1" dirty="0"/>
              <a:t>NP</a:t>
            </a:r>
            <a:r>
              <a:rPr lang="en-US" sz="2800" dirty="0"/>
              <a:t>-hard.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So most </a:t>
            </a:r>
            <a:r>
              <a:rPr lang="en-US" sz="2800" i="1" dirty="0"/>
              <a:t>NP</a:t>
            </a:r>
            <a:r>
              <a:rPr lang="en-US" sz="2800" dirty="0"/>
              <a:t>-complete problems are shown to be so by showing that 3-satisfiability (or some other known NP-complete problem) reduces to them.</a:t>
            </a:r>
            <a:r>
              <a:rPr lang="en-US" sz="2800" b="1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Examples of </a:t>
            </a:r>
            <a:r>
              <a:rPr lang="en-US" sz="3200" i="1"/>
              <a:t>NP-</a:t>
            </a:r>
            <a:r>
              <a:rPr lang="en-US" sz="3200"/>
              <a:t>complete problems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83058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 err="1"/>
              <a:t>satisfiability</a:t>
            </a:r>
            <a:r>
              <a:rPr lang="en-US" sz="2100" dirty="0"/>
              <a:t> (3-satisfiability)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clique (and its dual, independent set).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graph 3-colorability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Minesweeper: is a certain square safe on an n x n board</a:t>
            </a:r>
            <a:r>
              <a:rPr lang="en-US" sz="2100" dirty="0" smtClean="0"/>
              <a:t>?</a:t>
            </a:r>
          </a:p>
          <a:p>
            <a:pPr lvl="1">
              <a:lnSpc>
                <a:spcPct val="90000"/>
              </a:lnSpc>
            </a:pPr>
            <a:r>
              <a:rPr lang="en-US" sz="1700" dirty="0" smtClean="0">
                <a:hlinkClick r:id="rId3"/>
              </a:rPr>
              <a:t>http://for.mat.bham.ac.uk/R.W.Kaye/minesw/ordmsw.htm</a:t>
            </a:r>
            <a:r>
              <a:rPr lang="en-US" sz="1700" dirty="0" smtClean="0"/>
              <a:t> </a:t>
            </a:r>
            <a:endParaRPr lang="en-US" sz="1700" dirty="0"/>
          </a:p>
          <a:p>
            <a:pPr>
              <a:lnSpc>
                <a:spcPct val="90000"/>
              </a:lnSpc>
            </a:pPr>
            <a:r>
              <a:rPr lang="en-US" sz="2100" dirty="0" err="1"/>
              <a:t>hamiltonian</a:t>
            </a:r>
            <a:r>
              <a:rPr lang="en-US" sz="2100" dirty="0"/>
              <a:t> cycle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travelling salesman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register allocation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scheduling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bin packing</a:t>
            </a:r>
          </a:p>
          <a:p>
            <a:pPr>
              <a:lnSpc>
                <a:spcPct val="90000"/>
              </a:lnSpc>
            </a:pPr>
            <a:r>
              <a:rPr lang="en-US" sz="2100" smtClean="0"/>
              <a:t>knapsack</a:t>
            </a:r>
            <a:endParaRPr lang="en-US" sz="2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Polynomial time </a:t>
            </a:r>
            <a:r>
              <a:rPr lang="en-US" sz="4000" i="1" dirty="0" err="1" smtClean="0"/>
              <a:t>vs</a:t>
            </a:r>
            <a:r>
              <a:rPr lang="en-US" sz="4000" i="1" dirty="0" smtClean="0"/>
              <a:t> </a:t>
            </a:r>
            <a:r>
              <a:rPr lang="en-US" sz="4000" dirty="0" smtClean="0"/>
              <a:t>exponential </a:t>
            </a:r>
            <a:r>
              <a:rPr lang="en-US" sz="4000" dirty="0"/>
              <a:t>time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229600" cy="5791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What’s </a:t>
            </a:r>
            <a:r>
              <a:rPr lang="en-US" dirty="0"/>
              <a:t>so good about polynomial time?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It’s not exponential!</a:t>
            </a:r>
          </a:p>
          <a:p>
            <a:pPr lvl="2">
              <a:lnSpc>
                <a:spcPct val="90000"/>
              </a:lnSpc>
            </a:pPr>
            <a:r>
              <a:rPr lang="en-US" sz="2200" dirty="0"/>
              <a:t>We can’t say that every polynomial time algorithm has an acceptable running time, </a:t>
            </a:r>
          </a:p>
          <a:p>
            <a:pPr lvl="2">
              <a:lnSpc>
                <a:spcPct val="90000"/>
              </a:lnSpc>
            </a:pPr>
            <a:r>
              <a:rPr lang="en-US" sz="2200" dirty="0"/>
              <a:t>but it is certain that if it </a:t>
            </a:r>
            <a:r>
              <a:rPr lang="en-US" sz="2200" b="1" i="1" dirty="0"/>
              <a:t>doesn’t</a:t>
            </a:r>
            <a:r>
              <a:rPr lang="en-US" sz="2200" dirty="0"/>
              <a:t> run in polynomial time, it only works for small inputs.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Polynomial </a:t>
            </a:r>
            <a:r>
              <a:rPr lang="en-US" dirty="0"/>
              <a:t>time is closed under standard operations. </a:t>
            </a:r>
          </a:p>
          <a:p>
            <a:pPr lvl="2">
              <a:lnSpc>
                <a:spcPct val="90000"/>
              </a:lnSpc>
            </a:pPr>
            <a:r>
              <a:rPr lang="en-US" sz="2200" dirty="0"/>
              <a:t>If f(t) and g(t) are polynomials, so is f(g(t)).</a:t>
            </a:r>
          </a:p>
          <a:p>
            <a:pPr lvl="2">
              <a:lnSpc>
                <a:spcPct val="90000"/>
              </a:lnSpc>
            </a:pPr>
            <a:r>
              <a:rPr lang="en-US" sz="2200" dirty="0"/>
              <a:t>also closed under sum, difference, product</a:t>
            </a:r>
          </a:p>
          <a:p>
            <a:pPr>
              <a:lnSpc>
                <a:spcPct val="90000"/>
              </a:lnSpc>
            </a:pPr>
            <a:r>
              <a:rPr lang="en-US" dirty="0"/>
              <a:t>Almost all of the algorithms we have studied run in polynomial time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Except those (like permutation and subset generation) whose output is exponential.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874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Decision problems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When we define the class P, of “polynomial-time problems”, we will restrict ourselves to </a:t>
            </a:r>
            <a:r>
              <a:rPr lang="en-US" sz="2800" i="1"/>
              <a:t>decision problems.  </a:t>
            </a:r>
          </a:p>
          <a:p>
            <a:pPr>
              <a:lnSpc>
                <a:spcPct val="90000"/>
              </a:lnSpc>
            </a:pPr>
            <a:r>
              <a:rPr lang="en-US" sz="2800" i="1"/>
              <a:t>Almost any problem can be rephrased as a decision problem.</a:t>
            </a:r>
          </a:p>
          <a:p>
            <a:pPr>
              <a:lnSpc>
                <a:spcPct val="90000"/>
              </a:lnSpc>
            </a:pPr>
            <a:r>
              <a:rPr lang="en-US" sz="2800"/>
              <a:t>Basically, a decision problem is a question that has two possible answers, yes and no.</a:t>
            </a:r>
          </a:p>
          <a:p>
            <a:pPr>
              <a:lnSpc>
                <a:spcPct val="90000"/>
              </a:lnSpc>
            </a:pPr>
            <a:r>
              <a:rPr lang="en-US" sz="2800"/>
              <a:t>The question is about some input.  </a:t>
            </a:r>
          </a:p>
          <a:p>
            <a:pPr>
              <a:lnSpc>
                <a:spcPct val="90000"/>
              </a:lnSpc>
            </a:pPr>
            <a:r>
              <a:rPr lang="en-US" sz="2800"/>
              <a:t>A </a:t>
            </a:r>
            <a:r>
              <a:rPr lang="en-US" sz="2800" i="1"/>
              <a:t>problem instance</a:t>
            </a:r>
            <a:r>
              <a:rPr lang="en-US" sz="2800"/>
              <a:t> is a combination of the problem and a specific input. 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i="1"/>
          </a:p>
        </p:txBody>
      </p:sp>
    </p:spTree>
    <p:extLst>
      <p:ext uri="{BB962C8B-B14F-4D97-AF65-F5344CB8AC3E}">
        <p14:creationId xmlns:p14="http://schemas.microsoft.com/office/powerpoint/2010/main" val="84341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Decision problem definition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statement of a decision problem has two parts:</a:t>
            </a:r>
          </a:p>
          <a:p>
            <a:pPr lvl="1"/>
            <a:r>
              <a:rPr lang="en-US" dirty="0"/>
              <a:t>The</a:t>
            </a:r>
            <a:r>
              <a:rPr lang="en-US" i="1" dirty="0"/>
              <a:t> </a:t>
            </a:r>
            <a:r>
              <a:rPr lang="en-US" b="1" i="1" dirty="0"/>
              <a:t>instance description</a:t>
            </a:r>
            <a:r>
              <a:rPr lang="en-US" dirty="0"/>
              <a:t> part defines the information expected in the input</a:t>
            </a:r>
            <a:endParaRPr lang="en-US" i="1" dirty="0"/>
          </a:p>
          <a:p>
            <a:pPr lvl="1"/>
            <a:r>
              <a:rPr lang="en-US" dirty="0"/>
              <a:t>The </a:t>
            </a:r>
            <a:r>
              <a:rPr lang="en-US" b="1" i="1" dirty="0"/>
              <a:t>question</a:t>
            </a:r>
            <a:r>
              <a:rPr lang="en-US" b="1" dirty="0"/>
              <a:t> part</a:t>
            </a:r>
            <a:r>
              <a:rPr lang="en-US" dirty="0"/>
              <a:t> states the </a:t>
            </a:r>
            <a:r>
              <a:rPr lang="en-US" dirty="0" smtClean="0"/>
              <a:t>specific yes-or-no </a:t>
            </a:r>
            <a:r>
              <a:rPr lang="en-US" dirty="0"/>
              <a:t>question; the question refers to variables that are defined in the instance description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729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Decision problem examples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FF0000"/>
                </a:solidFill>
              </a:rPr>
              <a:t>Definition:</a:t>
            </a:r>
            <a:r>
              <a:rPr lang="en-US" sz="2800" dirty="0"/>
              <a:t> In a graph G=(V,E), a </a:t>
            </a:r>
            <a:r>
              <a:rPr lang="en-US" sz="2800" b="1" i="1" dirty="0">
                <a:solidFill>
                  <a:srgbClr val="FF0000"/>
                </a:solidFill>
              </a:rPr>
              <a:t>clique</a:t>
            </a:r>
            <a:r>
              <a:rPr lang="en-US" sz="2800" dirty="0"/>
              <a:t> </a:t>
            </a:r>
            <a:r>
              <a:rPr lang="en-US" sz="2800" dirty="0" smtClean="0"/>
              <a:t>E is </a:t>
            </a:r>
            <a:r>
              <a:rPr lang="en-US" sz="2800" dirty="0"/>
              <a:t>a subset of V such that for all u and v in </a:t>
            </a:r>
            <a:r>
              <a:rPr lang="en-US" sz="2800" dirty="0" smtClean="0"/>
              <a:t>E, </a:t>
            </a:r>
            <a:r>
              <a:rPr lang="en-US" sz="2800" dirty="0"/>
              <a:t>the edge (</a:t>
            </a:r>
            <a:r>
              <a:rPr lang="en-US" sz="2800" dirty="0" err="1"/>
              <a:t>u,v</a:t>
            </a:r>
            <a:r>
              <a:rPr lang="en-US" sz="2800" dirty="0"/>
              <a:t>) is in </a:t>
            </a:r>
            <a:r>
              <a:rPr lang="en-US" sz="2800" dirty="0" smtClean="0"/>
              <a:t>E.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Clique </a:t>
            </a:r>
            <a:r>
              <a:rPr lang="en-US" sz="2800" b="1" dirty="0">
                <a:solidFill>
                  <a:srgbClr val="FF0000"/>
                </a:solidFill>
              </a:rPr>
              <a:t>Decision problem </a:t>
            </a:r>
          </a:p>
          <a:p>
            <a:pPr lvl="1"/>
            <a:r>
              <a:rPr lang="en-US" sz="2400" dirty="0"/>
              <a:t>Instance: an undirected graph G=(V,E) and an integer k.</a:t>
            </a:r>
          </a:p>
          <a:p>
            <a:pPr lvl="1"/>
            <a:r>
              <a:rPr lang="en-US" sz="2400" dirty="0"/>
              <a:t>Question: Does G contain a clique of k vertices?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k-Clique </a:t>
            </a:r>
            <a:r>
              <a:rPr lang="en-US" sz="2800" b="1" dirty="0">
                <a:solidFill>
                  <a:srgbClr val="FF0000"/>
                </a:solidFill>
              </a:rPr>
              <a:t>Decision </a:t>
            </a:r>
            <a:r>
              <a:rPr lang="en-US" sz="2800" b="1" dirty="0" smtClean="0">
                <a:solidFill>
                  <a:srgbClr val="FF0000"/>
                </a:solidFill>
              </a:rPr>
              <a:t>problem</a:t>
            </a:r>
            <a:endParaRPr lang="en-US" sz="2800" b="1" dirty="0">
              <a:solidFill>
                <a:srgbClr val="FF0000"/>
              </a:solidFill>
            </a:endParaRPr>
          </a:p>
          <a:p>
            <a:pPr lvl="1"/>
            <a:r>
              <a:rPr lang="en-US" sz="2400" dirty="0"/>
              <a:t>Instance: an undirected graph G=(V,E).  </a:t>
            </a:r>
            <a:r>
              <a:rPr lang="en-US" sz="2400" b="1" dirty="0">
                <a:solidFill>
                  <a:srgbClr val="FF0000"/>
                </a:solidFill>
              </a:rPr>
              <a:t>Note that k is some constant, independent of the problem.</a:t>
            </a:r>
          </a:p>
          <a:p>
            <a:pPr lvl="1"/>
            <a:r>
              <a:rPr lang="en-US" sz="2400" dirty="0"/>
              <a:t>Question: Does G contain a clique of k vertices?</a:t>
            </a:r>
          </a:p>
        </p:txBody>
      </p:sp>
    </p:spTree>
    <p:extLst>
      <p:ext uri="{BB962C8B-B14F-4D97-AF65-F5344CB8AC3E}">
        <p14:creationId xmlns:p14="http://schemas.microsoft.com/office/powerpoint/2010/main" val="973693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Decision problem example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Definition: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The </a:t>
            </a:r>
            <a:r>
              <a:rPr lang="en-US" sz="2800" b="1" i="1" dirty="0">
                <a:solidFill>
                  <a:srgbClr val="FF0000"/>
                </a:solidFill>
              </a:rPr>
              <a:t>chromatic number</a:t>
            </a:r>
            <a:r>
              <a:rPr lang="en-US" sz="2800" i="1" dirty="0"/>
              <a:t> </a:t>
            </a:r>
            <a:r>
              <a:rPr lang="en-US" sz="2800" dirty="0"/>
              <a:t>of a graph G=(V,E) is the smallest number of colors needed to color G</a:t>
            </a:r>
            <a:r>
              <a:rPr lang="en-US" sz="2800" dirty="0" smtClean="0"/>
              <a:t>. so that no two adjacent vertices have the same color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Graph Coloring Optimization Problem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Instance: an undirected graph G=(V,E).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Problem: Find G’s chromatic number and a coloring that realizes </a:t>
            </a:r>
            <a:r>
              <a:rPr lang="en-US" sz="2400" dirty="0" smtClean="0"/>
              <a:t>it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Graph Coloring Decision Problem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Instance: an undirected graph G=(V,E) and an integer k&gt;0.  </a:t>
            </a:r>
            <a:endParaRPr lang="en-US" sz="2400" b="1" dirty="0">
              <a:solidFill>
                <a:schemeClr val="accent1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400" dirty="0"/>
              <a:t>Question: Is there a coloring </a:t>
            </a:r>
            <a:r>
              <a:rPr lang="en-US" sz="2400" dirty="0" smtClean="0"/>
              <a:t>of G </a:t>
            </a:r>
            <a:r>
              <a:rPr lang="en-US" sz="2400" dirty="0"/>
              <a:t>that uses </a:t>
            </a:r>
            <a:r>
              <a:rPr lang="en-US" sz="2400" dirty="0" smtClean="0"/>
              <a:t>no more than k </a:t>
            </a:r>
            <a:r>
              <a:rPr lang="en-US" sz="2400" dirty="0"/>
              <a:t>colors</a:t>
            </a:r>
            <a:r>
              <a:rPr lang="en-US" sz="2400" dirty="0" smtClean="0"/>
              <a:t>?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Almost every optimization problem can be expressed in decision problem 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Decision problem example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FF0000"/>
                </a:solidFill>
              </a:rPr>
              <a:t>Definition: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Suppose we have an unlimited number of bins, each with capacity </a:t>
            </a:r>
            <a:r>
              <a:rPr lang="en-US" sz="2800" dirty="0" smtClean="0"/>
              <a:t>1.0, </a:t>
            </a:r>
            <a:r>
              <a:rPr lang="en-US" sz="2800" dirty="0"/>
              <a:t>and n objects with sizes s</a:t>
            </a:r>
            <a:r>
              <a:rPr lang="en-US" sz="2800" baseline="-25000" dirty="0"/>
              <a:t>1</a:t>
            </a:r>
            <a:r>
              <a:rPr lang="en-US" sz="2800" dirty="0"/>
              <a:t>, …, </a:t>
            </a:r>
            <a:r>
              <a:rPr lang="en-US" sz="2800" dirty="0" err="1"/>
              <a:t>s</a:t>
            </a:r>
            <a:r>
              <a:rPr lang="en-US" sz="2800" baseline="-25000" dirty="0" err="1"/>
              <a:t>n</a:t>
            </a:r>
            <a:r>
              <a:rPr lang="en-US" sz="2800" dirty="0"/>
              <a:t>, where 0 &lt; </a:t>
            </a:r>
            <a:r>
              <a:rPr lang="en-US" sz="2800" dirty="0" err="1"/>
              <a:t>s</a:t>
            </a:r>
            <a:r>
              <a:rPr lang="en-US" sz="2800" baseline="-25000" dirty="0" err="1"/>
              <a:t>i</a:t>
            </a:r>
            <a:r>
              <a:rPr lang="en-US" sz="2800" dirty="0"/>
              <a:t> </a:t>
            </a:r>
            <a:r>
              <a:rPr lang="en-US" sz="2800" dirty="0">
                <a:cs typeface="Arial" charset="0"/>
              </a:rPr>
              <a:t>≤ 1 (all </a:t>
            </a:r>
            <a:r>
              <a:rPr lang="en-US" sz="2800" dirty="0" err="1">
                <a:cs typeface="Arial" charset="0"/>
              </a:rPr>
              <a:t>s</a:t>
            </a:r>
            <a:r>
              <a:rPr lang="en-US" sz="2800" baseline="-25000" dirty="0" err="1">
                <a:cs typeface="Arial" charset="0"/>
              </a:rPr>
              <a:t>i</a:t>
            </a:r>
            <a:r>
              <a:rPr lang="en-US" sz="2800" dirty="0">
                <a:cs typeface="Arial" charset="0"/>
              </a:rPr>
              <a:t> rational)</a:t>
            </a:r>
          </a:p>
          <a:p>
            <a:r>
              <a:rPr lang="en-US" sz="2800" dirty="0">
                <a:solidFill>
                  <a:srgbClr val="FF0000"/>
                </a:solidFill>
              </a:rPr>
              <a:t>Bin Packing Optimization Problem</a:t>
            </a:r>
          </a:p>
          <a:p>
            <a:pPr lvl="1"/>
            <a:r>
              <a:rPr lang="en-US" sz="2400" dirty="0"/>
              <a:t>Instance: s</a:t>
            </a:r>
            <a:r>
              <a:rPr lang="en-US" sz="2400" baseline="-25000" dirty="0"/>
              <a:t>1</a:t>
            </a:r>
            <a:r>
              <a:rPr lang="en-US" sz="2400" dirty="0"/>
              <a:t>, …, </a:t>
            </a:r>
            <a:r>
              <a:rPr lang="en-US" sz="2400" dirty="0" err="1"/>
              <a:t>s</a:t>
            </a:r>
            <a:r>
              <a:rPr lang="en-US" sz="2400" baseline="-25000" dirty="0" err="1"/>
              <a:t>n</a:t>
            </a:r>
            <a:r>
              <a:rPr lang="en-US" sz="2400" dirty="0"/>
              <a:t> as described above.</a:t>
            </a:r>
          </a:p>
          <a:p>
            <a:pPr lvl="1"/>
            <a:r>
              <a:rPr lang="en-US" sz="2400" dirty="0"/>
              <a:t>Problem: Find the smallest number of bins into which the n objects can be </a:t>
            </a:r>
            <a:r>
              <a:rPr lang="en-US" sz="2400" dirty="0" smtClean="0"/>
              <a:t>packed</a:t>
            </a:r>
            <a:endParaRPr lang="en-US" sz="2400" dirty="0"/>
          </a:p>
          <a:p>
            <a:r>
              <a:rPr lang="en-US" sz="2800" dirty="0">
                <a:solidFill>
                  <a:srgbClr val="FF0000"/>
                </a:solidFill>
              </a:rPr>
              <a:t>Bin Packing Decision Problem</a:t>
            </a:r>
          </a:p>
          <a:p>
            <a:pPr lvl="1"/>
            <a:r>
              <a:rPr lang="en-US" sz="2400" dirty="0"/>
              <a:t>Instance: s</a:t>
            </a:r>
            <a:r>
              <a:rPr lang="en-US" sz="2400" baseline="-25000" dirty="0"/>
              <a:t>1</a:t>
            </a:r>
            <a:r>
              <a:rPr lang="en-US" sz="2400" dirty="0"/>
              <a:t>, …, </a:t>
            </a:r>
            <a:r>
              <a:rPr lang="en-US" sz="2400" dirty="0" err="1"/>
              <a:t>s</a:t>
            </a:r>
            <a:r>
              <a:rPr lang="en-US" sz="2400" baseline="-25000" dirty="0" err="1"/>
              <a:t>n</a:t>
            </a:r>
            <a:r>
              <a:rPr lang="en-US" sz="2400" dirty="0"/>
              <a:t> as described above, and an integer k. </a:t>
            </a:r>
          </a:p>
          <a:p>
            <a:pPr lvl="1"/>
            <a:r>
              <a:rPr lang="en-US" sz="2400" dirty="0"/>
              <a:t>Question: Can the n objects be packed into k bins?</a:t>
            </a:r>
          </a:p>
        </p:txBody>
      </p:sp>
    </p:spTree>
    <p:extLst>
      <p:ext uri="{BB962C8B-B14F-4D97-AF65-F5344CB8AC3E}">
        <p14:creationId xmlns:p14="http://schemas.microsoft.com/office/powerpoint/2010/main" val="252942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39798</TotalTime>
  <Words>2349</Words>
  <Application>Microsoft Office PowerPoint</Application>
  <PresentationFormat>On-screen Show (4:3)</PresentationFormat>
  <Paragraphs>254</Paragraphs>
  <Slides>32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Arial Black</vt:lpstr>
      <vt:lpstr>Calibri</vt:lpstr>
      <vt:lpstr>Symbol</vt:lpstr>
      <vt:lpstr>Wingdings</vt:lpstr>
      <vt:lpstr>Default Design</vt:lpstr>
      <vt:lpstr>PowerPoint Presentation</vt:lpstr>
      <vt:lpstr>Intro to computational Complexity</vt:lpstr>
      <vt:lpstr>The Law of the Algorithm Jungle</vt:lpstr>
      <vt:lpstr>Polynomial time vs exponential time</vt:lpstr>
      <vt:lpstr>Decision problems</vt:lpstr>
      <vt:lpstr>Decision problem definition</vt:lpstr>
      <vt:lpstr>Decision problem examples</vt:lpstr>
      <vt:lpstr>Decision problem example</vt:lpstr>
      <vt:lpstr>Decision problem example</vt:lpstr>
      <vt:lpstr>Reduction</vt:lpstr>
      <vt:lpstr>Classic 473 reduction</vt:lpstr>
      <vt:lpstr>Definition of the class P</vt:lpstr>
      <vt:lpstr>Example of a problem in P</vt:lpstr>
      <vt:lpstr>Example: Clique problems</vt:lpstr>
      <vt:lpstr>The problem class NP</vt:lpstr>
      <vt:lpstr>More details</vt:lpstr>
      <vt:lpstr>Still more details</vt:lpstr>
      <vt:lpstr>pseudocode</vt:lpstr>
      <vt:lpstr>The problem class NP</vt:lpstr>
      <vt:lpstr>Some NP problems</vt:lpstr>
      <vt:lpstr>Problem Class Containment</vt:lpstr>
      <vt:lpstr>The $106 Question</vt:lpstr>
      <vt:lpstr>August 6, 2010</vt:lpstr>
      <vt:lpstr>More P vs NP links</vt:lpstr>
      <vt:lpstr>Other NP problems</vt:lpstr>
      <vt:lpstr>Other NP problems</vt:lpstr>
      <vt:lpstr>Other NP problems</vt:lpstr>
      <vt:lpstr>Other NP problems</vt:lpstr>
      <vt:lpstr>Other NP problems</vt:lpstr>
      <vt:lpstr>A special case</vt:lpstr>
      <vt:lpstr>NP-hard and NP-complete problems</vt:lpstr>
      <vt:lpstr>Examples of NP-complete problems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Claude Anderson</cp:lastModifiedBy>
  <cp:revision>778</cp:revision>
  <cp:lastPrinted>2014-11-11T14:48:59Z</cp:lastPrinted>
  <dcterms:modified xsi:type="dcterms:W3CDTF">2017-02-14T13:39:37Z</dcterms:modified>
</cp:coreProperties>
</file>