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396" r:id="rId3"/>
    <p:sldId id="405" r:id="rId4"/>
    <p:sldId id="403" r:id="rId5"/>
    <p:sldId id="427" r:id="rId6"/>
    <p:sldId id="407" r:id="rId7"/>
    <p:sldId id="418" r:id="rId8"/>
    <p:sldId id="419" r:id="rId9"/>
    <p:sldId id="420" r:id="rId10"/>
    <p:sldId id="421" r:id="rId11"/>
    <p:sldId id="422" r:id="rId12"/>
    <p:sldId id="423" r:id="rId13"/>
    <p:sldId id="424" r:id="rId14"/>
    <p:sldId id="425" r:id="rId15"/>
    <p:sldId id="426" r:id="rId16"/>
    <p:sldId id="428" r:id="rId17"/>
    <p:sldId id="429" r:id="rId18"/>
    <p:sldId id="430" r:id="rId19"/>
    <p:sldId id="431" r:id="rId20"/>
    <p:sldId id="432" r:id="rId21"/>
    <p:sldId id="433" r:id="rId22"/>
    <p:sldId id="434" r:id="rId23"/>
    <p:sldId id="435" r:id="rId24"/>
    <p:sldId id="436" r:id="rId25"/>
    <p:sldId id="437" r:id="rId26"/>
    <p:sldId id="438" r:id="rId27"/>
    <p:sldId id="439" r:id="rId28"/>
    <p:sldId id="440" r:id="rId29"/>
    <p:sldId id="441" r:id="rId30"/>
    <p:sldId id="442" r:id="rId31"/>
    <p:sldId id="443" r:id="rId32"/>
  </p:sldIdLst>
  <p:sldSz cx="9144000" cy="6858000" type="screen4x3"/>
  <p:notesSz cx="6858000" cy="93138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B"/>
    <a:srgbClr val="FFFF29"/>
    <a:srgbClr val="EBEBEB"/>
    <a:srgbClr val="C8C8C8"/>
    <a:srgbClr val="000099"/>
    <a:srgbClr val="191919"/>
    <a:srgbClr val="F2FDF7"/>
    <a:srgbClr val="800040"/>
    <a:srgbClr val="FF0080"/>
    <a:srgbClr val="5D7E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6739" autoAdjust="0"/>
    <p:restoredTop sz="67010" autoAdjust="0"/>
  </p:normalViewPr>
  <p:slideViewPr>
    <p:cSldViewPr snapToObjects="1">
      <p:cViewPr varScale="1">
        <p:scale>
          <a:sx n="70" d="100"/>
          <a:sy n="70" d="100"/>
        </p:scale>
        <p:origin x="750" y="150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5" tIns="46178" rIns="92355" bIns="46178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6" y="4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5" tIns="46178" rIns="92355" bIns="46178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48174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5" tIns="46178" rIns="92355" bIns="46178" numCol="1" anchor="b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6" y="8848174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5" tIns="46178" rIns="92355" bIns="46178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91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5" tIns="46178" rIns="92355" bIns="46178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8" y="4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5" tIns="46178" rIns="92355" bIns="46178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1725" y="698500"/>
            <a:ext cx="4656138" cy="3494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1" y="4424086"/>
            <a:ext cx="5486400" cy="419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5" tIns="46178" rIns="92355" bIns="461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46554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5" tIns="46178" rIns="92355" bIns="46178" numCol="1" anchor="b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8" y="8846554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5" tIns="46178" rIns="92355" bIns="46178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755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21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makesets</a:t>
            </a:r>
            <a:r>
              <a:rPr lang="en-US" baseline="0" dirty="0" smtClean="0"/>
              <a:t> are still n</a:t>
            </a:r>
          </a:p>
          <a:p>
            <a:r>
              <a:rPr lang="en-US" baseline="0" dirty="0" smtClean="0"/>
              <a:t>union and find are m* log n</a:t>
            </a:r>
          </a:p>
          <a:p>
            <a:r>
              <a:rPr lang="en-US" baseline="0" dirty="0" smtClean="0"/>
              <a:t>Altogether n + m log n</a:t>
            </a:r>
            <a:br>
              <a:rPr lang="en-US" baseline="0" dirty="0" smtClean="0"/>
            </a:b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If m &lt; n, we can reduce it to n + m log 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7034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04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4498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5650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606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8163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7484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759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437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18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827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6645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504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9218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064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812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90207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Answer: </a:t>
            </a:r>
            <a:r>
              <a:rPr lang="en-US" dirty="0" err="1" smtClean="0"/>
              <a:t>Dijkstra's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8683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first one is not, the second one 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0177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8667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9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1832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129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88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41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Animated slide.  </a:t>
            </a:r>
            <a:r>
              <a:rPr lang="en-US" dirty="0" smtClean="0"/>
              <a:t>Figure each out</a:t>
            </a:r>
            <a:r>
              <a:rPr lang="en-US" baseline="0" dirty="0" smtClean="0"/>
              <a:t> together and write on the board.   before revealing it.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009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 </a:t>
            </a:r>
            <a:r>
              <a:rPr lang="en-US" dirty="0" err="1" smtClean="0"/>
              <a:t>makeset</a:t>
            </a:r>
            <a:r>
              <a:rPr lang="en-US" dirty="0" smtClean="0"/>
              <a:t> calls, time n</a:t>
            </a:r>
          </a:p>
          <a:p>
            <a:r>
              <a:rPr lang="en-US" dirty="0" err="1" smtClean="0"/>
              <a:t>findset</a:t>
            </a:r>
            <a:r>
              <a:rPr lang="en-US" dirty="0" smtClean="0"/>
              <a:t> worst case: n, union calls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findset</a:t>
            </a:r>
            <a:r>
              <a:rPr lang="en-US" baseline="0" dirty="0" smtClean="0"/>
              <a:t> twice, so O(n)</a:t>
            </a:r>
          </a:p>
          <a:p>
            <a:r>
              <a:rPr lang="en-US" baseline="0" dirty="0" smtClean="0"/>
              <a:t>Worst case for total: n + nm</a:t>
            </a:r>
          </a:p>
          <a:p>
            <a:endParaRPr lang="en-US" dirty="0" smtClean="0"/>
          </a:p>
          <a:p>
            <a:r>
              <a:rPr lang="en-US" dirty="0" smtClean="0"/>
              <a:t>If m&lt;n, max height of trees is m, so O(n + m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In general, O(n + m * min(</a:t>
            </a:r>
            <a:r>
              <a:rPr lang="en-US" dirty="0" err="1" smtClean="0"/>
              <a:t>n,m</a:t>
            </a:r>
            <a:r>
              <a:rPr lang="en-US" dirty="0" smtClean="0"/>
              <a:t>))</a:t>
            </a:r>
          </a:p>
          <a:p>
            <a:endParaRPr lang="en-US" dirty="0" smtClean="0"/>
          </a:p>
          <a:p>
            <a:r>
              <a:rPr lang="en-US" dirty="0" smtClean="0"/>
              <a:t>If we can keep the trees from getting so tall, perhaps we can do better.</a:t>
            </a:r>
          </a:p>
          <a:p>
            <a:endParaRPr lang="en-US" dirty="0" smtClean="0"/>
          </a:p>
          <a:p>
            <a:r>
              <a:rPr lang="en-US" dirty="0" smtClean="0"/>
              <a:t>How can we do that?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61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Before revealing code:</a:t>
            </a:r>
            <a:r>
              <a:rPr lang="en-US" baseline="0" dirty="0" smtClean="0"/>
              <a:t>  </a:t>
            </a:r>
            <a:r>
              <a:rPr lang="en-US" dirty="0" smtClean="0"/>
              <a:t>We</a:t>
            </a:r>
            <a:r>
              <a:rPr lang="en-US" baseline="0" dirty="0" smtClean="0"/>
              <a:t> need to add a height array</a:t>
            </a:r>
          </a:p>
          <a:p>
            <a:endParaRPr lang="en-US" baseline="0" dirty="0" smtClean="0"/>
          </a:p>
          <a:p>
            <a:r>
              <a:rPr lang="en-US" baseline="0" dirty="0" smtClean="0"/>
              <a:t>Write makeset2 and mergetrees2 on the board together.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356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Base case:</a:t>
            </a:r>
            <a:r>
              <a:rPr lang="en-US" baseline="0" dirty="0" smtClean="0"/>
              <a:t> k=1.</a:t>
            </a:r>
          </a:p>
          <a:p>
            <a:r>
              <a:rPr lang="en-US" baseline="0" dirty="0" smtClean="0"/>
              <a:t>Induction hypothesis:  For all p&lt; k, the height of a p-node tree is at most </a:t>
            </a:r>
            <a:r>
              <a:rPr lang="en-US" dirty="0">
                <a:sym typeface="Symbol" pitchFamily="18" charset="2"/>
              </a:rPr>
              <a:t></a:t>
            </a:r>
            <a:r>
              <a:rPr lang="en-US" dirty="0" err="1"/>
              <a:t>lg</a:t>
            </a:r>
            <a:r>
              <a:rPr lang="en-US" dirty="0"/>
              <a:t> p</a:t>
            </a:r>
            <a:r>
              <a:rPr lang="en-US" dirty="0">
                <a:sym typeface="Symbol" pitchFamily="18" charset="2"/>
              </a:rPr>
              <a:t>.</a:t>
            </a:r>
          </a:p>
          <a:p>
            <a:r>
              <a:rPr lang="en-US" dirty="0">
                <a:sym typeface="Symbol" pitchFamily="18" charset="2"/>
              </a:rPr>
              <a:t>Since k &gt; 1, T must be the union of two trees</a:t>
            </a:r>
          </a:p>
          <a:p>
            <a:endParaRPr lang="en-US" dirty="0">
              <a:sym typeface="Symbol" pitchFamily="18" charset="2"/>
            </a:endParaRPr>
          </a:p>
          <a:p>
            <a:r>
              <a:rPr lang="en-US" dirty="0">
                <a:sym typeface="Symbol" pitchFamily="18" charset="2"/>
              </a:rPr>
              <a:t>Case 1: height of T is max {h1, h2} &lt;= max {</a:t>
            </a:r>
            <a:r>
              <a:rPr lang="en-US" dirty="0" err="1"/>
              <a:t>lg</a:t>
            </a:r>
            <a:r>
              <a:rPr lang="en-US" dirty="0"/>
              <a:t> k</a:t>
            </a:r>
            <a:r>
              <a:rPr lang="en-US" baseline="-25000" dirty="0"/>
              <a:t>1</a:t>
            </a:r>
            <a:r>
              <a:rPr lang="en-US" dirty="0">
                <a:sym typeface="Symbol" pitchFamily="18" charset="2"/>
              </a:rPr>
              <a:t>, </a:t>
            </a:r>
            <a:r>
              <a:rPr lang="en-US" dirty="0" err="1"/>
              <a:t>lg</a:t>
            </a:r>
            <a:r>
              <a:rPr lang="en-US" dirty="0"/>
              <a:t> k</a:t>
            </a:r>
            <a:r>
              <a:rPr lang="en-US" baseline="-25000" dirty="0"/>
              <a:t>2</a:t>
            </a:r>
            <a:r>
              <a:rPr lang="en-US" dirty="0">
                <a:sym typeface="Symbol" pitchFamily="18" charset="2"/>
              </a:rPr>
              <a:t> } &lt;= </a:t>
            </a:r>
            <a:r>
              <a:rPr lang="en-US" dirty="0" err="1"/>
              <a:t>lg</a:t>
            </a:r>
            <a:r>
              <a:rPr lang="en-US" dirty="0"/>
              <a:t> k</a:t>
            </a:r>
            <a:r>
              <a:rPr lang="en-US" dirty="0">
                <a:sym typeface="Symbol" pitchFamily="18" charset="2"/>
              </a:rPr>
              <a:t></a:t>
            </a:r>
          </a:p>
          <a:p>
            <a:endParaRPr lang="en-US" dirty="0">
              <a:sym typeface="Symbol" pitchFamily="18" charset="2"/>
            </a:endParaRPr>
          </a:p>
          <a:p>
            <a:r>
              <a:rPr lang="en-US" dirty="0">
                <a:sym typeface="Symbol" pitchFamily="18" charset="2"/>
              </a:rPr>
              <a:t>Case 2: 1 + h2 &lt;= 1 + </a:t>
            </a:r>
            <a:r>
              <a:rPr lang="en-US" dirty="0" err="1"/>
              <a:t>lg</a:t>
            </a:r>
            <a:r>
              <a:rPr lang="en-US" dirty="0"/>
              <a:t> k</a:t>
            </a:r>
            <a:r>
              <a:rPr lang="en-US" baseline="-25000" dirty="0"/>
              <a:t>2</a:t>
            </a:r>
            <a:r>
              <a:rPr lang="en-US" dirty="0">
                <a:sym typeface="Symbol" pitchFamily="18" charset="2"/>
              </a:rPr>
              <a:t> &lt;= 1 + </a:t>
            </a:r>
            <a:r>
              <a:rPr lang="en-US" dirty="0" err="1"/>
              <a:t>lg</a:t>
            </a:r>
            <a:r>
              <a:rPr lang="en-US" dirty="0"/>
              <a:t> k/2</a:t>
            </a:r>
            <a:r>
              <a:rPr lang="en-US" dirty="0">
                <a:sym typeface="Symbol" pitchFamily="18" charset="2"/>
              </a:rPr>
              <a:t> = 1 + </a:t>
            </a:r>
            <a:r>
              <a:rPr lang="en-US" dirty="0" err="1"/>
              <a:t>lg</a:t>
            </a:r>
            <a:r>
              <a:rPr lang="en-US" dirty="0"/>
              <a:t> k - 1</a:t>
            </a:r>
            <a:r>
              <a:rPr lang="en-US" dirty="0">
                <a:sym typeface="Symbol" pitchFamily="18" charset="2"/>
              </a:rPr>
              <a:t> = </a:t>
            </a:r>
            <a:r>
              <a:rPr lang="en-US" dirty="0" err="1"/>
              <a:t>lg</a:t>
            </a:r>
            <a:r>
              <a:rPr lang="en-US" dirty="0"/>
              <a:t> k</a:t>
            </a:r>
            <a:r>
              <a:rPr lang="en-US" dirty="0">
                <a:sym typeface="Symbol" pitchFamily="18" charset="2"/>
              </a:rPr>
              <a:t>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222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37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200400"/>
            <a:ext cx="387032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Student Questions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b="1" dirty="0" smtClean="0"/>
          </a:p>
          <a:p>
            <a:r>
              <a:rPr lang="en-US" sz="2800" b="1" dirty="0" smtClean="0"/>
              <a:t>Kruskal data structures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b="1" dirty="0"/>
          </a:p>
          <a:p>
            <a:r>
              <a:rPr lang="en-US" sz="2800" b="1" dirty="0" smtClean="0"/>
              <a:t>Disjoint Set </a:t>
            </a:r>
            <a:r>
              <a:rPr lang="en-US" sz="2800" b="1" dirty="0" smtClean="0"/>
              <a:t>ADT</a:t>
            </a:r>
          </a:p>
          <a:p>
            <a:endParaRPr lang="en-US" sz="2800" b="1" dirty="0"/>
          </a:p>
          <a:p>
            <a:r>
              <a:rPr lang="en-US" sz="2800" b="1" dirty="0" smtClean="0"/>
              <a:t>Complexity intro</a:t>
            </a:r>
            <a:endParaRPr lang="en-US" sz="2800" b="1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8534400" y="0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6,8:15</a:t>
            </a:r>
            <a:endParaRPr lang="en-US" sz="12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Worst-case running time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Again, assume n </a:t>
            </a:r>
            <a:r>
              <a:rPr lang="en-US" dirty="0" err="1"/>
              <a:t>makeset</a:t>
            </a:r>
            <a:r>
              <a:rPr lang="en-US" dirty="0"/>
              <a:t> operations, followed by m union/find operations.</a:t>
            </a:r>
          </a:p>
          <a:p>
            <a:r>
              <a:rPr lang="en-US" dirty="0"/>
              <a:t>If m &gt; n</a:t>
            </a:r>
          </a:p>
          <a:p>
            <a:r>
              <a:rPr lang="en-US" dirty="0"/>
              <a:t>If m &lt; n</a:t>
            </a:r>
          </a:p>
        </p:txBody>
      </p:sp>
    </p:spTree>
    <p:extLst>
      <p:ext uri="{BB962C8B-B14F-4D97-AF65-F5344CB8AC3E}">
        <p14:creationId xmlns:p14="http://schemas.microsoft.com/office/powerpoint/2010/main" val="52771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it up a little </a:t>
            </a:r>
            <a:r>
              <a:rPr lang="en-US" dirty="0" smtClean="0"/>
              <a:t>more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 smtClean="0"/>
              <a:t>Path compression: </a:t>
            </a:r>
            <a:r>
              <a:rPr lang="en-US" dirty="0" smtClean="0"/>
              <a:t>Whenever </a:t>
            </a:r>
            <a:r>
              <a:rPr lang="en-US" dirty="0"/>
              <a:t>we do a </a:t>
            </a:r>
            <a:r>
              <a:rPr lang="en-US" dirty="0" err="1"/>
              <a:t>findset</a:t>
            </a:r>
            <a:r>
              <a:rPr lang="en-US" dirty="0"/>
              <a:t> operation, change the parent pointer of each node </a:t>
            </a:r>
            <a:r>
              <a:rPr lang="en-US" dirty="0" smtClean="0"/>
              <a:t>that we pass through on the way to the root  </a:t>
            </a:r>
            <a:r>
              <a:rPr lang="en-US" dirty="0"/>
              <a:t>so that it </a:t>
            </a:r>
            <a:r>
              <a:rPr lang="en-US" dirty="0" smtClean="0"/>
              <a:t>now points directly to </a:t>
            </a:r>
            <a:r>
              <a:rPr lang="en-US" dirty="0"/>
              <a:t>the </a:t>
            </a:r>
            <a:r>
              <a:rPr lang="en-US" dirty="0" smtClean="0"/>
              <a:t>root.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Replace the </a:t>
            </a:r>
            <a:r>
              <a:rPr lang="en-US" dirty="0">
                <a:solidFill>
                  <a:srgbClr val="FF0000"/>
                </a:solidFill>
              </a:rPr>
              <a:t>height</a:t>
            </a:r>
            <a:r>
              <a:rPr lang="en-US" dirty="0"/>
              <a:t> array </a:t>
            </a:r>
            <a:r>
              <a:rPr lang="en-US" dirty="0" smtClean="0"/>
              <a:t>by a </a:t>
            </a:r>
            <a:r>
              <a:rPr lang="en-US" dirty="0">
                <a:solidFill>
                  <a:srgbClr val="FF0000"/>
                </a:solidFill>
              </a:rPr>
              <a:t>rank</a:t>
            </a:r>
            <a:r>
              <a:rPr lang="en-US" dirty="0"/>
              <a:t> array, since it now is only an upper bound for the height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Look at </a:t>
            </a:r>
            <a:r>
              <a:rPr lang="en-US" dirty="0" err="1"/>
              <a:t>makeset</a:t>
            </a:r>
            <a:r>
              <a:rPr lang="en-US" dirty="0"/>
              <a:t>, </a:t>
            </a:r>
            <a:r>
              <a:rPr lang="en-US" dirty="0" err="1"/>
              <a:t>findset</a:t>
            </a:r>
            <a:r>
              <a:rPr lang="en-US" dirty="0"/>
              <a:t>, </a:t>
            </a:r>
            <a:r>
              <a:rPr lang="en-US" dirty="0" err="1"/>
              <a:t>mergetrees</a:t>
            </a:r>
            <a:r>
              <a:rPr lang="en-US" dirty="0"/>
              <a:t> (on next slides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20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Makeset</a:t>
            </a:r>
            <a:endParaRPr lang="en-US" dirty="0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457200" y="974725"/>
            <a:ext cx="7924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latin typeface="+mn-lt"/>
              </a:rPr>
              <a:t>This algorithm represents the set {</a:t>
            </a:r>
            <a:r>
              <a:rPr lang="en-US" sz="2800" i="1" dirty="0" err="1">
                <a:latin typeface="+mn-lt"/>
              </a:rPr>
              <a:t>i</a:t>
            </a:r>
            <a:r>
              <a:rPr lang="en-US" sz="2800" dirty="0">
                <a:latin typeface="+mn-lt"/>
              </a:rPr>
              <a:t>} as a one-node tree and initializes its rank to 0.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81000" y="2290465"/>
            <a:ext cx="4267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makeset3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33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Findset</a:t>
            </a:r>
            <a:endParaRPr lang="en-US" dirty="0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09600" y="685800"/>
            <a:ext cx="82296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har char="•"/>
            </a:pPr>
            <a:r>
              <a:rPr lang="en-US" sz="3200" dirty="0">
                <a:latin typeface="+mn-lt"/>
              </a:rPr>
              <a:t>This algorithm returns the root of the tree to which i  belongs and makes every node on the path from i to the root (except the root itself) a child of the root.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62000" y="2767548"/>
            <a:ext cx="6705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findset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 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!=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!=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]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</a:t>
            </a:r>
            <a:endParaRPr lang="nl-NL" sz="2400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6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Mergetrees</a:t>
            </a:r>
            <a:endParaRPr lang="en-US" dirty="0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914400" y="914400"/>
            <a:ext cx="7772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latin typeface="+mj-lt"/>
              </a:rPr>
              <a:t>This algorithm receives as input the roots of two distinct trees and combines them by making the root of the tree of smaller rank a child of the other root. If the trees have the same rank, we arbitrarily make the root of the first tree a child of the other root.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914400" y="3506212"/>
            <a:ext cx="65532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mergetrees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&lt;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&gt;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 	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+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85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It's complicated!</a:t>
            </a:r>
          </a:p>
          <a:p>
            <a:r>
              <a:rPr lang="en-US" dirty="0" smtClean="0"/>
              <a:t>R.E. </a:t>
            </a:r>
            <a:r>
              <a:rPr lang="en-US" dirty="0" err="1" smtClean="0"/>
              <a:t>Tarjan</a:t>
            </a:r>
            <a:r>
              <a:rPr lang="en-US" dirty="0" smtClean="0"/>
              <a:t> proved (1975)*:</a:t>
            </a:r>
          </a:p>
          <a:p>
            <a:pPr lvl="1"/>
            <a:r>
              <a:rPr lang="en-US" dirty="0" smtClean="0"/>
              <a:t>Let t = m + n</a:t>
            </a:r>
          </a:p>
          <a:p>
            <a:pPr lvl="1"/>
            <a:r>
              <a:rPr lang="en-US" dirty="0" smtClean="0"/>
              <a:t>Worst case running time is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(t </a:t>
            </a: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(t, n)), where</a:t>
            </a:r>
            <a:br>
              <a:rPr lang="en-US" dirty="0" smtClean="0">
                <a:latin typeface="Calibri"/>
              </a:rPr>
            </a:b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 is a function with an </a:t>
            </a:r>
            <a:r>
              <a:rPr lang="en-US" i="1" dirty="0" smtClean="0">
                <a:latin typeface="Calibri"/>
              </a:rPr>
              <a:t>extremely </a:t>
            </a:r>
            <a:r>
              <a:rPr lang="en-US" dirty="0" smtClean="0">
                <a:latin typeface="Calibri"/>
              </a:rPr>
              <a:t>slow growth rate.</a:t>
            </a:r>
          </a:p>
          <a:p>
            <a:pPr lvl="1"/>
            <a:r>
              <a:rPr lang="en-US" dirty="0" err="1" smtClean="0">
                <a:latin typeface="Calibri"/>
              </a:rPr>
              <a:t>Tarjan's</a:t>
            </a:r>
            <a:r>
              <a:rPr lang="en-US" dirty="0" smtClean="0">
                <a:latin typeface="Calibri"/>
              </a:rPr>
              <a:t> </a:t>
            </a: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:</a:t>
            </a:r>
          </a:p>
          <a:p>
            <a:pPr lvl="1"/>
            <a:r>
              <a:rPr lang="en-US" dirty="0" smtClean="0">
                <a:latin typeface="Calibri"/>
              </a:rPr>
              <a:t>α(t, n) ≤ 4 for all n ≤ 10</a:t>
            </a:r>
            <a:r>
              <a:rPr lang="en-US" baseline="30000" dirty="0" smtClean="0">
                <a:latin typeface="Calibri"/>
              </a:rPr>
              <a:t>19728</a:t>
            </a:r>
          </a:p>
          <a:p>
            <a:r>
              <a:rPr lang="en-US" dirty="0" smtClean="0">
                <a:latin typeface="Calibri"/>
              </a:rPr>
              <a:t>Thus the amortized time for each operation is essentially constant time.</a:t>
            </a: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endParaRPr lang="en-US" baseline="30000" dirty="0" smtClean="0">
              <a:latin typeface="Calibri"/>
            </a:endParaRPr>
          </a:p>
          <a:p>
            <a:pPr>
              <a:buNone/>
            </a:pPr>
            <a:r>
              <a:rPr lang="en-US" baseline="30000" dirty="0" smtClean="0">
                <a:latin typeface="Calibri"/>
              </a:rPr>
              <a:t>*</a:t>
            </a:r>
            <a:r>
              <a:rPr lang="en-US" sz="2600" dirty="0" smtClean="0">
                <a:latin typeface="Calibri"/>
              </a:rPr>
              <a:t> According to </a:t>
            </a:r>
            <a:r>
              <a:rPr lang="en-US" sz="2600" i="1" dirty="0" smtClean="0">
                <a:latin typeface="Calibri"/>
              </a:rPr>
              <a:t>Algorithms </a:t>
            </a:r>
            <a:r>
              <a:rPr lang="en-US" sz="2600" dirty="0" smtClean="0">
                <a:latin typeface="Calibri"/>
              </a:rPr>
              <a:t>by </a:t>
            </a:r>
            <a:r>
              <a:rPr lang="en-US" sz="2600" dirty="0" smtClean="0">
                <a:latin typeface="Calibri"/>
              </a:rPr>
              <a:t>R. </a:t>
            </a:r>
            <a:r>
              <a:rPr lang="en-US" sz="2600" dirty="0" err="1" smtClean="0">
                <a:latin typeface="Calibri"/>
              </a:rPr>
              <a:t>Johnsonbaugh</a:t>
            </a:r>
            <a:r>
              <a:rPr lang="en-US" sz="2600" dirty="0" smtClean="0">
                <a:latin typeface="Calibri"/>
              </a:rPr>
              <a:t> and M. Schaefer, 2004, Prentice-Hall, pages 160-161</a:t>
            </a:r>
          </a:p>
          <a:p>
            <a:pPr lvl="1">
              <a:buNone/>
            </a:pPr>
            <a:endParaRPr lang="en-US" dirty="0" smtClean="0">
              <a:latin typeface="Calibri"/>
            </a:endParaRP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6285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to computational Complexity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Polynomial-time algorithms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956762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The Law of the Algorithm Jungle</a:t>
            </a:r>
            <a:endParaRPr lang="en-US" sz="4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3810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 smtClean="0"/>
              <a:t>Polynomial </a:t>
            </a:r>
            <a:r>
              <a:rPr lang="en-US" sz="3600" dirty="0"/>
              <a:t>good, exponential bad!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The latter is obvious, the former may need some </a:t>
            </a:r>
            <a:r>
              <a:rPr lang="en-US" sz="3600" dirty="0" smtClean="0"/>
              <a:t>explanation</a:t>
            </a:r>
          </a:p>
          <a:p>
            <a:pPr>
              <a:lnSpc>
                <a:spcPct val="90000"/>
              </a:lnSpc>
            </a:pPr>
            <a:r>
              <a:rPr lang="en-US" sz="3600" dirty="0" smtClean="0"/>
              <a:t>We say that polynomial-time problems are </a:t>
            </a:r>
            <a:r>
              <a:rPr lang="en-US" sz="3600" b="1" dirty="0" smtClean="0"/>
              <a:t>tractable, </a:t>
            </a:r>
            <a:r>
              <a:rPr lang="en-US" sz="3600" dirty="0" smtClean="0"/>
              <a:t>exponential problems are </a:t>
            </a:r>
            <a:r>
              <a:rPr lang="en-US" sz="3600" b="1" dirty="0" smtClean="0"/>
              <a:t>intractable</a:t>
            </a:r>
            <a:endParaRPr lang="en-US" sz="3600" b="1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1193" y="4114800"/>
            <a:ext cx="8385607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854002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Polynomial time </a:t>
            </a:r>
            <a:r>
              <a:rPr lang="en-US" sz="4000" i="1" dirty="0" err="1" smtClean="0"/>
              <a:t>vs</a:t>
            </a:r>
            <a:r>
              <a:rPr lang="en-US" sz="4000" i="1" dirty="0" smtClean="0"/>
              <a:t> </a:t>
            </a:r>
            <a:r>
              <a:rPr lang="en-US" sz="4000" dirty="0" smtClean="0"/>
              <a:t>exponential </a:t>
            </a:r>
            <a:r>
              <a:rPr lang="en-US" sz="4000" dirty="0"/>
              <a:t>time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229600" cy="5791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What’s </a:t>
            </a:r>
            <a:r>
              <a:rPr lang="en-US" dirty="0"/>
              <a:t>so good about polynomial time?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It’s not exponential!</a:t>
            </a:r>
          </a:p>
          <a:p>
            <a:pPr lvl="2">
              <a:lnSpc>
                <a:spcPct val="90000"/>
              </a:lnSpc>
            </a:pPr>
            <a:r>
              <a:rPr lang="en-US" sz="2200" dirty="0"/>
              <a:t>We can’t say that every polynomial time algorithm has an acceptable running time, </a:t>
            </a:r>
          </a:p>
          <a:p>
            <a:pPr lvl="2">
              <a:lnSpc>
                <a:spcPct val="90000"/>
              </a:lnSpc>
            </a:pPr>
            <a:r>
              <a:rPr lang="en-US" sz="2200" dirty="0"/>
              <a:t>but it is certain that if it </a:t>
            </a:r>
            <a:r>
              <a:rPr lang="en-US" sz="2200" b="1" i="1" dirty="0"/>
              <a:t>doesn’t</a:t>
            </a:r>
            <a:r>
              <a:rPr lang="en-US" sz="2200" dirty="0"/>
              <a:t> run in polynomial time, it only works for small inputs.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Polynomial </a:t>
            </a:r>
            <a:r>
              <a:rPr lang="en-US" dirty="0"/>
              <a:t>time is closed under standard operations. </a:t>
            </a:r>
          </a:p>
          <a:p>
            <a:pPr lvl="2">
              <a:lnSpc>
                <a:spcPct val="90000"/>
              </a:lnSpc>
            </a:pPr>
            <a:r>
              <a:rPr lang="en-US" sz="2200" dirty="0"/>
              <a:t>If f(t) and g(t) are polynomials, so is f(g(t)).</a:t>
            </a:r>
          </a:p>
          <a:p>
            <a:pPr lvl="2">
              <a:lnSpc>
                <a:spcPct val="90000"/>
              </a:lnSpc>
            </a:pPr>
            <a:r>
              <a:rPr lang="en-US" sz="2200" dirty="0"/>
              <a:t>also closed under sum, difference, product</a:t>
            </a:r>
          </a:p>
          <a:p>
            <a:pPr>
              <a:lnSpc>
                <a:spcPct val="90000"/>
              </a:lnSpc>
            </a:pPr>
            <a:r>
              <a:rPr lang="en-US" dirty="0"/>
              <a:t>Almost all of the algorithms we have studied run in polynomial time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Except those (like permutation and subset generation) whose output is exponential.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886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problems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When we define the class P, of “polynomial-time problems”, we will restrict ourselves to </a:t>
            </a:r>
            <a:r>
              <a:rPr lang="en-US" sz="2800" i="1"/>
              <a:t>decision problems.  </a:t>
            </a:r>
          </a:p>
          <a:p>
            <a:pPr>
              <a:lnSpc>
                <a:spcPct val="90000"/>
              </a:lnSpc>
            </a:pPr>
            <a:r>
              <a:rPr lang="en-US" sz="2800" i="1"/>
              <a:t>Almost any problem can be rephrased as a decision problem.</a:t>
            </a:r>
          </a:p>
          <a:p>
            <a:pPr>
              <a:lnSpc>
                <a:spcPct val="90000"/>
              </a:lnSpc>
            </a:pPr>
            <a:r>
              <a:rPr lang="en-US" sz="2800"/>
              <a:t>Basically, a decision problem is a question that has two possible answers, yes and no.</a:t>
            </a:r>
          </a:p>
          <a:p>
            <a:pPr>
              <a:lnSpc>
                <a:spcPct val="90000"/>
              </a:lnSpc>
            </a:pPr>
            <a:r>
              <a:rPr lang="en-US" sz="2800"/>
              <a:t>The question is about some input.  </a:t>
            </a:r>
          </a:p>
          <a:p>
            <a:pPr>
              <a:lnSpc>
                <a:spcPct val="90000"/>
              </a:lnSpc>
            </a:pPr>
            <a:r>
              <a:rPr lang="en-US" sz="2800"/>
              <a:t>A </a:t>
            </a:r>
            <a:r>
              <a:rPr lang="en-US" sz="2800" i="1"/>
              <a:t>problem instance</a:t>
            </a:r>
            <a:r>
              <a:rPr lang="en-US" sz="2800"/>
              <a:t> is a combination of the problem and a specific input. 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i="1"/>
          </a:p>
        </p:txBody>
      </p:sp>
    </p:spTree>
    <p:extLst>
      <p:ext uri="{BB962C8B-B14F-4D97-AF65-F5344CB8AC3E}">
        <p14:creationId xmlns:p14="http://schemas.microsoft.com/office/powerpoint/2010/main" val="123753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sz="4000" dirty="0"/>
              <a:t>Data Structures for </a:t>
            </a:r>
            <a:r>
              <a:rPr lang="en-US" sz="4000" dirty="0" err="1"/>
              <a:t>Kruskal</a:t>
            </a:r>
            <a:endParaRPr lang="en-US" sz="40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6106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sorted list of </a:t>
            </a:r>
            <a:r>
              <a:rPr lang="en-US" dirty="0" smtClean="0"/>
              <a:t>edges (edge list, not adjacency list)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dge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dirty="0" smtClean="0"/>
              <a:t> has fields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e.v</a:t>
            </a:r>
            <a:r>
              <a:rPr lang="en-US" dirty="0" smtClean="0"/>
              <a:t> and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e.w</a:t>
            </a:r>
            <a:r>
              <a:rPr lang="en-US" dirty="0"/>
              <a:t> </a:t>
            </a:r>
            <a:r>
              <a:rPr lang="en-US" dirty="0" smtClean="0"/>
              <a:t>(#s of its end vertices)</a:t>
            </a:r>
            <a:endParaRPr lang="en-US" dirty="0"/>
          </a:p>
          <a:p>
            <a:r>
              <a:rPr lang="en-US" dirty="0"/>
              <a:t>Disjoint subsets of vertices, representing the connected components at each stage.</a:t>
            </a:r>
          </a:p>
          <a:p>
            <a:pPr lvl="1"/>
            <a:r>
              <a:rPr lang="en-US" dirty="0"/>
              <a:t>Start with n subsets, each containing one vertex.</a:t>
            </a:r>
          </a:p>
          <a:p>
            <a:pPr lvl="1"/>
            <a:r>
              <a:rPr lang="en-US" dirty="0"/>
              <a:t>End with one subset containing all vertices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Disjoint Set ADT has 3 operations:</a:t>
            </a:r>
          </a:p>
          <a:p>
            <a:pPr lvl="1"/>
            <a:r>
              <a:rPr lang="en-US" b="1" dirty="0" err="1" smtClean="0">
                <a:solidFill>
                  <a:srgbClr val="FF0000"/>
                </a:solidFill>
              </a:rPr>
              <a:t>makeset</a:t>
            </a:r>
            <a:r>
              <a:rPr lang="en-US" b="1" dirty="0" smtClean="0">
                <a:solidFill>
                  <a:srgbClr val="FF0000"/>
                </a:solidFill>
              </a:rPr>
              <a:t>(i)</a:t>
            </a:r>
            <a:r>
              <a:rPr lang="en-US" dirty="0" smtClean="0"/>
              <a:t>: creates a singleton set containing vertex i.</a:t>
            </a:r>
          </a:p>
          <a:p>
            <a:pPr lvl="1"/>
            <a:r>
              <a:rPr lang="en-US" b="1" dirty="0" err="1" smtClean="0">
                <a:solidFill>
                  <a:srgbClr val="FF0000"/>
                </a:solidFill>
              </a:rPr>
              <a:t>findset</a:t>
            </a:r>
            <a:r>
              <a:rPr lang="en-US" b="1" dirty="0" smtClean="0">
                <a:solidFill>
                  <a:srgbClr val="FF0000"/>
                </a:solidFill>
              </a:rPr>
              <a:t>(i)</a:t>
            </a:r>
            <a:r>
              <a:rPr lang="en-US" dirty="0" smtClean="0"/>
              <a:t>: returns the "canonical" member of its subset.  </a:t>
            </a:r>
          </a:p>
          <a:p>
            <a:pPr lvl="2"/>
            <a:r>
              <a:rPr lang="en-US" dirty="0" smtClean="0"/>
              <a:t>I.e., if </a:t>
            </a:r>
            <a:r>
              <a:rPr lang="en-US" dirty="0" err="1" smtClean="0"/>
              <a:t>i</a:t>
            </a:r>
            <a:r>
              <a:rPr lang="en-US" dirty="0" smtClean="0"/>
              <a:t> and j are elements of the same subset, </a:t>
            </a:r>
            <a:br>
              <a:rPr lang="en-US" dirty="0" smtClean="0"/>
            </a:br>
            <a:r>
              <a:rPr lang="en-US" sz="2800" b="1" dirty="0" err="1">
                <a:solidFill>
                  <a:srgbClr val="FF0000"/>
                </a:solidFill>
              </a:rPr>
              <a:t>findset</a:t>
            </a:r>
            <a:r>
              <a:rPr lang="en-US" sz="2800" b="1" dirty="0">
                <a:solidFill>
                  <a:srgbClr val="FF0000"/>
                </a:solidFill>
              </a:rPr>
              <a:t>(</a:t>
            </a:r>
            <a:r>
              <a:rPr lang="en-US" sz="2800" b="1" dirty="0" err="1">
                <a:solidFill>
                  <a:srgbClr val="FF0000"/>
                </a:solidFill>
              </a:rPr>
              <a:t>i</a:t>
            </a:r>
            <a:r>
              <a:rPr lang="en-US" sz="2800" b="1" dirty="0">
                <a:solidFill>
                  <a:srgbClr val="FF0000"/>
                </a:solidFill>
              </a:rPr>
              <a:t>) == </a:t>
            </a:r>
            <a:r>
              <a:rPr lang="en-US" sz="2800" b="1" dirty="0" err="1">
                <a:solidFill>
                  <a:srgbClr val="FF0000"/>
                </a:solidFill>
              </a:rPr>
              <a:t>findset</a:t>
            </a:r>
            <a:r>
              <a:rPr lang="en-US" sz="2800" b="1" dirty="0">
                <a:solidFill>
                  <a:srgbClr val="FF0000"/>
                </a:solidFill>
              </a:rPr>
              <a:t>(j)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union(i, j)</a:t>
            </a:r>
            <a:r>
              <a:rPr lang="en-US" dirty="0" smtClean="0"/>
              <a:t>: merges the subsets containing i and j </a:t>
            </a:r>
            <a:br>
              <a:rPr lang="en-US" dirty="0" smtClean="0"/>
            </a:br>
            <a:r>
              <a:rPr lang="en-US" dirty="0" smtClean="0"/>
              <a:t>into a single subset.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problem definition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statement of a decision problem has two parts:</a:t>
            </a:r>
          </a:p>
          <a:p>
            <a:pPr lvl="1"/>
            <a:r>
              <a:rPr lang="en-US"/>
              <a:t>The</a:t>
            </a:r>
            <a:r>
              <a:rPr lang="en-US" i="1"/>
              <a:t> </a:t>
            </a:r>
            <a:r>
              <a:rPr lang="en-US" b="1" i="1"/>
              <a:t>instance description</a:t>
            </a:r>
            <a:r>
              <a:rPr lang="en-US"/>
              <a:t> part defines the information expected in the input</a:t>
            </a:r>
            <a:endParaRPr lang="en-US" i="1"/>
          </a:p>
          <a:p>
            <a:pPr lvl="1"/>
            <a:r>
              <a:rPr lang="en-US"/>
              <a:t>The </a:t>
            </a:r>
            <a:r>
              <a:rPr lang="en-US" b="1" i="1"/>
              <a:t>question</a:t>
            </a:r>
            <a:r>
              <a:rPr lang="en-US" b="1"/>
              <a:t> part</a:t>
            </a:r>
            <a:r>
              <a:rPr lang="en-US"/>
              <a:t> states the actual yes-or-no question; the question refers to variables that are defined in the instance description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137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problem examples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FF0000"/>
                </a:solidFill>
              </a:rPr>
              <a:t>Definition:</a:t>
            </a:r>
            <a:r>
              <a:rPr lang="en-US" sz="2800" dirty="0"/>
              <a:t> In a graph G=(V,E), a </a:t>
            </a:r>
            <a:r>
              <a:rPr lang="en-US" sz="2800" b="1" i="1" dirty="0">
                <a:solidFill>
                  <a:srgbClr val="FF0000"/>
                </a:solidFill>
              </a:rPr>
              <a:t>clique</a:t>
            </a:r>
            <a:r>
              <a:rPr lang="en-US" sz="2800" dirty="0"/>
              <a:t> </a:t>
            </a:r>
            <a:r>
              <a:rPr lang="en-US" sz="2800" dirty="0" smtClean="0"/>
              <a:t>E is </a:t>
            </a:r>
            <a:r>
              <a:rPr lang="en-US" sz="2800" dirty="0"/>
              <a:t>a subset of V such that for all u and v in </a:t>
            </a:r>
            <a:r>
              <a:rPr lang="en-US" sz="2800" dirty="0" smtClean="0"/>
              <a:t>E, </a:t>
            </a:r>
            <a:r>
              <a:rPr lang="en-US" sz="2800" dirty="0"/>
              <a:t>the edge (</a:t>
            </a:r>
            <a:r>
              <a:rPr lang="en-US" sz="2800" dirty="0" err="1"/>
              <a:t>u,v</a:t>
            </a:r>
            <a:r>
              <a:rPr lang="en-US" sz="2800" dirty="0"/>
              <a:t>) is in </a:t>
            </a:r>
            <a:r>
              <a:rPr lang="en-US" sz="2800" dirty="0" smtClean="0"/>
              <a:t>E.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Clique </a:t>
            </a:r>
            <a:r>
              <a:rPr lang="en-US" sz="2800" b="1" dirty="0">
                <a:solidFill>
                  <a:srgbClr val="FF0000"/>
                </a:solidFill>
              </a:rPr>
              <a:t>Decision problem </a:t>
            </a:r>
          </a:p>
          <a:p>
            <a:pPr lvl="1"/>
            <a:r>
              <a:rPr lang="en-US" sz="2400" dirty="0"/>
              <a:t>Instance: an undirected graph G=(V,E) and an integer k.</a:t>
            </a:r>
          </a:p>
          <a:p>
            <a:pPr lvl="1"/>
            <a:r>
              <a:rPr lang="en-US" sz="2400" dirty="0"/>
              <a:t>Question: Does G contain a clique of k vertices?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k-Clique </a:t>
            </a:r>
            <a:r>
              <a:rPr lang="en-US" sz="2800" b="1" dirty="0">
                <a:solidFill>
                  <a:srgbClr val="FF0000"/>
                </a:solidFill>
              </a:rPr>
              <a:t>Decision </a:t>
            </a:r>
            <a:r>
              <a:rPr lang="en-US" sz="2800" b="1" dirty="0" smtClean="0">
                <a:solidFill>
                  <a:srgbClr val="FF0000"/>
                </a:solidFill>
              </a:rPr>
              <a:t>problem</a:t>
            </a:r>
            <a:endParaRPr lang="en-US" sz="2800" b="1" dirty="0">
              <a:solidFill>
                <a:srgbClr val="FF0000"/>
              </a:solidFill>
            </a:endParaRPr>
          </a:p>
          <a:p>
            <a:pPr lvl="1"/>
            <a:r>
              <a:rPr lang="en-US" sz="2400" dirty="0"/>
              <a:t>Instance: an undirected graph G=(V,E).  </a:t>
            </a:r>
            <a:r>
              <a:rPr lang="en-US" sz="2400" b="1" dirty="0">
                <a:solidFill>
                  <a:srgbClr val="FF0000"/>
                </a:solidFill>
              </a:rPr>
              <a:t>Note that k is some constant, independent of the problem.</a:t>
            </a:r>
          </a:p>
          <a:p>
            <a:pPr lvl="1"/>
            <a:r>
              <a:rPr lang="en-US" sz="2400" dirty="0"/>
              <a:t>Question: Does G contain a clique of k vertices?</a:t>
            </a:r>
          </a:p>
        </p:txBody>
      </p:sp>
    </p:spTree>
    <p:extLst>
      <p:ext uri="{BB962C8B-B14F-4D97-AF65-F5344CB8AC3E}">
        <p14:creationId xmlns:p14="http://schemas.microsoft.com/office/powerpoint/2010/main" val="306337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problem example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Definition: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The </a:t>
            </a:r>
            <a:r>
              <a:rPr lang="en-US" sz="2800" b="1" i="1" dirty="0">
                <a:solidFill>
                  <a:srgbClr val="FF0000"/>
                </a:solidFill>
              </a:rPr>
              <a:t>chromatic number</a:t>
            </a:r>
            <a:r>
              <a:rPr lang="en-US" sz="2800" i="1" dirty="0"/>
              <a:t> </a:t>
            </a:r>
            <a:r>
              <a:rPr lang="en-US" sz="2800" dirty="0"/>
              <a:t>of a graph G=(V,E) is the smallest number of colors needed to color G</a:t>
            </a:r>
            <a:r>
              <a:rPr lang="en-US" sz="2800" dirty="0" smtClean="0"/>
              <a:t>. so that no two adjacent vertices have the same color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Graph Coloring Optimization Problem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Instance: an undirected graph G=(V,E).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Problem: Find G’s chromatic number and a coloring that realizes </a:t>
            </a:r>
            <a:r>
              <a:rPr lang="en-US" sz="2400" dirty="0" smtClean="0"/>
              <a:t>it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Graph Coloring Decision Problem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Instance: an undirected graph G=(V,E) and an integer k&gt;0.  </a:t>
            </a:r>
            <a:endParaRPr lang="en-US" sz="2400" b="1" dirty="0">
              <a:solidFill>
                <a:schemeClr val="accent1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400" dirty="0"/>
              <a:t>Question: Is there a coloring </a:t>
            </a:r>
            <a:r>
              <a:rPr lang="en-US" sz="2400" dirty="0" smtClean="0"/>
              <a:t>of G </a:t>
            </a:r>
            <a:r>
              <a:rPr lang="en-US" sz="2400" dirty="0"/>
              <a:t>that uses </a:t>
            </a:r>
            <a:r>
              <a:rPr lang="en-US" sz="2400" dirty="0" smtClean="0"/>
              <a:t>no more than k </a:t>
            </a:r>
            <a:r>
              <a:rPr lang="en-US" sz="2400" dirty="0"/>
              <a:t>colors</a:t>
            </a:r>
            <a:r>
              <a:rPr lang="en-US" sz="2400" dirty="0" smtClean="0"/>
              <a:t>?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Almost every optimization problem can be expressed in decision problem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9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problem example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FF0000"/>
                </a:solidFill>
              </a:rPr>
              <a:t>Definition: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Suppose we have an unlimited number of bins, each with capacity </a:t>
            </a:r>
            <a:r>
              <a:rPr lang="en-US" sz="2800" dirty="0" smtClean="0"/>
              <a:t>1.0, </a:t>
            </a:r>
            <a:r>
              <a:rPr lang="en-US" sz="2800" dirty="0"/>
              <a:t>and n objects with sizes s</a:t>
            </a:r>
            <a:r>
              <a:rPr lang="en-US" sz="2800" baseline="-25000" dirty="0"/>
              <a:t>1</a:t>
            </a:r>
            <a:r>
              <a:rPr lang="en-US" sz="2800" dirty="0"/>
              <a:t>, …, </a:t>
            </a:r>
            <a:r>
              <a:rPr lang="en-US" sz="2800" dirty="0" err="1"/>
              <a:t>s</a:t>
            </a:r>
            <a:r>
              <a:rPr lang="en-US" sz="2800" baseline="-25000" dirty="0" err="1"/>
              <a:t>n</a:t>
            </a:r>
            <a:r>
              <a:rPr lang="en-US" sz="2800" dirty="0"/>
              <a:t>, where 0 &lt; </a:t>
            </a:r>
            <a:r>
              <a:rPr lang="en-US" sz="2800" dirty="0" err="1"/>
              <a:t>s</a:t>
            </a:r>
            <a:r>
              <a:rPr lang="en-US" sz="2800" baseline="-25000" dirty="0" err="1"/>
              <a:t>i</a:t>
            </a:r>
            <a:r>
              <a:rPr lang="en-US" sz="2800" dirty="0"/>
              <a:t> </a:t>
            </a:r>
            <a:r>
              <a:rPr lang="en-US" sz="2800" dirty="0">
                <a:cs typeface="Arial" charset="0"/>
              </a:rPr>
              <a:t>≤ 1 (all </a:t>
            </a:r>
            <a:r>
              <a:rPr lang="en-US" sz="2800" dirty="0" err="1">
                <a:cs typeface="Arial" charset="0"/>
              </a:rPr>
              <a:t>s</a:t>
            </a:r>
            <a:r>
              <a:rPr lang="en-US" sz="2800" baseline="-25000" dirty="0" err="1">
                <a:cs typeface="Arial" charset="0"/>
              </a:rPr>
              <a:t>i</a:t>
            </a:r>
            <a:r>
              <a:rPr lang="en-US" sz="2800" dirty="0">
                <a:cs typeface="Arial" charset="0"/>
              </a:rPr>
              <a:t> rational)</a:t>
            </a:r>
          </a:p>
          <a:p>
            <a:r>
              <a:rPr lang="en-US" sz="2800" dirty="0">
                <a:solidFill>
                  <a:srgbClr val="FF0000"/>
                </a:solidFill>
              </a:rPr>
              <a:t>Bin Packing Optimization Problem</a:t>
            </a:r>
          </a:p>
          <a:p>
            <a:pPr lvl="1"/>
            <a:r>
              <a:rPr lang="en-US" sz="2400" dirty="0"/>
              <a:t>Instance: s</a:t>
            </a:r>
            <a:r>
              <a:rPr lang="en-US" sz="2400" baseline="-25000" dirty="0"/>
              <a:t>1</a:t>
            </a:r>
            <a:r>
              <a:rPr lang="en-US" sz="2400" dirty="0"/>
              <a:t>, …, </a:t>
            </a:r>
            <a:r>
              <a:rPr lang="en-US" sz="2400" dirty="0" err="1"/>
              <a:t>s</a:t>
            </a:r>
            <a:r>
              <a:rPr lang="en-US" sz="2400" baseline="-25000" dirty="0" err="1"/>
              <a:t>n</a:t>
            </a:r>
            <a:r>
              <a:rPr lang="en-US" sz="2400" dirty="0"/>
              <a:t> as described above.</a:t>
            </a:r>
          </a:p>
          <a:p>
            <a:pPr lvl="1"/>
            <a:r>
              <a:rPr lang="en-US" sz="2400" dirty="0"/>
              <a:t>Problem: Find the smallest number of bins into which the n objects can be </a:t>
            </a:r>
            <a:r>
              <a:rPr lang="en-US" sz="2400" dirty="0" smtClean="0"/>
              <a:t>packed</a:t>
            </a:r>
            <a:endParaRPr lang="en-US" sz="2400" dirty="0"/>
          </a:p>
          <a:p>
            <a:r>
              <a:rPr lang="en-US" sz="2800" dirty="0">
                <a:solidFill>
                  <a:srgbClr val="FF0000"/>
                </a:solidFill>
              </a:rPr>
              <a:t>Bin Packing Decision Problem</a:t>
            </a:r>
          </a:p>
          <a:p>
            <a:pPr lvl="1"/>
            <a:r>
              <a:rPr lang="en-US" sz="2400" dirty="0"/>
              <a:t>Instance: s</a:t>
            </a:r>
            <a:r>
              <a:rPr lang="en-US" sz="2400" baseline="-25000" dirty="0"/>
              <a:t>1</a:t>
            </a:r>
            <a:r>
              <a:rPr lang="en-US" sz="2400" dirty="0"/>
              <a:t>, …, </a:t>
            </a:r>
            <a:r>
              <a:rPr lang="en-US" sz="2400" dirty="0" err="1"/>
              <a:t>s</a:t>
            </a:r>
            <a:r>
              <a:rPr lang="en-US" sz="2400" baseline="-25000" dirty="0" err="1"/>
              <a:t>n</a:t>
            </a:r>
            <a:r>
              <a:rPr lang="en-US" sz="2400" dirty="0"/>
              <a:t> as described above, and an integer k. </a:t>
            </a:r>
          </a:p>
          <a:p>
            <a:pPr lvl="1"/>
            <a:r>
              <a:rPr lang="en-US" sz="2400" dirty="0"/>
              <a:t>Question: Can the n objects be packed into k bins?</a:t>
            </a:r>
          </a:p>
        </p:txBody>
      </p:sp>
    </p:spTree>
    <p:extLst>
      <p:ext uri="{BB962C8B-B14F-4D97-AF65-F5344CB8AC3E}">
        <p14:creationId xmlns:p14="http://schemas.microsoft.com/office/powerpoint/2010/main" val="1644671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sz="3200" dirty="0" smtClean="0"/>
              <a:t>Reduction</a:t>
            </a:r>
            <a:endParaRPr lang="en-US" sz="32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33400"/>
            <a:ext cx="8991600" cy="5638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Suppose we want to solve problem </a:t>
            </a:r>
            <a:r>
              <a:rPr lang="en-US" sz="2800" b="1" dirty="0"/>
              <a:t>p</a:t>
            </a:r>
            <a:r>
              <a:rPr lang="en-US" sz="2800" dirty="0"/>
              <a:t>, and there is another problem </a:t>
            </a:r>
            <a:r>
              <a:rPr lang="en-US" sz="2800" b="1" dirty="0"/>
              <a:t>q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Suppose that we also have a function T that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takes an input x for </a:t>
            </a:r>
            <a:r>
              <a:rPr lang="en-US" sz="2400" b="1" dirty="0"/>
              <a:t>p</a:t>
            </a:r>
            <a:r>
              <a:rPr lang="en-US" sz="2400" dirty="0"/>
              <a:t>, and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produces T(x), an input for </a:t>
            </a:r>
            <a:r>
              <a:rPr lang="en-US" sz="2400" b="1" dirty="0"/>
              <a:t>q</a:t>
            </a:r>
            <a:r>
              <a:rPr lang="en-US" sz="2400" dirty="0"/>
              <a:t> such that the correct answer for </a:t>
            </a:r>
            <a:r>
              <a:rPr lang="en-US" sz="2400" b="1" dirty="0"/>
              <a:t>p</a:t>
            </a:r>
            <a:r>
              <a:rPr lang="en-US" sz="2400" dirty="0"/>
              <a:t> with input x is </a:t>
            </a:r>
            <a:r>
              <a:rPr lang="en-US" sz="2400" i="1" dirty="0"/>
              <a:t>yes</a:t>
            </a:r>
            <a:r>
              <a:rPr lang="en-US" sz="2400" dirty="0"/>
              <a:t> if and only if the correct answer for </a:t>
            </a:r>
            <a:r>
              <a:rPr lang="en-US" sz="2400" b="1" dirty="0"/>
              <a:t>q</a:t>
            </a:r>
            <a:r>
              <a:rPr lang="en-US" sz="2400" dirty="0"/>
              <a:t> with input T(X) is </a:t>
            </a:r>
            <a:r>
              <a:rPr lang="en-US" sz="2400" i="1" dirty="0"/>
              <a:t>yes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We then say that </a:t>
            </a:r>
            <a:r>
              <a:rPr lang="en-US" sz="2800" b="1" dirty="0"/>
              <a:t>p </a:t>
            </a:r>
            <a:r>
              <a:rPr lang="en-US" sz="2800" dirty="0"/>
              <a:t>is </a:t>
            </a:r>
            <a:r>
              <a:rPr lang="en-US" sz="2800" i="1" dirty="0"/>
              <a:t>reducible</a:t>
            </a:r>
            <a:r>
              <a:rPr lang="en-US" sz="2800" dirty="0"/>
              <a:t> to </a:t>
            </a:r>
            <a:r>
              <a:rPr lang="en-US" sz="2800" b="1" dirty="0"/>
              <a:t>q</a:t>
            </a:r>
            <a:r>
              <a:rPr lang="en-US" sz="2800" dirty="0"/>
              <a:t> and we write </a:t>
            </a:r>
            <a:r>
              <a:rPr lang="en-US" sz="2800" b="1" dirty="0" err="1"/>
              <a:t>p</a:t>
            </a:r>
            <a:r>
              <a:rPr lang="en-US" sz="2800" dirty="0" err="1"/>
              <a:t>≤</a:t>
            </a:r>
            <a:r>
              <a:rPr lang="en-US" sz="2800" b="1" dirty="0" err="1"/>
              <a:t>q</a:t>
            </a:r>
            <a:r>
              <a:rPr lang="en-US" sz="2800" dirty="0"/>
              <a:t>.</a:t>
            </a:r>
            <a:endParaRPr lang="en-US" sz="2800" b="1" dirty="0"/>
          </a:p>
          <a:p>
            <a:pPr>
              <a:lnSpc>
                <a:spcPct val="90000"/>
              </a:lnSpc>
            </a:pPr>
            <a:r>
              <a:rPr lang="en-US" sz="2800" dirty="0"/>
              <a:t>If there is an algorithm for </a:t>
            </a:r>
            <a:r>
              <a:rPr lang="en-US" sz="2800" b="1" dirty="0"/>
              <a:t>q</a:t>
            </a:r>
            <a:r>
              <a:rPr lang="en-US" sz="2800" dirty="0"/>
              <a:t>, then we can compose T with that algorithm to get an algorithm for </a:t>
            </a:r>
            <a:r>
              <a:rPr lang="en-US" sz="2800" b="1" dirty="0"/>
              <a:t>p.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If T is </a:t>
            </a:r>
            <a:r>
              <a:rPr lang="en-US" sz="2800" dirty="0" smtClean="0"/>
              <a:t>a function with </a:t>
            </a:r>
            <a:r>
              <a:rPr lang="en-US" sz="2800" dirty="0" err="1"/>
              <a:t>polynomially</a:t>
            </a:r>
            <a:r>
              <a:rPr lang="en-US" sz="2800" dirty="0"/>
              <a:t> bounded </a:t>
            </a:r>
            <a:r>
              <a:rPr lang="en-US" sz="2800" dirty="0" smtClean="0"/>
              <a:t>running time, </a:t>
            </a:r>
            <a:r>
              <a:rPr lang="en-US" sz="2800" dirty="0"/>
              <a:t>we say that </a:t>
            </a:r>
            <a:r>
              <a:rPr lang="en-US" sz="2800" b="1" dirty="0"/>
              <a:t>p </a:t>
            </a:r>
            <a:r>
              <a:rPr lang="en-US" sz="2800" dirty="0"/>
              <a:t>is </a:t>
            </a:r>
            <a:r>
              <a:rPr lang="en-US" sz="2800" i="1" dirty="0" err="1"/>
              <a:t>polynomially</a:t>
            </a:r>
            <a:r>
              <a:rPr lang="en-US" sz="2800" dirty="0"/>
              <a:t> </a:t>
            </a:r>
            <a:r>
              <a:rPr lang="en-US" sz="2800" i="1" dirty="0"/>
              <a:t>reducible</a:t>
            </a:r>
            <a:r>
              <a:rPr lang="en-US" sz="2800" dirty="0"/>
              <a:t> to </a:t>
            </a:r>
            <a:r>
              <a:rPr lang="en-US" sz="2800" b="1" dirty="0"/>
              <a:t>q</a:t>
            </a:r>
            <a:r>
              <a:rPr lang="en-US" sz="2800" dirty="0"/>
              <a:t> and we write </a:t>
            </a:r>
            <a:r>
              <a:rPr lang="en-US" sz="2800" b="1" dirty="0" err="1"/>
              <a:t>p</a:t>
            </a:r>
            <a:r>
              <a:rPr lang="en-US" sz="2800" dirty="0" err="1"/>
              <a:t>≤</a:t>
            </a:r>
            <a:r>
              <a:rPr lang="en-US" sz="2800" baseline="-25000" dirty="0" err="1"/>
              <a:t>P</a:t>
            </a:r>
            <a:r>
              <a:rPr lang="en-US" sz="2800" b="1" dirty="0" err="1"/>
              <a:t>q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From now on, </a:t>
            </a:r>
            <a:r>
              <a:rPr lang="en-US" sz="2800" i="1" dirty="0"/>
              <a:t>reducible </a:t>
            </a:r>
            <a:r>
              <a:rPr lang="en-US" sz="2800" dirty="0"/>
              <a:t>means </a:t>
            </a:r>
            <a:r>
              <a:rPr lang="en-US" sz="2800" i="1" dirty="0" err="1"/>
              <a:t>polynomially</a:t>
            </a:r>
            <a:r>
              <a:rPr lang="en-US" sz="2800" dirty="0"/>
              <a:t> </a:t>
            </a:r>
            <a:r>
              <a:rPr lang="en-US" sz="2800" i="1" dirty="0"/>
              <a:t>reducible.</a:t>
            </a:r>
            <a:endParaRPr lang="en-US" sz="2800" dirty="0"/>
          </a:p>
          <a:p>
            <a:pPr marL="0" indent="0">
              <a:lnSpc>
                <a:spcPct val="90000"/>
              </a:lnSpc>
              <a:buNone/>
            </a:pP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517491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 473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Moldy Chocolate is reducible to 4-pile Nim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97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 of the class </a:t>
            </a:r>
            <a:r>
              <a:rPr lang="en-US" i="1"/>
              <a:t>P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686800" cy="5791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Definition</a:t>
            </a:r>
            <a:r>
              <a:rPr lang="en-US" sz="2800" b="1" dirty="0">
                <a:solidFill>
                  <a:schemeClr val="accent1"/>
                </a:solidFill>
              </a:rPr>
              <a:t>:</a:t>
            </a:r>
            <a:r>
              <a:rPr lang="en-US" sz="2800" dirty="0"/>
              <a:t> An algorithm is </a:t>
            </a:r>
            <a:r>
              <a:rPr lang="en-US" sz="2800" b="1" i="1" dirty="0" err="1"/>
              <a:t>polynomially</a:t>
            </a:r>
            <a:r>
              <a:rPr lang="en-US" sz="2800" b="1" i="1" dirty="0"/>
              <a:t> bounded</a:t>
            </a:r>
            <a:r>
              <a:rPr lang="en-US" sz="2800" dirty="0"/>
              <a:t> if its worst-case complexity </a:t>
            </a:r>
            <a:r>
              <a:rPr lang="en-US" sz="2800" dirty="0" smtClean="0"/>
              <a:t>is big-O of a </a:t>
            </a:r>
            <a:r>
              <a:rPr lang="en-US" sz="2800" dirty="0"/>
              <a:t>polynomial function </a:t>
            </a:r>
            <a:r>
              <a:rPr lang="en-US" sz="2800" dirty="0" smtClean="0"/>
              <a:t>of </a:t>
            </a:r>
            <a:r>
              <a:rPr lang="en-US" sz="2800" dirty="0"/>
              <a:t>the input size </a:t>
            </a:r>
            <a:r>
              <a:rPr lang="en-US" sz="2800" dirty="0" smtClean="0"/>
              <a:t>n.  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>
                <a:cs typeface="Arial" charset="0"/>
              </a:rPr>
              <a:t>i.e. if there is a single polynomial p such that for each input of size n, the algorithm terminates after at most p(n) steps.</a:t>
            </a:r>
          </a:p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Definition</a:t>
            </a:r>
            <a:r>
              <a:rPr lang="en-US" sz="2800" b="1" dirty="0">
                <a:solidFill>
                  <a:schemeClr val="accent1"/>
                </a:solidFill>
              </a:rPr>
              <a:t>:</a:t>
            </a:r>
            <a:r>
              <a:rPr lang="en-US" sz="2800" dirty="0"/>
              <a:t> A problem is </a:t>
            </a:r>
            <a:r>
              <a:rPr lang="en-US" sz="2800" dirty="0" err="1"/>
              <a:t>polynomially</a:t>
            </a:r>
            <a:r>
              <a:rPr lang="en-US" sz="2800" dirty="0"/>
              <a:t> bounded if there is a </a:t>
            </a:r>
            <a:r>
              <a:rPr lang="en-US" sz="2800" dirty="0" err="1"/>
              <a:t>polynomially</a:t>
            </a:r>
            <a:r>
              <a:rPr lang="en-US" sz="2800" dirty="0"/>
              <a:t> bounded algorithm that solves </a:t>
            </a:r>
            <a:r>
              <a:rPr lang="en-US" sz="2800" dirty="0" smtClean="0"/>
              <a:t>it</a:t>
            </a:r>
            <a:endParaRPr lang="en-US" sz="2800" dirty="0"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The class P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 is the class of decision problems that are </a:t>
            </a:r>
            <a:r>
              <a:rPr lang="en-US" sz="2400" dirty="0" err="1"/>
              <a:t>polynomially</a:t>
            </a:r>
            <a:r>
              <a:rPr lang="en-US" sz="2400" dirty="0"/>
              <a:t> </a:t>
            </a:r>
            <a:r>
              <a:rPr lang="en-US" sz="2400" dirty="0" smtClean="0"/>
              <a:t>bounded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Informally (with slight abuse of notation), we </a:t>
            </a:r>
            <a:br>
              <a:rPr lang="en-US" sz="2400" dirty="0" smtClean="0"/>
            </a:br>
            <a:r>
              <a:rPr lang="en-US" sz="2400" dirty="0" smtClean="0"/>
              <a:t>also say that </a:t>
            </a:r>
            <a:r>
              <a:rPr lang="en-US" sz="2400" dirty="0" err="1" smtClean="0"/>
              <a:t>polynomially</a:t>
            </a:r>
            <a:r>
              <a:rPr lang="en-US" sz="2400" dirty="0" smtClean="0"/>
              <a:t> bounded optimization problems are in  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30464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a problem in </a:t>
            </a:r>
            <a:r>
              <a:rPr lang="en-US" i="1"/>
              <a:t>P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Shortest Path</a:t>
            </a:r>
          </a:p>
          <a:p>
            <a:pPr lvl="1"/>
            <a:r>
              <a:rPr lang="en-US" dirty="0"/>
              <a:t>Input:  A weighted graph G=(V,E) with n vertices (each edge e is labeled with a non-negative weight w(e)), two vertices v and w and a number k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Question: Is there a path in G from v to w whose total weight is </a:t>
            </a:r>
            <a:r>
              <a:rPr lang="en-US" dirty="0">
                <a:cs typeface="Arial" charset="0"/>
              </a:rPr>
              <a:t>≤ </a:t>
            </a:r>
            <a:r>
              <a:rPr lang="en-US" dirty="0"/>
              <a:t>k?</a:t>
            </a:r>
          </a:p>
          <a:p>
            <a:r>
              <a:rPr lang="en-US" dirty="0"/>
              <a:t>How do we know it’s in </a:t>
            </a:r>
            <a:r>
              <a:rPr lang="en-US" i="1" dirty="0"/>
              <a:t>P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3727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Clique problems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It is known that we can determine whether a graph with n vertices has a k-clique in time O(k</a:t>
            </a:r>
            <a:r>
              <a:rPr lang="en-US" sz="2800" baseline="30000" dirty="0"/>
              <a:t>2</a:t>
            </a:r>
            <a:r>
              <a:rPr lang="en-US" sz="2800" dirty="0"/>
              <a:t>n</a:t>
            </a:r>
            <a:r>
              <a:rPr lang="en-US" sz="2800" baseline="30000" dirty="0"/>
              <a:t>k</a:t>
            </a:r>
            <a:r>
              <a:rPr lang="en-US" sz="2800" dirty="0"/>
              <a:t>).</a:t>
            </a:r>
          </a:p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Clique Decision problem 1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Instance: an undirected graph G=(V,E) and an integer k.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Question: Does G contain a clique of k vertices?</a:t>
            </a:r>
          </a:p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Clique Decision problem 2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Instance: an undirected graph G=(V,E).  </a:t>
            </a:r>
            <a:r>
              <a:rPr lang="en-US" sz="2400" b="1" dirty="0">
                <a:solidFill>
                  <a:srgbClr val="FF0000"/>
                </a:solidFill>
              </a:rPr>
              <a:t>Note that k is some constant, independent of the problem.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Question: Does G contain a clique of k vertices?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Are either of these decision problems in </a:t>
            </a:r>
            <a:r>
              <a:rPr lang="en-US" sz="2800" i="1" dirty="0"/>
              <a:t>P</a:t>
            </a:r>
            <a:r>
              <a:rPr lang="en-US" sz="2800" dirty="0"/>
              <a:t>?</a:t>
            </a:r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5851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problem class </a:t>
            </a:r>
            <a:r>
              <a:rPr lang="en-US" i="1"/>
              <a:t>NP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NP</a:t>
            </a:r>
            <a:r>
              <a:rPr lang="en-US" dirty="0"/>
              <a:t> stands for Nondeterministic Polynomial time.</a:t>
            </a:r>
          </a:p>
          <a:p>
            <a:r>
              <a:rPr lang="en-US" dirty="0" smtClean="0"/>
              <a:t>The first stage assumes a </a:t>
            </a:r>
            <a:r>
              <a:rPr lang="en-US" dirty="0"/>
              <a:t>“guess” </a:t>
            </a:r>
            <a:r>
              <a:rPr lang="en-US" dirty="0" smtClean="0"/>
              <a:t>of a </a:t>
            </a:r>
            <a:r>
              <a:rPr lang="en-US" dirty="0"/>
              <a:t>possible solution.</a:t>
            </a:r>
          </a:p>
          <a:p>
            <a:r>
              <a:rPr lang="en-US" dirty="0"/>
              <a:t>Can we </a:t>
            </a:r>
            <a:r>
              <a:rPr lang="en-US" b="1" dirty="0" smtClean="0"/>
              <a:t>verify </a:t>
            </a:r>
            <a:r>
              <a:rPr lang="en-US" dirty="0" smtClean="0"/>
              <a:t>whether</a:t>
            </a:r>
            <a:r>
              <a:rPr lang="en-US" b="1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proposed solution </a:t>
            </a:r>
            <a:r>
              <a:rPr lang="en-US" dirty="0" smtClean="0"/>
              <a:t>really is a solution in </a:t>
            </a:r>
            <a:r>
              <a:rPr lang="en-US" dirty="0"/>
              <a:t>polynomial time?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0654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operations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6629400" cy="4495800"/>
          </a:xfrm>
        </p:spPr>
        <p:txBody>
          <a:bodyPr/>
          <a:lstStyle/>
          <a:p>
            <a:r>
              <a:rPr lang="en-US" sz="2400" dirty="0" err="1"/>
              <a:t>makeset</a:t>
            </a:r>
            <a:r>
              <a:rPr lang="en-US" sz="2400" dirty="0"/>
              <a:t> (1)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(2)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(3)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(4)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(5)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(6)</a:t>
            </a:r>
          </a:p>
          <a:p>
            <a:endParaRPr lang="en-US" sz="2400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134100" y="1447800"/>
            <a:ext cx="3009900" cy="2743200"/>
          </a:xfrm>
        </p:spPr>
        <p:txBody>
          <a:bodyPr/>
          <a:lstStyle/>
          <a:p>
            <a:r>
              <a:rPr lang="en-US" sz="2400" dirty="0"/>
              <a:t>union(4, 6)</a:t>
            </a:r>
          </a:p>
          <a:p>
            <a:r>
              <a:rPr lang="en-US" sz="2400" dirty="0"/>
              <a:t>union (1,3)</a:t>
            </a:r>
          </a:p>
          <a:p>
            <a:r>
              <a:rPr lang="en-US" sz="2400" dirty="0"/>
              <a:t>union(4, 5)</a:t>
            </a:r>
          </a:p>
          <a:p>
            <a:r>
              <a:rPr lang="en-US" sz="2400" dirty="0" err="1"/>
              <a:t>findset</a:t>
            </a:r>
            <a:r>
              <a:rPr lang="en-US" sz="2400" dirty="0"/>
              <a:t>(2)</a:t>
            </a:r>
          </a:p>
          <a:p>
            <a:r>
              <a:rPr lang="en-US" sz="2400" dirty="0" err="1"/>
              <a:t>findset</a:t>
            </a:r>
            <a:r>
              <a:rPr lang="en-US" sz="2400" dirty="0"/>
              <a:t>(5)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914400" y="4343400"/>
            <a:ext cx="693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What are the sets after these operations?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details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Example: Graph coloring.  Given a graph G with N vertices, can it be colored with k colors?</a:t>
            </a:r>
          </a:p>
          <a:p>
            <a:pPr>
              <a:lnSpc>
                <a:spcPct val="90000"/>
              </a:lnSpc>
            </a:pPr>
            <a:r>
              <a:rPr lang="en-US" dirty="0"/>
              <a:t>A solution is an actual k-coloring.</a:t>
            </a:r>
          </a:p>
          <a:p>
            <a:pPr>
              <a:lnSpc>
                <a:spcPct val="90000"/>
              </a:lnSpc>
            </a:pPr>
            <a:r>
              <a:rPr lang="en-US" dirty="0"/>
              <a:t>A “proposed solution” is simply something that is in the right form for a solution. 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For example, a coloring that may or may not have only k colors, and may or may not have distinct colors for adjacent nodes.</a:t>
            </a:r>
          </a:p>
          <a:p>
            <a:pPr>
              <a:lnSpc>
                <a:spcPct val="90000"/>
              </a:lnSpc>
            </a:pPr>
            <a:r>
              <a:rPr lang="en-US" dirty="0"/>
              <a:t>The problem is in </a:t>
            </a:r>
            <a:r>
              <a:rPr lang="en-US" i="1" dirty="0"/>
              <a:t>NP </a:t>
            </a:r>
            <a:r>
              <a:rPr lang="en-US" dirty="0" err="1"/>
              <a:t>iff</a:t>
            </a:r>
            <a:r>
              <a:rPr lang="en-US" dirty="0"/>
              <a:t> there is a polynomial-time </a:t>
            </a:r>
            <a:r>
              <a:rPr lang="en-US" dirty="0" smtClean="0"/>
              <a:t>(in N) algorithm </a:t>
            </a:r>
            <a:r>
              <a:rPr lang="en-US" dirty="0"/>
              <a:t>that can check a proposed solution to see if it really is a solution.</a:t>
            </a:r>
          </a:p>
        </p:txBody>
      </p:sp>
    </p:spTree>
    <p:extLst>
      <p:ext uri="{BB962C8B-B14F-4D97-AF65-F5344CB8AC3E}">
        <p14:creationId xmlns:p14="http://schemas.microsoft.com/office/powerpoint/2010/main" val="82018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Still more details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 nondeterministic algorithm has two phases and an output step.</a:t>
            </a:r>
          </a:p>
          <a:p>
            <a:r>
              <a:rPr lang="en-US" dirty="0"/>
              <a:t>The nondeterministic “guessing” phase, in which the proposed solution is produced. It will be a solution if there is one. </a:t>
            </a:r>
          </a:p>
          <a:p>
            <a:r>
              <a:rPr lang="en-US" dirty="0"/>
              <a:t>The deterministic verifying phase, in which the proposed solution is checked to see if it is indeed a solution.</a:t>
            </a:r>
          </a:p>
          <a:p>
            <a:r>
              <a:rPr lang="en-US" dirty="0"/>
              <a:t>Output “yes” or “no”.</a:t>
            </a:r>
          </a:p>
        </p:txBody>
      </p:sp>
    </p:spTree>
    <p:extLst>
      <p:ext uri="{BB962C8B-B14F-4D97-AF65-F5344CB8AC3E}">
        <p14:creationId xmlns:p14="http://schemas.microsoft.com/office/powerpoint/2010/main" val="202670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Kruskal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229600" cy="5638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Assume vertices are numbered 1...n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(n = |V|)</a:t>
            </a:r>
          </a:p>
          <a:p>
            <a:pPr>
              <a:spcBef>
                <a:spcPts val="200"/>
              </a:spcBef>
              <a:buNone/>
            </a:pPr>
            <a:r>
              <a:rPr lang="en-US" sz="2900" dirty="0" smtClean="0"/>
              <a:t>Sort edge list by weight (increasing order)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for i = 1..n: </a:t>
            </a:r>
            <a:br>
              <a:rPr lang="en-US" sz="28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makeset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(i)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, count, result = 1, 0, []</a:t>
            </a:r>
            <a:br>
              <a:rPr lang="en-US" sz="2800" dirty="0" smtClean="0">
                <a:latin typeface="Courier New" pitchFamily="49" charset="0"/>
                <a:cs typeface="Courier New" pitchFamily="49" charset="0"/>
              </a:rPr>
            </a:br>
            <a:endParaRPr lang="en-US" sz="19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while count &lt; n-1: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if findset(edgelist[i].v) != </a:t>
            </a:r>
            <a:br>
              <a:rPr lang="da-DK" sz="2800" dirty="0" smtClean="0">
                <a:latin typeface="Courier New" pitchFamily="49" charset="0"/>
                <a:cs typeface="Courier New" pitchFamily="49" charset="0"/>
              </a:rPr>
            </a:b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findset(edgelist[i].w):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	  result += [edgelist[i]]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 count += 1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 union(edgelist[i].v, edgelist[i].w)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+= 1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return result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751344"/>
            <a:ext cx="2743200" cy="1938992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What can we say about efficiency of this algorithm (in terms of n=|V| and m=|E|)?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 smtClean="0"/>
              <a:t>Implement Disjoint Set ADT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31546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Each disjoint set is a tree, with the </a:t>
            </a:r>
            <a:r>
              <a:rPr lang="en-US" dirty="0" smtClean="0"/>
              <a:t>"marked" (canonical) </a:t>
            </a:r>
            <a:r>
              <a:rPr lang="en-US" dirty="0"/>
              <a:t>element as its </a:t>
            </a:r>
            <a:r>
              <a:rPr lang="en-US" dirty="0" smtClean="0"/>
              <a:t>root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Efficient representation of </a:t>
            </a:r>
            <a:r>
              <a:rPr lang="en-US" dirty="0" smtClean="0"/>
              <a:t>these </a:t>
            </a:r>
            <a:r>
              <a:rPr lang="en-US" dirty="0"/>
              <a:t>trees: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an array called </a:t>
            </a:r>
            <a:r>
              <a:rPr lang="en-US" i="1" dirty="0"/>
              <a:t>parent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parent[i] contains the </a:t>
            </a:r>
            <a:r>
              <a:rPr lang="en-US" dirty="0" smtClean="0"/>
              <a:t>index of  </a:t>
            </a:r>
            <a:r>
              <a:rPr lang="en-US" dirty="0"/>
              <a:t>i’s parent.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i is </a:t>
            </a:r>
            <a:r>
              <a:rPr lang="en-US" dirty="0" smtClean="0"/>
              <a:t>a root</a:t>
            </a:r>
            <a:r>
              <a:rPr lang="en-US" dirty="0"/>
              <a:t>, parent[i]=</a:t>
            </a:r>
            <a:r>
              <a:rPr lang="en-US" dirty="0" smtClean="0"/>
              <a:t>i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371600" y="3886200"/>
            <a:ext cx="5410200" cy="1819662"/>
            <a:chOff x="1371600" y="3886200"/>
            <a:chExt cx="5410200" cy="1819662"/>
          </a:xfrm>
        </p:grpSpPr>
        <p:sp>
          <p:nvSpPr>
            <p:cNvPr id="2" name="TextBox 1"/>
            <p:cNvSpPr txBox="1"/>
            <p:nvPr/>
          </p:nvSpPr>
          <p:spPr>
            <a:xfrm>
              <a:off x="2552700" y="4499670"/>
              <a:ext cx="533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4</a:t>
              </a:r>
              <a:endParaRPr lang="en-US" sz="22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752600" y="4512975"/>
              <a:ext cx="533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2</a:t>
              </a:r>
              <a:endParaRPr lang="en-US" sz="22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133600" y="3886200"/>
              <a:ext cx="533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5</a:t>
              </a:r>
              <a:endParaRPr lang="en-US" sz="22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71600" y="5274975"/>
              <a:ext cx="533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8</a:t>
              </a:r>
              <a:endParaRPr lang="en-US" sz="22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248400" y="4528215"/>
              <a:ext cx="533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6</a:t>
              </a:r>
              <a:endParaRPr lang="en-US" sz="22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181600" y="4512975"/>
              <a:ext cx="533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3</a:t>
              </a:r>
              <a:endParaRPr lang="en-US" sz="22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715000" y="3886200"/>
              <a:ext cx="533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7</a:t>
              </a:r>
              <a:endParaRPr lang="en-US" sz="22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038600" y="3886200"/>
              <a:ext cx="533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1</a:t>
              </a:r>
              <a:endParaRPr lang="en-US" sz="2200" dirty="0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1999488" y="4251960"/>
              <a:ext cx="210312" cy="320040"/>
            </a:xfrm>
            <a:prstGeom prst="line">
              <a:avLst/>
            </a:prstGeom>
            <a:ln w="349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5506212" y="4251960"/>
              <a:ext cx="210312" cy="320040"/>
            </a:xfrm>
            <a:prstGeom prst="line">
              <a:avLst/>
            </a:prstGeom>
            <a:ln w="349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2362200" y="4217499"/>
              <a:ext cx="304800" cy="388961"/>
            </a:xfrm>
            <a:prstGeom prst="line">
              <a:avLst/>
            </a:prstGeom>
            <a:ln w="349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6019800" y="4183039"/>
              <a:ext cx="304800" cy="388961"/>
            </a:xfrm>
            <a:prstGeom prst="line">
              <a:avLst/>
            </a:prstGeom>
            <a:ln w="349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1600200" y="4953000"/>
              <a:ext cx="210312" cy="320040"/>
            </a:xfrm>
            <a:prstGeom prst="line">
              <a:avLst/>
            </a:prstGeom>
            <a:ln w="349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669380"/>
              </p:ext>
            </p:extLst>
          </p:nvPr>
        </p:nvGraphicFramePr>
        <p:xfrm>
          <a:off x="1905000" y="5604510"/>
          <a:ext cx="4876800" cy="872490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1371600"/>
                <a:gridCol w="319024"/>
                <a:gridCol w="455168"/>
                <a:gridCol w="455168"/>
                <a:gridCol w="455168"/>
                <a:gridCol w="455168"/>
                <a:gridCol w="455168"/>
                <a:gridCol w="455168"/>
                <a:gridCol w="455168"/>
              </a:tblGrid>
              <a:tr h="3808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i</a:t>
                      </a:r>
                      <a:endParaRPr lang="en-US" sz="2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1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2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3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4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5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6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7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8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808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parent[i]</a:t>
                      </a:r>
                      <a:endParaRPr lang="en-US" sz="2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1</a:t>
                      </a:r>
                      <a:endParaRPr lang="en-US" sz="2800" b="1" i="0" u="none" strike="noStrike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5</a:t>
                      </a:r>
                      <a:endParaRPr lang="en-US" sz="2800" b="1" i="0" u="none" strike="noStrike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7</a:t>
                      </a:r>
                      <a:endParaRPr lang="en-US" sz="2800" b="1" i="0" u="none" strike="noStrike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5</a:t>
                      </a:r>
                      <a:endParaRPr lang="en-US" sz="2800" b="1" i="0" u="none" strike="noStrike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5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7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7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2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818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this representation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066800"/>
            <a:ext cx="8229600" cy="4495800"/>
          </a:xfrm>
        </p:spPr>
        <p:txBody>
          <a:bodyPr>
            <a:normAutofit/>
          </a:bodyPr>
          <a:lstStyle/>
          <a:p>
            <a:r>
              <a:rPr lang="en-US" sz="2400" dirty="0" err="1"/>
              <a:t>makeset</a:t>
            </a: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):</a:t>
            </a:r>
          </a:p>
          <a:p>
            <a:r>
              <a:rPr lang="en-US" sz="2400" dirty="0" err="1"/>
              <a:t>findset</a:t>
            </a: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):</a:t>
            </a:r>
          </a:p>
          <a:p>
            <a:r>
              <a:rPr lang="en-US" sz="2400" dirty="0" err="1"/>
              <a:t>mergetrees</a:t>
            </a:r>
            <a:r>
              <a:rPr lang="en-US" sz="2400" dirty="0"/>
              <a:t>(</a:t>
            </a:r>
            <a:r>
              <a:rPr lang="en-US" sz="2400" dirty="0" err="1"/>
              <a:t>i,j</a:t>
            </a:r>
            <a:r>
              <a:rPr lang="en-US" sz="2400" dirty="0"/>
              <a:t>):</a:t>
            </a:r>
          </a:p>
          <a:p>
            <a:pPr lvl="1"/>
            <a:r>
              <a:rPr lang="en-US" sz="2400" dirty="0"/>
              <a:t>assume that </a:t>
            </a:r>
            <a:r>
              <a:rPr lang="en-US" sz="2400" dirty="0" err="1"/>
              <a:t>i</a:t>
            </a:r>
            <a:r>
              <a:rPr lang="en-US" sz="2400" dirty="0"/>
              <a:t> and j are the marked elements from </a:t>
            </a:r>
            <a:r>
              <a:rPr lang="en-US" sz="2400" dirty="0" smtClean="0"/>
              <a:t>different </a:t>
            </a:r>
            <a:r>
              <a:rPr lang="en-US" sz="2400" dirty="0"/>
              <a:t>sets.</a:t>
            </a:r>
          </a:p>
          <a:p>
            <a:r>
              <a:rPr lang="en-US" sz="2400" dirty="0"/>
              <a:t>union(</a:t>
            </a:r>
            <a:r>
              <a:rPr lang="en-US" sz="2400" dirty="0" err="1"/>
              <a:t>i,j</a:t>
            </a:r>
            <a:r>
              <a:rPr lang="en-US" sz="2400" dirty="0" smtClean="0"/>
              <a:t>):</a:t>
            </a:r>
          </a:p>
          <a:p>
            <a:pPr lvl="1"/>
            <a:r>
              <a:rPr lang="en-US" sz="2400" dirty="0" smtClean="0"/>
              <a:t>assume that </a:t>
            </a:r>
            <a:r>
              <a:rPr lang="en-US" sz="2400" dirty="0" err="1" smtClean="0"/>
              <a:t>i</a:t>
            </a:r>
            <a:r>
              <a:rPr lang="en-US" sz="2400" dirty="0" smtClean="0"/>
              <a:t> and j are elements from different sets</a:t>
            </a:r>
          </a:p>
          <a:p>
            <a:pPr lvl="1"/>
            <a:endParaRPr lang="en-US" sz="2400" dirty="0">
              <a:solidFill>
                <a:srgbClr val="FFFF29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905000" y="827157"/>
            <a:ext cx="3733800" cy="72199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>
              <a:lnSpc>
                <a:spcPct val="93000"/>
              </a:lnSpc>
            </a:pPr>
            <a:r>
              <a:rPr lang="en-US" sz="22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200" i="1" dirty="0" smtClean="0">
                <a:latin typeface="Courier New" pitchFamily="49" charset="0"/>
                <a:cs typeface="Courier New" pitchFamily="49" charset="0"/>
              </a:rPr>
              <a:t> makeset1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2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defTabSz="457200">
              <a:lnSpc>
                <a:spcPct val="93000"/>
              </a:lnSpc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2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2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endParaRPr lang="en-US" sz="2200" i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807527" y="786080"/>
            <a:ext cx="4343400" cy="13830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>
              <a:lnSpc>
                <a:spcPct val="95000"/>
              </a:lnSpc>
            </a:pPr>
            <a:r>
              <a:rPr lang="en-US" sz="2200" b="1" i="1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200" i="1" dirty="0" smtClean="0">
                <a:latin typeface="Courier New" pitchFamily="49" charset="0"/>
                <a:cs typeface="Courier New" pitchFamily="49" charset="0"/>
              </a:rPr>
              <a:t> findset1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200" i="1" dirty="0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defTabSz="457200">
              <a:lnSpc>
                <a:spcPct val="95000"/>
              </a:lnSpc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!= </a:t>
            </a:r>
            <a:r>
              <a:rPr lang="en-US" sz="22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2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defTabSz="457200">
              <a:lnSpc>
                <a:spcPct val="95000"/>
              </a:lnSpc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 		</a:t>
            </a:r>
            <a:r>
              <a:rPr lang="en-US" sz="22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2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2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200">
              <a:lnSpc>
                <a:spcPct val="95000"/>
              </a:lnSpc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endParaRPr lang="en-US" sz="2200" i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750127" y="2784902"/>
            <a:ext cx="4114800" cy="830997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mergetrees1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j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56309" y="4114800"/>
            <a:ext cx="8049491" cy="830997"/>
          </a:xfrm>
          <a:prstGeom prst="rect">
            <a:avLst/>
          </a:prstGeom>
          <a:solidFill>
            <a:srgbClr val="FFFF8B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union1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mergetrees1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findset1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findset1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))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6088" y="5386535"/>
            <a:ext cx="342091" cy="250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4</a:t>
            </a:r>
            <a:endParaRPr lang="en-US" sz="2200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5334000"/>
            <a:ext cx="342091" cy="250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2</a:t>
            </a:r>
            <a:endParaRPr lang="en-US" sz="2200" dirty="0"/>
          </a:p>
        </p:txBody>
      </p:sp>
      <p:sp>
        <p:nvSpPr>
          <p:cNvPr id="12" name="TextBox 11"/>
          <p:cNvSpPr txBox="1"/>
          <p:nvPr/>
        </p:nvSpPr>
        <p:spPr>
          <a:xfrm>
            <a:off x="648509" y="4876800"/>
            <a:ext cx="342091" cy="250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5</a:t>
            </a:r>
            <a:endParaRPr lang="en-US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228600" y="5838136"/>
            <a:ext cx="342091" cy="250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8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3356292" y="5403162"/>
            <a:ext cx="342091" cy="250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6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2672109" y="5394285"/>
            <a:ext cx="342091" cy="250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3</a:t>
            </a:r>
            <a:endParaRPr lang="en-US" sz="2200" dirty="0"/>
          </a:p>
        </p:txBody>
      </p:sp>
      <p:sp>
        <p:nvSpPr>
          <p:cNvPr id="16" name="TextBox 15"/>
          <p:cNvSpPr txBox="1"/>
          <p:nvPr/>
        </p:nvSpPr>
        <p:spPr>
          <a:xfrm>
            <a:off x="2971800" y="4876800"/>
            <a:ext cx="342091" cy="250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7</a:t>
            </a:r>
            <a:endParaRPr lang="en-US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1939056" y="5029200"/>
            <a:ext cx="342091" cy="250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631290" y="5242249"/>
            <a:ext cx="134882" cy="186417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2880296" y="5242249"/>
            <a:ext cx="134882" cy="186417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863912" y="5222176"/>
            <a:ext cx="195481" cy="226563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3209681" y="5202103"/>
            <a:ext cx="195481" cy="226563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375211" y="5650592"/>
            <a:ext cx="134882" cy="186417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329672" y="4928258"/>
            <a:ext cx="47638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tx2"/>
                </a:solidFill>
              </a:rPr>
              <a:t>Write these procedures on the board</a:t>
            </a:r>
            <a:endParaRPr lang="en-US" sz="2200" dirty="0">
              <a:solidFill>
                <a:schemeClr val="tx2"/>
              </a:solidFill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243017"/>
              </p:ext>
            </p:extLst>
          </p:nvPr>
        </p:nvGraphicFramePr>
        <p:xfrm>
          <a:off x="1968793" y="5808083"/>
          <a:ext cx="4876800" cy="872490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1371600"/>
                <a:gridCol w="319024"/>
                <a:gridCol w="455168"/>
                <a:gridCol w="455168"/>
                <a:gridCol w="455168"/>
                <a:gridCol w="455168"/>
                <a:gridCol w="455168"/>
                <a:gridCol w="455168"/>
                <a:gridCol w="455168"/>
              </a:tblGrid>
              <a:tr h="3808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i</a:t>
                      </a:r>
                      <a:endParaRPr lang="en-US" sz="2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1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2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3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4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5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6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7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8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808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parent[i]</a:t>
                      </a:r>
                      <a:endParaRPr lang="en-US" sz="2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1</a:t>
                      </a:r>
                      <a:endParaRPr lang="en-US" sz="2800" b="1" i="0" u="none" strike="noStrike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5</a:t>
                      </a:r>
                      <a:endParaRPr lang="en-US" sz="2800" b="1" i="0" u="none" strike="noStrike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7</a:t>
                      </a:r>
                      <a:endParaRPr lang="en-US" sz="2800" b="1" i="0" u="none" strike="noStrike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5</a:t>
                      </a:r>
                      <a:endParaRPr lang="en-US" sz="2800" b="1" i="0" u="none" strike="noStrike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5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7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7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2</a:t>
                      </a:r>
                      <a:endParaRPr lang="en-US" sz="2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8E8E8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Assume that we are going to do n </a:t>
            </a:r>
            <a:r>
              <a:rPr lang="en-US" dirty="0" err="1"/>
              <a:t>makeset</a:t>
            </a:r>
            <a:r>
              <a:rPr lang="en-US" dirty="0"/>
              <a:t> operations followed by m union/find operations</a:t>
            </a:r>
          </a:p>
          <a:p>
            <a:r>
              <a:rPr lang="en-US" dirty="0"/>
              <a:t>time for </a:t>
            </a:r>
            <a:r>
              <a:rPr lang="en-US" dirty="0" err="1"/>
              <a:t>makeset</a:t>
            </a:r>
            <a:r>
              <a:rPr lang="en-US" dirty="0"/>
              <a:t>?</a:t>
            </a:r>
          </a:p>
          <a:p>
            <a:r>
              <a:rPr lang="en-US" dirty="0"/>
              <a:t>worst case time for </a:t>
            </a:r>
            <a:r>
              <a:rPr lang="en-US" dirty="0" err="1"/>
              <a:t>findset</a:t>
            </a:r>
            <a:r>
              <a:rPr lang="en-US" dirty="0"/>
              <a:t>?</a:t>
            </a:r>
          </a:p>
          <a:p>
            <a:r>
              <a:rPr lang="en-US" dirty="0"/>
              <a:t>worst case time for union?</a:t>
            </a:r>
          </a:p>
          <a:p>
            <a:r>
              <a:rPr lang="en-US" dirty="0"/>
              <a:t>Worst case for all  m union/find operations?</a:t>
            </a:r>
          </a:p>
          <a:p>
            <a:r>
              <a:rPr lang="en-US" dirty="0"/>
              <a:t>worst case for total?</a:t>
            </a:r>
          </a:p>
          <a:p>
            <a:r>
              <a:rPr lang="en-US" dirty="0"/>
              <a:t>What if m &lt; n?</a:t>
            </a:r>
          </a:p>
          <a:p>
            <a:r>
              <a:rPr lang="en-US" dirty="0"/>
              <a:t>Write the formula to use min</a:t>
            </a:r>
          </a:p>
        </p:txBody>
      </p:sp>
    </p:spTree>
    <p:extLst>
      <p:ext uri="{BB962C8B-B14F-4D97-AF65-F5344CB8AC3E}">
        <p14:creationId xmlns:p14="http://schemas.microsoft.com/office/powerpoint/2010/main" val="3803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581400" y="2362200"/>
            <a:ext cx="5410200" cy="280076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def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mergetrees2(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height[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 &lt; height[j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]):  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 parent[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 = j</a:t>
            </a: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height[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 &gt; height[j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  		parent[j] = </a:t>
            </a:r>
            <a:r>
              <a:rPr lang="en-US" sz="2200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   	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parent[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 = j</a:t>
            </a: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height[j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 = height[j] +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914400"/>
          </a:xfrm>
        </p:spPr>
        <p:txBody>
          <a:bodyPr/>
          <a:lstStyle/>
          <a:p>
            <a:r>
              <a:rPr lang="en-US" sz="3600" dirty="0" smtClean="0"/>
              <a:t>Can </a:t>
            </a:r>
            <a:r>
              <a:rPr lang="en-US" sz="3600" dirty="0"/>
              <a:t>we keep the trees from growing so fast?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686800" cy="594360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dirty="0"/>
              <a:t>Make the shorter </a:t>
            </a:r>
            <a:r>
              <a:rPr lang="en-US" dirty="0" smtClean="0"/>
              <a:t>tree the </a:t>
            </a:r>
            <a:r>
              <a:rPr lang="en-US" dirty="0"/>
              <a:t>child of the taller </a:t>
            </a:r>
            <a:r>
              <a:rPr lang="en-US" dirty="0" smtClean="0"/>
              <a:t>one</a:t>
            </a:r>
            <a:endParaRPr lang="en-US" dirty="0"/>
          </a:p>
          <a:p>
            <a:pPr>
              <a:spcBef>
                <a:spcPts val="300"/>
              </a:spcBef>
            </a:pPr>
            <a:r>
              <a:rPr lang="en-US" dirty="0"/>
              <a:t>What do we need to add to the representation?</a:t>
            </a:r>
          </a:p>
          <a:p>
            <a:pPr>
              <a:spcBef>
                <a:spcPts val="300"/>
              </a:spcBef>
            </a:pPr>
            <a:r>
              <a:rPr lang="en-US" dirty="0"/>
              <a:t>rewrite </a:t>
            </a:r>
            <a:r>
              <a:rPr lang="en-US" dirty="0" err="1"/>
              <a:t>makeset</a:t>
            </a:r>
            <a:r>
              <a:rPr lang="en-US" dirty="0"/>
              <a:t>, </a:t>
            </a:r>
            <a:r>
              <a:rPr lang="en-US" dirty="0" err="1"/>
              <a:t>mergetrees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findset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union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are </a:t>
            </a:r>
            <a:r>
              <a:rPr lang="en-US" dirty="0"/>
              <a:t>unchanged. </a:t>
            </a:r>
          </a:p>
          <a:p>
            <a:r>
              <a:rPr lang="en-US" dirty="0"/>
              <a:t>What can we say about the maximum height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 k-node tree?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200364"/>
            <a:ext cx="3581400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makeset2(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parent[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height[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89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458200" cy="914400"/>
          </a:xfrm>
        </p:spPr>
        <p:txBody>
          <a:bodyPr/>
          <a:lstStyle/>
          <a:p>
            <a:r>
              <a:rPr lang="en-US" sz="3600" dirty="0" smtClean="0"/>
              <a:t>Theorem</a:t>
            </a:r>
            <a:r>
              <a:rPr lang="en-US" sz="3600" dirty="0"/>
              <a:t>:  max height of a k-node tree </a:t>
            </a:r>
            <a:r>
              <a:rPr lang="en-US" sz="3600" dirty="0" smtClean="0"/>
              <a:t>T produced </a:t>
            </a:r>
            <a:r>
              <a:rPr lang="en-US" sz="3600" dirty="0"/>
              <a:t>by these algorithms is </a:t>
            </a:r>
            <a:r>
              <a:rPr lang="en-US" sz="3600" dirty="0">
                <a:sym typeface="Symbol" pitchFamily="18" charset="2"/>
              </a:rPr>
              <a:t></a:t>
            </a:r>
            <a:r>
              <a:rPr lang="en-US" sz="3600" dirty="0" err="1"/>
              <a:t>lg</a:t>
            </a:r>
            <a:r>
              <a:rPr lang="en-US" sz="3600" dirty="0"/>
              <a:t> k</a:t>
            </a:r>
            <a:r>
              <a:rPr lang="en-US" sz="3600" dirty="0">
                <a:sym typeface="Symbol" pitchFamily="18" charset="2"/>
              </a:rPr>
              <a:t>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686800" cy="5562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Base case…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Induction </a:t>
            </a:r>
            <a:r>
              <a:rPr lang="en-US" dirty="0"/>
              <a:t>step: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Let T be a k-node </a:t>
            </a:r>
            <a:r>
              <a:rPr lang="en-US" dirty="0" smtClean="0"/>
              <a:t>tree (k &gt; 1)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Induction hypothesis</a:t>
            </a:r>
            <a:r>
              <a:rPr lang="en-US" dirty="0" smtClean="0"/>
              <a:t>…</a:t>
            </a:r>
            <a:endParaRPr lang="en-US" dirty="0"/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/>
              <a:t>T is the union of two trees: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with k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smtClean="0"/>
              <a:t>nodes and height h</a:t>
            </a:r>
            <a:r>
              <a:rPr lang="en-US" baseline="-25000" dirty="0" smtClean="0"/>
              <a:t>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T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with k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smtClean="0"/>
              <a:t>nodes and </a:t>
            </a:r>
            <a:r>
              <a:rPr lang="en-US" dirty="0"/>
              <a:t>height </a:t>
            </a:r>
            <a:r>
              <a:rPr lang="en-US" dirty="0" smtClean="0"/>
              <a:t>h</a:t>
            </a:r>
            <a:r>
              <a:rPr lang="en-US" baseline="-25000" dirty="0" smtClean="0"/>
              <a:t>2  </a:t>
            </a:r>
            <a:endParaRPr lang="en-US" dirty="0" smtClean="0"/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 smtClean="0"/>
              <a:t>What can we </a:t>
            </a:r>
            <a:r>
              <a:rPr lang="en-US" dirty="0" smtClean="0"/>
              <a:t>say about </a:t>
            </a:r>
            <a:r>
              <a:rPr lang="en-US" dirty="0" smtClean="0"/>
              <a:t>the </a:t>
            </a:r>
            <a:r>
              <a:rPr lang="en-US" dirty="0"/>
              <a:t>heights of these </a:t>
            </a:r>
            <a:r>
              <a:rPr lang="en-US" dirty="0" smtClean="0"/>
              <a:t>two trees</a:t>
            </a:r>
            <a:r>
              <a:rPr lang="en-US" dirty="0"/>
              <a:t>?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/>
              <a:t>Case 1: h</a:t>
            </a:r>
            <a:r>
              <a:rPr lang="en-US" baseline="-25000" dirty="0"/>
              <a:t>1</a:t>
            </a:r>
            <a:r>
              <a:rPr lang="en-US" dirty="0">
                <a:cs typeface="Tahoma" charset="0"/>
              </a:rPr>
              <a:t>≠h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Height of T is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>
                <a:cs typeface="Tahoma" charset="0"/>
              </a:rPr>
              <a:t>Case 2: </a:t>
            </a:r>
            <a:r>
              <a:rPr lang="en-US" dirty="0"/>
              <a:t>h</a:t>
            </a:r>
            <a:r>
              <a:rPr lang="en-US" baseline="-25000" dirty="0"/>
              <a:t>1</a:t>
            </a:r>
            <a:r>
              <a:rPr lang="en-US" dirty="0">
                <a:cs typeface="Tahoma" charset="0"/>
              </a:rPr>
              <a:t>=h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WLOG Assume k</a:t>
            </a:r>
            <a:r>
              <a:rPr lang="en-US" baseline="-25000" dirty="0">
                <a:cs typeface="Tahoma" charset="0"/>
              </a:rPr>
              <a:t>1</a:t>
            </a:r>
            <a:r>
              <a:rPr lang="en-US" dirty="0">
                <a:cs typeface="Tahoma" charset="0"/>
              </a:rPr>
              <a:t>≥k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Then k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≤k/2.  </a:t>
            </a:r>
            <a:r>
              <a:rPr lang="en-US" dirty="0" smtClean="0">
                <a:cs typeface="Tahoma" charset="0"/>
              </a:rPr>
              <a:t/>
            </a:r>
            <a:br>
              <a:rPr lang="en-US" dirty="0" smtClean="0">
                <a:cs typeface="Tahoma" charset="0"/>
              </a:rPr>
            </a:br>
            <a:r>
              <a:rPr lang="en-US" dirty="0" smtClean="0">
                <a:cs typeface="Tahoma" charset="0"/>
              </a:rPr>
              <a:t>Height </a:t>
            </a:r>
            <a:r>
              <a:rPr lang="en-US" dirty="0">
                <a:cs typeface="Tahoma" charset="0"/>
              </a:rPr>
              <a:t>of tree is </a:t>
            </a:r>
            <a:r>
              <a:rPr lang="en-US" dirty="0" smtClean="0">
                <a:cs typeface="Tahoma" charset="0"/>
              </a:rPr>
              <a:t/>
            </a:r>
            <a:br>
              <a:rPr lang="en-US" dirty="0" smtClean="0">
                <a:cs typeface="Tahoma" charset="0"/>
              </a:rPr>
            </a:br>
            <a:r>
              <a:rPr lang="en-US" dirty="0" smtClean="0">
                <a:cs typeface="Tahoma" charset="0"/>
              </a:rPr>
              <a:t>    </a:t>
            </a:r>
            <a:r>
              <a:rPr lang="en-US" dirty="0" smtClean="0">
                <a:sym typeface="Symbol" pitchFamily="18" charset="2"/>
              </a:rPr>
              <a:t>1 </a:t>
            </a:r>
            <a:r>
              <a:rPr lang="en-US" dirty="0">
                <a:sym typeface="Symbol" pitchFamily="18" charset="2"/>
              </a:rPr>
              <a:t>+ h2 &lt;= 1 + </a:t>
            </a:r>
            <a:r>
              <a:rPr lang="en-US" dirty="0" err="1"/>
              <a:t>lg</a:t>
            </a:r>
            <a:r>
              <a:rPr lang="en-US" dirty="0"/>
              <a:t> k</a:t>
            </a:r>
            <a:r>
              <a:rPr lang="en-US" baseline="-25000" dirty="0"/>
              <a:t>2</a:t>
            </a:r>
            <a:r>
              <a:rPr lang="en-US" dirty="0">
                <a:sym typeface="Symbol" pitchFamily="18" charset="2"/>
              </a:rPr>
              <a:t> &lt;= 1 + </a:t>
            </a:r>
            <a:r>
              <a:rPr lang="en-US" dirty="0" err="1"/>
              <a:t>lg</a:t>
            </a:r>
            <a:r>
              <a:rPr lang="en-US" dirty="0"/>
              <a:t> k/2</a:t>
            </a:r>
            <a:r>
              <a:rPr lang="en-US" dirty="0">
                <a:sym typeface="Symbol" pitchFamily="18" charset="2"/>
              </a:rPr>
              <a:t> </a:t>
            </a:r>
            <a:r>
              <a:rPr lang="en-US" dirty="0" smtClean="0">
                <a:sym typeface="Symbol" pitchFamily="18" charset="2"/>
              </a:rPr>
              <a:t/>
            </a:r>
            <a:br>
              <a:rPr lang="en-US" dirty="0" smtClean="0">
                <a:sym typeface="Symbol" pitchFamily="18" charset="2"/>
              </a:rPr>
            </a:br>
            <a:r>
              <a:rPr lang="en-US" dirty="0" smtClean="0">
                <a:sym typeface="Symbol" pitchFamily="18" charset="2"/>
              </a:rPr>
              <a:t>                  = </a:t>
            </a:r>
            <a:r>
              <a:rPr lang="en-US" dirty="0">
                <a:sym typeface="Symbol" pitchFamily="18" charset="2"/>
              </a:rPr>
              <a:t>1 + </a:t>
            </a:r>
            <a:r>
              <a:rPr lang="en-US" dirty="0" err="1"/>
              <a:t>lg</a:t>
            </a:r>
            <a:r>
              <a:rPr lang="en-US" dirty="0"/>
              <a:t> k - 1</a:t>
            </a:r>
            <a:r>
              <a:rPr lang="en-US" dirty="0">
                <a:sym typeface="Symbol" pitchFamily="18" charset="2"/>
              </a:rPr>
              <a:t> = </a:t>
            </a:r>
            <a:r>
              <a:rPr lang="en-US" dirty="0" err="1"/>
              <a:t>lg</a:t>
            </a:r>
            <a:r>
              <a:rPr lang="en-US" dirty="0"/>
              <a:t> k</a:t>
            </a:r>
            <a:r>
              <a:rPr lang="en-US" dirty="0">
                <a:sym typeface="Symbol" pitchFamily="18" charset="2"/>
              </a:rPr>
              <a:t> </a:t>
            </a:r>
            <a:endParaRPr lang="en-US" dirty="0"/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endParaRPr lang="en-US" dirty="0"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2955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36725</TotalTime>
  <Words>2234</Words>
  <Application>Microsoft Office PowerPoint</Application>
  <PresentationFormat>On-screen Show (4:3)</PresentationFormat>
  <Paragraphs>354</Paragraphs>
  <Slides>31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Arial Black</vt:lpstr>
      <vt:lpstr>Calibri</vt:lpstr>
      <vt:lpstr>Consolas</vt:lpstr>
      <vt:lpstr>Courier New</vt:lpstr>
      <vt:lpstr>Symbol</vt:lpstr>
      <vt:lpstr>Tahoma</vt:lpstr>
      <vt:lpstr>Default Design</vt:lpstr>
      <vt:lpstr>PowerPoint Presentation</vt:lpstr>
      <vt:lpstr>Data Structures for Kruskal</vt:lpstr>
      <vt:lpstr>Example of operations</vt:lpstr>
      <vt:lpstr>Kruskal Algorithm</vt:lpstr>
      <vt:lpstr>Implement Disjoint Set ADT</vt:lpstr>
      <vt:lpstr>Using this representation</vt:lpstr>
      <vt:lpstr>Analysis</vt:lpstr>
      <vt:lpstr>Can we keep the trees from growing so fast?</vt:lpstr>
      <vt:lpstr>Theorem:  max height of a k-node tree T produced by these algorithms is lg k</vt:lpstr>
      <vt:lpstr>Worst-case running time</vt:lpstr>
      <vt:lpstr>Speed it up a little more</vt:lpstr>
      <vt:lpstr>Makeset</vt:lpstr>
      <vt:lpstr>Findset</vt:lpstr>
      <vt:lpstr>Mergetrees</vt:lpstr>
      <vt:lpstr>Analysis</vt:lpstr>
      <vt:lpstr>Intro to computational Complexity</vt:lpstr>
      <vt:lpstr>The Law of the Algorithm Jungle</vt:lpstr>
      <vt:lpstr>Polynomial time vs exponential time</vt:lpstr>
      <vt:lpstr>Decision problems</vt:lpstr>
      <vt:lpstr>Decision problem definition</vt:lpstr>
      <vt:lpstr>Decision problem examples</vt:lpstr>
      <vt:lpstr>Decision problem example</vt:lpstr>
      <vt:lpstr>Decision problem example</vt:lpstr>
      <vt:lpstr>Reduction</vt:lpstr>
      <vt:lpstr>Classic 473 reduction</vt:lpstr>
      <vt:lpstr>Definition of the class P</vt:lpstr>
      <vt:lpstr>Example of a problem in P</vt:lpstr>
      <vt:lpstr>Example: Clique problems</vt:lpstr>
      <vt:lpstr>The problem class NP</vt:lpstr>
      <vt:lpstr>More details</vt:lpstr>
      <vt:lpstr>Still more details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Claude Anderson</cp:lastModifiedBy>
  <cp:revision>784</cp:revision>
  <cp:lastPrinted>2017-02-13T12:58:47Z</cp:lastPrinted>
  <dcterms:modified xsi:type="dcterms:W3CDTF">2017-02-13T13:48:16Z</dcterms:modified>
</cp:coreProperties>
</file>