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427" r:id="rId3"/>
    <p:sldId id="420" r:id="rId4"/>
    <p:sldId id="424" r:id="rId5"/>
    <p:sldId id="428" r:id="rId6"/>
    <p:sldId id="429" r:id="rId7"/>
    <p:sldId id="430" r:id="rId8"/>
    <p:sldId id="431" r:id="rId9"/>
    <p:sldId id="432" r:id="rId10"/>
    <p:sldId id="433" r:id="rId11"/>
    <p:sldId id="434" r:id="rId12"/>
    <p:sldId id="435" r:id="rId13"/>
    <p:sldId id="436" r:id="rId14"/>
    <p:sldId id="437" r:id="rId15"/>
    <p:sldId id="438" r:id="rId16"/>
    <p:sldId id="441" r:id="rId17"/>
    <p:sldId id="442" r:id="rId18"/>
    <p:sldId id="443" r:id="rId19"/>
    <p:sldId id="444" r:id="rId20"/>
    <p:sldId id="439" r:id="rId21"/>
    <p:sldId id="440" r:id="rId22"/>
    <p:sldId id="445" r:id="rId23"/>
    <p:sldId id="446" r:id="rId24"/>
    <p:sldId id="447" r:id="rId25"/>
    <p:sldId id="448" r:id="rId26"/>
    <p:sldId id="449" r:id="rId27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7E9D"/>
    <a:srgbClr val="191919"/>
    <a:srgbClr val="F2FDF7"/>
    <a:srgbClr val="800040"/>
    <a:srgbClr val="FF0080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739" autoAdjust="0"/>
    <p:restoredTop sz="57880" autoAdjust="0"/>
  </p:normalViewPr>
  <p:slideViewPr>
    <p:cSldViewPr snapToObjects="1">
      <p:cViewPr varScale="1">
        <p:scale>
          <a:sx n="60" d="100"/>
          <a:sy n="60" d="100"/>
        </p:scale>
        <p:origin x="2652" y="78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02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9" tIns="46569" rIns="93139" bIns="4656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5" y="3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9" tIns="46569" rIns="93139" bIns="4656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3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9" tIns="46569" rIns="93139" bIns="4656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5" y="8831583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9" tIns="46569" rIns="93139" bIns="4656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7100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9" tIns="46569" rIns="93139" bIns="4656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7" y="3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9" tIns="46569" rIns="93139" bIns="4656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1" y="4415791"/>
            <a:ext cx="548640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9" tIns="46569" rIns="93139" bIns="465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9" tIns="46569" rIns="93139" bIns="4656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7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9" tIns="46569" rIns="93139" bIns="4656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1860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9093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3476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1908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about what is needed before revealing any  parts of this slide</a:t>
            </a:r>
          </a:p>
          <a:p>
            <a:endParaRPr lang="en-US" dirty="0" smtClean="0"/>
          </a:p>
          <a:p>
            <a:r>
              <a:rPr lang="en-US" dirty="0" smtClean="0"/>
              <a:t>A binary heap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9539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about what is needed before revealing any  parts of this slide</a:t>
            </a:r>
          </a:p>
          <a:p>
            <a:endParaRPr lang="en-US" dirty="0" smtClean="0"/>
          </a:p>
          <a:p>
            <a:r>
              <a:rPr lang="en-US" dirty="0" smtClean="0"/>
              <a:t>A binary heap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310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6842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5472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6162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9869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2467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432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8228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300" dirty="0"/>
              <a:t> g = </a:t>
            </a:r>
            <a:r>
              <a:rPr lang="en-US" sz="1300" dirty="0" err="1"/>
              <a:t>AdjancencyListGraph</a:t>
            </a:r>
            <a:r>
              <a:rPr lang="en-US" sz="1300" dirty="0"/>
              <a:t>(</a:t>
            </a:r>
          </a:p>
          <a:p>
            <a:r>
              <a:rPr lang="en-US" sz="1300" dirty="0"/>
              <a:t>            [[1, [(2, 4),(3, 2), (5, 3)]],</a:t>
            </a:r>
          </a:p>
          <a:p>
            <a:r>
              <a:rPr lang="en-US" sz="1300" dirty="0"/>
              <a:t>             [2, [(1, 4), (4, 5)]],</a:t>
            </a:r>
          </a:p>
          <a:p>
            <a:r>
              <a:rPr lang="en-US" sz="1300" dirty="0"/>
              <a:t>             [3, [(1, 2), (5, 6), (4, 1), (6,3)]],</a:t>
            </a:r>
          </a:p>
          <a:p>
            <a:r>
              <a:rPr lang="en-US" sz="1300" dirty="0"/>
              <a:t>             [4, [(2, 5), (6,6), (3,1)]],</a:t>
            </a:r>
          </a:p>
          <a:p>
            <a:r>
              <a:rPr lang="en-US" sz="1300" dirty="0"/>
              <a:t>             [5, [(1, 3), (3,6), (6,2)]],</a:t>
            </a:r>
          </a:p>
          <a:p>
            <a:r>
              <a:rPr lang="en-US" sz="1300" dirty="0"/>
              <a:t>             [6, [(5, 2), (3, 3), (4, 6)]]</a:t>
            </a:r>
          </a:p>
          <a:p>
            <a:r>
              <a:rPr lang="en-US" sz="1300" dirty="0"/>
              <a:t>             ])</a:t>
            </a:r>
          </a:p>
          <a:p>
            <a:endParaRPr lang="en-US" sz="1300" dirty="0"/>
          </a:p>
          <a:p>
            <a:r>
              <a:rPr lang="en-US" dirty="0" smtClean="0"/>
              <a:t>Show</a:t>
            </a:r>
            <a:r>
              <a:rPr lang="en-US" baseline="0" dirty="0" smtClean="0"/>
              <a:t> an example of what the parent array looks like.  Draw a rootless tree on the board, number the vertices, pick a start vertex and show parent array contents.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How many total calls to inner loop execute altogether?   Answer 2*|E| + |V|.  </a:t>
            </a:r>
          </a:p>
          <a:p>
            <a:r>
              <a:rPr lang="en-US" baseline="0" dirty="0" smtClean="0"/>
              <a:t>What is maximum  time for a single execution of the inner loop?   Answer log V</a:t>
            </a:r>
          </a:p>
          <a:p>
            <a:r>
              <a:rPr lang="en-US" baseline="0" dirty="0" smtClean="0"/>
              <a:t>Total time is Theta((|E| + |V|) log |V|) = Theta(|E| log |V|)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9348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389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0585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5375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69709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27023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Animated slide.  Figure each out</a:t>
            </a:r>
            <a:r>
              <a:rPr lang="en-US" baseline="0" dirty="0" smtClean="0"/>
              <a:t> together before revealing it</a:t>
            </a:r>
          </a:p>
          <a:p>
            <a:endParaRPr lang="en-US" baseline="0" dirty="0" smtClean="0"/>
          </a:p>
          <a:p>
            <a:pPr defTabSz="457133"/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 makeset1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</a:p>
          <a:p>
            <a:endParaRPr lang="en-US" dirty="0" smtClean="0"/>
          </a:p>
          <a:p>
            <a:pPr defTabSz="457133"/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 findset1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!=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		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</a:p>
          <a:p>
            <a:endParaRPr lang="en-US" dirty="0" smtClean="0"/>
          </a:p>
          <a:p>
            <a:pPr defTabSz="457133"/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mergetrees1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,</a:t>
            </a:r>
            <a:r>
              <a:rPr lang="en-US" i="1" dirty="0" err="1">
                <a:latin typeface="Courier New" pitchFamily="49" charset="0"/>
                <a:cs typeface="Courier New" pitchFamily="49" charset="0"/>
              </a:rPr>
              <a:t>j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133"/>
            <a:endParaRPr lang="en-US" i="1" dirty="0">
              <a:latin typeface="Courier New" pitchFamily="49" charset="0"/>
              <a:cs typeface="Courier New" pitchFamily="49" charset="0"/>
            </a:endParaRPr>
          </a:p>
          <a:p>
            <a:pPr defTabSz="457133"/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mergetrees1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,</a:t>
            </a:r>
            <a:r>
              <a:rPr lang="en-US" i="1" dirty="0" err="1">
                <a:latin typeface="Courier New" pitchFamily="49" charset="0"/>
                <a:cs typeface="Courier New" pitchFamily="49" charset="0"/>
              </a:rPr>
              <a:t>j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133"/>
            <a:endParaRPr lang="en-US" i="1" dirty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5722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33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1692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Consider doing this one on the board, and showing the slides later.</a:t>
            </a:r>
          </a:p>
          <a:p>
            <a:r>
              <a:rPr lang="en-US" dirty="0" smtClean="0"/>
              <a:t>If so, do not include the next two slides in the on-line PDF until </a:t>
            </a:r>
            <a:r>
              <a:rPr lang="en-US" smtClean="0"/>
              <a:t>after class.</a:t>
            </a:r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Write on board:</a:t>
            </a:r>
          </a:p>
          <a:p>
            <a:r>
              <a:rPr lang="en-US" dirty="0" smtClean="0"/>
              <a:t>Graph G</a:t>
            </a:r>
            <a:r>
              <a:rPr lang="en-US" baseline="0" dirty="0"/>
              <a:t> </a:t>
            </a:r>
            <a:r>
              <a:rPr lang="en-US" baseline="0" dirty="0" smtClean="0"/>
              <a:t>has MST T</a:t>
            </a:r>
          </a:p>
          <a:p>
            <a:r>
              <a:rPr lang="en-US" baseline="0" dirty="0" smtClean="0"/>
              <a:t>G' is a </a:t>
            </a:r>
            <a:r>
              <a:rPr lang="en-US" baseline="0" dirty="0" err="1" smtClean="0"/>
              <a:t>subgraph</a:t>
            </a:r>
            <a:r>
              <a:rPr lang="en-US" baseline="0" dirty="0" smtClean="0"/>
              <a:t> of T</a:t>
            </a:r>
          </a:p>
          <a:p>
            <a:r>
              <a:rPr lang="en-US" baseline="0" dirty="0" smtClean="0"/>
              <a:t>C is a connected component of G'</a:t>
            </a:r>
          </a:p>
          <a:p>
            <a:r>
              <a:rPr lang="en-US" baseline="0" dirty="0" smtClean="0"/>
              <a:t>e = (</a:t>
            </a:r>
            <a:r>
              <a:rPr lang="en-US" baseline="0" dirty="0" err="1" smtClean="0"/>
              <a:t>v,w</a:t>
            </a:r>
            <a:r>
              <a:rPr lang="en-US" baseline="0" dirty="0" smtClean="0"/>
              <a:t>) = minimal-weight-edge from C to G-C.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Then do the steps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167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Consider doing this one on the board, and showing the slides later.</a:t>
            </a:r>
          </a:p>
          <a:p>
            <a:endParaRPr lang="en-US" dirty="0" smtClean="0"/>
          </a:p>
          <a:p>
            <a:r>
              <a:rPr lang="en-US" b="1" dirty="0" smtClean="0"/>
              <a:t>Write on board:</a:t>
            </a:r>
          </a:p>
          <a:p>
            <a:r>
              <a:rPr lang="en-US" dirty="0" smtClean="0"/>
              <a:t>Graph G</a:t>
            </a:r>
            <a:r>
              <a:rPr lang="en-US" baseline="0" dirty="0"/>
              <a:t> </a:t>
            </a:r>
            <a:r>
              <a:rPr lang="en-US" baseline="0" dirty="0" smtClean="0"/>
              <a:t>has MST T</a:t>
            </a:r>
          </a:p>
          <a:p>
            <a:r>
              <a:rPr lang="en-US" baseline="0" dirty="0" smtClean="0"/>
              <a:t>G' is a </a:t>
            </a:r>
            <a:r>
              <a:rPr lang="en-US" baseline="0" dirty="0" err="1" smtClean="0"/>
              <a:t>subgraph</a:t>
            </a:r>
            <a:r>
              <a:rPr lang="en-US" baseline="0" dirty="0" smtClean="0"/>
              <a:t> of T</a:t>
            </a:r>
          </a:p>
          <a:p>
            <a:r>
              <a:rPr lang="en-US" baseline="0" dirty="0" smtClean="0"/>
              <a:t>C is a connected component of G'</a:t>
            </a:r>
          </a:p>
          <a:p>
            <a:r>
              <a:rPr lang="en-US" baseline="0" dirty="0" smtClean="0"/>
              <a:t>e = (</a:t>
            </a:r>
            <a:r>
              <a:rPr lang="en-US" baseline="0" dirty="0" err="1" smtClean="0"/>
              <a:t>v,w</a:t>
            </a:r>
            <a:r>
              <a:rPr lang="en-US" baseline="0" dirty="0" smtClean="0"/>
              <a:t>) = minimal-weight-edge from C to G-C.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Then do the steps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0289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 step: How do we know that such a v and w exist?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4842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457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lvl="1">
              <a:lnSpc>
                <a:spcPct val="80000"/>
              </a:lnSpc>
            </a:pPr>
            <a:r>
              <a:rPr lang="en-US" sz="2400" dirty="0"/>
              <a:t>Suppose that the most recently added edge is e = (v, w).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Let C be the component (of the “before adding e” MST </a:t>
            </a:r>
            <a:r>
              <a:rPr lang="en-US" sz="2400" dirty="0" err="1"/>
              <a:t>subgraph</a:t>
            </a:r>
            <a:r>
              <a:rPr lang="en-US" sz="2400" dirty="0"/>
              <a:t>) that contains v </a:t>
            </a:r>
          </a:p>
          <a:p>
            <a:pPr lvl="2">
              <a:lnSpc>
                <a:spcPct val="80000"/>
              </a:lnSpc>
            </a:pPr>
            <a:r>
              <a:rPr lang="en-US" sz="2000" dirty="0"/>
              <a:t>Note that there must be such a component and that it is unique.</a:t>
            </a:r>
          </a:p>
          <a:p>
            <a:pPr marL="914266" lvl="2" defTabSz="914266">
              <a:lnSpc>
                <a:spcPct val="80000"/>
              </a:lnSpc>
            </a:pPr>
            <a:r>
              <a:rPr lang="en-US" sz="2000" dirty="0"/>
              <a:t>Exists and is unique:  Every vertex is part of some component (Every vertex starts out as its own component.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Are all  of the conditions of MST lemma met?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Thus the new graph is a </a:t>
            </a:r>
            <a:r>
              <a:rPr lang="en-US" sz="2400" dirty="0" err="1"/>
              <a:t>subgraph</a:t>
            </a:r>
            <a:r>
              <a:rPr lang="en-US" sz="2400" dirty="0"/>
              <a:t> of some MST of G</a:t>
            </a:r>
          </a:p>
          <a:p>
            <a:endParaRPr lang="en-US" baseline="0" dirty="0" smtClean="0"/>
          </a:p>
          <a:p>
            <a:r>
              <a:rPr lang="en-US" baseline="0" dirty="0" smtClean="0"/>
              <a:t>Once we have the claim, it is easy to see that once you get N-1 edges, you have a MST.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873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-304800"/>
            <a:ext cx="8636000" cy="303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7200" b="1" dirty="0" smtClean="0"/>
              <a:t>MA/CSSE 473 </a:t>
            </a:r>
            <a:br>
              <a:rPr lang="en-US" sz="7200" b="1" dirty="0" smtClean="0"/>
            </a:br>
            <a:r>
              <a:rPr lang="en-US" sz="7200" b="1" dirty="0" smtClean="0"/>
              <a:t>Day </a:t>
            </a:r>
            <a:r>
              <a:rPr lang="en-US" sz="7200" b="1" dirty="0" smtClean="0"/>
              <a:t>36 </a:t>
            </a:r>
            <a:endParaRPr lang="en-US" sz="72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2362200"/>
            <a:ext cx="4495801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Student Questions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en-US" sz="2800" b="1" dirty="0" smtClean="0"/>
          </a:p>
          <a:p>
            <a:r>
              <a:rPr lang="en-US" sz="2800" b="1" dirty="0" smtClean="0"/>
              <a:t>More on Minimal </a:t>
            </a:r>
          </a:p>
          <a:p>
            <a:r>
              <a:rPr lang="en-US" sz="2800" b="1" dirty="0" smtClean="0"/>
              <a:t>Spanning Trees</a:t>
            </a:r>
            <a:br>
              <a:rPr lang="en-US" sz="2800" b="1" dirty="0" smtClean="0"/>
            </a:br>
            <a:endParaRPr lang="en-US" sz="2800" b="1" dirty="0" smtClean="0"/>
          </a:p>
          <a:p>
            <a:r>
              <a:rPr lang="en-US" sz="2800" b="1" dirty="0" smtClean="0"/>
              <a:t>Kruskal</a:t>
            </a:r>
          </a:p>
          <a:p>
            <a:endParaRPr lang="en-US" sz="2800" b="1" dirty="0"/>
          </a:p>
          <a:p>
            <a:r>
              <a:rPr lang="en-US" sz="2800" b="1" dirty="0" smtClean="0"/>
              <a:t>Prim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391400" cy="792162"/>
          </a:xfrm>
        </p:spPr>
        <p:txBody>
          <a:bodyPr/>
          <a:lstStyle/>
          <a:p>
            <a:r>
              <a:rPr lang="en-US" sz="4000"/>
              <a:t>Does Prim produce an MST?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Proof similar to </a:t>
            </a:r>
            <a:r>
              <a:rPr lang="en-US" dirty="0" err="1" smtClean="0"/>
              <a:t>Kruskal</a:t>
            </a:r>
            <a:r>
              <a:rPr lang="en-US" dirty="0"/>
              <a:t> </a:t>
            </a:r>
            <a:r>
              <a:rPr lang="en-US" dirty="0" smtClean="0"/>
              <a:t>(but slightly simpler)</a:t>
            </a:r>
            <a:endParaRPr lang="en-US" dirty="0"/>
          </a:p>
          <a:p>
            <a:r>
              <a:rPr lang="en-US" dirty="0" smtClean="0"/>
              <a:t>It's done in the textbook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38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dirty="0" smtClean="0"/>
              <a:t>Recap: Prim’s Algorithm for Minimal Spanning Tree</a:t>
            </a: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/>
              <a:t>Start with T as a single vertex of G (which</a:t>
            </a:r>
            <a:r>
              <a:rPr lang="en-US" i="1" dirty="0"/>
              <a:t> is</a:t>
            </a:r>
            <a:r>
              <a:rPr lang="en-US" dirty="0"/>
              <a:t> a MST for a single-node graph).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= 1 to n </a:t>
            </a:r>
            <a:r>
              <a:rPr lang="en-US" dirty="0" smtClean="0"/>
              <a:t>– 1:</a:t>
            </a:r>
            <a:endParaRPr lang="en-US" dirty="0"/>
          </a:p>
          <a:p>
            <a:pPr lvl="1"/>
            <a:r>
              <a:rPr lang="en-US" dirty="0"/>
              <a:t>Among all edges of G that connect a vertex in T to a vertex that is not yet in T, add to T a minimum-weight edge</a:t>
            </a:r>
            <a:r>
              <a:rPr lang="en-US" dirty="0" smtClean="0"/>
              <a:t>.</a:t>
            </a:r>
          </a:p>
          <a:p>
            <a:pPr lvl="1"/>
            <a:endParaRPr lang="en-US" sz="2000" dirty="0"/>
          </a:p>
          <a:p>
            <a:pPr marL="457200" lvl="1" indent="0">
              <a:buNone/>
            </a:pPr>
            <a:r>
              <a:rPr lang="en-US" dirty="0" smtClean="0"/>
              <a:t>At each stage, T is a MST for a connected </a:t>
            </a:r>
            <a:r>
              <a:rPr lang="en-US" dirty="0" err="1" smtClean="0"/>
              <a:t>subgraph</a:t>
            </a:r>
            <a:r>
              <a:rPr lang="en-US" dirty="0" smtClean="0"/>
              <a:t> of G</a:t>
            </a:r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We now examine Prim more closely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293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Data Structures for Prim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638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Start with adjacency-list representation of G</a:t>
            </a:r>
          </a:p>
          <a:p>
            <a:r>
              <a:rPr lang="en-US" dirty="0" smtClean="0"/>
              <a:t>Let V be all of the vertices of G, and let V</a:t>
            </a:r>
            <a:r>
              <a:rPr lang="en-US" baseline="-25000" dirty="0" smtClean="0"/>
              <a:t>T</a:t>
            </a:r>
            <a:r>
              <a:rPr lang="en-US" dirty="0" smtClean="0"/>
              <a:t> the subset consisting of the vertices that we have placed in the tree so far</a:t>
            </a:r>
          </a:p>
          <a:p>
            <a:r>
              <a:rPr lang="en-US" dirty="0" smtClean="0"/>
              <a:t>We need a way to keep track of "fringe" edges</a:t>
            </a:r>
          </a:p>
          <a:p>
            <a:pPr lvl="1"/>
            <a:r>
              <a:rPr lang="en-US" dirty="0" smtClean="0"/>
              <a:t>i.e. edges that have one vertex in V</a:t>
            </a:r>
            <a:r>
              <a:rPr lang="en-US" baseline="-25000" dirty="0" smtClean="0"/>
              <a:t>T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              and the other vertex in V – V</a:t>
            </a:r>
            <a:r>
              <a:rPr lang="en-US" baseline="-25000" dirty="0" smtClean="0"/>
              <a:t>T</a:t>
            </a:r>
            <a:endParaRPr lang="en-US" dirty="0" smtClean="0"/>
          </a:p>
          <a:p>
            <a:r>
              <a:rPr lang="en-US" dirty="0" smtClean="0"/>
              <a:t>Fringe edges need to be ordered by edge weight</a:t>
            </a:r>
          </a:p>
          <a:p>
            <a:pPr lvl="1"/>
            <a:r>
              <a:rPr lang="en-US" dirty="0" smtClean="0"/>
              <a:t>E.g., in a priority queue</a:t>
            </a:r>
          </a:p>
          <a:p>
            <a:r>
              <a:rPr lang="en-US" dirty="0" smtClean="0"/>
              <a:t>What is the most efficient way to implement a priority queue?</a:t>
            </a:r>
          </a:p>
        </p:txBody>
      </p:sp>
    </p:spTree>
    <p:extLst>
      <p:ext uri="{BB962C8B-B14F-4D97-AF65-F5344CB8AC3E}">
        <p14:creationId xmlns:p14="http://schemas.microsoft.com/office/powerpoint/2010/main" val="6707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r>
              <a:rPr lang="en-US" dirty="0" smtClean="0"/>
              <a:t>Prim detailed algorithm summary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763000" cy="6019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Create a </a:t>
            </a:r>
            <a:r>
              <a:rPr lang="en-US" b="1" dirty="0" err="1" smtClean="0"/>
              <a:t>minheap</a:t>
            </a:r>
            <a:r>
              <a:rPr lang="en-US" b="1" dirty="0"/>
              <a:t> </a:t>
            </a:r>
            <a:r>
              <a:rPr lang="en-US" dirty="0"/>
              <a:t>from </a:t>
            </a:r>
            <a:r>
              <a:rPr lang="en-US" dirty="0" smtClean="0"/>
              <a:t>the adjacency-list </a:t>
            </a:r>
            <a:r>
              <a:rPr lang="en-US" dirty="0"/>
              <a:t>representation of </a:t>
            </a:r>
            <a:r>
              <a:rPr lang="en-US" dirty="0" smtClean="0"/>
              <a:t>G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Each heap entry contains a vertex and its weight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The vertices in the heap are those not yet in T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Weight associated with each vertex v is the minimum weight of an edge that connects v to some vertex in T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If there is no such edge, v's weight is infinite</a:t>
            </a:r>
          </a:p>
          <a:p>
            <a:pPr lvl="2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Initially all vertices except </a:t>
            </a:r>
            <a:r>
              <a:rPr lang="en-US" b="1" i="1" dirty="0" smtClean="0">
                <a:solidFill>
                  <a:srgbClr val="0000FF"/>
                </a:solidFill>
              </a:rPr>
              <a:t>start</a:t>
            </a:r>
            <a:r>
              <a:rPr lang="en-US" b="1" dirty="0" smtClean="0">
                <a:solidFill>
                  <a:srgbClr val="0000FF"/>
                </a:solidFill>
              </a:rPr>
              <a:t> are in heap, have infinite weight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Vertices in the heap whose weights are not infinite are the fringe vertices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Fringe vertices are candidates to be the next vertex (with its associated edge) added to the tree</a:t>
            </a:r>
          </a:p>
          <a:p>
            <a:r>
              <a:rPr lang="en-US" b="1" dirty="0" smtClean="0"/>
              <a:t>Loop:</a:t>
            </a:r>
          </a:p>
          <a:p>
            <a:pPr lvl="1"/>
            <a:r>
              <a:rPr lang="en-US" dirty="0" smtClean="0"/>
              <a:t>Delete min weight vertex from heap, add it to T</a:t>
            </a:r>
          </a:p>
          <a:p>
            <a:pPr lvl="1"/>
            <a:r>
              <a:rPr lang="en-US" dirty="0" smtClean="0"/>
              <a:t>We may then be able to decrease the weights </a:t>
            </a:r>
            <a:br>
              <a:rPr lang="en-US" dirty="0" smtClean="0"/>
            </a:br>
            <a:r>
              <a:rPr lang="en-US" dirty="0" smtClean="0"/>
              <a:t>associated with one or vertices that are adjacent </a:t>
            </a:r>
            <a:br>
              <a:rPr lang="en-US" dirty="0" smtClean="0"/>
            </a:br>
            <a:r>
              <a:rPr lang="en-US" dirty="0" smtClean="0"/>
              <a:t>to v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342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152400"/>
            <a:ext cx="8229600" cy="762000"/>
          </a:xfrm>
        </p:spPr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3657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 need an operation that a standard binary heap doesn't support: </a:t>
            </a:r>
            <a:br>
              <a:rPr lang="en-US" dirty="0" smtClean="0"/>
            </a:br>
            <a:r>
              <a:rPr lang="en-US" dirty="0" smtClean="0"/>
              <a:t>  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decrease(vertex,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newWeight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en-US" dirty="0" smtClean="0"/>
              <a:t>Decreases the value associated with a heap element</a:t>
            </a:r>
          </a:p>
          <a:p>
            <a:r>
              <a:rPr lang="en-US" dirty="0" smtClean="0"/>
              <a:t>Instead of putting vertices and associated edge weights directly in the heap:</a:t>
            </a:r>
          </a:p>
          <a:p>
            <a:pPr lvl="1"/>
            <a:r>
              <a:rPr lang="en-US" dirty="0" smtClean="0"/>
              <a:t>Put them in an array called </a:t>
            </a:r>
            <a:r>
              <a:rPr lang="en-US" b="1" dirty="0" smtClean="0"/>
              <a:t>key[]</a:t>
            </a:r>
          </a:p>
          <a:p>
            <a:pPr lvl="1"/>
            <a:r>
              <a:rPr lang="en-US" dirty="0" smtClean="0"/>
              <a:t>Put references to them in the heap</a:t>
            </a:r>
          </a:p>
          <a:p>
            <a:pPr lvl="1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2492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 Heap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483617"/>
              </p:ext>
            </p:extLst>
          </p:nvPr>
        </p:nvGraphicFramePr>
        <p:xfrm>
          <a:off x="76200" y="1166647"/>
          <a:ext cx="8915401" cy="5171469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798721"/>
                <a:gridCol w="5787190"/>
                <a:gridCol w="1329490"/>
              </a:tblGrid>
              <a:tr h="495636">
                <a:tc>
                  <a:txBody>
                    <a:bodyPr/>
                    <a:lstStyle/>
                    <a:p>
                      <a:r>
                        <a:rPr lang="en-US" dirty="0" smtClean="0"/>
                        <a:t>operation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run time</a:t>
                      </a:r>
                      <a:endParaRPr lang="en-US" dirty="0"/>
                    </a:p>
                  </a:txBody>
                  <a:tcPr/>
                </a:tc>
              </a:tr>
              <a:tr h="495636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init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(key)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build a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MinHeap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 from the array of keys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z-Cyrl-AZ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Ѳ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(n)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87139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del()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delete and return (the</a:t>
                      </a:r>
                      <a:r>
                        <a:rPr lang="en-US" sz="2400" baseline="0" dirty="0" smtClean="0"/>
                        <a:t> location in key[ ] of ) the minimum element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z-Cyrl-AZ" sz="2400" dirty="0" smtClean="0">
                          <a:latin typeface="Calibri"/>
                        </a:rPr>
                        <a:t>Ѳ</a:t>
                      </a:r>
                      <a:r>
                        <a:rPr lang="en-US" sz="2400" dirty="0" smtClean="0">
                          <a:latin typeface="Calibri"/>
                        </a:rPr>
                        <a:t>(log n)</a:t>
                      </a:r>
                      <a:endParaRPr lang="en-US" sz="2400" dirty="0"/>
                    </a:p>
                  </a:txBody>
                  <a:tcPr/>
                </a:tc>
              </a:tr>
              <a:tr h="495636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isIn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(w)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is vertex w currently in the heap?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z-Cyrl-AZ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Ѳ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(1)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95636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keyVal</a:t>
                      </a:r>
                      <a:r>
                        <a:rPr lang="en-US" sz="2400" dirty="0" smtClean="0"/>
                        <a:t>(w)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The weight associated with vertex w (minimum weight of an edge from that vertex to some adjacent</a:t>
                      </a:r>
                      <a:r>
                        <a:rPr lang="en-US" sz="2400" baseline="0" dirty="0" smtClean="0"/>
                        <a:t> vertex that is in the tree).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Cyrl-AZ" sz="2400" dirty="0" smtClean="0">
                          <a:latin typeface="+mn-lt"/>
                        </a:rPr>
                        <a:t>Ѳ</a:t>
                      </a:r>
                      <a:r>
                        <a:rPr lang="en-US" sz="2400" dirty="0" smtClean="0">
                          <a:latin typeface="+mn-lt"/>
                        </a:rPr>
                        <a:t>(1)</a:t>
                      </a:r>
                      <a:endParaRPr lang="en-US" sz="2400" dirty="0" smtClean="0"/>
                    </a:p>
                  </a:txBody>
                  <a:tcPr/>
                </a:tc>
              </a:tr>
              <a:tr h="125868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decrease(w,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newWeight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changes the weight associated with vertex w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</a:rPr>
                        <a:t> to </a:t>
                      </a:r>
                      <a:r>
                        <a:rPr lang="en-US" sz="2400" baseline="0" dirty="0" err="1" smtClean="0">
                          <a:solidFill>
                            <a:schemeClr val="bg1"/>
                          </a:solidFill>
                        </a:rPr>
                        <a:t>newWeight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</a:rPr>
                        <a:t> (which must be smaller than w's current weight)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Cyrl-AZ" sz="2400" dirty="0" smtClean="0">
                          <a:solidFill>
                            <a:schemeClr val="bg1"/>
                          </a:solidFill>
                          <a:latin typeface="+mn-lt"/>
                        </a:rPr>
                        <a:t>Ѳ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n-lt"/>
                        </a:rPr>
                        <a:t>(log n)</a:t>
                      </a:r>
                      <a:endParaRPr lang="en-US" sz="2400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243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implementation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2819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An indirect heap.  We keep the keys in place in an array, and use another array, "</a:t>
            </a:r>
            <a:r>
              <a:rPr lang="en-US" dirty="0" err="1" smtClean="0"/>
              <a:t>outof</a:t>
            </a:r>
            <a:r>
              <a:rPr lang="en-US" dirty="0" smtClean="0"/>
              <a:t>", to hold the positions of these keys within the heap.</a:t>
            </a:r>
          </a:p>
          <a:p>
            <a:r>
              <a:rPr lang="en-US" dirty="0" smtClean="0"/>
              <a:t>To make lookup faster, another array, "into" tells where to find an element in the heap.</a:t>
            </a:r>
          </a:p>
          <a:p>
            <a:r>
              <a:rPr lang="en-US" dirty="0" err="1" smtClean="0"/>
              <a:t>i</a:t>
            </a:r>
            <a:r>
              <a:rPr lang="en-US" dirty="0" smtClean="0"/>
              <a:t> = into[j]   </a:t>
            </a:r>
            <a:r>
              <a:rPr lang="en-US" dirty="0" err="1" smtClean="0"/>
              <a:t>iff</a:t>
            </a:r>
            <a:r>
              <a:rPr lang="en-US" dirty="0" smtClean="0"/>
              <a:t>    j = out of[</a:t>
            </a:r>
            <a:r>
              <a:rPr lang="en-US" dirty="0" err="1" smtClean="0"/>
              <a:t>i</a:t>
            </a:r>
            <a:r>
              <a:rPr lang="en-US" dirty="0" smtClean="0"/>
              <a:t>]</a:t>
            </a:r>
          </a:p>
          <a:p>
            <a:r>
              <a:rPr lang="en-US" dirty="0" smtClean="0"/>
              <a:t>Picture shows it for a </a:t>
            </a:r>
            <a:r>
              <a:rPr lang="en-US" dirty="0" err="1" smtClean="0"/>
              <a:t>maxHeap</a:t>
            </a:r>
            <a:r>
              <a:rPr lang="en-US" dirty="0" smtClean="0"/>
              <a:t>, but the idea is the same:</a:t>
            </a:r>
            <a:endParaRPr lang="en-US" dirty="0"/>
          </a:p>
        </p:txBody>
      </p:sp>
      <p:pic>
        <p:nvPicPr>
          <p:cNvPr id="4" name="Picture 4" descr="scan00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3603625"/>
            <a:ext cx="7086600" cy="32543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7286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76200"/>
            <a:ext cx="6956493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0" y="228600"/>
            <a:ext cx="2286001" cy="3124200"/>
          </a:xfrm>
        </p:spPr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code part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3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1" cy="685800"/>
          </a:xfrm>
        </p:spPr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code part 2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6942" y="743356"/>
            <a:ext cx="8479857" cy="488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57200" y="5696634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NOTE: delete could be simpler, but I kept pointers to the deleted nodes around, to make it easy to implement </a:t>
            </a:r>
            <a:r>
              <a:rPr lang="en-US" dirty="0" err="1" smtClean="0">
                <a:solidFill>
                  <a:schemeClr val="accent5">
                    <a:lumMod val="25000"/>
                  </a:schemeClr>
                </a:solidFill>
              </a:rPr>
              <a:t>heapsort</a:t>
            </a:r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 later.  N calls to delete()  leave the </a:t>
            </a:r>
            <a:r>
              <a:rPr lang="en-US" dirty="0" err="1" smtClean="0">
                <a:solidFill>
                  <a:schemeClr val="accent5">
                    <a:lumMod val="25000"/>
                  </a:schemeClr>
                </a:solidFill>
              </a:rPr>
              <a:t>outof</a:t>
            </a:r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 array in indirect reverse sorted order.</a:t>
            </a:r>
            <a:endParaRPr lang="en-US" dirty="0">
              <a:solidFill>
                <a:schemeClr val="accent5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83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1" cy="685800"/>
          </a:xfrm>
        </p:spPr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code part 3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914400"/>
            <a:ext cx="7772400" cy="5585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24302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Algorithms for finding a Minimal Spanning tree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Kruskal</a:t>
            </a:r>
            <a:r>
              <a:rPr lang="en-US" dirty="0" smtClean="0"/>
              <a:t> and Prim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10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22" y="533400"/>
            <a:ext cx="8915400" cy="4606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/>
          <a:lstStyle/>
          <a:p>
            <a:r>
              <a:rPr lang="en-US" dirty="0" smtClean="0"/>
              <a:t>Prim Algorithm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5000480"/>
            <a:ext cx="5638800" cy="1781320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07367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AdjacencyListGraph</a:t>
            </a:r>
            <a:r>
              <a:rPr lang="en-US" dirty="0" smtClean="0"/>
              <a:t>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914399"/>
            <a:ext cx="8229600" cy="5856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79269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sz="4000" dirty="0"/>
              <a:t>Data Structures for </a:t>
            </a:r>
            <a:r>
              <a:rPr lang="en-US" sz="4000" dirty="0" err="1"/>
              <a:t>Kruskal</a:t>
            </a:r>
            <a:endParaRPr lang="en-US" sz="4000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685800"/>
            <a:ext cx="8610600" cy="5638800"/>
          </a:xfrm>
        </p:spPr>
        <p:txBody>
          <a:bodyPr>
            <a:normAutofit fontScale="92500"/>
          </a:bodyPr>
          <a:lstStyle/>
          <a:p>
            <a:r>
              <a:rPr lang="en-US" dirty="0"/>
              <a:t>A sorted list of </a:t>
            </a:r>
            <a:r>
              <a:rPr lang="en-US" dirty="0" smtClean="0"/>
              <a:t>edges (edge list, not adjacency list)</a:t>
            </a:r>
            <a:endParaRPr lang="en-US" dirty="0"/>
          </a:p>
          <a:p>
            <a:r>
              <a:rPr lang="en-US" dirty="0"/>
              <a:t>Disjoint subsets of vertices, representing the connected components at each stage.</a:t>
            </a:r>
          </a:p>
          <a:p>
            <a:pPr lvl="1"/>
            <a:r>
              <a:rPr lang="en-US" dirty="0"/>
              <a:t>Start with n subsets, each containing one vertex.</a:t>
            </a:r>
          </a:p>
          <a:p>
            <a:pPr lvl="1"/>
            <a:r>
              <a:rPr lang="en-US" dirty="0"/>
              <a:t>End with one subset containing all vertices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Disjoint Set ADT has 3 operations:</a:t>
            </a:r>
          </a:p>
          <a:p>
            <a:pPr lvl="1"/>
            <a:r>
              <a:rPr lang="en-US" b="1" dirty="0" err="1" smtClean="0">
                <a:solidFill>
                  <a:srgbClr val="FF0000"/>
                </a:solidFill>
              </a:rPr>
              <a:t>makeset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: creates a singleton set containing </a:t>
            </a:r>
            <a:r>
              <a:rPr lang="en-US" dirty="0" err="1" smtClean="0"/>
              <a:t>i</a:t>
            </a:r>
            <a:r>
              <a:rPr lang="en-US" dirty="0" smtClean="0"/>
              <a:t>.</a:t>
            </a:r>
          </a:p>
          <a:p>
            <a:pPr lvl="1"/>
            <a:r>
              <a:rPr lang="en-US" b="1" dirty="0" err="1" smtClean="0">
                <a:solidFill>
                  <a:srgbClr val="FF0000"/>
                </a:solidFill>
              </a:rPr>
              <a:t>findset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): </a:t>
            </a:r>
            <a:r>
              <a:rPr lang="en-US" dirty="0" smtClean="0"/>
              <a:t>returns a "canonical" member of its subset.  </a:t>
            </a:r>
          </a:p>
          <a:p>
            <a:pPr lvl="2"/>
            <a:r>
              <a:rPr lang="en-US" dirty="0" smtClean="0"/>
              <a:t>I.e., if </a:t>
            </a:r>
            <a:r>
              <a:rPr lang="en-US" dirty="0" err="1" smtClean="0"/>
              <a:t>i</a:t>
            </a:r>
            <a:r>
              <a:rPr lang="en-US" dirty="0" smtClean="0"/>
              <a:t> and j are elements of the same subset, </a:t>
            </a:r>
            <a:br>
              <a:rPr lang="en-US" dirty="0" smtClean="0"/>
            </a:br>
            <a:r>
              <a:rPr lang="en-US" dirty="0" err="1" smtClean="0"/>
              <a:t>findset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== </a:t>
            </a:r>
            <a:r>
              <a:rPr lang="en-US" dirty="0" err="1" smtClean="0"/>
              <a:t>findset</a:t>
            </a:r>
            <a:r>
              <a:rPr lang="en-US" dirty="0" smtClean="0"/>
              <a:t>(j)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union(i, j): </a:t>
            </a:r>
            <a:r>
              <a:rPr lang="en-US" dirty="0" smtClean="0"/>
              <a:t>merges the subsets containing i and j into a single subset.</a:t>
            </a:r>
          </a:p>
          <a:p>
            <a:pPr lvl="2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153400" y="6427113"/>
            <a:ext cx="1057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Q37-1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69266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operations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6629400" cy="4495800"/>
          </a:xfrm>
        </p:spPr>
        <p:txBody>
          <a:bodyPr/>
          <a:lstStyle/>
          <a:p>
            <a:r>
              <a:rPr lang="en-US" sz="2400" dirty="0" err="1"/>
              <a:t>makeset</a:t>
            </a:r>
            <a:r>
              <a:rPr lang="en-US" sz="2400" dirty="0"/>
              <a:t> (1)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(2)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(3)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(4)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(5)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(6)</a:t>
            </a:r>
          </a:p>
          <a:p>
            <a:endParaRPr lang="en-US" sz="2400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134100" y="1447800"/>
            <a:ext cx="3009900" cy="2743200"/>
          </a:xfrm>
        </p:spPr>
        <p:txBody>
          <a:bodyPr/>
          <a:lstStyle/>
          <a:p>
            <a:r>
              <a:rPr lang="en-US" sz="2400"/>
              <a:t>union(4, 6)</a:t>
            </a:r>
          </a:p>
          <a:p>
            <a:r>
              <a:rPr lang="en-US" sz="2400"/>
              <a:t>union (1,3)</a:t>
            </a:r>
          </a:p>
          <a:p>
            <a:r>
              <a:rPr lang="en-US" sz="2400"/>
              <a:t>union(4, 5)</a:t>
            </a:r>
          </a:p>
          <a:p>
            <a:r>
              <a:rPr lang="en-US" sz="2400"/>
              <a:t>findset(2)</a:t>
            </a:r>
          </a:p>
          <a:p>
            <a:r>
              <a:rPr lang="en-US" sz="2400"/>
              <a:t>findset(5)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914400" y="4343400"/>
            <a:ext cx="693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What are the sets after these operations?</a:t>
            </a:r>
          </a:p>
        </p:txBody>
      </p:sp>
    </p:spTree>
    <p:extLst>
      <p:ext uri="{BB962C8B-B14F-4D97-AF65-F5344CB8AC3E}">
        <p14:creationId xmlns:p14="http://schemas.microsoft.com/office/powerpoint/2010/main" val="128716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Kruskal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229600" cy="5638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Assume vertices are numbered 1...n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(n = |V|)</a:t>
            </a:r>
          </a:p>
          <a:p>
            <a:pPr>
              <a:spcBef>
                <a:spcPts val="200"/>
              </a:spcBef>
              <a:buNone/>
            </a:pPr>
            <a:r>
              <a:rPr lang="en-US" sz="2900" dirty="0" smtClean="0"/>
              <a:t>Sort edge list by weight (increasing order)</a:t>
            </a: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= 1..n: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makeset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i, count, tree = 1, 0, []</a:t>
            </a:r>
            <a:br>
              <a:rPr lang="en-US" sz="2800" dirty="0" smtClean="0">
                <a:latin typeface="Courier New" pitchFamily="49" charset="0"/>
                <a:cs typeface="Courier New" pitchFamily="49" charset="0"/>
              </a:rPr>
            </a:br>
            <a:endParaRPr lang="en-US" sz="28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while count &lt; n-1:</a:t>
            </a: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if findset(edgelist[i].v) != </a:t>
            </a:r>
            <a:br>
              <a:rPr lang="da-DK" sz="2800" dirty="0" smtClean="0">
                <a:latin typeface="Courier New" pitchFamily="49" charset="0"/>
                <a:cs typeface="Courier New" pitchFamily="49" charset="0"/>
              </a:rPr>
            </a:b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   findset(edgelist[i].w):</a:t>
            </a:r>
          </a:p>
          <a:p>
            <a:pPr>
              <a:spcBef>
                <a:spcPts val="200"/>
              </a:spcBef>
              <a:buNone/>
            </a:pP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	  tree += [edgelist[i]]</a:t>
            </a:r>
          </a:p>
          <a:p>
            <a:pPr>
              <a:spcBef>
                <a:spcPts val="200"/>
              </a:spcBef>
              <a:buNone/>
            </a:pP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    count += 1</a:t>
            </a:r>
          </a:p>
          <a:p>
            <a:pPr>
              <a:spcBef>
                <a:spcPts val="200"/>
              </a:spcBef>
              <a:buNone/>
            </a:pP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    union(edgelist[i].v, edgelist[i].w)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+= 1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return tree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899160"/>
            <a:ext cx="2590800" cy="2677656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 can we say about efficiency of this algorithm (in terms of |V| and |E|)?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0334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914400"/>
          </a:xfrm>
        </p:spPr>
        <p:txBody>
          <a:bodyPr/>
          <a:lstStyle/>
          <a:p>
            <a:r>
              <a:rPr lang="en-US" dirty="0"/>
              <a:t>Set Representation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229600" cy="315468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Each disjoint set is a tree, with the </a:t>
            </a:r>
            <a:r>
              <a:rPr lang="en-US" dirty="0" smtClean="0"/>
              <a:t>"marked" </a:t>
            </a:r>
            <a:r>
              <a:rPr lang="en-US" dirty="0"/>
              <a:t>element as its </a:t>
            </a:r>
            <a:r>
              <a:rPr lang="en-US" dirty="0" smtClean="0"/>
              <a:t>root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Efficient representation of the trees: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an array called </a:t>
            </a:r>
            <a:r>
              <a:rPr lang="en-US" i="1" dirty="0"/>
              <a:t>parent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parent[i] contains the </a:t>
            </a:r>
            <a:r>
              <a:rPr lang="en-US" dirty="0" smtClean="0"/>
              <a:t>index of  </a:t>
            </a:r>
            <a:r>
              <a:rPr lang="en-US" dirty="0"/>
              <a:t>i’s parent.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i is </a:t>
            </a:r>
            <a:r>
              <a:rPr lang="en-US" dirty="0" smtClean="0"/>
              <a:t>a root</a:t>
            </a:r>
            <a:r>
              <a:rPr lang="en-US" dirty="0"/>
              <a:t>, parent[i]=</a:t>
            </a:r>
            <a:r>
              <a:rPr lang="en-US" dirty="0" smtClean="0"/>
              <a:t>i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552700" y="449967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4</a:t>
            </a:r>
            <a:endParaRPr lang="en-US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451297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2</a:t>
            </a:r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2133600" y="38862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5</a:t>
            </a:r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527497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8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6248400" y="452821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6</a:t>
            </a:r>
            <a:endParaRPr lang="en-US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5181600" y="451297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3</a:t>
            </a:r>
            <a:endParaRPr lang="en-US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5715000" y="38862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7</a:t>
            </a:r>
            <a:endParaRPr lang="en-US" sz="2200" dirty="0"/>
          </a:p>
        </p:txBody>
      </p:sp>
      <p:sp>
        <p:nvSpPr>
          <p:cNvPr id="11" name="TextBox 10"/>
          <p:cNvSpPr txBox="1"/>
          <p:nvPr/>
        </p:nvSpPr>
        <p:spPr>
          <a:xfrm>
            <a:off x="4038600" y="38862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1999488" y="4251960"/>
            <a:ext cx="210312" cy="32004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5506212" y="4251960"/>
            <a:ext cx="210312" cy="32004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 flipV="1">
            <a:off x="2362200" y="4217499"/>
            <a:ext cx="304800" cy="388961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6019800" y="4183039"/>
            <a:ext cx="304800" cy="388961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1600200" y="4953000"/>
            <a:ext cx="210312" cy="32004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5162550"/>
            <a:ext cx="531495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053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this representation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229600" cy="4495800"/>
          </a:xfrm>
        </p:spPr>
        <p:txBody>
          <a:bodyPr/>
          <a:lstStyle/>
          <a:p>
            <a:r>
              <a:rPr lang="en-US" dirty="0" err="1"/>
              <a:t>makeset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):</a:t>
            </a:r>
          </a:p>
          <a:p>
            <a:r>
              <a:rPr lang="en-US" dirty="0" err="1"/>
              <a:t>findset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):</a:t>
            </a:r>
          </a:p>
          <a:p>
            <a:r>
              <a:rPr lang="en-US" dirty="0" err="1"/>
              <a:t>mergetrees</a:t>
            </a:r>
            <a:r>
              <a:rPr lang="en-US" dirty="0"/>
              <a:t>(</a:t>
            </a:r>
            <a:r>
              <a:rPr lang="en-US" dirty="0" err="1"/>
              <a:t>i,j</a:t>
            </a:r>
            <a:r>
              <a:rPr lang="en-US" dirty="0"/>
              <a:t>):</a:t>
            </a:r>
          </a:p>
          <a:p>
            <a:pPr lvl="1"/>
            <a:r>
              <a:rPr lang="en-US" dirty="0"/>
              <a:t>assume that </a:t>
            </a:r>
            <a:r>
              <a:rPr lang="en-US" dirty="0" err="1"/>
              <a:t>i</a:t>
            </a:r>
            <a:r>
              <a:rPr lang="en-US" dirty="0"/>
              <a:t> and j are the marked elements from </a:t>
            </a:r>
            <a:r>
              <a:rPr lang="en-US" dirty="0" smtClean="0"/>
              <a:t>different </a:t>
            </a:r>
            <a:r>
              <a:rPr lang="en-US" dirty="0"/>
              <a:t>sets.</a:t>
            </a:r>
          </a:p>
          <a:p>
            <a:r>
              <a:rPr lang="en-US" dirty="0"/>
              <a:t>union(</a:t>
            </a:r>
            <a:r>
              <a:rPr lang="en-US" dirty="0" err="1"/>
              <a:t>i,j</a:t>
            </a:r>
            <a:r>
              <a:rPr lang="en-US" dirty="0" smtClean="0"/>
              <a:t>):</a:t>
            </a:r>
          </a:p>
          <a:p>
            <a:pPr lvl="1"/>
            <a:r>
              <a:rPr lang="en-US" dirty="0" smtClean="0"/>
              <a:t>assume that </a:t>
            </a:r>
            <a:r>
              <a:rPr lang="en-US" dirty="0" err="1" smtClean="0"/>
              <a:t>i</a:t>
            </a:r>
            <a:r>
              <a:rPr lang="en-US" dirty="0" smtClean="0"/>
              <a:t> and j are elements from different sets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64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Kruskal’s</a:t>
            </a:r>
            <a:r>
              <a:rPr lang="en-US" dirty="0"/>
              <a:t> algorithm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find a </a:t>
            </a:r>
            <a:r>
              <a:rPr lang="en-US" dirty="0" smtClean="0"/>
              <a:t>MST (minimal Spanning Tree):</a:t>
            </a:r>
            <a:endParaRPr lang="en-US" dirty="0"/>
          </a:p>
          <a:p>
            <a:r>
              <a:rPr lang="en-US" dirty="0"/>
              <a:t>Start with a graph </a:t>
            </a:r>
            <a:r>
              <a:rPr lang="en-US" dirty="0" smtClean="0"/>
              <a:t>T containing </a:t>
            </a:r>
            <a:r>
              <a:rPr lang="en-US" dirty="0"/>
              <a:t>all </a:t>
            </a:r>
            <a:r>
              <a:rPr lang="en-US" dirty="0" smtClean="0"/>
              <a:t>n of </a:t>
            </a:r>
            <a:r>
              <a:rPr lang="en-US" dirty="0"/>
              <a:t>G’s </a:t>
            </a:r>
            <a:r>
              <a:rPr lang="en-US" dirty="0" smtClean="0"/>
              <a:t>vertices </a:t>
            </a:r>
            <a:r>
              <a:rPr lang="en-US" dirty="0"/>
              <a:t>and none of its edges.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= 1 to n </a:t>
            </a:r>
            <a:r>
              <a:rPr lang="en-US" dirty="0" smtClean="0"/>
              <a:t>– 1:</a:t>
            </a:r>
            <a:endParaRPr lang="en-US" dirty="0"/>
          </a:p>
          <a:p>
            <a:pPr lvl="1"/>
            <a:r>
              <a:rPr lang="en-US" dirty="0"/>
              <a:t>Among all of G’s edges that can be added without creating a cycle, add </a:t>
            </a:r>
            <a:r>
              <a:rPr lang="en-US" dirty="0" smtClean="0"/>
              <a:t>to T an edge that has minimal </a:t>
            </a:r>
            <a:r>
              <a:rPr lang="en-US" dirty="0"/>
              <a:t>weight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Details of Data Structures later</a:t>
            </a:r>
            <a:endParaRPr lang="en-US" dirty="0"/>
          </a:p>
          <a:p>
            <a:pPr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9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Prim’s algorithm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Start with T as a single vertex of G (which</a:t>
            </a:r>
            <a:r>
              <a:rPr lang="en-US" i="1" dirty="0"/>
              <a:t> is</a:t>
            </a:r>
            <a:r>
              <a:rPr lang="en-US" dirty="0"/>
              <a:t> a MST for a single-node graph).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= 1 to n </a:t>
            </a:r>
            <a:r>
              <a:rPr lang="en-US" dirty="0" smtClean="0"/>
              <a:t>– 1:</a:t>
            </a:r>
            <a:endParaRPr lang="en-US" dirty="0"/>
          </a:p>
          <a:p>
            <a:pPr lvl="1"/>
            <a:r>
              <a:rPr lang="en-US" dirty="0"/>
              <a:t>Among all edges of G that connect a vertex in T to a vertex that is not yet in T, add </a:t>
            </a:r>
            <a:r>
              <a:rPr lang="en-US" dirty="0" smtClean="0"/>
              <a:t>a </a:t>
            </a:r>
            <a:r>
              <a:rPr lang="en-US" dirty="0"/>
              <a:t>minimum-weight </a:t>
            </a:r>
            <a:r>
              <a:rPr lang="en-US" dirty="0" smtClean="0"/>
              <a:t>edge (and the vertex at the other end of T).</a:t>
            </a:r>
          </a:p>
          <a:p>
            <a:pPr lvl="1"/>
            <a:r>
              <a:rPr lang="en-US" dirty="0"/>
              <a:t>Details of Data Structures </a:t>
            </a:r>
            <a:r>
              <a:rPr lang="en-US" dirty="0" smtClean="0"/>
              <a:t>later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40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-76200"/>
            <a:ext cx="6781800" cy="838200"/>
          </a:xfrm>
        </p:spPr>
        <p:txBody>
          <a:bodyPr/>
          <a:lstStyle/>
          <a:p>
            <a:r>
              <a:rPr lang="en-US" dirty="0"/>
              <a:t>MST </a:t>
            </a:r>
            <a:r>
              <a:rPr lang="en-US" dirty="0" smtClean="0"/>
              <a:t>lemma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85798"/>
            <a:ext cx="8534400" cy="5562602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5900" dirty="0" smtClean="0"/>
              <a:t>Let</a:t>
            </a:r>
            <a:r>
              <a:rPr lang="en-US" sz="5800" dirty="0" smtClean="0"/>
              <a:t> G be a weighted connected graph,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5800" dirty="0" smtClean="0"/>
              <a:t>let T be any MST of G,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5800" dirty="0" smtClean="0"/>
              <a:t>let G</a:t>
            </a:r>
            <a:r>
              <a:rPr lang="en-US" sz="5800" dirty="0" smtClean="0">
                <a:cs typeface="Arial" charset="0"/>
              </a:rPr>
              <a:t>′</a:t>
            </a:r>
            <a:r>
              <a:rPr lang="en-US" sz="5800" dirty="0" smtClean="0"/>
              <a:t> be </a:t>
            </a:r>
            <a:r>
              <a:rPr lang="en-US" sz="5800" smtClean="0"/>
              <a:t>any nonempty subgraph </a:t>
            </a:r>
            <a:r>
              <a:rPr lang="en-US" sz="5800" dirty="0" smtClean="0"/>
              <a:t>of T, and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5800" dirty="0" smtClean="0"/>
              <a:t>let C be any connected component of G</a:t>
            </a:r>
            <a:r>
              <a:rPr lang="en-US" sz="5800" dirty="0" smtClean="0">
                <a:cs typeface="Arial" charset="0"/>
              </a:rPr>
              <a:t>′</a:t>
            </a:r>
            <a:r>
              <a:rPr lang="en-US" sz="5800" dirty="0" smtClean="0"/>
              <a:t>. </a:t>
            </a:r>
          </a:p>
          <a:p>
            <a:pPr>
              <a:lnSpc>
                <a:spcPct val="120000"/>
              </a:lnSpc>
            </a:pPr>
            <a:r>
              <a:rPr lang="en-US" sz="5800" dirty="0" smtClean="0"/>
              <a:t>Then: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5400" dirty="0" smtClean="0"/>
              <a:t>If we add to C an edge </a:t>
            </a:r>
            <a:r>
              <a:rPr lang="en-US" sz="5400" i="1" dirty="0" smtClean="0"/>
              <a:t>e=(</a:t>
            </a:r>
            <a:r>
              <a:rPr lang="en-US" sz="5400" i="1" dirty="0" err="1" smtClean="0"/>
              <a:t>v,w</a:t>
            </a:r>
            <a:r>
              <a:rPr lang="en-US" sz="5400" i="1" dirty="0" smtClean="0"/>
              <a:t>)</a:t>
            </a:r>
            <a:r>
              <a:rPr lang="en-US" sz="5400" dirty="0" smtClean="0"/>
              <a:t> that has minimum-weight among all edges that have one vertex in C and the other vertex not in C,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5400" dirty="0" smtClean="0"/>
              <a:t>G has an MST that contains the union of G</a:t>
            </a:r>
            <a:r>
              <a:rPr lang="en-US" sz="5400" dirty="0" smtClean="0">
                <a:cs typeface="Arial" charset="0"/>
              </a:rPr>
              <a:t>′</a:t>
            </a:r>
            <a:r>
              <a:rPr lang="en-US" sz="5400" dirty="0" smtClean="0"/>
              <a:t> and </a:t>
            </a:r>
            <a:r>
              <a:rPr lang="en-US" sz="5400" i="1" dirty="0" smtClean="0"/>
              <a:t>e</a:t>
            </a:r>
            <a:r>
              <a:rPr lang="en-US" sz="5400" dirty="0" smtClean="0"/>
              <a:t>.</a:t>
            </a:r>
            <a:br>
              <a:rPr lang="en-US" sz="5400" dirty="0" smtClean="0"/>
            </a:br>
            <a:endParaRPr lang="en-US" sz="2900" dirty="0"/>
          </a:p>
          <a:p>
            <a:pPr marL="57150" indent="0">
              <a:lnSpc>
                <a:spcPct val="120000"/>
              </a:lnSpc>
              <a:buNone/>
            </a:pPr>
            <a:r>
              <a:rPr lang="en-US" sz="5800" dirty="0" smtClean="0"/>
              <a:t>[WLOG, v is the vertex of e that is in C, and w is not in C]</a:t>
            </a:r>
          </a:p>
          <a:p>
            <a:pPr marL="57150" indent="0">
              <a:lnSpc>
                <a:spcPct val="120000"/>
              </a:lnSpc>
              <a:buNone/>
            </a:pPr>
            <a:r>
              <a:rPr lang="en-US" sz="5800" b="1" dirty="0" smtClean="0">
                <a:solidFill>
                  <a:srgbClr val="0000FF"/>
                </a:solidFill>
              </a:rPr>
              <a:t>Summary:</a:t>
            </a:r>
            <a:r>
              <a:rPr lang="en-US" sz="5800" dirty="0" smtClean="0">
                <a:solidFill>
                  <a:srgbClr val="0000FF"/>
                </a:solidFill>
              </a:rPr>
              <a:t>  If G' is a </a:t>
            </a:r>
            <a:r>
              <a:rPr lang="en-US" sz="5800" dirty="0" err="1" smtClean="0">
                <a:solidFill>
                  <a:srgbClr val="0000FF"/>
                </a:solidFill>
              </a:rPr>
              <a:t>subgraph</a:t>
            </a:r>
            <a:r>
              <a:rPr lang="en-US" sz="5800" dirty="0" smtClean="0">
                <a:solidFill>
                  <a:srgbClr val="0000FF"/>
                </a:solidFill>
              </a:rPr>
              <a:t> of an MST, so is G'</a:t>
            </a:r>
            <a:r>
              <a:rPr lang="en-US" sz="5800" dirty="0" smtClean="0">
                <a:solidFill>
                  <a:srgbClr val="0000FF"/>
                </a:solidFill>
                <a:sym typeface="Symbol"/>
              </a:rPr>
              <a:t>{e}</a:t>
            </a:r>
            <a:endParaRPr lang="en-US" sz="5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73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-76200"/>
            <a:ext cx="6781800" cy="838200"/>
          </a:xfrm>
        </p:spPr>
        <p:txBody>
          <a:bodyPr/>
          <a:lstStyle/>
          <a:p>
            <a:r>
              <a:rPr lang="en-US" dirty="0"/>
              <a:t>MST </a:t>
            </a:r>
            <a:r>
              <a:rPr lang="en-US" dirty="0" smtClean="0"/>
              <a:t>lemma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85799"/>
            <a:ext cx="8534400" cy="269730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sz="2400" dirty="0" smtClean="0"/>
              <a:t>  </a:t>
            </a:r>
            <a:r>
              <a:rPr lang="en-US" sz="2800" dirty="0" smtClean="0"/>
              <a:t>  </a:t>
            </a:r>
            <a:r>
              <a:rPr lang="en-US" sz="3000" dirty="0" smtClean="0"/>
              <a:t>  Let G be a weighted connected graph with a MST T; let G</a:t>
            </a:r>
            <a:r>
              <a:rPr lang="en-US" sz="3000" dirty="0" smtClean="0">
                <a:cs typeface="Arial" charset="0"/>
              </a:rPr>
              <a:t>′</a:t>
            </a:r>
            <a:r>
              <a:rPr lang="en-US" sz="3000" dirty="0" smtClean="0"/>
              <a:t> be any </a:t>
            </a:r>
            <a:r>
              <a:rPr lang="en-US" sz="3000" dirty="0" err="1" smtClean="0"/>
              <a:t>subgraph</a:t>
            </a:r>
            <a:r>
              <a:rPr lang="en-US" sz="3000" dirty="0" smtClean="0"/>
              <a:t> of T, and let C be any connected component of G</a:t>
            </a:r>
            <a:r>
              <a:rPr lang="en-US" sz="3000" dirty="0" smtClean="0">
                <a:cs typeface="Arial" charset="0"/>
              </a:rPr>
              <a:t>′</a:t>
            </a:r>
            <a:r>
              <a:rPr lang="en-US" sz="3000" dirty="0" smtClean="0"/>
              <a:t>.  </a:t>
            </a:r>
            <a:br>
              <a:rPr lang="en-US" sz="3000" dirty="0" smtClean="0"/>
            </a:br>
            <a:r>
              <a:rPr lang="en-US" sz="3000" dirty="0" smtClean="0"/>
              <a:t>If we add to C an edge </a:t>
            </a:r>
            <a:r>
              <a:rPr lang="en-US" sz="3000" i="1" dirty="0" smtClean="0"/>
              <a:t>e=(</a:t>
            </a:r>
            <a:r>
              <a:rPr lang="en-US" sz="3000" i="1" dirty="0" err="1" smtClean="0"/>
              <a:t>v,w</a:t>
            </a:r>
            <a:r>
              <a:rPr lang="en-US" sz="3000" i="1" dirty="0" smtClean="0"/>
              <a:t>)</a:t>
            </a:r>
            <a:r>
              <a:rPr lang="en-US" sz="3000" dirty="0" smtClean="0"/>
              <a:t> that has minimum-weight among all edges that have one vertex in C and the other vertex not in C, </a:t>
            </a:r>
            <a:br>
              <a:rPr lang="en-US" sz="3000" dirty="0" smtClean="0"/>
            </a:br>
            <a:r>
              <a:rPr lang="en-US" sz="3000" dirty="0" smtClean="0"/>
              <a:t>then G has an MST that contains the union of G</a:t>
            </a:r>
            <a:r>
              <a:rPr lang="en-US" sz="3000" dirty="0" smtClean="0">
                <a:cs typeface="Arial" charset="0"/>
              </a:rPr>
              <a:t>′</a:t>
            </a:r>
            <a:r>
              <a:rPr lang="en-US" sz="3000" dirty="0" smtClean="0"/>
              <a:t> and </a:t>
            </a:r>
            <a:r>
              <a:rPr lang="en-US" sz="3000" i="1" dirty="0" smtClean="0"/>
              <a:t>e</a:t>
            </a:r>
            <a:r>
              <a:rPr lang="en-US" sz="3000" dirty="0" smtClean="0"/>
              <a:t>.</a:t>
            </a:r>
            <a:br>
              <a:rPr lang="en-US" sz="3000" dirty="0" smtClean="0"/>
            </a:br>
            <a:r>
              <a:rPr lang="en-US" sz="3000" dirty="0" smtClean="0"/>
              <a:t> [WLOG v is the vertex of e that is in C, and w is not in C]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609600" y="2971800"/>
            <a:ext cx="304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Proof: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609600" y="3383101"/>
            <a:ext cx="75438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en-US" sz="2000" dirty="0" smtClean="0"/>
              <a:t>If e is in T, we are done, so we assume that e is not in T.  </a:t>
            </a:r>
          </a:p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en-US" sz="2000" dirty="0" smtClean="0"/>
              <a:t>Since T does not contain edge e, adding e to T creates a cycle. </a:t>
            </a:r>
          </a:p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en-US" sz="2000" dirty="0" smtClean="0"/>
              <a:t>Removing any edge of that cycle from T</a:t>
            </a:r>
            <a:r>
              <a:rPr lang="en-US" sz="2000" dirty="0" smtClean="0">
                <a:sym typeface="Symbol" pitchFamily="18" charset="2"/>
              </a:rPr>
              <a:t></a:t>
            </a:r>
            <a:r>
              <a:rPr lang="en-US" sz="2000" dirty="0" smtClean="0"/>
              <a:t>{e} gives us another spanning tree.  </a:t>
            </a:r>
          </a:p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en-US" sz="2000" dirty="0" smtClean="0"/>
              <a:t>If we want that tree to be a  </a:t>
            </a:r>
            <a:r>
              <a:rPr lang="en-US" sz="2000" i="1" dirty="0" smtClean="0"/>
              <a:t>minimal</a:t>
            </a:r>
            <a:r>
              <a:rPr lang="en-US" sz="2000" dirty="0" smtClean="0"/>
              <a:t> spanning tree for G that contains G’ and e, we must choose the “removable” edge carefully.</a:t>
            </a:r>
          </a:p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en-US" sz="2000" dirty="0" smtClean="0"/>
              <a:t>Details on next page…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5878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74638"/>
            <a:ext cx="7239000" cy="715962"/>
          </a:xfrm>
        </p:spPr>
        <p:txBody>
          <a:bodyPr/>
          <a:lstStyle/>
          <a:p>
            <a:r>
              <a:rPr lang="en-US" dirty="0"/>
              <a:t>Choosing the edge to remove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239000" cy="55626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ü"/>
            </a:pPr>
            <a:r>
              <a:rPr lang="en-US" sz="2400" dirty="0"/>
              <a:t>Along the unique simple path in T from v to w, let </a:t>
            </a:r>
            <a:r>
              <a:rPr lang="en-US" sz="2400" dirty="0">
                <a:cs typeface="Arial" charset="0"/>
              </a:rPr>
              <a:t>w′ be the first vertex that is not in C, and let v′ be the vertex immediately before it.  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ü"/>
            </a:pPr>
            <a:r>
              <a:rPr lang="en-US" sz="2400" dirty="0">
                <a:cs typeface="Arial" charset="0"/>
              </a:rPr>
              <a:t>Then  e′ = (v′, w′) is also an edge from C to G-C.  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ü"/>
            </a:pPr>
            <a:r>
              <a:rPr lang="en-US" sz="2400" dirty="0">
                <a:cs typeface="Arial" charset="0"/>
              </a:rPr>
              <a:t>Note that by the minimal-weight choice of e, weight(e′) ≥ weight(e) .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ü"/>
            </a:pPr>
            <a:r>
              <a:rPr lang="en-US" sz="2400" dirty="0">
                <a:cs typeface="Arial" charset="0"/>
              </a:rPr>
              <a:t>Let T′ be the (spanning) tree obtained from T by removing e′ and adding e.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ü"/>
            </a:pPr>
            <a:r>
              <a:rPr lang="en-US" sz="2400" dirty="0">
                <a:cs typeface="Arial" charset="0"/>
              </a:rPr>
              <a:t>Note that the removed edge is </a:t>
            </a:r>
            <a:r>
              <a:rPr lang="en-US" sz="2400" b="1" dirty="0">
                <a:cs typeface="Arial" charset="0"/>
              </a:rPr>
              <a:t>not</a:t>
            </a:r>
            <a:r>
              <a:rPr lang="en-US" sz="2400" dirty="0">
                <a:cs typeface="Arial" charset="0"/>
              </a:rPr>
              <a:t> in </a:t>
            </a:r>
            <a:r>
              <a:rPr lang="en-US" sz="2400" dirty="0"/>
              <a:t>G</a:t>
            </a:r>
            <a:r>
              <a:rPr lang="en-US" sz="2400" dirty="0">
                <a:cs typeface="Arial" charset="0"/>
              </a:rPr>
              <a:t>′,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ü"/>
            </a:pPr>
            <a:r>
              <a:rPr lang="en-US" sz="2400" dirty="0">
                <a:cs typeface="Arial" charset="0"/>
              </a:rPr>
              <a:t>Because e and e′ are the only edges that are different, weight(T) ≥ weight(T′).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ü"/>
            </a:pPr>
            <a:r>
              <a:rPr lang="en-US" sz="2400" dirty="0">
                <a:cs typeface="Arial" charset="0"/>
              </a:rPr>
              <a:t>Because T is a MST, weight(T) ≤ weight(T′).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 typeface="Wingdings" pitchFamily="2" charset="2"/>
              <a:buChar char="ü"/>
            </a:pPr>
            <a:r>
              <a:rPr lang="en-US" sz="2400" dirty="0">
                <a:cs typeface="Arial" charset="0"/>
              </a:rPr>
              <a:t>Thus the weights are equal, and T’ is an MST containing </a:t>
            </a:r>
            <a:r>
              <a:rPr lang="en-US" sz="2400" dirty="0"/>
              <a:t>G</a:t>
            </a:r>
            <a:r>
              <a:rPr lang="en-US" sz="2400" dirty="0">
                <a:cs typeface="Arial" charset="0"/>
              </a:rPr>
              <a:t>′ and e, which is what we wanted.</a:t>
            </a:r>
          </a:p>
        </p:txBody>
      </p:sp>
    </p:spTree>
    <p:extLst>
      <p:ext uri="{BB962C8B-B14F-4D97-AF65-F5344CB8AC3E}">
        <p14:creationId xmlns:p14="http://schemas.microsoft.com/office/powerpoint/2010/main" val="2705180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-228600"/>
            <a:ext cx="6781800" cy="838200"/>
          </a:xfrm>
        </p:spPr>
        <p:txBody>
          <a:bodyPr/>
          <a:lstStyle/>
          <a:p>
            <a:r>
              <a:rPr lang="en-US" dirty="0" smtClean="0"/>
              <a:t>Recap: MST lemma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2400" y="457200"/>
            <a:ext cx="9144000" cy="2697302"/>
          </a:xfrm>
        </p:spPr>
        <p:txBody>
          <a:bodyPr lIns="27432" rIns="27432">
            <a:normAutofit fontScale="7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sz="2400" dirty="0" smtClean="0"/>
              <a:t>  </a:t>
            </a:r>
            <a:r>
              <a:rPr lang="en-US" sz="2800" dirty="0" smtClean="0"/>
              <a:t>  </a:t>
            </a:r>
            <a:r>
              <a:rPr lang="en-US" sz="3000" dirty="0" smtClean="0"/>
              <a:t>  Let G be a weighted connected graph with an MST T; </a:t>
            </a:r>
            <a:br>
              <a:rPr lang="en-US" sz="3000" dirty="0" smtClean="0"/>
            </a:br>
            <a:r>
              <a:rPr lang="en-US" sz="3000" dirty="0" smtClean="0"/>
              <a:t>let G</a:t>
            </a:r>
            <a:r>
              <a:rPr lang="en-US" sz="3000" dirty="0" smtClean="0">
                <a:cs typeface="Arial" charset="0"/>
              </a:rPr>
              <a:t>′</a:t>
            </a:r>
            <a:r>
              <a:rPr lang="en-US" sz="3000" dirty="0" smtClean="0"/>
              <a:t> be any </a:t>
            </a:r>
            <a:r>
              <a:rPr lang="en-US" sz="3000" dirty="0" err="1" smtClean="0"/>
              <a:t>subgraph</a:t>
            </a:r>
            <a:r>
              <a:rPr lang="en-US" sz="3000" dirty="0" smtClean="0"/>
              <a:t> of T, and let C be any connected component of G</a:t>
            </a:r>
            <a:r>
              <a:rPr lang="en-US" sz="3000" dirty="0" smtClean="0">
                <a:cs typeface="Arial" charset="0"/>
              </a:rPr>
              <a:t>′</a:t>
            </a:r>
            <a:r>
              <a:rPr lang="en-US" sz="3000" dirty="0" smtClean="0"/>
              <a:t>.  </a:t>
            </a:r>
          </a:p>
          <a:p>
            <a:pPr>
              <a:lnSpc>
                <a:spcPct val="120000"/>
              </a:lnSpc>
              <a:buNone/>
            </a:pPr>
            <a:r>
              <a:rPr lang="en-US" sz="3000" dirty="0"/>
              <a:t> </a:t>
            </a:r>
            <a:r>
              <a:rPr lang="en-US" sz="3000" dirty="0" smtClean="0"/>
              <a:t>     If we add to C an edge </a:t>
            </a:r>
            <a:r>
              <a:rPr lang="en-US" sz="3000" i="1" dirty="0" smtClean="0"/>
              <a:t>e=(</a:t>
            </a:r>
            <a:r>
              <a:rPr lang="en-US" sz="3000" i="1" dirty="0" err="1" smtClean="0"/>
              <a:t>v,w</a:t>
            </a:r>
            <a:r>
              <a:rPr lang="en-US" sz="3000" i="1" dirty="0" smtClean="0"/>
              <a:t>)</a:t>
            </a:r>
            <a:r>
              <a:rPr lang="en-US" sz="3000" dirty="0" smtClean="0"/>
              <a:t> that has minimum-weight among all </a:t>
            </a:r>
            <a:br>
              <a:rPr lang="en-US" sz="3000" dirty="0" smtClean="0"/>
            </a:br>
            <a:r>
              <a:rPr lang="en-US" sz="3000" dirty="0" smtClean="0"/>
              <a:t>     edges that have one vertex in C and the other vertex not in C, </a:t>
            </a:r>
          </a:p>
          <a:p>
            <a:pPr>
              <a:lnSpc>
                <a:spcPct val="120000"/>
              </a:lnSpc>
              <a:buNone/>
            </a:pPr>
            <a:r>
              <a:rPr lang="en-US" sz="3000" dirty="0" smtClean="0"/>
              <a:t>                   then G has an MST that contains the union of G</a:t>
            </a:r>
            <a:r>
              <a:rPr lang="en-US" sz="3000" dirty="0" smtClean="0">
                <a:cs typeface="Arial" charset="0"/>
              </a:rPr>
              <a:t>′</a:t>
            </a:r>
            <a:r>
              <a:rPr lang="en-US" sz="3000" dirty="0" smtClean="0"/>
              <a:t> and </a:t>
            </a:r>
            <a:r>
              <a:rPr lang="en-US" sz="3000" i="1" dirty="0" smtClean="0"/>
              <a:t>e</a:t>
            </a:r>
            <a:r>
              <a:rPr lang="en-US" sz="3000" dirty="0" smtClean="0"/>
              <a:t>.</a:t>
            </a:r>
            <a:br>
              <a:rPr lang="en-US" sz="3000" dirty="0" smtClean="0"/>
            </a:br>
            <a:r>
              <a:rPr lang="en-US" sz="3000" dirty="0" smtClean="0"/>
              <a:t> 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76200" y="2438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dirty="0" smtClean="0"/>
              <a:t>Recall Kruskal’s algorithm</a:t>
            </a:r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52400" y="3200400"/>
            <a:ext cx="82296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 smtClean="0"/>
              <a:t>To find a MST for G:</a:t>
            </a:r>
          </a:p>
          <a:p>
            <a:pPr lvl="1"/>
            <a:r>
              <a:rPr lang="en-US" dirty="0" smtClean="0"/>
              <a:t>Start with a connected weighted graph containing all of G’s n vertices and none of its edges.</a:t>
            </a:r>
          </a:p>
          <a:p>
            <a:pPr lvl="1"/>
            <a:r>
              <a:rPr lang="en-US" dirty="0" smtClean="0"/>
              <a:t>for i = 1 to n – 1:</a:t>
            </a:r>
          </a:p>
          <a:p>
            <a:pPr lvl="2"/>
            <a:r>
              <a:rPr lang="en-US" dirty="0" smtClean="0"/>
              <a:t>Among all of G’s edges that can be added without creating a cycle, add one that has minimal weight.</a:t>
            </a:r>
          </a:p>
          <a:p>
            <a:pPr algn="ctr">
              <a:buFontTx/>
              <a:buNone/>
            </a:pPr>
            <a:r>
              <a:rPr lang="en-US" b="1" dirty="0" smtClean="0">
                <a:solidFill>
                  <a:srgbClr val="0000FF"/>
                </a:solidFill>
              </a:rPr>
              <a:t>Does this algorithm actually </a:t>
            </a:r>
            <a:br>
              <a:rPr lang="en-US" b="1" dirty="0" smtClean="0">
                <a:solidFill>
                  <a:srgbClr val="0000FF"/>
                </a:solidFill>
              </a:rPr>
            </a:br>
            <a:r>
              <a:rPr lang="en-US" b="1" dirty="0" smtClean="0">
                <a:solidFill>
                  <a:srgbClr val="0000FF"/>
                </a:solidFill>
              </a:rPr>
              <a:t>produce an MST for G?</a:t>
            </a:r>
          </a:p>
          <a:p>
            <a:pPr algn="ctr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9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4638"/>
            <a:ext cx="7467600" cy="715962"/>
          </a:xfrm>
        </p:spPr>
        <p:txBody>
          <a:bodyPr/>
          <a:lstStyle/>
          <a:p>
            <a:r>
              <a:rPr lang="en-US" sz="4000" dirty="0"/>
              <a:t>Does </a:t>
            </a:r>
            <a:r>
              <a:rPr lang="en-US" sz="4000" dirty="0" err="1"/>
              <a:t>Kruskal</a:t>
            </a:r>
            <a:r>
              <a:rPr lang="en-US" sz="4000" dirty="0"/>
              <a:t> </a:t>
            </a:r>
            <a:r>
              <a:rPr lang="en-US" sz="4000" dirty="0" smtClean="0"/>
              <a:t>produce a </a:t>
            </a:r>
            <a:r>
              <a:rPr lang="en-US" sz="4000" dirty="0"/>
              <a:t>MST?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001000" cy="5486400"/>
          </a:xfrm>
        </p:spPr>
        <p:txBody>
          <a:bodyPr/>
          <a:lstStyle/>
          <a:p>
            <a:r>
              <a:rPr lang="en-US" sz="2800" b="1" dirty="0"/>
              <a:t>Claim:  </a:t>
            </a:r>
            <a:r>
              <a:rPr lang="en-US" sz="2800" dirty="0" smtClean="0"/>
              <a:t>After  </a:t>
            </a:r>
            <a:r>
              <a:rPr lang="en-US" sz="2800" dirty="0"/>
              <a:t>every step of Kruskal’s algorithm, we have a set of edges that is part of an </a:t>
            </a:r>
            <a:r>
              <a:rPr lang="en-US" sz="2800" dirty="0" smtClean="0"/>
              <a:t>MST of G</a:t>
            </a:r>
            <a:endParaRPr lang="en-US" sz="2800" dirty="0"/>
          </a:p>
          <a:p>
            <a:r>
              <a:rPr lang="en-US" sz="2800" dirty="0" smtClean="0"/>
              <a:t>Proof of claim: Base </a:t>
            </a:r>
            <a:r>
              <a:rPr lang="en-US" sz="2800" dirty="0"/>
              <a:t>case …</a:t>
            </a:r>
          </a:p>
          <a:p>
            <a:r>
              <a:rPr lang="en-US" sz="2800" dirty="0" smtClean="0"/>
              <a:t>Induction step: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400" dirty="0" smtClean="0"/>
              <a:t>Induction Assumption: before adding an edge we have a </a:t>
            </a:r>
            <a:r>
              <a:rPr lang="en-US" sz="2400" dirty="0" err="1" smtClean="0"/>
              <a:t>subgraph</a:t>
            </a:r>
            <a:r>
              <a:rPr lang="en-US" sz="2400" dirty="0" smtClean="0"/>
              <a:t> of an MST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We must show that after adding the next edge we have a </a:t>
            </a:r>
            <a:r>
              <a:rPr lang="en-US" sz="2400" dirty="0" err="1" smtClean="0"/>
              <a:t>subgraph</a:t>
            </a:r>
            <a:r>
              <a:rPr lang="en-US" sz="2400" dirty="0" smtClean="0"/>
              <a:t> of an MST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Details: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39957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38206</TotalTime>
  <Words>2010</Words>
  <Application>Microsoft Office PowerPoint</Application>
  <PresentationFormat>On-screen Show (4:3)</PresentationFormat>
  <Paragraphs>278</Paragraphs>
  <Slides>26</Slides>
  <Notes>26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Arial Black</vt:lpstr>
      <vt:lpstr>Calibri</vt:lpstr>
      <vt:lpstr>Courier New</vt:lpstr>
      <vt:lpstr>Symbol</vt:lpstr>
      <vt:lpstr>Wingdings</vt:lpstr>
      <vt:lpstr>Default Design</vt:lpstr>
      <vt:lpstr>PowerPoint Presentation</vt:lpstr>
      <vt:lpstr>Algorithms for finding a Minimal Spanning tree</vt:lpstr>
      <vt:lpstr>Kruskal’s algorithm</vt:lpstr>
      <vt:lpstr>Prim’s algorithm</vt:lpstr>
      <vt:lpstr>MST lemma</vt:lpstr>
      <vt:lpstr>MST lemma</vt:lpstr>
      <vt:lpstr>Choosing the edge to remove</vt:lpstr>
      <vt:lpstr>Recap: MST lemma</vt:lpstr>
      <vt:lpstr>Does Kruskal produce a MST?</vt:lpstr>
      <vt:lpstr>Does Prim produce an MST?</vt:lpstr>
      <vt:lpstr>Recap: Prim’s Algorithm for Minimal Spanning Tree</vt:lpstr>
      <vt:lpstr>Main Data Structures for Prim</vt:lpstr>
      <vt:lpstr>Prim detailed algorithm summary </vt:lpstr>
      <vt:lpstr>MinHeap overview</vt:lpstr>
      <vt:lpstr>Min Heap methods</vt:lpstr>
      <vt:lpstr>MinHeap implementation </vt:lpstr>
      <vt:lpstr>MinHeap code part 1</vt:lpstr>
      <vt:lpstr>MinHeap code part 2</vt:lpstr>
      <vt:lpstr>MinHeap code part 3</vt:lpstr>
      <vt:lpstr>Prim Algorithm</vt:lpstr>
      <vt:lpstr>AdjacencyListGraph class</vt:lpstr>
      <vt:lpstr>Data Structures for Kruskal</vt:lpstr>
      <vt:lpstr>Example of operations</vt:lpstr>
      <vt:lpstr>Kruskal Algorithm</vt:lpstr>
      <vt:lpstr>Set Representation</vt:lpstr>
      <vt:lpstr>Using this representation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Claude Anderson</cp:lastModifiedBy>
  <cp:revision>746</cp:revision>
  <cp:lastPrinted>2017-02-09T19:22:34Z</cp:lastPrinted>
  <dcterms:modified xsi:type="dcterms:W3CDTF">2017-02-10T13:41:14Z</dcterms:modified>
</cp:coreProperties>
</file>