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1"/>
  </p:notesMasterIdLst>
  <p:handoutMasterIdLst>
    <p:handoutMasterId r:id="rId32"/>
  </p:handoutMasterIdLst>
  <p:sldIdLst>
    <p:sldId id="256" r:id="rId2"/>
    <p:sldId id="390" r:id="rId3"/>
    <p:sldId id="391" r:id="rId4"/>
    <p:sldId id="392" r:id="rId5"/>
    <p:sldId id="393" r:id="rId6"/>
    <p:sldId id="394" r:id="rId7"/>
    <p:sldId id="395" r:id="rId8"/>
    <p:sldId id="396" r:id="rId9"/>
    <p:sldId id="397" r:id="rId10"/>
    <p:sldId id="398" r:id="rId11"/>
    <p:sldId id="360" r:id="rId12"/>
    <p:sldId id="364" r:id="rId13"/>
    <p:sldId id="368" r:id="rId14"/>
    <p:sldId id="369" r:id="rId15"/>
    <p:sldId id="374" r:id="rId16"/>
    <p:sldId id="375" r:id="rId17"/>
    <p:sldId id="376" r:id="rId18"/>
    <p:sldId id="377" r:id="rId19"/>
    <p:sldId id="378" r:id="rId20"/>
    <p:sldId id="379" r:id="rId21"/>
    <p:sldId id="380" r:id="rId22"/>
    <p:sldId id="381" r:id="rId23"/>
    <p:sldId id="387" r:id="rId24"/>
    <p:sldId id="386" r:id="rId25"/>
    <p:sldId id="383" r:id="rId26"/>
    <p:sldId id="384" r:id="rId27"/>
    <p:sldId id="388" r:id="rId28"/>
    <p:sldId id="389" r:id="rId29"/>
    <p:sldId id="385" r:id="rId30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32">
          <p15:clr>
            <a:srgbClr val="A4A3A4"/>
          </p15:clr>
        </p15:guide>
        <p15:guide id="2" pos="163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191919"/>
    <a:srgbClr val="F2FDF7"/>
    <a:srgbClr val="800040"/>
    <a:srgbClr val="FF0080"/>
    <a:srgbClr val="5D7E9D"/>
    <a:srgbClr val="FFFDDD"/>
    <a:srgbClr val="CEC339"/>
    <a:srgbClr val="FF66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875" autoAdjust="0"/>
    <p:restoredTop sz="88322" autoAdjust="0"/>
  </p:normalViewPr>
  <p:slideViewPr>
    <p:cSldViewPr snapToObjects="1">
      <p:cViewPr varScale="1">
        <p:scale>
          <a:sx n="75" d="100"/>
          <a:sy n="75" d="100"/>
        </p:scale>
        <p:origin x="78" y="480"/>
      </p:cViewPr>
      <p:guideLst>
        <p:guide orient="horz" pos="4032"/>
        <p:guide pos="163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496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image" Target="../media/image11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3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27" tIns="48313" rIns="96627" bIns="48313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5285" y="3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27" tIns="48313" rIns="96627" bIns="48313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256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2" y="9121143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27" tIns="48313" rIns="96627" bIns="48313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256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5285" y="9121143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27" tIns="48313" rIns="96627" bIns="48313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882E4CB-5AA8-470F-AAD3-5483A7B9CB9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1788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3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27" tIns="48313" rIns="96627" bIns="48313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592" y="3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27" tIns="48313" rIns="96627" bIns="48313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521" y="4560571"/>
            <a:ext cx="5852160" cy="4320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27" tIns="48313" rIns="96627" bIns="483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9119474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27" tIns="48313" rIns="96627" bIns="48313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592" y="9119474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27" tIns="48313" rIns="96627" bIns="48313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C82725C-350C-46F5-844B-F6E4F7B10B1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239094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FBDDF8C-BF0E-468B-985D-58D3A0157B9D}" type="slidenum">
              <a:rPr lang="en-US"/>
              <a:pPr/>
              <a:t>1</a:t>
            </a:fld>
            <a:endParaRPr lang="en-US"/>
          </a:p>
        </p:txBody>
      </p:sp>
      <p:sp>
        <p:nvSpPr>
          <p:cNvPr id="5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817956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398169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625708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one more than</a:t>
            </a:r>
          </a:p>
          <a:p>
            <a:r>
              <a:rPr lang="en-US" dirty="0" smtClean="0"/>
              <a:t>exactly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716886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After the animation ask, "Can we apply the same idea that we used for lists here?"  </a:t>
            </a:r>
          </a:p>
          <a:p>
            <a:r>
              <a:rPr lang="en-US" dirty="0" smtClean="0"/>
              <a:t>Not</a:t>
            </a:r>
            <a:r>
              <a:rPr lang="en-US" baseline="0" dirty="0" smtClean="0"/>
              <a:t> exactly.  We know that higher probabilities should go near the top, but after that it gets complicated.</a:t>
            </a:r>
          </a:p>
          <a:p>
            <a:r>
              <a:rPr lang="en-US" baseline="0" dirty="0" smtClean="0"/>
              <a:t>A greedy algorithm that puts the highest probability as the root may not, in fact, be optimal.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What about making a max-heap based on the probabilities?"</a:t>
            </a:r>
          </a:p>
          <a:p>
            <a:endParaRPr lang="en-US" dirty="0" smtClean="0"/>
          </a:p>
          <a:p>
            <a:r>
              <a:rPr lang="en-US" dirty="0" smtClean="0"/>
              <a:t>No, because </a:t>
            </a:r>
            <a:r>
              <a:rPr lang="en-US" dirty="0" err="1" smtClean="0"/>
              <a:t>thn</a:t>
            </a:r>
            <a:r>
              <a:rPr lang="en-US" baseline="0" dirty="0" smtClean="0"/>
              <a:t> it would no longer be a BST&lt; and search would not be efficient.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398169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360392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793872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 as root:  Children:  A and O.</a:t>
            </a:r>
          </a:p>
          <a:p>
            <a:r>
              <a:rPr lang="en-US" dirty="0" smtClean="0"/>
              <a:t>I as root:  Children:  A and O.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237030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686963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712752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79399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374090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406016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This is not trivial</a:t>
            </a:r>
            <a:r>
              <a:rPr lang="en-US" baseline="0" dirty="0" smtClean="0"/>
              <a:t> to show.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847314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 first case (not on the next slide), the average</a:t>
            </a:r>
            <a:r>
              <a:rPr lang="en-US" baseline="0" dirty="0" smtClean="0"/>
              <a:t> for successful search is (1/n) (1+2+3+ … + n) = (n+1)/2.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2303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661577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386083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361584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Worst: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ABCD         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Opposite: 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DCBA</a:t>
            </a:r>
            <a:b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baseline="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27      RRR0               23           LLL0</a:t>
            </a:r>
          </a:p>
          <a:p>
            <a:endParaRPr lang="en-US" baseline="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baseline="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Greedy:</a:t>
            </a:r>
            <a:r>
              <a:rPr lang="en-US" baseline="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DBAC        </a:t>
            </a:r>
            <a:r>
              <a:rPr lang="en-US" b="1" baseline="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Better:     </a:t>
            </a:r>
            <a:r>
              <a:rPr lang="en-US" baseline="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CBAD</a:t>
            </a:r>
          </a:p>
          <a:p>
            <a:r>
              <a:rPr lang="en-US" baseline="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23          L200             21          2L00</a:t>
            </a:r>
          </a:p>
          <a:p>
            <a:endParaRPr lang="en-US" baseline="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baseline="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Best?:  </a:t>
            </a:r>
            <a:r>
              <a:rPr lang="en-US" baseline="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BADC  </a:t>
            </a:r>
            <a:br>
              <a:rPr lang="en-US" baseline="0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baseline="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18      20L0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167860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Recurrence is c(n) = sum(c(j-1)c(n-j),</a:t>
            </a:r>
            <a:r>
              <a:rPr lang="en-US" baseline="0" dirty="0" smtClean="0"/>
              <a:t> j=1..n)   The </a:t>
            </a:r>
            <a:r>
              <a:rPr lang="en-US" baseline="0" dirty="0" err="1" smtClean="0"/>
              <a:t>jth</a:t>
            </a:r>
            <a:r>
              <a:rPr lang="en-US" baseline="0" dirty="0" smtClean="0"/>
              <a:t> case has node j as the root.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431770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Recurrence is c(n) = sum(c(j-1)c(n-j),</a:t>
            </a:r>
            <a:r>
              <a:rPr lang="en-US" baseline="0" dirty="0" smtClean="0"/>
              <a:t> j=1..n)   The </a:t>
            </a:r>
            <a:r>
              <a:rPr lang="en-US" baseline="0" dirty="0" err="1" smtClean="0"/>
              <a:t>jth</a:t>
            </a:r>
            <a:r>
              <a:rPr lang="en-US" baseline="0" dirty="0" smtClean="0"/>
              <a:t> case has node j as the </a:t>
            </a:r>
            <a:r>
              <a:rPr lang="en-US" baseline="0" dirty="0" err="1" smtClean="0"/>
              <a:t>rrot</a:t>
            </a:r>
            <a:r>
              <a:rPr lang="en-US" baseline="0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7149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99" name="Picture 27" descr="bigdice2"/>
          <p:cNvPicPr>
            <a:picLocks noChangeAspect="1" noChangeArrowheads="1"/>
          </p:cNvPicPr>
          <p:nvPr userDrawn="1"/>
        </p:nvPicPr>
        <p:blipFill>
          <a:blip r:embed="rId2"/>
          <a:srcRect r="1891" b="8026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52400" y="167604"/>
            <a:ext cx="7772400" cy="1470025"/>
          </a:xfrm>
        </p:spPr>
        <p:txBody>
          <a:bodyPr/>
          <a:lstStyle>
            <a:lvl1pPr>
              <a:defRPr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52400" y="1905000"/>
            <a:ext cx="2971800" cy="34290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090" name="Text Box 18"/>
          <p:cNvSpPr txBox="1">
            <a:spLocks noChangeArrowheads="1"/>
          </p:cNvSpPr>
          <p:nvPr userDrawn="1"/>
        </p:nvSpPr>
        <p:spPr bwMode="auto">
          <a:xfrm rot="19237452">
            <a:off x="4622800" y="51911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44926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44926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066800"/>
            <a:ext cx="8229600" cy="3700463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066800"/>
            <a:ext cx="4038600" cy="37004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66800"/>
            <a:ext cx="4038600" cy="37004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066800"/>
            <a:ext cx="4038600" cy="37004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66800"/>
            <a:ext cx="4038600" cy="37004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55" name="Picture 31" descr="dicesmall"/>
          <p:cNvPicPr>
            <a:picLocks noChangeAspect="1" noChangeArrowheads="1"/>
          </p:cNvPicPr>
          <p:nvPr userDrawn="1"/>
        </p:nvPicPr>
        <p:blipFill>
          <a:blip r:embed="rId15"/>
          <a:srcRect t="6250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0"/>
            <a:ext cx="8229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066800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5720" tIns="45720" rIns="18288" bIns="18288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7.png"/><Relationship Id="rId5" Type="http://schemas.openxmlformats.org/officeDocument/2006/relationships/image" Target="../media/image6.wmf"/><Relationship Id="rId4" Type="http://schemas.openxmlformats.org/officeDocument/2006/relationships/oleObject" Target="../embeddings/oleObject3.bin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9.wmf"/><Relationship Id="rId4" Type="http://schemas.openxmlformats.org/officeDocument/2006/relationships/oleObject" Target="../embeddings/oleObject4.bin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10.wmf"/><Relationship Id="rId4" Type="http://schemas.openxmlformats.org/officeDocument/2006/relationships/oleObject" Target="../embeddings/oleObject5.bin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8.xml"/><Relationship Id="rId7" Type="http://schemas.openxmlformats.org/officeDocument/2006/relationships/image" Target="../media/image1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7.bin"/><Relationship Id="rId5" Type="http://schemas.openxmlformats.org/officeDocument/2006/relationships/image" Target="../media/image11.wmf"/><Relationship Id="rId4" Type="http://schemas.openxmlformats.org/officeDocument/2006/relationships/oleObject" Target="../embeddings/oleObject6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5.wmf"/><Relationship Id="rId5" Type="http://schemas.openxmlformats.org/officeDocument/2006/relationships/oleObject" Target="../embeddings/oleObject8.bin"/><Relationship Id="rId4" Type="http://schemas.openxmlformats.org/officeDocument/2006/relationships/image" Target="../media/image16.pn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7" Type="http://schemas.openxmlformats.org/officeDocument/2006/relationships/image" Target="../media/image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3.wmf"/><Relationship Id="rId4" Type="http://schemas.openxmlformats.org/officeDocument/2006/relationships/oleObject" Target="../embeddings/oleObject1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8" name="Text Box 60"/>
          <p:cNvSpPr txBox="1">
            <a:spLocks noChangeArrowheads="1"/>
          </p:cNvSpPr>
          <p:nvPr/>
        </p:nvSpPr>
        <p:spPr bwMode="auto">
          <a:xfrm>
            <a:off x="279400" y="104775"/>
            <a:ext cx="8636000" cy="3277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 sz="2000" b="1" dirty="0">
              <a:solidFill>
                <a:schemeClr val="hlink"/>
              </a:solidFill>
              <a:latin typeface="Arial Black" pitchFamily="96" charset="0"/>
            </a:endParaRPr>
          </a:p>
          <a:p>
            <a:r>
              <a:rPr lang="en-US" sz="8000" b="1" dirty="0" smtClean="0"/>
              <a:t>MA/CSSE 473 Day 28</a:t>
            </a:r>
            <a:endParaRPr lang="en-US" sz="8000" b="1" dirty="0" smtClean="0">
              <a:solidFill>
                <a:srgbClr val="F2FDF7"/>
              </a:solidFill>
              <a:latin typeface="Arial Black" pitchFamily="96" charset="0"/>
            </a:endParaRPr>
          </a:p>
          <a:p>
            <a:pPr>
              <a:spcBef>
                <a:spcPct val="50000"/>
              </a:spcBef>
            </a:pPr>
            <a:endParaRPr lang="en-US" dirty="0"/>
          </a:p>
        </p:txBody>
      </p:sp>
      <p:sp>
        <p:nvSpPr>
          <p:cNvPr id="2063" name="Text Box 15"/>
          <p:cNvSpPr txBox="1">
            <a:spLocks noChangeArrowheads="1"/>
          </p:cNvSpPr>
          <p:nvPr/>
        </p:nvSpPr>
        <p:spPr bwMode="auto">
          <a:xfrm>
            <a:off x="3870325" y="171926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106" name="Text Box 58"/>
          <p:cNvSpPr txBox="1">
            <a:spLocks noChangeArrowheads="1"/>
          </p:cNvSpPr>
          <p:nvPr/>
        </p:nvSpPr>
        <p:spPr bwMode="auto">
          <a:xfrm>
            <a:off x="898525" y="301466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110" name="Rectangle 62"/>
          <p:cNvSpPr>
            <a:spLocks noChangeArrowheads="1"/>
          </p:cNvSpPr>
          <p:nvPr/>
        </p:nvSpPr>
        <p:spPr bwMode="auto">
          <a:xfrm>
            <a:off x="0" y="4050589"/>
            <a:ext cx="3870325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800" b="1" dirty="0" smtClean="0"/>
              <a:t>Optimal BSTs</a:t>
            </a:r>
          </a:p>
          <a:p>
            <a:endParaRPr lang="en-US" sz="2800" b="1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ed Rectangle 7"/>
          <p:cNvSpPr/>
          <p:nvPr/>
        </p:nvSpPr>
        <p:spPr>
          <a:xfrm>
            <a:off x="228600" y="5824537"/>
            <a:ext cx="7391400" cy="957263"/>
          </a:xfrm>
          <a:prstGeom prst="roundRect">
            <a:avLst/>
          </a:prstGeom>
          <a:solidFill>
            <a:schemeClr val="accent6">
              <a:lumMod val="40000"/>
              <a:lumOff val="60000"/>
              <a:alpha val="12000"/>
            </a:schemeClr>
          </a:solidFill>
          <a:ln w="3175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Aside: How many possible BST's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1816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Given distinct keys K</a:t>
            </a:r>
            <a:r>
              <a:rPr lang="en-US" baseline="-25000" dirty="0" smtClean="0"/>
              <a:t>1</a:t>
            </a:r>
            <a:r>
              <a:rPr lang="en-US" dirty="0" smtClean="0"/>
              <a:t> &lt; K</a:t>
            </a:r>
            <a:r>
              <a:rPr lang="en-US" baseline="-25000" dirty="0" smtClean="0"/>
              <a:t>2</a:t>
            </a:r>
            <a:r>
              <a:rPr lang="en-US" dirty="0" smtClean="0"/>
              <a:t> &lt; … &lt; </a:t>
            </a:r>
            <a:r>
              <a:rPr lang="en-US" dirty="0" err="1" smtClean="0"/>
              <a:t>K</a:t>
            </a:r>
            <a:r>
              <a:rPr lang="en-US" baseline="-25000" dirty="0" err="1" smtClean="0"/>
              <a:t>n</a:t>
            </a:r>
            <a:r>
              <a:rPr lang="en-US" dirty="0" smtClean="0"/>
              <a:t>, how many different Binary Search Trees can be constructed from these values?</a:t>
            </a:r>
          </a:p>
          <a:p>
            <a:r>
              <a:rPr lang="en-US" dirty="0" smtClean="0"/>
              <a:t>Figure it out for n=2, 3, 4, 5</a:t>
            </a:r>
          </a:p>
          <a:p>
            <a:r>
              <a:rPr lang="en-US" dirty="0" smtClean="0"/>
              <a:t>Write the recurrence relation</a:t>
            </a:r>
          </a:p>
          <a:p>
            <a:r>
              <a:rPr lang="en-US" dirty="0" smtClean="0"/>
              <a:t>Solution is the </a:t>
            </a:r>
            <a:r>
              <a:rPr lang="en-US" b="1" dirty="0" smtClean="0"/>
              <a:t>Catalan number</a:t>
            </a:r>
            <a:r>
              <a:rPr lang="en-US" dirty="0" smtClean="0"/>
              <a:t> c(n) 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Verify for n = 2, 3, 4, 5.  </a:t>
            </a:r>
          </a:p>
          <a:p>
            <a:pPr lvl="1"/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/>
          </p:nvPr>
        </p:nvGraphicFramePr>
        <p:xfrm>
          <a:off x="358775" y="4191000"/>
          <a:ext cx="7140575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2" name="Equation" r:id="rId4" imgW="3060360" imgH="457200" progId="Equation.3">
                  <p:embed/>
                </p:oleObj>
              </mc:Choice>
              <mc:Fallback>
                <p:oleObj name="Equation" r:id="rId4" imgW="3060360" imgH="457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775" y="4191000"/>
                        <a:ext cx="7140575" cy="1066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574160" y="5791200"/>
            <a:ext cx="521704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0000FF"/>
                </a:solidFill>
              </a:rPr>
              <a:t>Wikipedia Catalan article has five different proofs of </a:t>
            </a:r>
            <a:endParaRPr lang="en-US" sz="2800" b="1" dirty="0">
              <a:solidFill>
                <a:srgbClr val="0000FF"/>
              </a:solidFill>
            </a:endParaRPr>
          </a:p>
        </p:txBody>
      </p:sp>
      <p:pic>
        <p:nvPicPr>
          <p:cNvPr id="3091" name="Picture 19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17421" y="5867400"/>
            <a:ext cx="1952625" cy="847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6493733" y="1905000"/>
            <a:ext cx="2345467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0000FF"/>
                </a:solidFill>
              </a:rPr>
              <a:t>When n=20, c(n) is almost 10</a:t>
            </a:r>
            <a:r>
              <a:rPr lang="en-US" sz="2800" b="1" baseline="30000" dirty="0" smtClean="0">
                <a:solidFill>
                  <a:srgbClr val="0000FF"/>
                </a:solidFill>
              </a:rPr>
              <a:t>10</a:t>
            </a:r>
            <a:endParaRPr lang="en-US" sz="2800" b="1" baseline="300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42517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6" grpId="0"/>
      <p:bldP spid="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Optimal Binary Search Trees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943600"/>
          </a:xfrm>
        </p:spPr>
        <p:txBody>
          <a:bodyPr>
            <a:normAutofit/>
          </a:bodyPr>
          <a:lstStyle/>
          <a:p>
            <a:pPr>
              <a:spcBef>
                <a:spcPts val="848"/>
              </a:spcBef>
            </a:pPr>
            <a:r>
              <a:rPr lang="en-US" dirty="0" smtClean="0"/>
              <a:t>Suppose we have n distinct data keys K</a:t>
            </a:r>
            <a:r>
              <a:rPr lang="en-US" baseline="-25000" dirty="0" smtClean="0"/>
              <a:t>1</a:t>
            </a:r>
            <a:r>
              <a:rPr lang="en-US" dirty="0" smtClean="0"/>
              <a:t>, K</a:t>
            </a:r>
            <a:r>
              <a:rPr lang="en-US" baseline="-25000" dirty="0" smtClean="0"/>
              <a:t>2</a:t>
            </a:r>
            <a:r>
              <a:rPr lang="en-US" dirty="0" smtClean="0"/>
              <a:t>, …, </a:t>
            </a:r>
            <a:r>
              <a:rPr lang="en-US" dirty="0" err="1" smtClean="0"/>
              <a:t>K</a:t>
            </a:r>
            <a:r>
              <a:rPr lang="en-US" baseline="-25000" dirty="0" err="1" smtClean="0"/>
              <a:t>n</a:t>
            </a:r>
            <a:r>
              <a:rPr lang="en-US" dirty="0" smtClean="0"/>
              <a:t> (in increasing order) that we wish to arrange into a Binary Search Tree</a:t>
            </a:r>
          </a:p>
          <a:p>
            <a:pPr>
              <a:spcBef>
                <a:spcPts val="848"/>
              </a:spcBef>
            </a:pPr>
            <a:r>
              <a:rPr lang="en-US" dirty="0" smtClean="0"/>
              <a:t>This time the expected number of probes for a successful or unsuccessful search depends on the shape of the tree and where the search ends up</a:t>
            </a:r>
          </a:p>
          <a:p>
            <a:pPr>
              <a:spcBef>
                <a:spcPts val="848"/>
              </a:spcBef>
            </a:pPr>
            <a:r>
              <a:rPr lang="en-US" dirty="0" smtClean="0"/>
              <a:t>This discussion follows Reingold and Hansen, </a:t>
            </a:r>
            <a:r>
              <a:rPr lang="en-US" i="1" dirty="0" smtClean="0"/>
              <a:t>Data Structures</a:t>
            </a:r>
            <a:r>
              <a:rPr lang="en-US" dirty="0" smtClean="0"/>
              <a:t>.  </a:t>
            </a:r>
            <a:r>
              <a:rPr lang="en-US" b="1" dirty="0" smtClean="0"/>
              <a:t>An excerpt on optimal static BSTS is posted on Moodle.  </a:t>
            </a:r>
            <a:r>
              <a:rPr lang="en-US" dirty="0" smtClean="0"/>
              <a:t>I use </a:t>
            </a:r>
            <a:r>
              <a:rPr lang="en-US" dirty="0" err="1" smtClean="0"/>
              <a:t>a</a:t>
            </a:r>
            <a:r>
              <a:rPr lang="en-US" baseline="-25000" dirty="0" err="1" smtClean="0"/>
              <a:t>i</a:t>
            </a:r>
            <a:r>
              <a:rPr lang="en-US" dirty="0" smtClean="0"/>
              <a:t> and b</a:t>
            </a:r>
            <a:r>
              <a:rPr lang="en-US" baseline="-25000" dirty="0"/>
              <a:t>i</a:t>
            </a:r>
            <a:r>
              <a:rPr lang="en-US" dirty="0" smtClean="0"/>
              <a:t> where Reingold and Hansen use </a:t>
            </a:r>
            <a:r>
              <a:rPr lang="el-GR" dirty="0" smtClean="0"/>
              <a:t>α</a:t>
            </a:r>
            <a:r>
              <a:rPr lang="en-US" baseline="-25000" dirty="0" smtClean="0"/>
              <a:t>i</a:t>
            </a:r>
            <a:r>
              <a:rPr lang="en-US" dirty="0" smtClean="0"/>
              <a:t> </a:t>
            </a:r>
            <a:r>
              <a:rPr lang="en-US" dirty="0"/>
              <a:t>and </a:t>
            </a:r>
            <a:r>
              <a:rPr lang="el-GR" dirty="0" smtClean="0"/>
              <a:t>β</a:t>
            </a:r>
            <a:r>
              <a:rPr lang="en-US" baseline="-25000" dirty="0" smtClean="0"/>
              <a:t>i</a:t>
            </a:r>
            <a:r>
              <a:rPr lang="en-US" dirty="0" smtClean="0"/>
              <a:t> 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Recap: Extended binary search tree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14400"/>
            <a:ext cx="8382000" cy="5791200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It's simplest to describe this </a:t>
            </a:r>
            <a:br>
              <a:rPr lang="en-US" dirty="0" smtClean="0"/>
            </a:br>
            <a:r>
              <a:rPr lang="en-US" dirty="0" smtClean="0"/>
              <a:t>problem in terms of an </a:t>
            </a:r>
            <a:br>
              <a:rPr lang="en-US" dirty="0" smtClean="0"/>
            </a:br>
            <a:r>
              <a:rPr lang="en-US" b="1" dirty="0" smtClean="0"/>
              <a:t>extended binary search tree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>(EBST): a BST enhanced by </a:t>
            </a:r>
            <a:br>
              <a:rPr lang="en-US" dirty="0" smtClean="0"/>
            </a:br>
            <a:r>
              <a:rPr lang="en-US" dirty="0" smtClean="0"/>
              <a:t>drawing "external nodes" in </a:t>
            </a:r>
            <a:br>
              <a:rPr lang="en-US" dirty="0" smtClean="0"/>
            </a:br>
            <a:r>
              <a:rPr lang="en-US" dirty="0" smtClean="0"/>
              <a:t>place of all of the null pointers </a:t>
            </a:r>
            <a:br>
              <a:rPr lang="en-US" dirty="0" smtClean="0"/>
            </a:br>
            <a:r>
              <a:rPr lang="en-US" dirty="0" smtClean="0"/>
              <a:t>in the original tree</a:t>
            </a:r>
          </a:p>
          <a:p>
            <a:r>
              <a:rPr lang="en-US" dirty="0" smtClean="0"/>
              <a:t>Formally, an Extended Binary Tree (EBT) is either</a:t>
            </a:r>
          </a:p>
          <a:p>
            <a:pPr lvl="1"/>
            <a:r>
              <a:rPr lang="en-US" dirty="0" smtClean="0"/>
              <a:t>an external node, or</a:t>
            </a:r>
          </a:p>
          <a:p>
            <a:pPr lvl="1"/>
            <a:r>
              <a:rPr lang="en-US" dirty="0" smtClean="0"/>
              <a:t>an (internal) root node and two EBTs T</a:t>
            </a:r>
            <a:r>
              <a:rPr lang="en-US" baseline="-25000" dirty="0" smtClean="0"/>
              <a:t>L</a:t>
            </a:r>
            <a:r>
              <a:rPr lang="en-US" dirty="0" smtClean="0"/>
              <a:t> and T</a:t>
            </a:r>
            <a:r>
              <a:rPr lang="en-US" baseline="-25000" dirty="0" smtClean="0"/>
              <a:t>R</a:t>
            </a:r>
            <a:endParaRPr lang="en-US" dirty="0" smtClean="0"/>
          </a:p>
          <a:p>
            <a:r>
              <a:rPr lang="en-US" b="1" dirty="0" smtClean="0">
                <a:solidFill>
                  <a:srgbClr val="0000FF"/>
                </a:solidFill>
              </a:rPr>
              <a:t>In diagram, Circles = internal nodes, Squares = external nodes</a:t>
            </a:r>
          </a:p>
          <a:p>
            <a:r>
              <a:rPr lang="en-US" dirty="0" smtClean="0"/>
              <a:t>It's an alternative way of viewing a binary tree</a:t>
            </a:r>
          </a:p>
          <a:p>
            <a:r>
              <a:rPr lang="en-US" b="1" dirty="0" smtClean="0">
                <a:solidFill>
                  <a:srgbClr val="0000FF"/>
                </a:solidFill>
              </a:rPr>
              <a:t>The external nodes stand for places where an unsuccessful search can end or where an element can be inserted</a:t>
            </a:r>
          </a:p>
          <a:p>
            <a:r>
              <a:rPr lang="en-US" dirty="0" smtClean="0"/>
              <a:t>An EBT with n internal nodes has ___ external nodes</a:t>
            </a:r>
            <a:br>
              <a:rPr lang="en-US" dirty="0" smtClean="0"/>
            </a:br>
            <a:r>
              <a:rPr lang="en-US" dirty="0" smtClean="0"/>
              <a:t>(We proved this by induction earlier in the term)</a:t>
            </a:r>
          </a:p>
          <a:p>
            <a:endParaRPr lang="en-US" dirty="0"/>
          </a:p>
        </p:txBody>
      </p:sp>
      <p:pic>
        <p:nvPicPr>
          <p:cNvPr id="4" name="Picture 4" descr="EBT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181600" y="1066800"/>
            <a:ext cx="3657600" cy="1870075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7010400" y="2263914"/>
            <a:ext cx="1905000" cy="707886"/>
          </a:xfrm>
          <a:prstGeom prst="rect">
            <a:avLst/>
          </a:prstGeom>
          <a:noFill/>
          <a:ln w="3492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See Levitin: page 183 [141] 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371600"/>
          </a:xfrm>
        </p:spPr>
        <p:txBody>
          <a:bodyPr/>
          <a:lstStyle/>
          <a:p>
            <a:r>
              <a:rPr lang="en-US" dirty="0" smtClean="0"/>
              <a:t>What contributes to the expected number of probes?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495800"/>
          </a:xfrm>
        </p:spPr>
        <p:txBody>
          <a:bodyPr/>
          <a:lstStyle/>
          <a:p>
            <a:r>
              <a:rPr lang="en-US" dirty="0" smtClean="0"/>
              <a:t>Frequencies, depth of node</a:t>
            </a:r>
          </a:p>
          <a:p>
            <a:r>
              <a:rPr lang="en-US" dirty="0" smtClean="0"/>
              <a:t>For successful search, number of probes is</a:t>
            </a:r>
            <a:br>
              <a:rPr lang="en-US" dirty="0" smtClean="0"/>
            </a:br>
            <a:r>
              <a:rPr lang="en-US" dirty="0" smtClean="0"/>
              <a:t>_______________  the depth of the corresponding internal node</a:t>
            </a:r>
          </a:p>
          <a:p>
            <a:r>
              <a:rPr lang="en-US" dirty="0" smtClean="0"/>
              <a:t>For unsuccessful, number of probes is</a:t>
            </a:r>
            <a:br>
              <a:rPr lang="en-US" dirty="0" smtClean="0"/>
            </a:br>
            <a:r>
              <a:rPr lang="en-US" dirty="0" smtClean="0"/>
              <a:t>__________  the depth of the corresponding external node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52500" y="2667000"/>
            <a:ext cx="27813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</a:rPr>
              <a:t>one more than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219200" y="4191000"/>
            <a:ext cx="2057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</a:rPr>
              <a:t>equal to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87958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52400"/>
            <a:ext cx="8229600" cy="914400"/>
          </a:xfrm>
        </p:spPr>
        <p:txBody>
          <a:bodyPr/>
          <a:lstStyle/>
          <a:p>
            <a:r>
              <a:rPr lang="en-US" dirty="0" smtClean="0"/>
              <a:t>Optimal BST Notation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838200"/>
            <a:ext cx="8763000" cy="6019800"/>
          </a:xfrm>
        </p:spPr>
        <p:txBody>
          <a:bodyPr>
            <a:normAutofit fontScale="85000" lnSpcReduction="20000"/>
          </a:bodyPr>
          <a:lstStyle/>
          <a:p>
            <a:pPr>
              <a:spcBef>
                <a:spcPts val="848"/>
              </a:spcBef>
            </a:pPr>
            <a:r>
              <a:rPr lang="en-US" dirty="0" smtClean="0"/>
              <a:t>Keys </a:t>
            </a:r>
            <a:r>
              <a:rPr lang="en-US" dirty="0"/>
              <a:t>are K</a:t>
            </a:r>
            <a:r>
              <a:rPr lang="en-US" baseline="-25000" dirty="0"/>
              <a:t>1</a:t>
            </a:r>
            <a:r>
              <a:rPr lang="en-US" dirty="0"/>
              <a:t>, K</a:t>
            </a:r>
            <a:r>
              <a:rPr lang="en-US" baseline="-25000" dirty="0"/>
              <a:t>2</a:t>
            </a:r>
            <a:r>
              <a:rPr lang="en-US" dirty="0"/>
              <a:t>, …, </a:t>
            </a:r>
            <a:r>
              <a:rPr lang="en-US" dirty="0" err="1"/>
              <a:t>K</a:t>
            </a:r>
            <a:r>
              <a:rPr lang="en-US" baseline="-25000" dirty="0" err="1"/>
              <a:t>n</a:t>
            </a:r>
            <a:endParaRPr lang="en-US" dirty="0" smtClean="0"/>
          </a:p>
          <a:p>
            <a:pPr>
              <a:spcBef>
                <a:spcPts val="848"/>
              </a:spcBef>
            </a:pPr>
            <a:r>
              <a:rPr lang="en-US" dirty="0" smtClean="0"/>
              <a:t>Let v be the value we are searching for</a:t>
            </a:r>
          </a:p>
          <a:p>
            <a:pPr>
              <a:spcBef>
                <a:spcPts val="848"/>
              </a:spcBef>
            </a:pPr>
            <a:r>
              <a:rPr lang="en-US" dirty="0"/>
              <a:t>For i= 1, …,</a:t>
            </a:r>
            <a:r>
              <a:rPr lang="en-US" dirty="0" smtClean="0"/>
              <a:t>n, let </a:t>
            </a:r>
            <a:r>
              <a:rPr lang="en-US" dirty="0" err="1" smtClean="0"/>
              <a:t>a</a:t>
            </a:r>
            <a:r>
              <a:rPr lang="en-US" baseline="-25000" dirty="0" err="1" smtClean="0"/>
              <a:t>i</a:t>
            </a:r>
            <a:r>
              <a:rPr lang="en-US" dirty="0" smtClean="0"/>
              <a:t> be the probability that v is key K</a:t>
            </a:r>
            <a:r>
              <a:rPr lang="en-US" baseline="-25000" dirty="0" smtClean="0"/>
              <a:t>i</a:t>
            </a:r>
            <a:endParaRPr lang="en-US" dirty="0" smtClean="0"/>
          </a:p>
          <a:p>
            <a:pPr>
              <a:spcBef>
                <a:spcPts val="848"/>
              </a:spcBef>
            </a:pPr>
            <a:r>
              <a:rPr lang="en-US" dirty="0" smtClean="0"/>
              <a:t>For i= 1, …,n-1,  let b</a:t>
            </a:r>
            <a:r>
              <a:rPr lang="en-US" baseline="-25000" dirty="0" smtClean="0"/>
              <a:t>i</a:t>
            </a:r>
            <a:r>
              <a:rPr lang="en-US" dirty="0" smtClean="0"/>
              <a:t> be the probability that K</a:t>
            </a:r>
            <a:r>
              <a:rPr lang="en-US" baseline="-25000" dirty="0" smtClean="0"/>
              <a:t>i</a:t>
            </a:r>
            <a:r>
              <a:rPr lang="en-US" dirty="0" smtClean="0"/>
              <a:t> &lt; v &lt; K</a:t>
            </a:r>
            <a:r>
              <a:rPr lang="en-US" baseline="-25000" dirty="0" smtClean="0"/>
              <a:t>i+1</a:t>
            </a:r>
          </a:p>
          <a:p>
            <a:pPr lvl="1">
              <a:spcBef>
                <a:spcPts val="848"/>
              </a:spcBef>
            </a:pPr>
            <a:r>
              <a:rPr lang="en-US" dirty="0" smtClean="0"/>
              <a:t>Similarly, let b</a:t>
            </a:r>
            <a:r>
              <a:rPr lang="en-US" baseline="-25000" dirty="0" smtClean="0"/>
              <a:t>0</a:t>
            </a:r>
            <a:r>
              <a:rPr lang="en-US" dirty="0" smtClean="0"/>
              <a:t> be the probability that v &lt; K</a:t>
            </a:r>
            <a:r>
              <a:rPr lang="en-US" baseline="-25000" dirty="0" smtClean="0"/>
              <a:t>1</a:t>
            </a:r>
            <a:r>
              <a:rPr lang="en-US" dirty="0" smtClean="0"/>
              <a:t>, </a:t>
            </a:r>
            <a:br>
              <a:rPr lang="en-US" dirty="0" smtClean="0"/>
            </a:br>
            <a:r>
              <a:rPr lang="en-US" dirty="0" smtClean="0"/>
              <a:t>and </a:t>
            </a:r>
            <a:r>
              <a:rPr lang="en-US" dirty="0" err="1" smtClean="0"/>
              <a:t>b</a:t>
            </a:r>
            <a:r>
              <a:rPr lang="en-US" baseline="-25000" dirty="0" err="1" smtClean="0"/>
              <a:t>n</a:t>
            </a:r>
            <a:r>
              <a:rPr lang="en-US" dirty="0" smtClean="0"/>
              <a:t> the probability that v &gt; </a:t>
            </a:r>
            <a:r>
              <a:rPr lang="en-US" dirty="0" err="1" smtClean="0"/>
              <a:t>K</a:t>
            </a:r>
            <a:r>
              <a:rPr lang="en-US" baseline="-25000" dirty="0" err="1" smtClean="0"/>
              <a:t>n</a:t>
            </a:r>
            <a:endParaRPr lang="en-US" baseline="-25000" dirty="0" smtClean="0"/>
          </a:p>
          <a:p>
            <a:pPr>
              <a:spcBef>
                <a:spcPts val="848"/>
              </a:spcBef>
            </a:pPr>
            <a:r>
              <a:rPr lang="en-US" dirty="0" smtClean="0"/>
              <a:t>Note that </a:t>
            </a:r>
            <a:r>
              <a:rPr lang="en-US" baseline="-25000" dirty="0" smtClean="0"/>
              <a:t/>
            </a:r>
            <a:br>
              <a:rPr lang="en-US" baseline="-25000" dirty="0" smtClean="0"/>
            </a:br>
            <a:r>
              <a:rPr lang="en-US" baseline="-25000" dirty="0" smtClean="0"/>
              <a:t/>
            </a:r>
            <a:br>
              <a:rPr lang="en-US" baseline="-25000" dirty="0" smtClean="0"/>
            </a:br>
            <a:r>
              <a:rPr lang="en-US" baseline="-25000" dirty="0" smtClean="0"/>
              <a:t/>
            </a:r>
            <a:br>
              <a:rPr lang="en-US" baseline="-25000" dirty="0" smtClean="0"/>
            </a:br>
            <a:endParaRPr lang="en-US" baseline="-25000" dirty="0" smtClean="0"/>
          </a:p>
          <a:p>
            <a:pPr>
              <a:spcBef>
                <a:spcPts val="848"/>
              </a:spcBef>
            </a:pPr>
            <a:r>
              <a:rPr lang="en-US" dirty="0" smtClean="0"/>
              <a:t>We can also just use </a:t>
            </a:r>
            <a:r>
              <a:rPr lang="en-US" i="1" dirty="0" smtClean="0"/>
              <a:t>frequencies</a:t>
            </a:r>
            <a:r>
              <a:rPr lang="en-US" dirty="0" smtClean="0"/>
              <a:t> instead of </a:t>
            </a:r>
            <a:r>
              <a:rPr lang="en-US" i="1" dirty="0" smtClean="0"/>
              <a:t>probabilities</a:t>
            </a:r>
            <a:r>
              <a:rPr lang="en-US" dirty="0" smtClean="0"/>
              <a:t> when finding the optimal tree (and divide by their sum to get the probabilities if we ever need them).  That is what we will do in </a:t>
            </a:r>
            <a:r>
              <a:rPr lang="en-US" dirty="0" err="1" smtClean="0"/>
              <a:t>anexample</a:t>
            </a:r>
            <a:r>
              <a:rPr lang="en-US" dirty="0" smtClean="0"/>
              <a:t>.</a:t>
            </a:r>
          </a:p>
          <a:p>
            <a:pPr>
              <a:spcBef>
                <a:spcPts val="848"/>
              </a:spcBef>
            </a:pPr>
            <a:r>
              <a:rPr lang="en-US" dirty="0" smtClean="0"/>
              <a:t>Should we try exhaustive search of all </a:t>
            </a:r>
            <a:br>
              <a:rPr lang="en-US" dirty="0" smtClean="0"/>
            </a:br>
            <a:r>
              <a:rPr lang="en-US" dirty="0" smtClean="0"/>
              <a:t>possible BSTs?  </a:t>
            </a:r>
            <a:endParaRPr lang="en-US" b="1" dirty="0" smtClean="0">
              <a:solidFill>
                <a:srgbClr val="0000FF"/>
              </a:solidFill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72643867"/>
              </p:ext>
            </p:extLst>
          </p:nvPr>
        </p:nvGraphicFramePr>
        <p:xfrm>
          <a:off x="2322436" y="3200400"/>
          <a:ext cx="2227262" cy="1060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9" name="Equation" r:id="rId4" imgW="977760" imgH="431640" progId="Equation.3">
                  <p:embed/>
                </p:oleObj>
              </mc:Choice>
              <mc:Fallback>
                <p:oleObj name="Equation" r:id="rId4" imgW="977760" imgH="43164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22436" y="3200400"/>
                        <a:ext cx="2227262" cy="1060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532324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not to measure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about external path length and internal path length?</a:t>
            </a:r>
          </a:p>
          <a:p>
            <a:r>
              <a:rPr lang="en-US" dirty="0" smtClean="0"/>
              <a:t>These are too simple, because they do not take into account the frequencies.</a:t>
            </a:r>
          </a:p>
          <a:p>
            <a:r>
              <a:rPr lang="en-US" dirty="0" smtClean="0"/>
              <a:t>We need </a:t>
            </a:r>
            <a:r>
              <a:rPr lang="en-US" i="1" dirty="0" smtClean="0"/>
              <a:t>weighted </a:t>
            </a:r>
            <a:r>
              <a:rPr lang="en-US" dirty="0" smtClean="0"/>
              <a:t>path lengths</a:t>
            </a:r>
            <a:r>
              <a:rPr lang="en-US" i="1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378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Weighted Path Length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791200"/>
          </a:xfrm>
        </p:spPr>
        <p:txBody>
          <a:bodyPr>
            <a:normAutofit fontScale="92500" lnSpcReduction="20000"/>
          </a:bodyPr>
          <a:lstStyle/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If we divide this by </a:t>
            </a:r>
            <a:r>
              <a:rPr lang="en-US" dirty="0" smtClean="0">
                <a:sym typeface="Symbol"/>
              </a:rPr>
              <a:t></a:t>
            </a:r>
            <a:r>
              <a:rPr lang="en-US" dirty="0" err="1" smtClean="0"/>
              <a:t>a</a:t>
            </a:r>
            <a:r>
              <a:rPr lang="en-US" baseline="-25000" dirty="0" err="1" smtClean="0"/>
              <a:t>i</a:t>
            </a:r>
            <a:r>
              <a:rPr lang="en-US" dirty="0" smtClean="0"/>
              <a:t> + </a:t>
            </a:r>
            <a:r>
              <a:rPr lang="en-US" dirty="0" smtClean="0">
                <a:sym typeface="Symbol"/>
              </a:rPr>
              <a:t></a:t>
            </a:r>
            <a:r>
              <a:rPr lang="en-US" dirty="0" smtClean="0"/>
              <a:t>b</a:t>
            </a:r>
            <a:r>
              <a:rPr lang="en-US" baseline="-25000" dirty="0" smtClean="0"/>
              <a:t>i</a:t>
            </a:r>
            <a:r>
              <a:rPr lang="en-US" dirty="0" smtClean="0"/>
              <a:t> we get the expected number of probes.</a:t>
            </a:r>
          </a:p>
          <a:p>
            <a:r>
              <a:rPr lang="en-US" dirty="0" smtClean="0"/>
              <a:t>We can also define it recursively:</a:t>
            </a:r>
          </a:p>
          <a:p>
            <a:r>
              <a:rPr lang="en-US" dirty="0" smtClean="0"/>
              <a:t>C(</a:t>
            </a:r>
            <a:r>
              <a:rPr lang="en-US" dirty="0" smtClean="0">
                <a:sym typeface="Wingdings"/>
              </a:rPr>
              <a:t></a:t>
            </a:r>
            <a:r>
              <a:rPr lang="en-US" dirty="0" smtClean="0"/>
              <a:t>) = 0.  If T =                       , then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C(T) = C(T</a:t>
            </a:r>
            <a:r>
              <a:rPr lang="en-US" baseline="-25000" dirty="0" smtClean="0"/>
              <a:t>L</a:t>
            </a:r>
            <a:r>
              <a:rPr lang="en-US" dirty="0" smtClean="0"/>
              <a:t>) + C(T</a:t>
            </a:r>
            <a:r>
              <a:rPr lang="en-US" baseline="-25000" dirty="0" smtClean="0"/>
              <a:t>R</a:t>
            </a:r>
            <a:r>
              <a:rPr lang="en-US" dirty="0" smtClean="0"/>
              <a:t>) + </a:t>
            </a:r>
            <a:r>
              <a:rPr lang="en-US" dirty="0" smtClean="0">
                <a:sym typeface="Symbol"/>
              </a:rPr>
              <a:t></a:t>
            </a:r>
            <a:r>
              <a:rPr lang="en-US" dirty="0" err="1" smtClean="0"/>
              <a:t>a</a:t>
            </a:r>
            <a:r>
              <a:rPr lang="en-US" baseline="-25000" dirty="0" err="1" smtClean="0"/>
              <a:t>i</a:t>
            </a:r>
            <a:r>
              <a:rPr lang="en-US" dirty="0" smtClean="0"/>
              <a:t> + </a:t>
            </a:r>
            <a:r>
              <a:rPr lang="en-US" dirty="0" smtClean="0">
                <a:sym typeface="Symbol"/>
              </a:rPr>
              <a:t></a:t>
            </a:r>
            <a:r>
              <a:rPr lang="en-US" dirty="0" smtClean="0"/>
              <a:t>b</a:t>
            </a:r>
            <a:r>
              <a:rPr lang="en-US" baseline="-25000" dirty="0" smtClean="0"/>
              <a:t>i</a:t>
            </a:r>
            <a:r>
              <a:rPr lang="en-US" dirty="0" smtClean="0"/>
              <a:t> , where the summations are over all </a:t>
            </a:r>
            <a:r>
              <a:rPr lang="en-US" dirty="0" err="1" smtClean="0"/>
              <a:t>a</a:t>
            </a:r>
            <a:r>
              <a:rPr lang="en-US" baseline="-25000" dirty="0" err="1" smtClean="0"/>
              <a:t>i</a:t>
            </a:r>
            <a:r>
              <a:rPr lang="en-US" dirty="0" smtClean="0"/>
              <a:t> and b</a:t>
            </a:r>
            <a:r>
              <a:rPr lang="en-US" baseline="-25000" dirty="0" smtClean="0"/>
              <a:t>i</a:t>
            </a:r>
            <a:r>
              <a:rPr lang="en-US" dirty="0" smtClean="0"/>
              <a:t> for nodes in T</a:t>
            </a:r>
          </a:p>
          <a:p>
            <a:r>
              <a:rPr lang="en-US" dirty="0" smtClean="0"/>
              <a:t>It can be shown by induction that these two definitions are equivalent </a:t>
            </a:r>
            <a:br>
              <a:rPr lang="en-US" dirty="0" smtClean="0"/>
            </a:br>
            <a:r>
              <a:rPr lang="en-US" dirty="0" smtClean="0"/>
              <a:t>(</a:t>
            </a:r>
            <a:r>
              <a:rPr lang="en-US" smtClean="0"/>
              <a:t>a </a:t>
            </a:r>
            <a:r>
              <a:rPr lang="en-US" smtClean="0"/>
              <a:t>homework problem</a:t>
            </a:r>
            <a:r>
              <a:rPr lang="en-US" dirty="0" smtClean="0"/>
              <a:t>,).</a:t>
            </a:r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19978453"/>
              </p:ext>
            </p:extLst>
          </p:nvPr>
        </p:nvGraphicFramePr>
        <p:xfrm>
          <a:off x="358775" y="873125"/>
          <a:ext cx="6559550" cy="1031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6" name="Equation" r:id="rId4" imgW="2743200" imgH="431640" progId="Equation.3">
                  <p:embed/>
                </p:oleObj>
              </mc:Choice>
              <mc:Fallback>
                <p:oleObj name="Equation" r:id="rId4" imgW="2743200" imgH="431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775" y="873125"/>
                        <a:ext cx="6559550" cy="1031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Oval 4"/>
          <p:cNvSpPr/>
          <p:nvPr/>
        </p:nvSpPr>
        <p:spPr>
          <a:xfrm>
            <a:off x="3886200" y="3352800"/>
            <a:ext cx="304800" cy="228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Isosceles Triangle 5"/>
          <p:cNvSpPr/>
          <p:nvPr/>
        </p:nvSpPr>
        <p:spPr>
          <a:xfrm>
            <a:off x="3124200" y="3733800"/>
            <a:ext cx="533400" cy="6096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Isosceles Triangle 6"/>
          <p:cNvSpPr/>
          <p:nvPr/>
        </p:nvSpPr>
        <p:spPr>
          <a:xfrm>
            <a:off x="4419600" y="3733800"/>
            <a:ext cx="762000" cy="7620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3124200" y="3881735"/>
            <a:ext cx="533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T</a:t>
            </a:r>
            <a:r>
              <a:rPr lang="en-US" sz="2400" b="1" baseline="-25000" dirty="0" smtClean="0"/>
              <a:t>L</a:t>
            </a:r>
            <a:endParaRPr lang="en-US" sz="2400" b="1" baseline="-25000" dirty="0"/>
          </a:p>
        </p:txBody>
      </p:sp>
      <p:sp>
        <p:nvSpPr>
          <p:cNvPr id="9" name="TextBox 8"/>
          <p:cNvSpPr txBox="1"/>
          <p:nvPr/>
        </p:nvSpPr>
        <p:spPr>
          <a:xfrm>
            <a:off x="4572000" y="3957935"/>
            <a:ext cx="533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T</a:t>
            </a:r>
            <a:r>
              <a:rPr lang="en-US" sz="2400" b="1" baseline="-25000" dirty="0" smtClean="0"/>
              <a:t>R</a:t>
            </a:r>
            <a:endParaRPr lang="en-US" sz="2400" b="1" baseline="-25000" dirty="0"/>
          </a:p>
        </p:txBody>
      </p:sp>
      <p:cxnSp>
        <p:nvCxnSpPr>
          <p:cNvPr id="11" name="Straight Connector 10"/>
          <p:cNvCxnSpPr>
            <a:stCxn id="5" idx="3"/>
            <a:endCxn id="6" idx="0"/>
          </p:cNvCxnSpPr>
          <p:nvPr/>
        </p:nvCxnSpPr>
        <p:spPr>
          <a:xfrm rot="5400000">
            <a:off x="3567930" y="3370893"/>
            <a:ext cx="185878" cy="539937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>
            <a:stCxn id="5" idx="5"/>
            <a:endCxn id="7" idx="0"/>
          </p:cNvCxnSpPr>
          <p:nvPr/>
        </p:nvCxnSpPr>
        <p:spPr>
          <a:xfrm rot="16200000" flipH="1">
            <a:off x="4380542" y="3313742"/>
            <a:ext cx="185878" cy="654237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7086600" y="927397"/>
            <a:ext cx="1905000" cy="923330"/>
          </a:xfrm>
          <a:prstGeom prst="rect">
            <a:avLst/>
          </a:prstGeom>
          <a:noFill/>
          <a:ln w="22225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 smtClean="0"/>
              <a:t>Note</a:t>
            </a:r>
            <a:r>
              <a:rPr lang="en-US" dirty="0" smtClean="0"/>
              <a:t>:  y</a:t>
            </a:r>
            <a:r>
              <a:rPr lang="en-US" baseline="-25000" dirty="0" smtClean="0"/>
              <a:t>0</a:t>
            </a:r>
            <a:r>
              <a:rPr lang="en-US" dirty="0" smtClean="0"/>
              <a:t>, …, </a:t>
            </a:r>
            <a:r>
              <a:rPr lang="en-US" dirty="0" err="1" smtClean="0"/>
              <a:t>y</a:t>
            </a:r>
            <a:r>
              <a:rPr lang="en-US" baseline="-25000" dirty="0" err="1" smtClean="0"/>
              <a:t>n</a:t>
            </a:r>
            <a:r>
              <a:rPr lang="en-US" dirty="0" smtClean="0"/>
              <a:t> are the external nodes of the tree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5909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Frequencies of vowel occurrence in English</a:t>
            </a:r>
          </a:p>
          <a:p>
            <a:r>
              <a:rPr lang="en-US" dirty="0" smtClean="0"/>
              <a:t>:  A, E, I, O, U</a:t>
            </a:r>
          </a:p>
          <a:p>
            <a:r>
              <a:rPr lang="en-US" dirty="0" smtClean="0"/>
              <a:t> a's:         32,     </a:t>
            </a:r>
            <a:r>
              <a:rPr lang="en-US" dirty="0"/>
              <a:t> </a:t>
            </a:r>
            <a:r>
              <a:rPr lang="en-US" dirty="0" smtClean="0"/>
              <a:t>42,      26,       32,       12</a:t>
            </a:r>
          </a:p>
          <a:p>
            <a:r>
              <a:rPr lang="en-US" dirty="0" smtClean="0"/>
              <a:t>b's:     0,     34,       38,       58,       95,       21</a:t>
            </a:r>
          </a:p>
          <a:p>
            <a:r>
              <a:rPr lang="en-US" dirty="0" smtClean="0"/>
              <a:t>Draw a couple of trees (with E and I as roots), and see which is best.  (sum of a's and b's is 390).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7552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Strategy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want to minimize the weighted path length</a:t>
            </a:r>
          </a:p>
          <a:p>
            <a:r>
              <a:rPr lang="en-US" dirty="0" smtClean="0"/>
              <a:t>Once we have chosen the root, the left and right </a:t>
            </a:r>
            <a:r>
              <a:rPr lang="en-US" dirty="0" err="1" smtClean="0"/>
              <a:t>subtrees</a:t>
            </a:r>
            <a:r>
              <a:rPr lang="en-US" dirty="0" smtClean="0"/>
              <a:t> must themselves be optimal EBSTs</a:t>
            </a:r>
          </a:p>
          <a:p>
            <a:r>
              <a:rPr lang="en-US" dirty="0" smtClean="0"/>
              <a:t>We can build the tree from the bottom up, keeping track of previously-computed values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21088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85800"/>
          </a:xfrm>
        </p:spPr>
        <p:txBody>
          <a:bodyPr/>
          <a:lstStyle/>
          <a:p>
            <a:r>
              <a:rPr lang="en-US" dirty="0" smtClean="0"/>
              <a:t>Intermediate Quantities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867400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  <a:spcBef>
                <a:spcPts val="0"/>
              </a:spcBef>
            </a:pPr>
            <a:r>
              <a:rPr lang="en-US" dirty="0" smtClean="0"/>
              <a:t>Cost: Let </a:t>
            </a:r>
            <a:r>
              <a:rPr lang="en-US" dirty="0" err="1" smtClean="0"/>
              <a:t>C</a:t>
            </a:r>
            <a:r>
              <a:rPr lang="en-US" baseline="-25000" dirty="0" err="1" smtClean="0"/>
              <a:t>ij</a:t>
            </a:r>
            <a:r>
              <a:rPr lang="en-US" dirty="0" smtClean="0"/>
              <a:t> (for 0 ≤ i ≤ j ≤ n) be the cost of an optimal tree (not necessarily unique) over the frequencies  b</a:t>
            </a:r>
            <a:r>
              <a:rPr lang="en-US" baseline="-25000" dirty="0" smtClean="0"/>
              <a:t>i</a:t>
            </a:r>
            <a:r>
              <a:rPr lang="en-US" dirty="0" smtClean="0"/>
              <a:t>, a</a:t>
            </a:r>
            <a:r>
              <a:rPr lang="en-US" baseline="-25000" dirty="0" smtClean="0"/>
              <a:t>i+1</a:t>
            </a:r>
            <a:r>
              <a:rPr lang="en-US" dirty="0" smtClean="0"/>
              <a:t>, b</a:t>
            </a:r>
            <a:r>
              <a:rPr lang="en-US" baseline="-25000" dirty="0" smtClean="0"/>
              <a:t>i+1</a:t>
            </a:r>
            <a:r>
              <a:rPr lang="en-US" dirty="0" smtClean="0"/>
              <a:t>, …</a:t>
            </a:r>
            <a:r>
              <a:rPr lang="en-US" dirty="0" err="1" smtClean="0"/>
              <a:t>a</a:t>
            </a:r>
            <a:r>
              <a:rPr lang="en-US" baseline="-25000" dirty="0" err="1" smtClean="0"/>
              <a:t>j</a:t>
            </a:r>
            <a:r>
              <a:rPr lang="en-US" dirty="0" smtClean="0"/>
              <a:t>, </a:t>
            </a:r>
            <a:r>
              <a:rPr lang="en-US" dirty="0" err="1" smtClean="0"/>
              <a:t>b</a:t>
            </a:r>
            <a:r>
              <a:rPr lang="en-US" baseline="-25000" dirty="0" err="1" smtClean="0"/>
              <a:t>j</a:t>
            </a:r>
            <a:r>
              <a:rPr lang="en-US" dirty="0" smtClean="0"/>
              <a:t>.  Then</a:t>
            </a:r>
          </a:p>
          <a:p>
            <a:pPr>
              <a:lnSpc>
                <a:spcPct val="90000"/>
              </a:lnSpc>
              <a:spcBef>
                <a:spcPts val="0"/>
              </a:spcBef>
              <a:spcAft>
                <a:spcPts val="1800"/>
              </a:spcAft>
            </a:pPr>
            <a:r>
              <a:rPr lang="en-US" dirty="0" err="1" smtClean="0"/>
              <a:t>C</a:t>
            </a:r>
            <a:r>
              <a:rPr lang="en-US" baseline="-25000" dirty="0" err="1" smtClean="0"/>
              <a:t>ii</a:t>
            </a:r>
            <a:r>
              <a:rPr lang="en-US" dirty="0" smtClean="0"/>
              <a:t> = 0, and </a:t>
            </a:r>
          </a:p>
          <a:p>
            <a:pPr>
              <a:lnSpc>
                <a:spcPct val="90000"/>
              </a:lnSpc>
              <a:spcBef>
                <a:spcPts val="0"/>
              </a:spcBef>
            </a:pPr>
            <a:r>
              <a:rPr lang="en-US" dirty="0" smtClean="0"/>
              <a:t>This is true since the </a:t>
            </a:r>
            <a:r>
              <a:rPr lang="en-US" dirty="0" err="1" smtClean="0"/>
              <a:t>subtrees</a:t>
            </a:r>
            <a:r>
              <a:rPr lang="en-US" dirty="0" smtClean="0"/>
              <a:t> of an optimal tree must be optimal</a:t>
            </a:r>
          </a:p>
          <a:p>
            <a:pPr>
              <a:lnSpc>
                <a:spcPct val="90000"/>
              </a:lnSpc>
              <a:spcBef>
                <a:spcPts val="0"/>
              </a:spcBef>
            </a:pPr>
            <a:r>
              <a:rPr lang="en-US" dirty="0" smtClean="0"/>
              <a:t>To simplify the computation, we define </a:t>
            </a:r>
          </a:p>
          <a:p>
            <a:pPr>
              <a:lnSpc>
                <a:spcPct val="90000"/>
              </a:lnSpc>
              <a:spcBef>
                <a:spcPts val="0"/>
              </a:spcBef>
            </a:pPr>
            <a:r>
              <a:rPr lang="en-US" dirty="0" smtClean="0"/>
              <a:t>W</a:t>
            </a:r>
            <a:r>
              <a:rPr lang="en-US" baseline="-25000" dirty="0" smtClean="0"/>
              <a:t>ii</a:t>
            </a:r>
            <a:r>
              <a:rPr lang="en-US" dirty="0" smtClean="0"/>
              <a:t> = b</a:t>
            </a:r>
            <a:r>
              <a:rPr lang="en-US" baseline="-25000" dirty="0" smtClean="0"/>
              <a:t>i</a:t>
            </a:r>
            <a:r>
              <a:rPr lang="en-US" dirty="0" smtClean="0"/>
              <a:t>, and </a:t>
            </a:r>
            <a:r>
              <a:rPr lang="en-US" dirty="0" err="1" smtClean="0"/>
              <a:t>W</a:t>
            </a:r>
            <a:r>
              <a:rPr lang="en-US" baseline="-25000" dirty="0" err="1" smtClean="0"/>
              <a:t>ij</a:t>
            </a:r>
            <a:r>
              <a:rPr lang="en-US" dirty="0" smtClean="0"/>
              <a:t> = W</a:t>
            </a:r>
            <a:r>
              <a:rPr lang="en-US" baseline="-25000" dirty="0" smtClean="0"/>
              <a:t>i,j-1</a:t>
            </a:r>
            <a:r>
              <a:rPr lang="en-US" dirty="0" smtClean="0"/>
              <a:t> + </a:t>
            </a:r>
            <a:r>
              <a:rPr lang="en-US" dirty="0" err="1" smtClean="0"/>
              <a:t>a</a:t>
            </a:r>
            <a:r>
              <a:rPr lang="en-US" baseline="-25000" dirty="0" err="1" smtClean="0"/>
              <a:t>j</a:t>
            </a:r>
            <a:r>
              <a:rPr lang="en-US" dirty="0" smtClean="0"/>
              <a:t> + </a:t>
            </a:r>
            <a:r>
              <a:rPr lang="en-US" dirty="0" err="1" smtClean="0"/>
              <a:t>b</a:t>
            </a:r>
            <a:r>
              <a:rPr lang="en-US" baseline="-25000" dirty="0" err="1" smtClean="0"/>
              <a:t>j</a:t>
            </a:r>
            <a:r>
              <a:rPr lang="en-US" dirty="0" smtClean="0"/>
              <a:t> for i&lt;j.</a:t>
            </a:r>
          </a:p>
          <a:p>
            <a:pPr>
              <a:lnSpc>
                <a:spcPct val="90000"/>
              </a:lnSpc>
              <a:spcBef>
                <a:spcPts val="0"/>
              </a:spcBef>
            </a:pPr>
            <a:r>
              <a:rPr lang="en-US" dirty="0" smtClean="0"/>
              <a:t>Note that </a:t>
            </a:r>
            <a:r>
              <a:rPr lang="en-US" dirty="0" err="1" smtClean="0"/>
              <a:t>W</a:t>
            </a:r>
            <a:r>
              <a:rPr lang="en-US" baseline="-25000" dirty="0" err="1" smtClean="0"/>
              <a:t>ij</a:t>
            </a:r>
            <a:r>
              <a:rPr lang="en-US" dirty="0" smtClean="0"/>
              <a:t> = b</a:t>
            </a:r>
            <a:r>
              <a:rPr lang="en-US" baseline="-25000" dirty="0" smtClean="0"/>
              <a:t>i</a:t>
            </a:r>
            <a:r>
              <a:rPr lang="en-US" dirty="0" smtClean="0"/>
              <a:t> + a</a:t>
            </a:r>
            <a:r>
              <a:rPr lang="en-US" baseline="-25000" dirty="0" smtClean="0"/>
              <a:t>i+1</a:t>
            </a:r>
            <a:r>
              <a:rPr lang="en-US" dirty="0" smtClean="0"/>
              <a:t> + … + </a:t>
            </a:r>
            <a:r>
              <a:rPr lang="en-US" dirty="0" err="1" smtClean="0"/>
              <a:t>a</a:t>
            </a:r>
            <a:r>
              <a:rPr lang="en-US" baseline="-25000" dirty="0" err="1" smtClean="0"/>
              <a:t>j</a:t>
            </a:r>
            <a:r>
              <a:rPr lang="en-US" dirty="0" smtClean="0"/>
              <a:t> + </a:t>
            </a:r>
            <a:r>
              <a:rPr lang="en-US" dirty="0" err="1" smtClean="0"/>
              <a:t>b</a:t>
            </a:r>
            <a:r>
              <a:rPr lang="en-US" baseline="-25000" dirty="0" err="1" smtClean="0"/>
              <a:t>j</a:t>
            </a:r>
            <a:r>
              <a:rPr lang="en-US" dirty="0" smtClean="0"/>
              <a:t>, and so</a:t>
            </a:r>
          </a:p>
          <a:p>
            <a:pPr>
              <a:lnSpc>
                <a:spcPct val="9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dirty="0" err="1" smtClean="0"/>
              <a:t>C</a:t>
            </a:r>
            <a:r>
              <a:rPr lang="en-US" baseline="-25000" dirty="0" err="1" smtClean="0"/>
              <a:t>ii</a:t>
            </a:r>
            <a:r>
              <a:rPr lang="en-US" dirty="0" smtClean="0"/>
              <a:t> = 0, and </a:t>
            </a:r>
          </a:p>
          <a:p>
            <a:pPr>
              <a:lnSpc>
                <a:spcPct val="90000"/>
              </a:lnSpc>
              <a:spcBef>
                <a:spcPts val="0"/>
              </a:spcBef>
            </a:pPr>
            <a:r>
              <a:rPr lang="en-US" dirty="0" smtClean="0"/>
              <a:t>Let </a:t>
            </a:r>
            <a:r>
              <a:rPr lang="en-US" dirty="0" err="1" smtClean="0"/>
              <a:t>R</a:t>
            </a:r>
            <a:r>
              <a:rPr lang="en-US" baseline="-25000" dirty="0" err="1" smtClean="0"/>
              <a:t>ij</a:t>
            </a:r>
            <a:r>
              <a:rPr lang="en-US" dirty="0" smtClean="0"/>
              <a:t> (root of best tree from i to j) be a value of k that minimizes C</a:t>
            </a:r>
            <a:r>
              <a:rPr lang="en-US" baseline="-25000" dirty="0" smtClean="0"/>
              <a:t>i,k-1</a:t>
            </a:r>
            <a:r>
              <a:rPr lang="en-US" dirty="0" smtClean="0"/>
              <a:t> + </a:t>
            </a:r>
            <a:r>
              <a:rPr lang="en-US" dirty="0" err="1" smtClean="0"/>
              <a:t>C</a:t>
            </a:r>
            <a:r>
              <a:rPr lang="en-US" baseline="-25000" dirty="0" err="1" smtClean="0"/>
              <a:t>kj</a:t>
            </a:r>
            <a:r>
              <a:rPr lang="en-US" dirty="0" smtClean="0"/>
              <a:t> in the above formula </a:t>
            </a:r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0262666"/>
              </p:ext>
            </p:extLst>
          </p:nvPr>
        </p:nvGraphicFramePr>
        <p:xfrm>
          <a:off x="2841625" y="1781175"/>
          <a:ext cx="4068763" cy="809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66" name="Equation" r:id="rId4" imgW="2234880" imgH="444240" progId="Equation.3">
                  <p:embed/>
                </p:oleObj>
              </mc:Choice>
              <mc:Fallback>
                <p:oleObj name="Equation" r:id="rId4" imgW="2234880" imgH="4442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41625" y="1781175"/>
                        <a:ext cx="4068763" cy="809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34232455"/>
              </p:ext>
            </p:extLst>
          </p:nvPr>
        </p:nvGraphicFramePr>
        <p:xfrm>
          <a:off x="2819400" y="4495800"/>
          <a:ext cx="3276600" cy="576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67" name="Equation" r:id="rId6" imgW="1663560" imgH="291960" progId="Equation.3">
                  <p:embed/>
                </p:oleObj>
              </mc:Choice>
              <mc:Fallback>
                <p:oleObj name="Equation" r:id="rId6" imgW="1663560" imgH="2919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4495800"/>
                        <a:ext cx="3276600" cy="5762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643487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Optimal Binary search trees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Dynamic Programming Example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9129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912341"/>
            <a:ext cx="8914361" cy="44978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28403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91250" y="990600"/>
            <a:ext cx="2819400" cy="4495800"/>
          </a:xfrm>
        </p:spPr>
        <p:txBody>
          <a:bodyPr/>
          <a:lstStyle/>
          <a:p>
            <a:r>
              <a:rPr lang="en-US" dirty="0" smtClean="0"/>
              <a:t>Constructed</a:t>
            </a:r>
            <a:br>
              <a:rPr lang="en-US" dirty="0" smtClean="0"/>
            </a:br>
            <a:r>
              <a:rPr lang="en-US" dirty="0" smtClean="0"/>
              <a:t>by diagonals,</a:t>
            </a:r>
            <a:br>
              <a:rPr lang="en-US" dirty="0" smtClean="0"/>
            </a:br>
            <a:r>
              <a:rPr lang="en-US" dirty="0" smtClean="0"/>
              <a:t>from main </a:t>
            </a:r>
            <a:br>
              <a:rPr lang="en-US" dirty="0" smtClean="0"/>
            </a:br>
            <a:r>
              <a:rPr lang="en-US" dirty="0" smtClean="0"/>
              <a:t>diagonal</a:t>
            </a:r>
            <a:br>
              <a:rPr lang="en-US" dirty="0" smtClean="0"/>
            </a:br>
            <a:r>
              <a:rPr lang="en-US" dirty="0" smtClean="0"/>
              <a:t>upward</a:t>
            </a:r>
          </a:p>
          <a:p>
            <a:r>
              <a:rPr lang="en-US" dirty="0" smtClean="0"/>
              <a:t>What is the</a:t>
            </a:r>
            <a:br>
              <a:rPr lang="en-US" dirty="0" smtClean="0"/>
            </a:br>
            <a:r>
              <a:rPr lang="en-US" dirty="0" smtClean="0"/>
              <a:t>optimal</a:t>
            </a:r>
            <a:br>
              <a:rPr lang="en-US" dirty="0" smtClean="0"/>
            </a:br>
            <a:r>
              <a:rPr lang="en-US" dirty="0" smtClean="0"/>
              <a:t>tree?</a:t>
            </a:r>
            <a:endParaRPr lang="en-US" dirty="0"/>
          </a:p>
        </p:txBody>
      </p:sp>
      <p:pic>
        <p:nvPicPr>
          <p:cNvPr id="39938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5750" y="914400"/>
            <a:ext cx="5734050" cy="5734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xtBox 4"/>
          <p:cNvSpPr txBox="1"/>
          <p:nvPr/>
        </p:nvSpPr>
        <p:spPr>
          <a:xfrm>
            <a:off x="457200" y="4057471"/>
            <a:ext cx="2438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How to construct the optimal tree?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57200" y="5417403"/>
            <a:ext cx="2438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accent6">
                    <a:lumMod val="75000"/>
                  </a:schemeClr>
                </a:solidFill>
              </a:rPr>
              <a:t>Analysis of the algorithm?</a:t>
            </a:r>
            <a:endParaRPr lang="en-US" sz="2400" b="1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98289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4648200"/>
          </a:xfrm>
        </p:spPr>
        <p:txBody>
          <a:bodyPr>
            <a:normAutofit/>
          </a:bodyPr>
          <a:lstStyle/>
          <a:p>
            <a:r>
              <a:rPr lang="en-US" dirty="0" smtClean="0"/>
              <a:t>Most frequent statement is the comparison</a:t>
            </a:r>
            <a:br>
              <a:rPr lang="en-US" dirty="0" smtClean="0"/>
            </a:br>
            <a:r>
              <a:rPr lang="en-US" dirty="0" smtClean="0"/>
              <a:t>   if C[</a:t>
            </a:r>
            <a:r>
              <a:rPr lang="en-US" dirty="0" err="1" smtClean="0"/>
              <a:t>i</a:t>
            </a:r>
            <a:r>
              <a:rPr lang="en-US" dirty="0" smtClean="0"/>
              <a:t>][k-1]+C[k][j] &lt; C[</a:t>
            </a:r>
            <a:r>
              <a:rPr lang="en-US" dirty="0" err="1" smtClean="0"/>
              <a:t>i</a:t>
            </a:r>
            <a:r>
              <a:rPr lang="en-US" dirty="0" smtClean="0"/>
              <a:t>][opt-1]+C[opt][j]:</a:t>
            </a:r>
          </a:p>
          <a:p>
            <a:r>
              <a:rPr lang="en-US" dirty="0" smtClean="0"/>
              <a:t>How many times </a:t>
            </a:r>
            <a:br>
              <a:rPr lang="en-US" dirty="0" smtClean="0"/>
            </a:br>
            <a:r>
              <a:rPr lang="en-US" dirty="0" smtClean="0"/>
              <a:t>does it execute:</a:t>
            </a:r>
          </a:p>
          <a:p>
            <a:endParaRPr lang="en-US" dirty="0" smtClean="0"/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pic>
        <p:nvPicPr>
          <p:cNvPr id="40963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914400" y="3200400"/>
            <a:ext cx="8163983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Running time</a:t>
            </a:r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4419600" y="1981200"/>
          <a:ext cx="1905000" cy="1222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52" name="Equation" r:id="rId5" imgW="672840" imgH="431640" progId="Equation.3">
                  <p:embed/>
                </p:oleObj>
              </mc:Choice>
              <mc:Fallback>
                <p:oleObj name="Equation" r:id="rId5" imgW="672840" imgH="431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9600" y="1981200"/>
                        <a:ext cx="1905000" cy="1222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773874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Greedy Algorithms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Do what seems best at the moment 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132987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Greedy algorithms</a:t>
            </a:r>
            <a:endParaRPr lang="en-US" dirty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838200"/>
            <a:ext cx="8229600" cy="5512713"/>
          </a:xfrm>
        </p:spPr>
        <p:txBody>
          <a:bodyPr>
            <a:normAutofit lnSpcReduction="10000"/>
          </a:bodyPr>
          <a:lstStyle/>
          <a:p>
            <a:r>
              <a:rPr lang="en-US" sz="2800" dirty="0"/>
              <a:t>Whenever a choice is to be made, pick the one that seems </a:t>
            </a:r>
            <a:r>
              <a:rPr lang="en-US" sz="2800" dirty="0" smtClean="0"/>
              <a:t>optimal for </a:t>
            </a:r>
            <a:r>
              <a:rPr lang="en-US" sz="2800" dirty="0"/>
              <a:t>the moment, without taking future choices into </a:t>
            </a:r>
            <a:r>
              <a:rPr lang="en-US" sz="2800" dirty="0" smtClean="0"/>
              <a:t>consideration</a:t>
            </a:r>
          </a:p>
          <a:p>
            <a:pPr lvl="1"/>
            <a:r>
              <a:rPr lang="en-US" sz="2400" dirty="0" smtClean="0"/>
              <a:t>Once each choice is made, it is irrevocable</a:t>
            </a:r>
            <a:endParaRPr lang="en-US" sz="2400" dirty="0"/>
          </a:p>
          <a:p>
            <a:r>
              <a:rPr lang="en-US" sz="2800" dirty="0"/>
              <a:t>For example, a greedy Scrabble player will simply maximize </a:t>
            </a:r>
            <a:r>
              <a:rPr lang="en-US" sz="2800" dirty="0" smtClean="0"/>
              <a:t>her score </a:t>
            </a:r>
            <a:r>
              <a:rPr lang="en-US" sz="2800" dirty="0"/>
              <a:t>for each turn, never saving any “good” letters for possible better plays </a:t>
            </a:r>
            <a:r>
              <a:rPr lang="en-US" sz="2800" dirty="0" smtClean="0"/>
              <a:t>later</a:t>
            </a:r>
            <a:endParaRPr lang="en-US" sz="2800" dirty="0"/>
          </a:p>
          <a:p>
            <a:pPr lvl="1"/>
            <a:r>
              <a:rPr lang="en-US" sz="2400" dirty="0"/>
              <a:t>Doesn’t necessarily optimize score for entire </a:t>
            </a:r>
            <a:r>
              <a:rPr lang="en-US" sz="2400" dirty="0" smtClean="0"/>
              <a:t>game</a:t>
            </a:r>
          </a:p>
          <a:p>
            <a:r>
              <a:rPr lang="en-US" dirty="0" smtClean="0"/>
              <a:t>Greedy works well for the "optimal linked list with known search probabilities" problem, and reasonably well for the "optimal BST" problem</a:t>
            </a:r>
          </a:p>
          <a:p>
            <a:pPr lvl="1"/>
            <a:r>
              <a:rPr lang="en-US" dirty="0" smtClean="0"/>
              <a:t>But does not necessarily produce an optimal tree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8229600" y="6248400"/>
            <a:ext cx="105727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Q7</a:t>
            </a:r>
            <a:endParaRPr lang="en-US" sz="2800" b="1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16818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Greedy Chess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Take a piece or pawn whenever you will not lose a piece or pawn (or will lose one of lesser value) on the next </a:t>
            </a:r>
            <a:r>
              <a:rPr lang="en-US" dirty="0" smtClean="0"/>
              <a:t>turn</a:t>
            </a:r>
          </a:p>
          <a:p>
            <a:r>
              <a:rPr lang="en-US" dirty="0" smtClean="0"/>
              <a:t>Not a good strategy for this game either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0984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Greedy Map Coloring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808037"/>
            <a:ext cx="8229600" cy="5135563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On a </a:t>
            </a:r>
            <a:r>
              <a:rPr lang="en-US" dirty="0" smtClean="0"/>
              <a:t>planar (i.e., 2D Euclidean) connected map</a:t>
            </a:r>
            <a:r>
              <a:rPr lang="en-US" dirty="0"/>
              <a:t>, choose a region and pick a color for that </a:t>
            </a:r>
            <a:r>
              <a:rPr lang="en-US" dirty="0" smtClean="0"/>
              <a:t>region</a:t>
            </a:r>
            <a:endParaRPr lang="en-US" dirty="0"/>
          </a:p>
          <a:p>
            <a:r>
              <a:rPr lang="en-US" dirty="0"/>
              <a:t>Repeat until all regions are colored:</a:t>
            </a:r>
          </a:p>
          <a:p>
            <a:pPr lvl="1"/>
            <a:r>
              <a:rPr lang="en-US" dirty="0"/>
              <a:t>Choose </a:t>
            </a:r>
            <a:r>
              <a:rPr lang="en-US" dirty="0" smtClean="0"/>
              <a:t>an uncolored </a:t>
            </a:r>
            <a:r>
              <a:rPr lang="en-US" dirty="0"/>
              <a:t>region R that is adjacent</a:t>
            </a:r>
            <a:r>
              <a:rPr lang="en-US" baseline="30000" dirty="0"/>
              <a:t>1</a:t>
            </a:r>
            <a:r>
              <a:rPr lang="en-US" dirty="0"/>
              <a:t> to at least one colored </a:t>
            </a:r>
            <a:r>
              <a:rPr lang="en-US" dirty="0" smtClean="0"/>
              <a:t>region</a:t>
            </a:r>
          </a:p>
          <a:p>
            <a:pPr lvl="2"/>
            <a:r>
              <a:rPr lang="en-US" dirty="0" smtClean="0"/>
              <a:t>If there are no such regions, let R be any uncolored region</a:t>
            </a:r>
            <a:endParaRPr lang="en-US" dirty="0"/>
          </a:p>
          <a:p>
            <a:pPr lvl="1"/>
            <a:r>
              <a:rPr lang="en-US" dirty="0"/>
              <a:t>Choose a color that is different than the colors of the regions that are adjacent to </a:t>
            </a:r>
            <a:r>
              <a:rPr lang="en-US" dirty="0" smtClean="0"/>
              <a:t>R</a:t>
            </a:r>
          </a:p>
          <a:p>
            <a:pPr lvl="1"/>
            <a:r>
              <a:rPr lang="en-US" dirty="0" smtClean="0"/>
              <a:t>Use </a:t>
            </a:r>
            <a:r>
              <a:rPr lang="en-US" dirty="0"/>
              <a:t>a color that has already been used if </a:t>
            </a:r>
            <a:r>
              <a:rPr lang="en-US" dirty="0" smtClean="0"/>
              <a:t>possible</a:t>
            </a:r>
          </a:p>
          <a:p>
            <a:r>
              <a:rPr lang="en-US" dirty="0" smtClean="0"/>
              <a:t>The result is a valid map coloring, not necessarily with the minimum possible number of colors</a:t>
            </a:r>
            <a:endParaRPr lang="en-US" dirty="0"/>
          </a:p>
        </p:txBody>
      </p:sp>
      <p:sp>
        <p:nvSpPr>
          <p:cNvPr id="8196" name="Rectangle 4"/>
          <p:cNvSpPr>
            <a:spLocks noChangeArrowheads="1"/>
          </p:cNvSpPr>
          <p:nvPr/>
        </p:nvSpPr>
        <p:spPr bwMode="auto">
          <a:xfrm>
            <a:off x="76200" y="5791200"/>
            <a:ext cx="7543800" cy="4572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200" b="1" baseline="30000" dirty="0">
                <a:solidFill>
                  <a:schemeClr val="bg1"/>
                </a:solidFill>
              </a:rPr>
              <a:t>1 </a:t>
            </a:r>
            <a:r>
              <a:rPr lang="en-US" sz="2200" b="1" dirty="0">
                <a:solidFill>
                  <a:schemeClr val="bg1"/>
                </a:solidFill>
              </a:rPr>
              <a:t>Two regions are </a:t>
            </a:r>
            <a:r>
              <a:rPr lang="en-US" sz="2200" b="1" i="1" dirty="0">
                <a:solidFill>
                  <a:schemeClr val="bg1"/>
                </a:solidFill>
              </a:rPr>
              <a:t>adjacent</a:t>
            </a:r>
            <a:r>
              <a:rPr lang="en-US" sz="2200" b="1" dirty="0">
                <a:solidFill>
                  <a:schemeClr val="bg1"/>
                </a:solidFill>
              </a:rPr>
              <a:t> if they have a common </a:t>
            </a:r>
            <a:r>
              <a:rPr lang="en-US" sz="2200" b="1" dirty="0" smtClean="0">
                <a:solidFill>
                  <a:schemeClr val="bg1"/>
                </a:solidFill>
              </a:rPr>
              <a:t>edge</a:t>
            </a:r>
            <a:endParaRPr lang="en-US" sz="2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9917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Spanning Trees for a Graph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0" descr="fig09_0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2336800"/>
            <a:ext cx="8142288" cy="21844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317193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6" name="Picture 4" descr="cormen 1-MST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638800" y="2743200"/>
            <a:ext cx="3429000" cy="1465744"/>
          </a:xfrm>
          <a:prstGeom prst="rect">
            <a:avLst/>
          </a:prstGeom>
          <a:noFill/>
        </p:spPr>
      </p:pic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Minimal Spanning Tree (MST)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838200"/>
            <a:ext cx="7391400" cy="5943600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en-US" sz="2800" dirty="0"/>
              <a:t>Suppose that we have a connected network G (a graph whose edges are labeled by numbers, which we call </a:t>
            </a:r>
            <a:r>
              <a:rPr lang="en-US" sz="2800" b="1" dirty="0">
                <a:solidFill>
                  <a:schemeClr val="tx2"/>
                </a:solidFill>
              </a:rPr>
              <a:t>weights</a:t>
            </a:r>
            <a:r>
              <a:rPr lang="en-US" sz="2800" dirty="0" smtClean="0"/>
              <a:t>)</a:t>
            </a:r>
            <a:endParaRPr lang="en-US" sz="2800" dirty="0"/>
          </a:p>
          <a:p>
            <a:pPr>
              <a:lnSpc>
                <a:spcPct val="90000"/>
              </a:lnSpc>
            </a:pPr>
            <a:r>
              <a:rPr lang="en-US" sz="2800" dirty="0"/>
              <a:t>We want to find a tree T that 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spans the graph (</a:t>
            </a:r>
            <a:r>
              <a:rPr lang="en-US" sz="2400" dirty="0" smtClean="0"/>
              <a:t>i.e. </a:t>
            </a:r>
            <a:r>
              <a:rPr lang="en-US" sz="2400" dirty="0"/>
              <a:t>contains all nodes of </a:t>
            </a:r>
            <a:r>
              <a:rPr lang="en-US" sz="2400" dirty="0" smtClean="0"/>
              <a:t>G).</a:t>
            </a:r>
            <a:endParaRPr lang="en-US" sz="2400" dirty="0"/>
          </a:p>
          <a:p>
            <a:pPr lvl="1">
              <a:lnSpc>
                <a:spcPct val="90000"/>
              </a:lnSpc>
            </a:pPr>
            <a:r>
              <a:rPr lang="en-US" sz="2400" dirty="0"/>
              <a:t>minimizes (among all spanning trees) </a:t>
            </a:r>
            <a:br>
              <a:rPr lang="en-US" sz="2400" dirty="0"/>
            </a:br>
            <a:r>
              <a:rPr lang="en-US" sz="2400" dirty="0"/>
              <a:t>the sum of the </a:t>
            </a:r>
            <a:r>
              <a:rPr lang="en-US" sz="2400" dirty="0" smtClean="0"/>
              <a:t>weights </a:t>
            </a:r>
            <a:r>
              <a:rPr lang="en-US" sz="2400" dirty="0"/>
              <a:t>of its edges.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Is this </a:t>
            </a:r>
            <a:r>
              <a:rPr lang="en-US" sz="2800" dirty="0" smtClean="0"/>
              <a:t>MST </a:t>
            </a:r>
            <a:r>
              <a:rPr lang="en-US" sz="2800" dirty="0"/>
              <a:t>unique</a:t>
            </a:r>
            <a:r>
              <a:rPr lang="en-US" sz="2800" dirty="0" smtClean="0"/>
              <a:t>?</a:t>
            </a:r>
            <a:br>
              <a:rPr lang="en-US" sz="2800" dirty="0" smtClean="0"/>
            </a:br>
            <a:endParaRPr lang="en-US" sz="2800" dirty="0" smtClean="0"/>
          </a:p>
          <a:p>
            <a:pPr>
              <a:lnSpc>
                <a:spcPct val="90000"/>
              </a:lnSpc>
            </a:pPr>
            <a:r>
              <a:rPr lang="en-US" sz="2800" dirty="0" smtClean="0"/>
              <a:t>One approach: Generate all spanning trees and determine which is minimum</a:t>
            </a:r>
            <a:endParaRPr lang="en-US" sz="2400" dirty="0" smtClean="0"/>
          </a:p>
          <a:p>
            <a:pPr>
              <a:lnSpc>
                <a:spcPct val="90000"/>
              </a:lnSpc>
            </a:pPr>
            <a:r>
              <a:rPr lang="en-US" sz="2800" dirty="0"/>
              <a:t>Problems: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The number of trees grows exponentially with N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Not easy to generate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Finding a MST directly is simpler and faster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3124200" y="6467647"/>
            <a:ext cx="2743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0000FF"/>
                </a:solidFill>
              </a:rPr>
              <a:t>More details soon</a:t>
            </a:r>
            <a:endParaRPr lang="en-US" sz="2000" b="1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6149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5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Huffman's algorithm</a:t>
            </a:r>
            <a:endParaRPr lang="en-US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808037"/>
            <a:ext cx="8229600" cy="513556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Goal:  We have a message that co9ntains n different alphabet symbols.  Devise an encoding for the symbols that minimizes the total length of the message.</a:t>
            </a:r>
          </a:p>
          <a:p>
            <a:r>
              <a:rPr lang="en-US" dirty="0" smtClean="0"/>
              <a:t>Principles:  More frequent characters have shorter codes.  No code can be a prefix of another.</a:t>
            </a:r>
          </a:p>
          <a:p>
            <a:r>
              <a:rPr lang="en-US" dirty="0" smtClean="0"/>
              <a:t>Algorithm:  Build a tree form which the codes are derived.  Repeatedly join the two lowest-frequency trees into a new tree.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8153400" y="6427113"/>
            <a:ext cx="10572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Q8-10</a:t>
            </a:r>
            <a:endParaRPr lang="en-US" sz="2400" b="1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832867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Warmup</a:t>
            </a:r>
            <a:r>
              <a:rPr lang="en-US" dirty="0" smtClean="0"/>
              <a:t>: Optimal linked list order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Suppose we have n distinct data items </a:t>
            </a:r>
            <a:br>
              <a:rPr lang="en-US" dirty="0" smtClean="0"/>
            </a:br>
            <a:r>
              <a:rPr lang="en-US" dirty="0" smtClean="0"/>
              <a:t>x</a:t>
            </a:r>
            <a:r>
              <a:rPr lang="en-US" baseline="-25000" dirty="0" smtClean="0"/>
              <a:t>1</a:t>
            </a:r>
            <a:r>
              <a:rPr lang="en-US" dirty="0" smtClean="0"/>
              <a:t>, x</a:t>
            </a:r>
            <a:r>
              <a:rPr lang="en-US" baseline="-25000" dirty="0" smtClean="0"/>
              <a:t>2</a:t>
            </a:r>
            <a:r>
              <a:rPr lang="en-US" dirty="0" smtClean="0"/>
              <a:t>, …, </a:t>
            </a:r>
            <a:r>
              <a:rPr lang="en-US" dirty="0" err="1" smtClean="0"/>
              <a:t>x</a:t>
            </a:r>
            <a:r>
              <a:rPr lang="en-US" baseline="-25000" dirty="0" err="1" smtClean="0"/>
              <a:t>n</a:t>
            </a:r>
            <a:r>
              <a:rPr lang="en-US" dirty="0" smtClean="0"/>
              <a:t>  in a linked list.</a:t>
            </a:r>
          </a:p>
          <a:p>
            <a:r>
              <a:rPr lang="en-US" dirty="0" smtClean="0"/>
              <a:t>Also suppose that we know the probabilities  p</a:t>
            </a:r>
            <a:r>
              <a:rPr lang="en-US" baseline="-25000" dirty="0" smtClean="0"/>
              <a:t>1</a:t>
            </a:r>
            <a:r>
              <a:rPr lang="en-US" dirty="0" smtClean="0"/>
              <a:t>, p</a:t>
            </a:r>
            <a:r>
              <a:rPr lang="en-US" baseline="-25000" dirty="0" smtClean="0"/>
              <a:t>2</a:t>
            </a:r>
            <a:r>
              <a:rPr lang="en-US" dirty="0" smtClean="0"/>
              <a:t>, …, </a:t>
            </a:r>
            <a:r>
              <a:rPr lang="en-US" dirty="0" err="1" smtClean="0"/>
              <a:t>p</a:t>
            </a:r>
            <a:r>
              <a:rPr lang="en-US" baseline="-25000" dirty="0" err="1" smtClean="0"/>
              <a:t>n</a:t>
            </a:r>
            <a:r>
              <a:rPr lang="en-US" baseline="-25000" dirty="0" smtClean="0"/>
              <a:t>  </a:t>
            </a:r>
            <a:r>
              <a:rPr lang="en-US" dirty="0" smtClean="0"/>
              <a:t>that each of these items is the item we'll be searching for.</a:t>
            </a:r>
          </a:p>
          <a:p>
            <a:r>
              <a:rPr lang="en-US" dirty="0" smtClean="0"/>
              <a:t>Questions we'll attempt to answer:</a:t>
            </a:r>
          </a:p>
          <a:p>
            <a:pPr lvl="1"/>
            <a:r>
              <a:rPr lang="en-US" dirty="0" smtClean="0"/>
              <a:t>What is the expected number of probes before a successful search completes?</a:t>
            </a:r>
          </a:p>
          <a:p>
            <a:pPr lvl="1"/>
            <a:r>
              <a:rPr lang="en-US" dirty="0" smtClean="0"/>
              <a:t>How can we minimize this number?</a:t>
            </a:r>
          </a:p>
          <a:p>
            <a:pPr lvl="1"/>
            <a:r>
              <a:rPr lang="en-US" dirty="0" smtClean="0"/>
              <a:t>What about an unsuccessful search?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38311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943600"/>
          </a:xfrm>
          <a:ln>
            <a:solidFill>
              <a:schemeClr val="accent1"/>
            </a:solidFill>
          </a:ln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p</a:t>
            </a:r>
            <a:r>
              <a:rPr lang="en-US" baseline="-25000" dirty="0" smtClean="0"/>
              <a:t>i</a:t>
            </a:r>
            <a:r>
              <a:rPr lang="en-US" dirty="0" smtClean="0"/>
              <a:t> = 1/n for each </a:t>
            </a:r>
            <a:r>
              <a:rPr lang="en-US" dirty="0" err="1" smtClean="0"/>
              <a:t>i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What is the expected number of probes?</a:t>
            </a:r>
          </a:p>
          <a:p>
            <a:r>
              <a:rPr lang="en-US" dirty="0" smtClean="0"/>
              <a:t>p</a:t>
            </a:r>
            <a:r>
              <a:rPr lang="en-US" baseline="-25000" dirty="0" smtClean="0"/>
              <a:t>1</a:t>
            </a:r>
            <a:r>
              <a:rPr lang="en-US" dirty="0" smtClean="0"/>
              <a:t> = ½, p</a:t>
            </a:r>
            <a:r>
              <a:rPr lang="en-US" baseline="-25000" dirty="0" smtClean="0"/>
              <a:t>2</a:t>
            </a:r>
            <a:r>
              <a:rPr lang="en-US" dirty="0" smtClean="0"/>
              <a:t> = ¼, …, p</a:t>
            </a:r>
            <a:r>
              <a:rPr lang="en-US" baseline="-25000" dirty="0" smtClean="0"/>
              <a:t>n-1</a:t>
            </a:r>
            <a:r>
              <a:rPr lang="en-US" dirty="0" smtClean="0"/>
              <a:t> = 1/2</a:t>
            </a:r>
            <a:r>
              <a:rPr lang="en-US" baseline="30000" dirty="0" smtClean="0"/>
              <a:t>n-1</a:t>
            </a:r>
            <a:r>
              <a:rPr lang="en-US" dirty="0" smtClean="0"/>
              <a:t>, </a:t>
            </a:r>
            <a:r>
              <a:rPr lang="en-US" dirty="0" err="1" smtClean="0"/>
              <a:t>p</a:t>
            </a:r>
            <a:r>
              <a:rPr lang="en-US" baseline="-25000" dirty="0" err="1" smtClean="0"/>
              <a:t>n</a:t>
            </a:r>
            <a:r>
              <a:rPr lang="en-US" dirty="0" smtClean="0"/>
              <a:t> =   1/2</a:t>
            </a:r>
            <a:r>
              <a:rPr lang="en-US" baseline="30000" dirty="0" smtClean="0"/>
              <a:t>n-1</a:t>
            </a:r>
          </a:p>
          <a:p>
            <a:pPr lvl="1"/>
            <a:r>
              <a:rPr lang="en-US" dirty="0" smtClean="0"/>
              <a:t>expected number of probes: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700" dirty="0" smtClean="0"/>
              <a:t/>
            </a:r>
            <a:br>
              <a:rPr lang="en-US" sz="1700" dirty="0" smtClean="0"/>
            </a:br>
            <a:r>
              <a:rPr lang="en-US" sz="1700" dirty="0" smtClean="0"/>
              <a:t> </a:t>
            </a:r>
            <a:r>
              <a:rPr lang="en-US" dirty="0" smtClean="0"/>
              <a:t/>
            </a:r>
            <a:br>
              <a:rPr lang="en-US" dirty="0" smtClean="0"/>
            </a:br>
            <a:endParaRPr lang="pt-BR" dirty="0" smtClean="0"/>
          </a:p>
          <a:p>
            <a:r>
              <a:rPr lang="pt-BR" dirty="0" smtClean="0"/>
              <a:t>What if the same items are placed into the list in the opposite order?</a:t>
            </a:r>
            <a:br>
              <a:rPr lang="pt-BR" dirty="0" smtClean="0"/>
            </a:br>
            <a:r>
              <a:rPr lang="pt-BR" dirty="0" smtClean="0"/>
              <a:t/>
            </a:r>
            <a:br>
              <a:rPr lang="pt-BR" dirty="0" smtClean="0"/>
            </a:br>
            <a:r>
              <a:rPr lang="pt-BR" dirty="0" smtClean="0"/>
              <a:t/>
            </a:r>
            <a:br>
              <a:rPr lang="pt-BR" dirty="0" smtClean="0"/>
            </a:br>
            <a:endParaRPr lang="pt-BR" dirty="0" smtClean="0"/>
          </a:p>
          <a:p>
            <a:r>
              <a:rPr lang="pt-BR" dirty="0" smtClean="0"/>
              <a:t>The next slide shows the evaluation of the last two summations in Maple.  </a:t>
            </a:r>
          </a:p>
          <a:p>
            <a:pPr lvl="1"/>
            <a:r>
              <a:rPr lang="pt-BR" dirty="0" smtClean="0"/>
              <a:t>Good practice for you? prove them by induction</a:t>
            </a:r>
          </a:p>
          <a:p>
            <a:pPr lvl="1"/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1219200" y="2514600"/>
          <a:ext cx="3962400" cy="1060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4" name="Equation" r:id="rId4" imgW="1612800" imgH="431640" progId="Equation.3">
                  <p:embed/>
                </p:oleObj>
              </mc:Choice>
              <mc:Fallback>
                <p:oleObj name="Equation" r:id="rId4" imgW="1612800" imgH="431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2514600"/>
                        <a:ext cx="3962400" cy="1060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1676400" y="4419600"/>
          <a:ext cx="4361332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5" name="Equation" r:id="rId6" imgW="1765080" imgH="431640" progId="Equation.3">
                  <p:embed/>
                </p:oleObj>
              </mc:Choice>
              <mc:Fallback>
                <p:oleObj name="Equation" r:id="rId6" imgW="1765080" imgH="431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4419600"/>
                        <a:ext cx="4361332" cy="1066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6314449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Calculations for previous slide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599" y="1066800"/>
            <a:ext cx="8749591" cy="3733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18553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458200" cy="914400"/>
          </a:xfrm>
        </p:spPr>
        <p:txBody>
          <a:bodyPr/>
          <a:lstStyle/>
          <a:p>
            <a:r>
              <a:rPr lang="en-US" sz="3900" dirty="0" smtClean="0"/>
              <a:t>What if we don't know the probabilities?</a:t>
            </a:r>
            <a:endParaRPr lang="en-US" sz="39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Sort the list so we can at least improve the average time for unsuccessful search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Self-organizing list:</a:t>
            </a:r>
          </a:p>
          <a:p>
            <a:pPr lvl="1"/>
            <a:r>
              <a:rPr lang="en-US" dirty="0" smtClean="0"/>
              <a:t>Elements accessed more frequently move toward the front of the list; elements accessed less frequently toward the rear.  </a:t>
            </a:r>
          </a:p>
          <a:p>
            <a:pPr lvl="1"/>
            <a:r>
              <a:rPr lang="en-US" dirty="0" smtClean="0"/>
              <a:t>Strategies:</a:t>
            </a:r>
          </a:p>
          <a:p>
            <a:pPr lvl="2"/>
            <a:r>
              <a:rPr lang="en-US" sz="2500" dirty="0" smtClean="0"/>
              <a:t>Move ahead one position (exchange with previous element)</a:t>
            </a:r>
          </a:p>
          <a:p>
            <a:pPr lvl="2"/>
            <a:r>
              <a:rPr lang="en-US" sz="2500" dirty="0" smtClean="0"/>
              <a:t>Exchange with first element</a:t>
            </a:r>
          </a:p>
          <a:p>
            <a:pPr lvl="2"/>
            <a:r>
              <a:rPr lang="en-US" sz="2500" dirty="0" smtClean="0"/>
              <a:t>Move to Front (only efficient if the list is a linked list)</a:t>
            </a:r>
          </a:p>
          <a:p>
            <a:r>
              <a:rPr lang="en-US" sz="3300" dirty="0" smtClean="0"/>
              <a:t>What we are actually likely to know is frequencies in previous searches. </a:t>
            </a:r>
          </a:p>
          <a:p>
            <a:r>
              <a:rPr lang="en-US" sz="3300" dirty="0" smtClean="0"/>
              <a:t> Our best estimate of the probabilities will be proportional to the frequencies, so we can use frequencies instead of probabilities.</a:t>
            </a:r>
          </a:p>
          <a:p>
            <a:pPr lvl="1"/>
            <a:endParaRPr lang="en-US" sz="2500" dirty="0"/>
          </a:p>
        </p:txBody>
      </p:sp>
    </p:spTree>
    <p:extLst>
      <p:ext uri="{BB962C8B-B14F-4D97-AF65-F5344CB8AC3E}">
        <p14:creationId xmlns:p14="http://schemas.microsoft.com/office/powerpoint/2010/main" val="1863975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Optimal Binary Search Trees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943600"/>
          </a:xfrm>
        </p:spPr>
        <p:txBody>
          <a:bodyPr>
            <a:normAutofit fontScale="92500"/>
          </a:bodyPr>
          <a:lstStyle/>
          <a:p>
            <a:pPr>
              <a:spcBef>
                <a:spcPts val="848"/>
              </a:spcBef>
            </a:pPr>
            <a:r>
              <a:rPr lang="en-US" dirty="0" smtClean="0"/>
              <a:t>Suppose we have n distinct data keys K</a:t>
            </a:r>
            <a:r>
              <a:rPr lang="en-US" baseline="-25000" dirty="0" smtClean="0"/>
              <a:t>1</a:t>
            </a:r>
            <a:r>
              <a:rPr lang="en-US" dirty="0" smtClean="0"/>
              <a:t>, K</a:t>
            </a:r>
            <a:r>
              <a:rPr lang="en-US" baseline="-25000" dirty="0" smtClean="0"/>
              <a:t>2</a:t>
            </a:r>
            <a:r>
              <a:rPr lang="en-US" dirty="0" smtClean="0"/>
              <a:t>, …, </a:t>
            </a:r>
            <a:r>
              <a:rPr lang="en-US" dirty="0" err="1" smtClean="0"/>
              <a:t>K</a:t>
            </a:r>
            <a:r>
              <a:rPr lang="en-US" baseline="-25000" dirty="0" err="1" smtClean="0"/>
              <a:t>n</a:t>
            </a:r>
            <a:r>
              <a:rPr lang="en-US" dirty="0" smtClean="0"/>
              <a:t> (in increasing order) that we wish to arrange into a Binary Search Tree</a:t>
            </a:r>
          </a:p>
          <a:p>
            <a:pPr>
              <a:spcBef>
                <a:spcPts val="848"/>
              </a:spcBef>
            </a:pPr>
            <a:r>
              <a:rPr lang="en-US" dirty="0" smtClean="0"/>
              <a:t>Suppose we know the probabilities that a successful search will end up at K</a:t>
            </a:r>
            <a:r>
              <a:rPr lang="en-US" baseline="-25000" dirty="0" smtClean="0"/>
              <a:t>i</a:t>
            </a:r>
            <a:r>
              <a:rPr lang="en-US" dirty="0" smtClean="0"/>
              <a:t> and the probabilities that the key in an unsuccessful search will be larger than K</a:t>
            </a:r>
            <a:r>
              <a:rPr lang="en-US" baseline="-25000" dirty="0" smtClean="0"/>
              <a:t>i</a:t>
            </a:r>
            <a:r>
              <a:rPr lang="en-US" dirty="0" smtClean="0"/>
              <a:t> and smaller than K</a:t>
            </a:r>
            <a:r>
              <a:rPr lang="en-US" baseline="-25000" dirty="0" smtClean="0"/>
              <a:t>i+1</a:t>
            </a:r>
          </a:p>
          <a:p>
            <a:pPr>
              <a:spcBef>
                <a:spcPts val="848"/>
              </a:spcBef>
            </a:pPr>
            <a:r>
              <a:rPr lang="en-US" dirty="0" smtClean="0"/>
              <a:t>This time the expected number of probes for a successful or unsuccessful search depends on the shape of the tree and where the search ends up</a:t>
            </a:r>
          </a:p>
          <a:p>
            <a:pPr lvl="1">
              <a:spcBef>
                <a:spcPts val="848"/>
              </a:spcBef>
            </a:pPr>
            <a:r>
              <a:rPr lang="en-US" dirty="0" smtClean="0"/>
              <a:t>Formula?</a:t>
            </a:r>
          </a:p>
          <a:p>
            <a:pPr>
              <a:spcBef>
                <a:spcPts val="848"/>
              </a:spcBef>
            </a:pPr>
            <a:r>
              <a:rPr lang="en-US" dirty="0" smtClean="0"/>
              <a:t>Guiding principle for optimization?</a:t>
            </a:r>
          </a:p>
        </p:txBody>
      </p:sp>
    </p:spTree>
    <p:extLst>
      <p:ext uri="{BB962C8B-B14F-4D97-AF65-F5344CB8AC3E}">
        <p14:creationId xmlns:p14="http://schemas.microsoft.com/office/powerpoint/2010/main" val="4096959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486400"/>
          </a:xfrm>
        </p:spPr>
        <p:txBody>
          <a:bodyPr>
            <a:normAutofit/>
          </a:bodyPr>
          <a:lstStyle/>
          <a:p>
            <a:r>
              <a:rPr lang="en-US" dirty="0" smtClean="0"/>
              <a:t>For now we consider only successful searches, with probabilities A(0.2), B(0.3), C(0.1), D(0.4).</a:t>
            </a:r>
          </a:p>
          <a:p>
            <a:r>
              <a:rPr lang="en-US" dirty="0" smtClean="0"/>
              <a:t>What would be the worst-case  arrangement for the expected number of probes?</a:t>
            </a:r>
          </a:p>
          <a:p>
            <a:pPr lvl="1"/>
            <a:r>
              <a:rPr lang="en-US" dirty="0" smtClean="0"/>
              <a:t>For simplicity, we'll multiply all of the probabilities by 10 so we can deal with integers.</a:t>
            </a:r>
          </a:p>
          <a:p>
            <a:r>
              <a:rPr lang="en-US" dirty="0" smtClean="0"/>
              <a:t>Try some other arrangements:</a:t>
            </a:r>
            <a:br>
              <a:rPr lang="en-US" dirty="0" smtClean="0"/>
            </a:br>
            <a:r>
              <a:rPr lang="en-US" dirty="0" smtClean="0"/>
              <a:t>Opposite, Greedy, Better, Best?</a:t>
            </a:r>
          </a:p>
          <a:p>
            <a:r>
              <a:rPr lang="en-US" dirty="0" smtClean="0"/>
              <a:t>Brute force:  Try all of the possibilities and see which is best.  How many possibilities?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1484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Aside: How many possible BST's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181600"/>
          </a:xfrm>
        </p:spPr>
        <p:txBody>
          <a:bodyPr>
            <a:normAutofit/>
          </a:bodyPr>
          <a:lstStyle/>
          <a:p>
            <a:r>
              <a:rPr lang="en-US" dirty="0" smtClean="0"/>
              <a:t>Given distinct keys K</a:t>
            </a:r>
            <a:r>
              <a:rPr lang="en-US" baseline="-25000" dirty="0" smtClean="0"/>
              <a:t>1</a:t>
            </a:r>
            <a:r>
              <a:rPr lang="en-US" dirty="0" smtClean="0"/>
              <a:t> &lt; K</a:t>
            </a:r>
            <a:r>
              <a:rPr lang="en-US" baseline="-25000" dirty="0" smtClean="0"/>
              <a:t>2</a:t>
            </a:r>
            <a:r>
              <a:rPr lang="en-US" dirty="0" smtClean="0"/>
              <a:t> &lt; … &lt; </a:t>
            </a:r>
            <a:r>
              <a:rPr lang="en-US" dirty="0" err="1" smtClean="0"/>
              <a:t>K</a:t>
            </a:r>
            <a:r>
              <a:rPr lang="en-US" baseline="-25000" dirty="0" err="1" smtClean="0"/>
              <a:t>n</a:t>
            </a:r>
            <a:r>
              <a:rPr lang="en-US" dirty="0" smtClean="0"/>
              <a:t>, how many different Binary Search Trees can be constructed from these values?</a:t>
            </a:r>
          </a:p>
          <a:p>
            <a:r>
              <a:rPr lang="en-US" dirty="0" smtClean="0"/>
              <a:t>Figure it out for n=2, 3, 4, 5</a:t>
            </a:r>
          </a:p>
          <a:p>
            <a:r>
              <a:rPr lang="en-US" dirty="0" smtClean="0"/>
              <a:t>Write the recurrence relation</a:t>
            </a:r>
          </a:p>
          <a:p>
            <a:pPr marL="0" indent="0">
              <a:buNone/>
            </a:pP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61933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">
      <a:dk1>
        <a:srgbClr val="333333"/>
      </a:dk1>
      <a:lt1>
        <a:srgbClr val="FFFFFF"/>
      </a:lt1>
      <a:dk2>
        <a:srgbClr val="FF0000"/>
      </a:dk2>
      <a:lt2>
        <a:srgbClr val="666666"/>
      </a:lt2>
      <a:accent1>
        <a:srgbClr val="00FF00"/>
      </a:accent1>
      <a:accent2>
        <a:srgbClr val="66CCFF"/>
      </a:accent2>
      <a:accent3>
        <a:srgbClr val="FFFFFF"/>
      </a:accent3>
      <a:accent4>
        <a:srgbClr val="2A2A2A"/>
      </a:accent4>
      <a:accent5>
        <a:srgbClr val="AAFFAA"/>
      </a:accent5>
      <a:accent6>
        <a:srgbClr val="5CB9E7"/>
      </a:accent6>
      <a:hlink>
        <a:srgbClr val="333333"/>
      </a:hlink>
      <a:folHlink>
        <a:srgbClr val="B3B3B3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4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AEDEF"/>
        </a:accent5>
        <a:accent6>
          <a:srgbClr val="2D2D8A"/>
        </a:accent6>
        <a:hlink>
          <a:srgbClr val="3366FF"/>
        </a:hlink>
        <a:folHlink>
          <a:srgbClr val="66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5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AEDEF"/>
        </a:accent5>
        <a:accent6>
          <a:srgbClr val="2D2D8A"/>
        </a:accent6>
        <a:hlink>
          <a:srgbClr val="000066"/>
        </a:hlink>
        <a:folHlink>
          <a:srgbClr val="3333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6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E2F4FF"/>
        </a:accent5>
        <a:accent6>
          <a:srgbClr val="2D2D8A"/>
        </a:accent6>
        <a:hlink>
          <a:srgbClr val="000066"/>
        </a:hlink>
        <a:folHlink>
          <a:srgbClr val="3333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32383</TotalTime>
  <Words>1630</Words>
  <Application>Microsoft Office PowerPoint</Application>
  <PresentationFormat>On-screen Show (4:3)</PresentationFormat>
  <Paragraphs>213</Paragraphs>
  <Slides>29</Slides>
  <Notes>21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7" baseType="lpstr">
      <vt:lpstr>Arial</vt:lpstr>
      <vt:lpstr>Arial Black</vt:lpstr>
      <vt:lpstr>Calibri</vt:lpstr>
      <vt:lpstr>Courier New</vt:lpstr>
      <vt:lpstr>Symbol</vt:lpstr>
      <vt:lpstr>Wingdings</vt:lpstr>
      <vt:lpstr>Default Design</vt:lpstr>
      <vt:lpstr>Equation</vt:lpstr>
      <vt:lpstr>PowerPoint Presentation</vt:lpstr>
      <vt:lpstr>Optimal Binary search trees</vt:lpstr>
      <vt:lpstr>Warmup: Optimal linked list order</vt:lpstr>
      <vt:lpstr>Examples</vt:lpstr>
      <vt:lpstr>Calculations for previous slide</vt:lpstr>
      <vt:lpstr>What if we don't know the probabilities?</vt:lpstr>
      <vt:lpstr>Optimal Binary Search Trees</vt:lpstr>
      <vt:lpstr>Example</vt:lpstr>
      <vt:lpstr>Aside: How many possible BST's</vt:lpstr>
      <vt:lpstr>Aside: How many possible BST's</vt:lpstr>
      <vt:lpstr>Optimal Binary Search Trees</vt:lpstr>
      <vt:lpstr>Recap: Extended binary search tree</vt:lpstr>
      <vt:lpstr>What contributes to the expected number of probes?</vt:lpstr>
      <vt:lpstr>Optimal BST Notation</vt:lpstr>
      <vt:lpstr>What not to measure</vt:lpstr>
      <vt:lpstr>Weighted Path Length</vt:lpstr>
      <vt:lpstr>Example</vt:lpstr>
      <vt:lpstr>Strategy</vt:lpstr>
      <vt:lpstr>Intermediate Quantities</vt:lpstr>
      <vt:lpstr>Code</vt:lpstr>
      <vt:lpstr>Results</vt:lpstr>
      <vt:lpstr>Running time</vt:lpstr>
      <vt:lpstr>Greedy Algorithms</vt:lpstr>
      <vt:lpstr>Greedy algorithms</vt:lpstr>
      <vt:lpstr>Greedy Chess</vt:lpstr>
      <vt:lpstr>Greedy Map Coloring</vt:lpstr>
      <vt:lpstr>Spanning Trees for a Graph</vt:lpstr>
      <vt:lpstr>Minimal Spanning Tree (MST)</vt:lpstr>
      <vt:lpstr>Huffman's algorithm</vt:lpstr>
    </vt:vector>
  </TitlesOfParts>
  <Company>clearly presented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Flowers</dc:title>
  <dc:creator>Claude Anderson</dc:creator>
  <cp:lastModifiedBy>Claude Anderson</cp:lastModifiedBy>
  <cp:revision>739</cp:revision>
  <cp:lastPrinted>2012-10-25T13:16:58Z</cp:lastPrinted>
  <dcterms:modified xsi:type="dcterms:W3CDTF">2017-02-21T11:21:15Z</dcterms:modified>
</cp:coreProperties>
</file>