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66" r:id="rId3"/>
    <p:sldId id="367" r:id="rId4"/>
    <p:sldId id="368" r:id="rId5"/>
    <p:sldId id="369" r:id="rId6"/>
    <p:sldId id="377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70" r:id="rId15"/>
    <p:sldId id="376" r:id="rId16"/>
    <p:sldId id="371" r:id="rId17"/>
    <p:sldId id="372" r:id="rId18"/>
    <p:sldId id="373" r:id="rId19"/>
    <p:sldId id="374" r:id="rId20"/>
    <p:sldId id="375" r:id="rId21"/>
    <p:sldId id="378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75" autoAdjust="0"/>
    <p:restoredTop sz="79622" autoAdjust="0"/>
  </p:normalViewPr>
  <p:slideViewPr>
    <p:cSldViewPr snapToObjects="1">
      <p:cViewPr varScale="1">
        <p:scale>
          <a:sx n="80" d="100"/>
          <a:sy n="80" d="100"/>
        </p:scale>
        <p:origin x="84" y="25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4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09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4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the picture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51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it for our example.</a:t>
            </a:r>
          </a:p>
          <a:p>
            <a:endParaRPr lang="en-US" dirty="0" smtClean="0"/>
          </a:p>
          <a:p>
            <a:r>
              <a:rPr lang="en-US" dirty="0" smtClean="0"/>
              <a:t>Ask them:</a:t>
            </a:r>
            <a:r>
              <a:rPr lang="en-US" baseline="0" dirty="0" smtClean="0"/>
              <a:t>  </a:t>
            </a:r>
            <a:r>
              <a:rPr lang="en-US" baseline="0" dirty="0" smtClean="0"/>
              <a:t>Several of </a:t>
            </a:r>
            <a:r>
              <a:rPr lang="en-US" baseline="0" dirty="0" smtClean="0"/>
              <a:t>you have already taken 474.  There is an algorithm in that course that is almost identical to this one.  Can anyone recall which one it is?</a:t>
            </a:r>
          </a:p>
          <a:p>
            <a:r>
              <a:rPr lang="en-US" baseline="0" dirty="0" smtClean="0"/>
              <a:t>[It's the algorithm which, given a DFSM M, produces a regular expression R such that L(R)]= L(M)]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73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00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53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first case (not on the next slide), the average</a:t>
            </a:r>
            <a:r>
              <a:rPr lang="en-US" baseline="0" dirty="0" smtClean="0"/>
              <a:t> for successful search is (1/n) (1+2+3+ … + n) = (n+1)/2.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598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148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188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860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Worst: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ABCD  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Opposite: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DCBA</a:t>
            </a:r>
            <a:b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27      RRR0               23           LLL0</a:t>
            </a:r>
          </a:p>
          <a:p>
            <a:endParaRPr lang="en-US" baseline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Greedy: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DBAC        </a:t>
            </a:r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Better:     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CBAD</a:t>
            </a:r>
          </a:p>
          <a:p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23          L200             21          2L00</a:t>
            </a:r>
          </a:p>
          <a:p>
            <a:endParaRPr lang="en-US" baseline="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Best?:  </a:t>
            </a: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BADC  </a:t>
            </a:r>
            <a:b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aseline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18      20L0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04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97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did this in High School when I was in HS.</a:t>
            </a:r>
          </a:p>
          <a:p>
            <a:endParaRPr lang="en-US" dirty="0" smtClean="0"/>
          </a:p>
          <a:p>
            <a:r>
              <a:rPr lang="en-US" dirty="0" smtClean="0"/>
              <a:t>C(n-1,k) + C(n-1, k-1) = (n-1)! </a:t>
            </a:r>
            <a:r>
              <a:rPr lang="en-US" baseline="0" dirty="0" smtClean="0"/>
              <a:t>/ k! (n-1-k)! + (n-1)! / (k-1)!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= [ (n-1)! (n-k)  + (n-1)! k] / k! (n-k) 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(n-1)! n / k!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n! / k! (n-k)!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03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BDEB9A-3940-443F-84D9-461531A2EF18}" type="slidenum">
              <a:rPr lang="en-US"/>
              <a:pPr/>
              <a:t>4</a:t>
            </a:fld>
            <a:endParaRPr lang="en-US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40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39C0D-2783-4196-A8BB-8C9079B4E8D7}" type="slidenum">
              <a:rPr lang="en-US"/>
              <a:pPr/>
              <a:t>5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the Multiply/Divide/Multiply/Divide algorithm:</a:t>
            </a:r>
          </a:p>
          <a:p>
            <a:endParaRPr lang="en-US" dirty="0" smtClean="0"/>
          </a:p>
          <a:p>
            <a:r>
              <a:rPr lang="en-US" dirty="0" smtClean="0"/>
              <a:t>n(n-1)(n-2)</a:t>
            </a:r>
            <a:r>
              <a:rPr lang="en-US" baseline="0" dirty="0" smtClean="0"/>
              <a:t> (n-i+1) is divisible by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07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A</a:t>
            </a:r>
            <a:r>
              <a:rPr lang="en-US" baseline="30000" dirty="0" smtClean="0"/>
              <a:t>2</a:t>
            </a:r>
            <a:r>
              <a:rPr lang="en-US" dirty="0" smtClean="0"/>
              <a:t> as a boolean matrix (ask students to check me as I do it)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34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700" dirty="0"/>
              <a:t>Answer is n</a:t>
            </a:r>
            <a:r>
              <a:rPr lang="en-US" sz="1700" baseline="30000" dirty="0"/>
              <a:t>4  </a:t>
            </a:r>
            <a:r>
              <a:rPr lang="en-US" sz="1700" dirty="0"/>
              <a:t>.  It is n</a:t>
            </a:r>
            <a:r>
              <a:rPr lang="en-US" sz="1700" baseline="30000" dirty="0"/>
              <a:t>3</a:t>
            </a:r>
            <a:r>
              <a:rPr lang="en-US" sz="1700" dirty="0"/>
              <a:t> for each matrix multiplication.  Additions are n</a:t>
            </a:r>
            <a:r>
              <a:rPr lang="en-US" sz="1700" baseline="30000" dirty="0"/>
              <a:t>2</a:t>
            </a:r>
            <a:r>
              <a:rPr lang="en-US" sz="1700" dirty="0"/>
              <a:t>, so all of them together are n</a:t>
            </a:r>
            <a:r>
              <a:rPr lang="en-US" sz="1700" baseline="30000" dirty="0"/>
              <a:t>3</a:t>
            </a:r>
            <a:r>
              <a:rPr lang="en-US" sz="1700" dirty="0"/>
              <a:t>.</a:t>
            </a:r>
            <a:endParaRPr lang="en-US" sz="17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Perhaps computation of R</a:t>
            </a:r>
            <a:r>
              <a:rPr lang="en-US" baseline="30000" dirty="0" smtClean="0"/>
              <a:t>(n)</a:t>
            </a:r>
            <a:r>
              <a:rPr lang="en-US" dirty="0" smtClean="0"/>
              <a:t> is faster than </a:t>
            </a:r>
            <a:r>
              <a:rPr lang="en-US" dirty="0" err="1" smtClean="0"/>
              <a:t>M</a:t>
            </a:r>
            <a:r>
              <a:rPr lang="en-US" baseline="30000" dirty="0" err="1" smtClean="0"/>
              <a:t>n</a:t>
            </a:r>
            <a:endParaRPr lang="en-US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085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 course R(0)</a:t>
            </a:r>
            <a:r>
              <a:rPr lang="en-US" baseline="0" dirty="0" smtClean="0"/>
              <a:t> is simply A.  For R(1), we add the 1 from d to b.</a:t>
            </a:r>
          </a:p>
          <a:p>
            <a:r>
              <a:rPr lang="en-US" baseline="0" dirty="0" smtClean="0"/>
              <a:t>For R(2), we add a 1 from d to itself.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5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27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743200"/>
            <a:ext cx="3870325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Dynamic Programming</a:t>
            </a:r>
          </a:p>
          <a:p>
            <a:endParaRPr lang="en-US" sz="2000" b="1" dirty="0" smtClean="0"/>
          </a:p>
          <a:p>
            <a:r>
              <a:rPr lang="en-US" sz="2800" b="1" dirty="0" smtClean="0"/>
              <a:t>Binomial Coefficients</a:t>
            </a:r>
          </a:p>
          <a:p>
            <a:endParaRPr lang="en-US" sz="2000" b="1" dirty="0" smtClean="0"/>
          </a:p>
          <a:p>
            <a:r>
              <a:rPr lang="en-US" sz="2800" b="1" dirty="0" smtClean="0"/>
              <a:t>Warshall's </a:t>
            </a:r>
            <a:r>
              <a:rPr lang="en-US" sz="2800" b="1" dirty="0" smtClean="0"/>
              <a:t>algorithm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(Optimal BSTs)</a:t>
            </a:r>
            <a:endParaRPr lang="en-US" sz="28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44475" y="6182380"/>
            <a:ext cx="3946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sz="2400" dirty="0" smtClean="0"/>
              <a:t>[i][j]</a:t>
            </a:r>
            <a:r>
              <a:rPr lang="en-US" dirty="0" smtClean="0"/>
              <a:t> is 1 iff there is a path in the directed graph </a:t>
            </a:r>
            <a:br>
              <a:rPr lang="en-US" dirty="0" smtClean="0"/>
            </a:br>
            <a:r>
              <a:rPr lang="en-US" dirty="0" smtClean="0"/>
              <a:t>v</a:t>
            </a:r>
            <a:r>
              <a:rPr lang="en-US" baseline="-25000" dirty="0" smtClean="0"/>
              <a:t>i </a:t>
            </a:r>
            <a:r>
              <a:rPr lang="en-US" dirty="0" smtClean="0"/>
              <a:t>= w</a:t>
            </a:r>
            <a:r>
              <a:rPr lang="en-US" baseline="-25000" dirty="0" smtClean="0"/>
              <a:t>0   </a:t>
            </a:r>
            <a:r>
              <a:rPr lang="en-US" dirty="0" smtClean="0">
                <a:sym typeface="Symbol"/>
              </a:rPr>
              <a:t>  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  </a:t>
            </a:r>
            <a:r>
              <a:rPr lang="en-US" dirty="0" smtClean="0">
                <a:sym typeface="Symbol"/>
              </a:rPr>
              <a:t>   </a:t>
            </a:r>
            <a:r>
              <a:rPr lang="en-US" dirty="0" smtClean="0">
                <a:sym typeface="Wingdings" pitchFamily="2" charset="2"/>
              </a:rPr>
              <a:t>… 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smtClean="0">
                <a:sym typeface="Symbol"/>
              </a:rPr>
              <a:t> 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=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 &gt;1, and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for all t = 2, …, s-1, </a:t>
            </a:r>
            <a:r>
              <a:rPr lang="en-US" dirty="0" smtClean="0">
                <a:sym typeface="Wingdings" pitchFamily="2" charset="2"/>
              </a:rPr>
              <a:t> the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t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is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m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for some m ≤ k</a:t>
            </a:r>
          </a:p>
          <a:p>
            <a:r>
              <a:rPr lang="en-US" b="1" dirty="0" smtClean="0">
                <a:sym typeface="Wingdings" pitchFamily="2" charset="2"/>
              </a:rPr>
              <a:t>Example: </a:t>
            </a:r>
            <a:r>
              <a:rPr lang="en-US" dirty="0" smtClean="0">
                <a:sym typeface="Wingdings" pitchFamily="2" charset="2"/>
              </a:rPr>
              <a:t>assuming that the node numbering is in alphabetical order, calculate R</a:t>
            </a:r>
            <a:r>
              <a:rPr lang="en-US" baseline="30000" dirty="0" smtClean="0">
                <a:sym typeface="Wingdings" pitchFamily="2" charset="2"/>
              </a:rPr>
              <a:t>(0)</a:t>
            </a:r>
            <a:r>
              <a:rPr lang="en-US" dirty="0" smtClean="0">
                <a:sym typeface="Wingdings" pitchFamily="2" charset="2"/>
              </a:rPr>
              <a:t>, R</a:t>
            </a:r>
            <a:r>
              <a:rPr lang="en-US" baseline="30000" dirty="0" smtClean="0">
                <a:sym typeface="Wingdings" pitchFamily="2" charset="2"/>
              </a:rPr>
              <a:t>(1)</a:t>
            </a:r>
            <a:r>
              <a:rPr lang="en-US" dirty="0">
                <a:sym typeface="Wingdings" pitchFamily="2" charset="2"/>
              </a:rPr>
              <a:t> , </a:t>
            </a:r>
            <a:r>
              <a:rPr lang="en-US" dirty="0" smtClean="0">
                <a:sym typeface="Wingdings" pitchFamily="2" charset="2"/>
              </a:rPr>
              <a:t>and R</a:t>
            </a:r>
            <a:r>
              <a:rPr lang="en-US" baseline="30000" dirty="0" smtClean="0">
                <a:sym typeface="Wingdings" pitchFamily="2" charset="2"/>
              </a:rPr>
              <a:t>(2)</a:t>
            </a:r>
            <a:endParaRPr lang="en-US" baseline="300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800600"/>
            <a:ext cx="5571429" cy="1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Quickly Calculating R</a:t>
            </a:r>
            <a:r>
              <a:rPr lang="en-US" baseline="30000" dirty="0" smtClean="0"/>
              <a:t>(k)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382000" cy="525333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Back to the matrix multiplication approach:</a:t>
            </a:r>
          </a:p>
          <a:p>
            <a:pPr lvl="1"/>
            <a:r>
              <a:rPr lang="en-US" dirty="0" smtClean="0"/>
              <a:t>How much time did it take to compute </a:t>
            </a:r>
            <a:r>
              <a:rPr lang="en-US" dirty="0" err="1" smtClean="0"/>
              <a:t>A</a:t>
            </a:r>
            <a:r>
              <a:rPr lang="en-US" baseline="30000" dirty="0" err="1" smtClean="0"/>
              <a:t>k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][j]</a:t>
            </a:r>
            <a:r>
              <a:rPr lang="en-US" dirty="0" smtClean="0"/>
              <a:t>, once we have A</a:t>
            </a:r>
            <a:r>
              <a:rPr lang="en-US" baseline="30000" dirty="0" smtClean="0"/>
              <a:t>k-1</a:t>
            </a:r>
            <a:r>
              <a:rPr lang="en-US" dirty="0" smtClean="0"/>
              <a:t>?</a:t>
            </a:r>
          </a:p>
          <a:p>
            <a:r>
              <a:rPr lang="en-US" dirty="0" smtClean="0"/>
              <a:t>Can we do better when calculating R</a:t>
            </a:r>
            <a:r>
              <a:rPr lang="en-US" baseline="30000" dirty="0" smtClean="0"/>
              <a:t>(k)</a:t>
            </a:r>
            <a:r>
              <a:rPr lang="en-US" sz="3000" dirty="0" smtClean="0"/>
              <a:t>[</a:t>
            </a:r>
            <a:r>
              <a:rPr lang="en-US" sz="3000" dirty="0" err="1" smtClean="0"/>
              <a:t>i</a:t>
            </a:r>
            <a:r>
              <a:rPr lang="en-US" sz="3000" dirty="0" smtClean="0"/>
              <a:t>][j]</a:t>
            </a:r>
            <a:r>
              <a:rPr lang="en-US" dirty="0" smtClean="0"/>
              <a:t> from R</a:t>
            </a:r>
            <a:r>
              <a:rPr lang="en-US" baseline="30000" dirty="0" smtClean="0"/>
              <a:t>(k-1)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R</a:t>
            </a:r>
            <a:r>
              <a:rPr lang="en-US" baseline="30000" dirty="0" smtClean="0"/>
              <a:t>(k)</a:t>
            </a:r>
            <a:r>
              <a:rPr lang="en-US" sz="2800" dirty="0" smtClean="0"/>
              <a:t>[</a:t>
            </a:r>
            <a:r>
              <a:rPr lang="en-US" sz="2800" dirty="0" err="1" smtClean="0"/>
              <a:t>i</a:t>
            </a:r>
            <a:r>
              <a:rPr lang="en-US" sz="2800" dirty="0" smtClean="0"/>
              <a:t>][j]</a:t>
            </a:r>
            <a:r>
              <a:rPr lang="en-US" dirty="0" smtClean="0"/>
              <a:t> be 1?</a:t>
            </a:r>
          </a:p>
          <a:p>
            <a:pPr lvl="1"/>
            <a:r>
              <a:rPr lang="en-US" dirty="0" smtClean="0"/>
              <a:t>either R</a:t>
            </a:r>
            <a:r>
              <a:rPr lang="en-US" baseline="30000" dirty="0" smtClean="0"/>
              <a:t>(k-1)</a:t>
            </a:r>
            <a:r>
              <a:rPr lang="en-US" sz="2600" dirty="0" smtClean="0"/>
              <a:t>[</a:t>
            </a:r>
            <a:r>
              <a:rPr lang="en-US" sz="2600" dirty="0" err="1" smtClean="0"/>
              <a:t>i</a:t>
            </a:r>
            <a:r>
              <a:rPr lang="en-US" sz="2600" dirty="0" smtClean="0"/>
              <a:t>][j]</a:t>
            </a:r>
            <a:r>
              <a:rPr lang="en-US" dirty="0" smtClean="0"/>
              <a:t> is 1, or</a:t>
            </a:r>
          </a:p>
          <a:p>
            <a:pPr lvl="1"/>
            <a:r>
              <a:rPr lang="en-US" dirty="0" smtClean="0"/>
              <a:t>there is a path from </a:t>
            </a:r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k</a:t>
            </a:r>
            <a:r>
              <a:rPr lang="en-US" dirty="0" smtClean="0"/>
              <a:t> </a:t>
            </a:r>
            <a:r>
              <a:rPr lang="en-US" dirty="0" smtClean="0"/>
              <a:t>that uses no vertices </a:t>
            </a:r>
            <a:r>
              <a:rPr lang="en-US" dirty="0" smtClean="0"/>
              <a:t>numbered higher </a:t>
            </a:r>
            <a:r>
              <a:rPr lang="en-US" dirty="0" smtClean="0"/>
              <a:t>than </a:t>
            </a:r>
            <a:r>
              <a:rPr lang="en-US" dirty="0" smtClean="0"/>
              <a:t>v</a:t>
            </a:r>
            <a:r>
              <a:rPr lang="en-US" baseline="-25000" dirty="0" smtClean="0"/>
              <a:t>k-1</a:t>
            </a:r>
            <a:r>
              <a:rPr lang="en-US" dirty="0" smtClean="0"/>
              <a:t>, and a similar path from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k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Thus R</a:t>
            </a:r>
            <a:r>
              <a:rPr lang="en-US" baseline="30000" dirty="0" smtClean="0"/>
              <a:t>(k)</a:t>
            </a:r>
            <a:r>
              <a:rPr lang="en-US" sz="3000" dirty="0" smtClean="0"/>
              <a:t>[i][j]</a:t>
            </a:r>
            <a:r>
              <a:rPr lang="en-US" dirty="0" smtClean="0"/>
              <a:t> is</a:t>
            </a:r>
            <a:br>
              <a:rPr lang="en-US" dirty="0" smtClean="0"/>
            </a:br>
            <a:r>
              <a:rPr lang="en-US" dirty="0" smtClean="0"/>
              <a:t>          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[i][j]</a:t>
            </a:r>
            <a:r>
              <a:rPr lang="en-US" dirty="0" smtClean="0"/>
              <a:t> </a:t>
            </a:r>
            <a:r>
              <a:rPr lang="en-US" b="1" dirty="0" smtClean="0"/>
              <a:t>or</a:t>
            </a:r>
            <a:r>
              <a:rPr lang="en-US" dirty="0" smtClean="0"/>
              <a:t> (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[i][k]</a:t>
            </a:r>
            <a:r>
              <a:rPr lang="en-US" dirty="0" smtClean="0"/>
              <a:t> </a:t>
            </a:r>
            <a:r>
              <a:rPr lang="en-US" b="1" dirty="0" smtClean="0"/>
              <a:t>and</a:t>
            </a:r>
            <a:r>
              <a:rPr lang="en-US" dirty="0" smtClean="0"/>
              <a:t> R</a:t>
            </a:r>
            <a:r>
              <a:rPr lang="en-US" baseline="30000" dirty="0" smtClean="0"/>
              <a:t>(k-1)</a:t>
            </a:r>
            <a:r>
              <a:rPr lang="en-US" sz="3000" dirty="0" smtClean="0"/>
              <a:t>[k][j] )</a:t>
            </a:r>
          </a:p>
          <a:p>
            <a:r>
              <a:rPr lang="en-US" sz="3000" dirty="0" smtClean="0"/>
              <a:t>Note that this can be calculated in constant </a:t>
            </a:r>
            <a:r>
              <a:rPr lang="en-US" sz="3000" dirty="0" smtClean="0"/>
              <a:t>time if we already have the three vales from the right-hand side.</a:t>
            </a:r>
            <a:endParaRPr lang="en-US" sz="3000" dirty="0" smtClean="0"/>
          </a:p>
          <a:p>
            <a:r>
              <a:rPr lang="en-US" sz="3000" dirty="0" smtClean="0"/>
              <a:t>Time for calculating </a:t>
            </a:r>
            <a:r>
              <a:rPr lang="en-US" sz="3100" dirty="0" smtClean="0"/>
              <a:t>R</a:t>
            </a:r>
            <a:r>
              <a:rPr lang="en-US" sz="3100" baseline="30000" dirty="0" smtClean="0"/>
              <a:t>(k)</a:t>
            </a:r>
            <a:r>
              <a:rPr lang="en-US" sz="3100" dirty="0" smtClean="0"/>
              <a:t> from R</a:t>
            </a:r>
            <a:r>
              <a:rPr lang="en-US" sz="3100" baseline="30000" dirty="0" smtClean="0"/>
              <a:t>(k-1)</a:t>
            </a:r>
            <a:r>
              <a:rPr lang="en-US" sz="3100" dirty="0" smtClean="0"/>
              <a:t>?</a:t>
            </a:r>
          </a:p>
          <a:p>
            <a:r>
              <a:rPr lang="en-US" sz="3100" dirty="0" smtClean="0"/>
              <a:t>Total time for </a:t>
            </a:r>
            <a:r>
              <a:rPr lang="en-US" sz="3100" dirty="0" err="1" smtClean="0"/>
              <a:t>Warshall's</a:t>
            </a:r>
            <a:r>
              <a:rPr lang="en-US" sz="3100" dirty="0" smtClean="0"/>
              <a:t> algorithm?</a:t>
            </a:r>
          </a:p>
          <a:p>
            <a:endParaRPr lang="en-US" sz="3100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320135"/>
            <a:ext cx="50292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Code and example on next slides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006850"/>
            <a:ext cx="8280400" cy="2851150"/>
          </a:xfrm>
          <a:prstGeom prst="rect">
            <a:avLst/>
          </a:prstGeom>
          <a:noFill/>
        </p:spPr>
      </p:pic>
      <p:pic>
        <p:nvPicPr>
          <p:cNvPr id="5" name="Picture 3" descr="8_2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61913"/>
            <a:ext cx="8686800" cy="35956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399"/>
            <a:ext cx="7162800" cy="6526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Floyd's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All-pairs shortest path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network</a:t>
            </a:r>
            <a:r>
              <a:rPr lang="en-US" dirty="0" smtClean="0"/>
              <a:t> is a graph whose edges are labeled by (usually) non-negative numbers.  We store those edge numbers as  the values in the adjacency matrix for the graph </a:t>
            </a:r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FF0000"/>
                </a:solidFill>
              </a:rPr>
              <a:t>shortest path</a:t>
            </a:r>
            <a:r>
              <a:rPr lang="en-US" dirty="0" smtClean="0"/>
              <a:t> from vertex u to vertex v is a path whose edge sum is smallest.</a:t>
            </a:r>
          </a:p>
          <a:p>
            <a:r>
              <a:rPr lang="en-US" dirty="0" smtClean="0"/>
              <a:t>Floyd's algorithm calculates the shortest path from u to v for each pair (u, v) od vertices.</a:t>
            </a:r>
          </a:p>
          <a:p>
            <a:r>
              <a:rPr lang="en-US" dirty="0" smtClean="0"/>
              <a:t>It is so much like Warshall's algorithm, that I am confident you can quickly get the details from the textbook after you understand Warshall's algorithm.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5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Binary search trees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1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Warmup</a:t>
            </a:r>
            <a:r>
              <a:rPr lang="en-US" dirty="0" smtClean="0"/>
              <a:t>: Optimal linked list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Suppose we have n distinct data items 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 in a linked list.</a:t>
            </a:r>
          </a:p>
          <a:p>
            <a:r>
              <a:rPr lang="en-US" dirty="0" smtClean="0"/>
              <a:t>Also suppose that we know the probabilities 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 </a:t>
            </a:r>
            <a:r>
              <a:rPr lang="en-US" dirty="0" smtClean="0"/>
              <a:t>that each of </a:t>
            </a:r>
            <a:r>
              <a:rPr lang="en-US" dirty="0" smtClean="0"/>
              <a:t>these </a:t>
            </a:r>
            <a:r>
              <a:rPr lang="en-US" dirty="0" smtClean="0"/>
              <a:t>items is the </a:t>
            </a:r>
            <a:r>
              <a:rPr lang="en-US" dirty="0" smtClean="0"/>
              <a:t>item we'll </a:t>
            </a:r>
            <a:r>
              <a:rPr lang="en-US" dirty="0" smtClean="0"/>
              <a:t>be searching for.</a:t>
            </a:r>
          </a:p>
          <a:p>
            <a:r>
              <a:rPr lang="en-US" dirty="0" smtClean="0"/>
              <a:t>Questions we'll attempt to answer:</a:t>
            </a:r>
          </a:p>
          <a:p>
            <a:pPr lvl="1"/>
            <a:r>
              <a:rPr lang="en-US" dirty="0" smtClean="0"/>
              <a:t>What is the expected number of probes before a successful search completes?</a:t>
            </a:r>
          </a:p>
          <a:p>
            <a:pPr lvl="1"/>
            <a:r>
              <a:rPr lang="en-US" dirty="0" smtClean="0"/>
              <a:t>How can we minimize this number?</a:t>
            </a:r>
          </a:p>
          <a:p>
            <a:pPr lvl="1"/>
            <a:r>
              <a:rPr lang="en-US" dirty="0" smtClean="0"/>
              <a:t>What about an unsuccessful search?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2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= 1/n for each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What is the expected number of probes?</a:t>
            </a:r>
          </a:p>
          <a:p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= ½, p</a:t>
            </a:r>
            <a:r>
              <a:rPr lang="en-US" baseline="-25000" dirty="0" smtClean="0"/>
              <a:t>2</a:t>
            </a:r>
            <a:r>
              <a:rPr lang="en-US" dirty="0" smtClean="0"/>
              <a:t> = ¼, …, p</a:t>
            </a:r>
            <a:r>
              <a:rPr lang="en-US" baseline="-25000" dirty="0" smtClean="0"/>
              <a:t>n-1</a:t>
            </a:r>
            <a:r>
              <a:rPr lang="en-US" dirty="0" smtClean="0"/>
              <a:t> = 1/2</a:t>
            </a:r>
            <a:r>
              <a:rPr lang="en-US" baseline="30000" dirty="0" smtClean="0"/>
              <a:t>n-1</a:t>
            </a:r>
            <a:r>
              <a:rPr lang="en-US" dirty="0" smtClean="0"/>
              <a:t>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 =   1/2</a:t>
            </a:r>
            <a:r>
              <a:rPr lang="en-US" baseline="30000" dirty="0" smtClean="0"/>
              <a:t>n-1</a:t>
            </a:r>
          </a:p>
          <a:p>
            <a:pPr lvl="1"/>
            <a:r>
              <a:rPr lang="en-US" dirty="0" smtClean="0"/>
              <a:t>expected number of probes: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pt-BR" dirty="0" smtClean="0"/>
          </a:p>
          <a:p>
            <a:r>
              <a:rPr lang="pt-BR" dirty="0" smtClean="0"/>
              <a:t>What if the same items are placed into the list in the opposite order?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  <a:p>
            <a:r>
              <a:rPr lang="pt-BR" dirty="0" smtClean="0"/>
              <a:t>The next slide shows the evaluation of the last two summations in Maple.  </a:t>
            </a:r>
          </a:p>
          <a:p>
            <a:pPr lvl="1"/>
            <a:r>
              <a:rPr lang="pt-BR" dirty="0" smtClean="0"/>
              <a:t>Good practice for you? prove them by induction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19200" y="2514600"/>
          <a:ext cx="3962400" cy="106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4" imgW="1612800" imgH="431640" progId="Equation.3">
                  <p:embed/>
                </p:oleObj>
              </mc:Choice>
              <mc:Fallback>
                <p:oleObj name="Equation" r:id="rId4" imgW="16128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3962400" cy="106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676400" y="4419600"/>
          <a:ext cx="436133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6" imgW="1765080" imgH="431640" progId="Equation.3">
                  <p:embed/>
                </p:oleObj>
              </mc:Choice>
              <mc:Fallback>
                <p:oleObj name="Equation" r:id="rId6" imgW="17650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19600"/>
                        <a:ext cx="436133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307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 for previous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066800"/>
            <a:ext cx="8749591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757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914400"/>
          </a:xfrm>
        </p:spPr>
        <p:txBody>
          <a:bodyPr/>
          <a:lstStyle/>
          <a:p>
            <a:r>
              <a:rPr lang="en-US" sz="3900" dirty="0" smtClean="0"/>
              <a:t>What if we don't know the probabilities?</a:t>
            </a:r>
            <a:endParaRPr lang="en-US" sz="3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Sort the list so we can at least improve the average time for unsuccessful search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Self-organizing list:</a:t>
            </a:r>
          </a:p>
          <a:p>
            <a:pPr lvl="1"/>
            <a:r>
              <a:rPr lang="en-US" dirty="0" smtClean="0"/>
              <a:t>Elements accessed more frequently move toward the front of the list; elements accessed less frequently toward the rear.  </a:t>
            </a:r>
          </a:p>
          <a:p>
            <a:pPr lvl="1"/>
            <a:r>
              <a:rPr lang="en-US" dirty="0" smtClean="0"/>
              <a:t>Strategies:</a:t>
            </a:r>
          </a:p>
          <a:p>
            <a:pPr lvl="2"/>
            <a:r>
              <a:rPr lang="en-US" sz="2500" dirty="0" smtClean="0"/>
              <a:t>Move ahead one position (exchange with previous element)</a:t>
            </a:r>
          </a:p>
          <a:p>
            <a:pPr lvl="2"/>
            <a:r>
              <a:rPr lang="en-US" sz="2500" dirty="0" smtClean="0"/>
              <a:t>Exchange with first element</a:t>
            </a:r>
          </a:p>
          <a:p>
            <a:pPr lvl="2"/>
            <a:r>
              <a:rPr lang="en-US" sz="2500" dirty="0" smtClean="0"/>
              <a:t>Move to Front (only efficient if the list is a linked list</a:t>
            </a:r>
            <a:r>
              <a:rPr lang="en-US" sz="2500" dirty="0" smtClean="0"/>
              <a:t>)</a:t>
            </a:r>
          </a:p>
          <a:p>
            <a:r>
              <a:rPr lang="en-US" sz="3300" dirty="0" smtClean="0"/>
              <a:t>What we are actually likely to know is frequencies in previous searches. </a:t>
            </a:r>
          </a:p>
          <a:p>
            <a:r>
              <a:rPr lang="en-US" sz="3300" dirty="0" smtClean="0"/>
              <a:t> Our best estimate of the probabilities will be proportional to the frequencies, so we can use frequencies instead of probabilities.</a:t>
            </a:r>
            <a:endParaRPr lang="en-US" sz="3300" dirty="0" smtClean="0"/>
          </a:p>
          <a:p>
            <a:pPr lvl="1"/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16019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problems with recursive solutions and  overlapping subproblems</a:t>
            </a:r>
          </a:p>
          <a:p>
            <a:r>
              <a:rPr lang="en-US" dirty="0" smtClean="0"/>
              <a:t>Typically, we save (memoize) solutions to the subproblems, to avoid recomputing them.</a:t>
            </a:r>
          </a:p>
          <a:p>
            <a:r>
              <a:rPr lang="en-US" dirty="0" smtClean="0"/>
              <a:t>Previously seen example:  Fib(n)</a:t>
            </a:r>
            <a:endParaRPr lang="en-US" dirty="0" smtClean="0"/>
          </a:p>
          <a:p>
            <a:pPr marL="0" indent="0">
              <a:buNone/>
            </a:pPr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9055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Binary Search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/>
          </a:bodyPr>
          <a:lstStyle/>
          <a:p>
            <a:pPr>
              <a:spcBef>
                <a:spcPts val="848"/>
              </a:spcBef>
            </a:pPr>
            <a:r>
              <a:rPr lang="en-US" dirty="0" smtClean="0"/>
              <a:t>Suppose we have n distinct data keys K</a:t>
            </a:r>
            <a:r>
              <a:rPr lang="en-US" baseline="-25000" dirty="0" smtClean="0"/>
              <a:t>1</a:t>
            </a:r>
            <a:r>
              <a:rPr lang="en-US" dirty="0" smtClean="0"/>
              <a:t>, K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n</a:t>
            </a:r>
            <a:r>
              <a:rPr lang="en-US" dirty="0" smtClean="0"/>
              <a:t> (in increasing order) that we wish to arrange into a Binary Search </a:t>
            </a:r>
            <a:r>
              <a:rPr lang="en-US" dirty="0" smtClean="0"/>
              <a:t>Tree</a:t>
            </a:r>
          </a:p>
          <a:p>
            <a:pPr>
              <a:spcBef>
                <a:spcPts val="848"/>
              </a:spcBef>
            </a:pPr>
            <a:r>
              <a:rPr lang="en-US" dirty="0" smtClean="0"/>
              <a:t>Suppose we know the probabilities that a successful search will end up at K</a:t>
            </a:r>
            <a:r>
              <a:rPr lang="en-US" baseline="-25000" dirty="0" smtClean="0"/>
              <a:t>i</a:t>
            </a:r>
            <a:r>
              <a:rPr lang="en-US" dirty="0" smtClean="0"/>
              <a:t> and the probabilities that the key in an unsuccessful search will be larger than K</a:t>
            </a:r>
            <a:r>
              <a:rPr lang="en-US" baseline="-25000" dirty="0" smtClean="0"/>
              <a:t>i</a:t>
            </a:r>
            <a:r>
              <a:rPr lang="en-US" dirty="0" smtClean="0"/>
              <a:t> and smaller than K</a:t>
            </a:r>
            <a:r>
              <a:rPr lang="en-US" baseline="-25000" dirty="0" smtClean="0"/>
              <a:t>i+1</a:t>
            </a:r>
            <a:endParaRPr lang="en-US" baseline="-25000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This time the expected number of probes for a successful or unsuccessful search depends on the shape of the tree and where the search ends </a:t>
            </a:r>
            <a:r>
              <a:rPr lang="en-US" dirty="0" smtClean="0"/>
              <a:t>up</a:t>
            </a:r>
          </a:p>
          <a:p>
            <a:pPr lvl="1">
              <a:spcBef>
                <a:spcPts val="848"/>
              </a:spcBef>
            </a:pPr>
            <a:r>
              <a:rPr lang="en-US" dirty="0" smtClean="0"/>
              <a:t>Formula?</a:t>
            </a:r>
            <a:endParaRPr lang="en-US" dirty="0" smtClean="0"/>
          </a:p>
          <a:p>
            <a:pPr>
              <a:spcBef>
                <a:spcPts val="848"/>
              </a:spcBef>
            </a:pPr>
            <a:r>
              <a:rPr lang="en-US" dirty="0" smtClean="0"/>
              <a:t>Guiding principle for optimization?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64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/>
              <a:t>How many different ways to arrange </a:t>
            </a:r>
            <a:r>
              <a:rPr lang="en-US" dirty="0" smtClean="0"/>
              <a:t>N distinct values into </a:t>
            </a:r>
            <a:r>
              <a:rPr lang="en-US" dirty="0"/>
              <a:t>a BST?  </a:t>
            </a:r>
          </a:p>
          <a:p>
            <a:r>
              <a:rPr lang="en-US" dirty="0" smtClean="0"/>
              <a:t>For now we consider only successful searches, with probabilities A(0.2), B(0.3), C(0.1), D(0.4).</a:t>
            </a:r>
          </a:p>
          <a:p>
            <a:r>
              <a:rPr lang="en-US" dirty="0" smtClean="0"/>
              <a:t>What would be the worst-case  arrangement for the expected number of probes?</a:t>
            </a:r>
          </a:p>
          <a:p>
            <a:pPr lvl="1"/>
            <a:r>
              <a:rPr lang="en-US" dirty="0" smtClean="0"/>
              <a:t>For simplicity, we'll multiply all of the probabilities by 10 so we can deal with integers.</a:t>
            </a:r>
          </a:p>
          <a:p>
            <a:r>
              <a:rPr lang="en-US" dirty="0" smtClean="0"/>
              <a:t>Try some other arrangements:</a:t>
            </a:r>
            <a:br>
              <a:rPr lang="en-US" dirty="0" smtClean="0"/>
            </a:br>
            <a:r>
              <a:rPr lang="en-US" dirty="0" smtClean="0"/>
              <a:t>Opposite, Greedy, Better, Best?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7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Binomial Coefficients:</a:t>
            </a:r>
          </a:p>
          <a:p>
            <a:r>
              <a:rPr lang="en-US" dirty="0" smtClean="0"/>
              <a:t>C(n, k) is the coefficient of </a:t>
            </a:r>
            <a:r>
              <a:rPr lang="en-US" dirty="0" err="1" smtClean="0"/>
              <a:t>x</a:t>
            </a:r>
            <a:r>
              <a:rPr lang="en-US" baseline="30000" dirty="0" err="1" smtClean="0"/>
              <a:t>k</a:t>
            </a:r>
            <a:r>
              <a:rPr lang="en-US" dirty="0" smtClean="0"/>
              <a:t>  in the expansion of (1+x)</a:t>
            </a:r>
            <a:r>
              <a:rPr lang="en-US" baseline="30000" dirty="0" smtClean="0"/>
              <a:t>n</a:t>
            </a:r>
          </a:p>
          <a:p>
            <a:r>
              <a:rPr lang="en-US" dirty="0" smtClean="0"/>
              <a:t>C(n,0) = C(n, n) = 1.</a:t>
            </a:r>
          </a:p>
          <a:p>
            <a:r>
              <a:rPr lang="en-US" dirty="0" smtClean="0"/>
              <a:t>If 0 &lt; k &lt; n, C(n, k) = C(n-1, k) + C(n-1, k-1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Can show by induction that the "usual" factorial formula for C(n, k) follows from this recursive definition.</a:t>
            </a:r>
          </a:p>
          <a:p>
            <a:pPr lvl="1"/>
            <a:r>
              <a:rPr lang="en-US" dirty="0" smtClean="0"/>
              <a:t>An upcoming homework problem.</a:t>
            </a:r>
            <a:endParaRPr lang="en-US" dirty="0" smtClean="0"/>
          </a:p>
          <a:p>
            <a:r>
              <a:rPr lang="en-US" dirty="0" smtClean="0"/>
              <a:t>If we don't cache values as we compute them, this can take a lot of time, because of duplicate (overlapping) computation.</a:t>
            </a:r>
          </a:p>
        </p:txBody>
      </p:sp>
    </p:spTree>
    <p:extLst>
      <p:ext uri="{BB962C8B-B14F-4D97-AF65-F5344CB8AC3E}">
        <p14:creationId xmlns:p14="http://schemas.microsoft.com/office/powerpoint/2010/main" val="396293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609600"/>
          </a:xfrm>
        </p:spPr>
        <p:txBody>
          <a:bodyPr/>
          <a:lstStyle/>
          <a:p>
            <a:r>
              <a:rPr lang="en-US" dirty="0"/>
              <a:t>Computing a binomial </a:t>
            </a:r>
            <a:r>
              <a:rPr lang="en-US" dirty="0" smtClean="0"/>
              <a:t>coefficient</a:t>
            </a:r>
            <a:endParaRPr lang="en-US" dirty="0"/>
          </a:p>
        </p:txBody>
      </p:sp>
      <p:sp>
        <p:nvSpPr>
          <p:cNvPr id="412675" name="Text Box 3"/>
          <p:cNvSpPr txBox="1">
            <a:spLocks noChangeArrowheads="1"/>
          </p:cNvSpPr>
          <p:nvPr/>
        </p:nvSpPr>
        <p:spPr bwMode="auto">
          <a:xfrm>
            <a:off x="419100" y="1066800"/>
            <a:ext cx="82677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Binomial coefficients are coefficients of the binomial formula:</a:t>
            </a:r>
          </a:p>
          <a:p>
            <a:pPr marL="114300" lvl="1"/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 + b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baseline="30000" dirty="0">
                <a:solidFill>
                  <a:schemeClr val="hlink"/>
                </a:solidFill>
                <a:latin typeface="+mn-lt"/>
              </a:rPr>
              <a:t>0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0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>
              <a:buFontTx/>
              <a:buChar char="•"/>
            </a:pPr>
            <a:endParaRPr lang="en-US" sz="11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Recurrence: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+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-1)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&gt; k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&gt; 0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                   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 = 1,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1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</a:t>
            </a:r>
            <a:r>
              <a:rPr lang="en-US" sz="2400" dirty="0">
                <a:solidFill>
                  <a:schemeClr val="hlink"/>
                </a:solidFill>
                <a:latin typeface="+mn-lt"/>
                <a:sym typeface="Symbol" pitchFamily="84" charset="2"/>
              </a:rPr>
              <a:t> 0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Value of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can be computed by filling 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in a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table: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	 0   1   2  .  .  .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0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1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   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       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-1)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			</a:t>
            </a:r>
            <a:r>
              <a:rPr lang="en-US" sz="2200" i="1" dirty="0" smtClean="0">
                <a:solidFill>
                  <a:schemeClr val="hlink"/>
                </a:solidFill>
                <a:latin typeface="+mn-lt"/>
              </a:rPr>
              <a:t>    C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2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</p:txBody>
      </p:sp>
      <p:sp>
        <p:nvSpPr>
          <p:cNvPr id="412676" name="Line 4"/>
          <p:cNvSpPr>
            <a:spLocks noChangeShapeType="1"/>
          </p:cNvSpPr>
          <p:nvPr/>
        </p:nvSpPr>
        <p:spPr bwMode="auto">
          <a:xfrm flipV="1">
            <a:off x="927100" y="3810000"/>
            <a:ext cx="4191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677" name="Line 5"/>
          <p:cNvSpPr>
            <a:spLocks noChangeShapeType="1"/>
          </p:cNvSpPr>
          <p:nvPr/>
        </p:nvSpPr>
        <p:spPr bwMode="auto">
          <a:xfrm>
            <a:off x="1219200" y="3632200"/>
            <a:ext cx="0" cy="2895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17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763000" cy="685800"/>
          </a:xfrm>
        </p:spPr>
        <p:txBody>
          <a:bodyPr/>
          <a:lstStyle/>
          <a:p>
            <a:r>
              <a:rPr lang="en-US" dirty="0"/>
              <a:t>Computing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i="1" dirty="0" smtClean="0"/>
              <a:t>, k</a:t>
            </a:r>
            <a:r>
              <a:rPr lang="en-US" dirty="0"/>
              <a:t>): </a:t>
            </a:r>
          </a:p>
        </p:txBody>
      </p:sp>
      <p:sp>
        <p:nvSpPr>
          <p:cNvPr id="416800" name="Text Box 1056"/>
          <p:cNvSpPr txBox="1">
            <a:spLocks noChangeArrowheads="1"/>
          </p:cNvSpPr>
          <p:nvPr/>
        </p:nvSpPr>
        <p:spPr bwMode="auto">
          <a:xfrm>
            <a:off x="457200" y="5105400"/>
            <a:ext cx="58674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6801" name="Text Box 1057"/>
          <p:cNvSpPr txBox="1">
            <a:spLocks noChangeArrowheads="1"/>
          </p:cNvSpPr>
          <p:nvPr/>
        </p:nvSpPr>
        <p:spPr bwMode="auto">
          <a:xfrm>
            <a:off x="762000" y="4495800"/>
            <a:ext cx="8153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Time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</a:p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Space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  <a:endParaRPr lang="el-GR" sz="2800" dirty="0">
              <a:latin typeface="+mn-lt"/>
            </a:endParaRPr>
          </a:p>
        </p:txBody>
      </p:sp>
      <p:pic>
        <p:nvPicPr>
          <p:cNvPr id="416803" name="Picture 1059" descr="8_1a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2076" y="609600"/>
            <a:ext cx="8077200" cy="3956050"/>
          </a:xfrm>
          <a:solidFill>
            <a:schemeClr val="tx1"/>
          </a:solidFill>
          <a:ln/>
        </p:spPr>
      </p:pic>
      <p:sp>
        <p:nvSpPr>
          <p:cNvPr id="2" name="TextBox 1"/>
          <p:cNvSpPr txBox="1"/>
          <p:nvPr/>
        </p:nvSpPr>
        <p:spPr>
          <a:xfrm>
            <a:off x="76200" y="5791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If we are computing C(n, k) for many different n and k values, we could cache the table between calls.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48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Elementary </a:t>
            </a:r>
            <a:r>
              <a:rPr lang="en-US" dirty="0" err="1" smtClean="0"/>
              <a:t>Dyn</a:t>
            </a:r>
            <a:r>
              <a:rPr lang="en-US" dirty="0" smtClean="0"/>
              <a:t>. </a:t>
            </a:r>
            <a:r>
              <a:rPr lang="en-US" dirty="0" err="1" smtClean="0"/>
              <a:t>Prog</a:t>
            </a:r>
            <a:r>
              <a:rPr lang="en-US" dirty="0" smtClean="0"/>
              <a:t>.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These are in Section 8.1 of Levitin</a:t>
            </a:r>
          </a:p>
          <a:p>
            <a:r>
              <a:rPr lang="en-US" sz="3600" dirty="0" smtClean="0"/>
              <a:t>Simple and straightforward.</a:t>
            </a:r>
          </a:p>
          <a:p>
            <a:r>
              <a:rPr lang="en-US" sz="3600" dirty="0" smtClean="0"/>
              <a:t>I am going to have you read them on your own.</a:t>
            </a:r>
          </a:p>
          <a:p>
            <a:pPr lvl="1"/>
            <a:r>
              <a:rPr lang="en-US" sz="3200" dirty="0" smtClean="0"/>
              <a:t>Coin-row</a:t>
            </a:r>
          </a:p>
          <a:p>
            <a:pPr lvl="1"/>
            <a:r>
              <a:rPr lang="en-US" sz="3200" dirty="0" smtClean="0"/>
              <a:t>Change-making</a:t>
            </a:r>
          </a:p>
          <a:p>
            <a:pPr lvl="1"/>
            <a:r>
              <a:rPr lang="en-US" sz="3200" dirty="0" smtClean="0"/>
              <a:t>Coin Collection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0921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762000"/>
          </a:xfrm>
        </p:spPr>
        <p:txBody>
          <a:bodyPr/>
          <a:lstStyle/>
          <a:p>
            <a:r>
              <a:rPr lang="en-US" dirty="0" smtClean="0"/>
              <a:t>Transitive closure of a directed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382000" cy="4114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 ask this question for a </a:t>
            </a:r>
            <a:r>
              <a:rPr lang="en-US" dirty="0"/>
              <a:t>given directed graph </a:t>
            </a:r>
            <a:r>
              <a:rPr lang="en-US" dirty="0" smtClean="0"/>
              <a:t>G: for each of vertices, (A,B), is there a path from A to B in G?</a:t>
            </a:r>
          </a:p>
          <a:p>
            <a:r>
              <a:rPr lang="en-US" dirty="0" smtClean="0"/>
              <a:t>Start with the boolean adjacency matrix A for the n-node graph G.  A[i][j] is 1 if and only if G has a directed edge from node i to node j. 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transitive closure</a:t>
            </a:r>
            <a:r>
              <a:rPr lang="en-US" dirty="0" smtClean="0"/>
              <a:t> of G is the boolean matrix T such that T[i][j] is 1 iff there is a nontrivial directed path from node i to node j in G.</a:t>
            </a:r>
          </a:p>
          <a:p>
            <a:r>
              <a:rPr lang="en-US" dirty="0" smtClean="0"/>
              <a:t>If we use boolean adjacency matrices, what does M</a:t>
            </a:r>
            <a:r>
              <a:rPr lang="en-US" baseline="30000" dirty="0" smtClean="0"/>
              <a:t>2</a:t>
            </a:r>
            <a:r>
              <a:rPr lang="en-US" dirty="0" smtClean="0"/>
              <a:t> represent? M</a:t>
            </a:r>
            <a:r>
              <a:rPr lang="en-US" baseline="30000" dirty="0" smtClean="0"/>
              <a:t>3</a:t>
            </a:r>
            <a:r>
              <a:rPr lang="en-US" dirty="0" smtClean="0"/>
              <a:t>?  </a:t>
            </a:r>
          </a:p>
          <a:p>
            <a:r>
              <a:rPr lang="en-US" dirty="0" smtClean="0"/>
              <a:t>In boolean matrix multiplication, + stands for </a:t>
            </a:r>
            <a:r>
              <a:rPr lang="en-US" b="1" dirty="0" smtClean="0"/>
              <a:t>or</a:t>
            </a:r>
            <a:r>
              <a:rPr lang="en-US" dirty="0" smtClean="0"/>
              <a:t>, and * stands for </a:t>
            </a:r>
            <a:r>
              <a:rPr lang="en-US" b="1" dirty="0" smtClean="0"/>
              <a:t>and</a:t>
            </a:r>
            <a:endParaRPr lang="en-US" dirty="0" smtClean="0"/>
          </a:p>
        </p:txBody>
      </p:sp>
      <p:pic>
        <p:nvPicPr>
          <p:cNvPr id="4" name="Picture 2" descr="fig08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495800"/>
            <a:ext cx="7315200" cy="2169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Transitive closure </a:t>
            </a:r>
            <a:r>
              <a:rPr lang="en-US" i="1" dirty="0" smtClean="0"/>
              <a:t>via</a:t>
            </a:r>
            <a:r>
              <a:rPr lang="en-US" dirty="0" smtClean="0"/>
              <a:t>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using + for </a:t>
            </a:r>
            <a:r>
              <a:rPr lang="en-US" b="1" dirty="0" smtClean="0"/>
              <a:t>or</a:t>
            </a:r>
            <a:r>
              <a:rPr lang="en-US" dirty="0" smtClean="0"/>
              <a:t>, we get </a:t>
            </a:r>
            <a:br>
              <a:rPr lang="en-US" dirty="0" smtClean="0"/>
            </a:br>
            <a:r>
              <a:rPr lang="en-US" dirty="0" smtClean="0"/>
              <a:t>         T 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 + M</a:t>
            </a:r>
            <a:r>
              <a:rPr lang="en-US" baseline="30000" dirty="0" smtClean="0"/>
              <a:t>2</a:t>
            </a:r>
            <a:r>
              <a:rPr lang="en-US" dirty="0" smtClean="0"/>
              <a:t>  +  M</a:t>
            </a:r>
            <a:r>
              <a:rPr lang="en-US" baseline="30000" dirty="0" smtClean="0"/>
              <a:t>3</a:t>
            </a:r>
            <a:r>
              <a:rPr lang="en-US" baseline="-25000" dirty="0" smtClean="0"/>
              <a:t> </a:t>
            </a:r>
            <a:r>
              <a:rPr lang="en-US" dirty="0" smtClean="0"/>
              <a:t>+ … </a:t>
            </a:r>
          </a:p>
          <a:p>
            <a:r>
              <a:rPr lang="en-US" dirty="0" smtClean="0"/>
              <a:t>Can we limit it to a finite operation?</a:t>
            </a:r>
          </a:p>
          <a:p>
            <a:r>
              <a:rPr lang="en-US" dirty="0" smtClean="0"/>
              <a:t>We can stop at M</a:t>
            </a:r>
            <a:r>
              <a:rPr lang="en-US" baseline="30000" dirty="0" smtClean="0"/>
              <a:t>n-1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How do we know this?</a:t>
            </a:r>
          </a:p>
          <a:p>
            <a:r>
              <a:rPr lang="en-US" dirty="0" smtClean="0"/>
              <a:t>Number </a:t>
            </a:r>
            <a:r>
              <a:rPr lang="en-US" smtClean="0"/>
              <a:t>of </a:t>
            </a:r>
            <a:r>
              <a:rPr lang="en-US" smtClean="0"/>
              <a:t>boolean multiplications </a:t>
            </a:r>
            <a:r>
              <a:rPr lang="en-US" dirty="0" smtClean="0"/>
              <a:t>for solving the whole problem?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914400"/>
          </a:xfrm>
        </p:spPr>
        <p:txBody>
          <a:bodyPr/>
          <a:lstStyle/>
          <a:p>
            <a:r>
              <a:rPr lang="en-US" sz="4000" dirty="0" smtClean="0"/>
              <a:t>Warshall's </a:t>
            </a:r>
            <a:r>
              <a:rPr lang="en-US" sz="4000" dirty="0" smtClean="0"/>
              <a:t>Algorithm for Transitive Closure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91440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Similar to binomial coefficients algorithm</a:t>
            </a:r>
          </a:p>
          <a:p>
            <a:r>
              <a:rPr lang="en-US" dirty="0" smtClean="0"/>
              <a:t>Assume </a:t>
            </a:r>
            <a:r>
              <a:rPr lang="en-US" dirty="0" smtClean="0"/>
              <a:t>that the vertices have been numbered 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/>
              <a:t>v</a:t>
            </a:r>
            <a:r>
              <a:rPr lang="en-US" baseline="-25000" dirty="0" smtClean="0"/>
              <a:t>1</a:t>
            </a:r>
            <a:r>
              <a:rPr lang="en-US" dirty="0" smtClean="0"/>
              <a:t>, v</a:t>
            </a:r>
            <a:r>
              <a:rPr lang="en-US" baseline="-25000" dirty="0" smtClean="0"/>
              <a:t>2</a:t>
            </a:r>
            <a:r>
              <a:rPr lang="en-US" dirty="0" smtClean="0"/>
              <a:t>, …,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n</a:t>
            </a:r>
            <a:r>
              <a:rPr lang="en-US" dirty="0" smtClean="0"/>
              <a:t> </a:t>
            </a:r>
          </a:p>
          <a:p>
            <a:r>
              <a:rPr lang="en-US" dirty="0" smtClean="0"/>
              <a:t>Graph represented by a boolean adjacency  matrix M.  </a:t>
            </a:r>
          </a:p>
          <a:p>
            <a:r>
              <a:rPr lang="en-US" dirty="0" smtClean="0"/>
              <a:t>Numbering is arbitrary, but is fixed throughout the algorithm.</a:t>
            </a:r>
            <a:endParaRPr lang="en-US" dirty="0" smtClean="0"/>
          </a:p>
          <a:p>
            <a:r>
              <a:rPr lang="en-US" dirty="0" smtClean="0"/>
              <a:t>Define the boolean matrix R</a:t>
            </a:r>
            <a:r>
              <a:rPr lang="en-US" baseline="30000" dirty="0" smtClean="0"/>
              <a:t>(k)</a:t>
            </a:r>
            <a:r>
              <a:rPr lang="en-US" dirty="0" smtClean="0"/>
              <a:t> as follows:</a:t>
            </a:r>
          </a:p>
          <a:p>
            <a:pPr lvl="1"/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[i][j] is 1 iff there is a path </a:t>
            </a:r>
            <a:r>
              <a:rPr lang="en-US" dirty="0" smtClean="0"/>
              <a:t>from v</a:t>
            </a:r>
            <a:r>
              <a:rPr lang="en-US" baseline="-25000" dirty="0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j</a:t>
            </a:r>
            <a:r>
              <a:rPr lang="en-US" dirty="0" smtClean="0"/>
              <a:t> in </a:t>
            </a:r>
            <a:r>
              <a:rPr lang="en-US" dirty="0" smtClean="0"/>
              <a:t>the directed graph </a:t>
            </a:r>
            <a:br>
              <a:rPr lang="en-US" dirty="0" smtClean="0"/>
            </a:br>
            <a:r>
              <a:rPr lang="en-US" dirty="0" smtClean="0"/>
              <a:t>that has the form v</a:t>
            </a:r>
            <a:r>
              <a:rPr lang="en-US" baseline="-25000" dirty="0" smtClean="0"/>
              <a:t>i </a:t>
            </a:r>
            <a:r>
              <a:rPr lang="en-US" dirty="0" smtClean="0"/>
              <a:t>= w</a:t>
            </a:r>
            <a:r>
              <a:rPr lang="en-US" baseline="-25000" dirty="0" smtClean="0"/>
              <a:t>0    </a:t>
            </a:r>
            <a:r>
              <a:rPr lang="en-US" dirty="0" smtClean="0">
                <a:sym typeface="Symbol"/>
              </a:rPr>
              <a:t>   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   </a:t>
            </a:r>
            <a:r>
              <a:rPr lang="en-US" dirty="0" smtClean="0">
                <a:sym typeface="Symbol"/>
              </a:rPr>
              <a:t>    </a:t>
            </a:r>
            <a:r>
              <a:rPr lang="en-US" dirty="0" smtClean="0">
                <a:sym typeface="Wingdings" pitchFamily="2" charset="2"/>
              </a:rPr>
              <a:t>…  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en-US" dirty="0" smtClean="0">
                <a:sym typeface="Symbol"/>
              </a:rPr>
              <a:t>  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=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2"/>
            <a:r>
              <a:rPr lang="en-US" sz="2500" dirty="0" smtClean="0">
                <a:sym typeface="Wingdings" pitchFamily="2" charset="2"/>
              </a:rPr>
              <a:t>s &gt;=1, and</a:t>
            </a:r>
          </a:p>
          <a:p>
            <a:pPr lvl="2"/>
            <a:r>
              <a:rPr lang="en-US" sz="2500" dirty="0" smtClean="0">
                <a:sym typeface="Wingdings" pitchFamily="2" charset="2"/>
              </a:rPr>
              <a:t>for all  t = 1, …, s-1,  </a:t>
            </a:r>
            <a:r>
              <a:rPr lang="en-US" sz="2500" dirty="0" smtClean="0">
                <a:sym typeface="Wingdings" pitchFamily="2" charset="2"/>
              </a:rPr>
              <a:t>the </a:t>
            </a:r>
            <a:r>
              <a:rPr lang="en-US" sz="2500" dirty="0" err="1" smtClean="0">
                <a:sym typeface="Wingdings" pitchFamily="2" charset="2"/>
              </a:rPr>
              <a:t>w</a:t>
            </a:r>
            <a:r>
              <a:rPr lang="en-US" sz="2500" baseline="-25000" dirty="0" err="1" smtClean="0">
                <a:sym typeface="Wingdings" pitchFamily="2" charset="2"/>
              </a:rPr>
              <a:t>t</a:t>
            </a:r>
            <a:r>
              <a:rPr lang="en-US" sz="2500" baseline="-25000" dirty="0" smtClean="0">
                <a:sym typeface="Wingdings" pitchFamily="2" charset="2"/>
              </a:rPr>
              <a:t>  </a:t>
            </a:r>
            <a:r>
              <a:rPr lang="en-US" sz="2500" dirty="0" smtClean="0">
                <a:sym typeface="Wingdings" pitchFamily="2" charset="2"/>
              </a:rPr>
              <a:t>is </a:t>
            </a:r>
            <a:r>
              <a:rPr lang="en-US" sz="2500" dirty="0" err="1" smtClean="0">
                <a:sym typeface="Wingdings" pitchFamily="2" charset="2"/>
              </a:rPr>
              <a:t>v</a:t>
            </a:r>
            <a:r>
              <a:rPr lang="en-US" sz="2500" baseline="-25000" dirty="0" err="1" smtClean="0">
                <a:sym typeface="Wingdings" pitchFamily="2" charset="2"/>
              </a:rPr>
              <a:t>m</a:t>
            </a:r>
            <a:r>
              <a:rPr lang="en-US" sz="2500" dirty="0" smtClean="0">
                <a:sym typeface="Wingdings" pitchFamily="2" charset="2"/>
              </a:rPr>
              <a:t> for some m </a:t>
            </a:r>
            <a:r>
              <a:rPr lang="en-US" sz="2500" baseline="-25000" dirty="0" smtClean="0">
                <a:sym typeface="Wingdings" pitchFamily="2" charset="2"/>
              </a:rPr>
              <a:t> </a:t>
            </a:r>
            <a:r>
              <a:rPr lang="en-US" sz="2500" dirty="0" smtClean="0">
                <a:sym typeface="Wingdings" pitchFamily="2" charset="2"/>
              </a:rPr>
              <a:t>≤ k</a:t>
            </a:r>
            <a:br>
              <a:rPr lang="en-US" sz="2500" dirty="0" smtClean="0">
                <a:sym typeface="Wingdings" pitchFamily="2" charset="2"/>
              </a:rPr>
            </a:br>
            <a:r>
              <a:rPr lang="en-US" sz="2500" dirty="0" err="1" smtClean="0">
                <a:sym typeface="Wingdings" pitchFamily="2" charset="2"/>
              </a:rPr>
              <a:t>i.e</a:t>
            </a:r>
            <a:r>
              <a:rPr lang="en-US" sz="2500" dirty="0" smtClean="0">
                <a:sym typeface="Wingdings" pitchFamily="2" charset="2"/>
              </a:rPr>
              <a:t>, none of the intermediate vertices are numbered higher than k</a:t>
            </a:r>
          </a:p>
          <a:p>
            <a:r>
              <a:rPr lang="en-US" dirty="0" smtClean="0">
                <a:sym typeface="Wingdings" pitchFamily="2" charset="2"/>
              </a:rPr>
              <a:t>What is R</a:t>
            </a:r>
            <a:r>
              <a:rPr lang="en-US" baseline="30000" dirty="0" smtClean="0">
                <a:sym typeface="Wingdings" pitchFamily="2" charset="2"/>
              </a:rPr>
              <a:t>(0)</a:t>
            </a:r>
            <a:r>
              <a:rPr lang="en-US" dirty="0" smtClean="0">
                <a:sym typeface="Wingdings" pitchFamily="2" charset="2"/>
              </a:rPr>
              <a:t>?  </a:t>
            </a:r>
          </a:p>
          <a:p>
            <a:r>
              <a:rPr lang="en-US" dirty="0" smtClean="0">
                <a:sym typeface="Wingdings" pitchFamily="2" charset="2"/>
              </a:rPr>
              <a:t>Note </a:t>
            </a:r>
            <a:r>
              <a:rPr lang="en-US" dirty="0" smtClean="0">
                <a:sym typeface="Wingdings" pitchFamily="2" charset="2"/>
              </a:rPr>
              <a:t>that the transitive closure T is </a:t>
            </a:r>
            <a:r>
              <a:rPr lang="en-US" dirty="0" smtClean="0"/>
              <a:t>R</a:t>
            </a:r>
            <a:r>
              <a:rPr lang="en-US" baseline="30000" dirty="0" smtClean="0"/>
              <a:t>(n)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33262</TotalTime>
  <Words>1334</Words>
  <Application>Microsoft Office PowerPoint</Application>
  <PresentationFormat>On-screen Show (4:3)</PresentationFormat>
  <Paragraphs>181</Paragraphs>
  <Slides>21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Calibri</vt:lpstr>
      <vt:lpstr>Courier New</vt:lpstr>
      <vt:lpstr>Symbol</vt:lpstr>
      <vt:lpstr>Wingdings</vt:lpstr>
      <vt:lpstr>Default Design</vt:lpstr>
      <vt:lpstr>Equation</vt:lpstr>
      <vt:lpstr>PowerPoint Presentation</vt:lpstr>
      <vt:lpstr>Dynamic programming</vt:lpstr>
      <vt:lpstr>Dynamic Programming Example</vt:lpstr>
      <vt:lpstr>Computing a binomial coefficient</vt:lpstr>
      <vt:lpstr>Computing C(n, k): </vt:lpstr>
      <vt:lpstr>Elementary Dyn. Prog. problems</vt:lpstr>
      <vt:lpstr>Transitive closure of a directed graph</vt:lpstr>
      <vt:lpstr>Transitive closure via multiplication</vt:lpstr>
      <vt:lpstr>Warshall's Algorithm for Transitive Closure</vt:lpstr>
      <vt:lpstr>R(k) example</vt:lpstr>
      <vt:lpstr>Quickly Calculating R(k) </vt:lpstr>
      <vt:lpstr>PowerPoint Presentation</vt:lpstr>
      <vt:lpstr>PowerPoint Presentation</vt:lpstr>
      <vt:lpstr>Floyd's algorithm</vt:lpstr>
      <vt:lpstr>Optimal Binary search trees</vt:lpstr>
      <vt:lpstr>Warmup: Optimal linked list order</vt:lpstr>
      <vt:lpstr>Examples</vt:lpstr>
      <vt:lpstr>Calculations for previous slide</vt:lpstr>
      <vt:lpstr>What if we don't know the probabilities?</vt:lpstr>
      <vt:lpstr>Optimal Binary Search Trees</vt:lpstr>
      <vt:lpstr>Example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733</cp:revision>
  <cp:lastPrinted>2017-01-26T12:38:17Z</cp:lastPrinted>
  <dcterms:modified xsi:type="dcterms:W3CDTF">2017-01-26T15:20:10Z</dcterms:modified>
</cp:coreProperties>
</file>