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40" r:id="rId3"/>
    <p:sldId id="323" r:id="rId4"/>
    <p:sldId id="319" r:id="rId5"/>
    <p:sldId id="339" r:id="rId6"/>
    <p:sldId id="320" r:id="rId7"/>
    <p:sldId id="321" r:id="rId8"/>
    <p:sldId id="322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333" r:id="rId19"/>
    <p:sldId id="341" r:id="rId20"/>
    <p:sldId id="342" r:id="rId21"/>
    <p:sldId id="343" r:id="rId22"/>
    <p:sldId id="334" r:id="rId2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80"/>
    <a:srgbClr val="0000FF"/>
    <a:srgbClr val="FFA7A7"/>
    <a:srgbClr val="FF5050"/>
    <a:srgbClr val="191919"/>
    <a:srgbClr val="F2FDF7"/>
    <a:srgbClr val="800040"/>
    <a:srgbClr val="5D7E9D"/>
    <a:srgbClr val="FFF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85677" autoAdjust="0"/>
  </p:normalViewPr>
  <p:slideViewPr>
    <p:cSldViewPr snapToObjects="1">
      <p:cViewPr varScale="1">
        <p:scale>
          <a:sx n="92" d="100"/>
          <a:sy n="92" d="100"/>
        </p:scale>
        <p:origin x="1056" y="10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9" d="100"/>
        <a:sy n="119" d="100"/>
      </p:scale>
      <p:origin x="0" y="-32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4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4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1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Don't include the second Space-time tradeoffs slide</a:t>
            </a:r>
            <a:r>
              <a:rPr lang="en-US" baseline="0" dirty="0" smtClean="0"/>
              <a:t> in the on-line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362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327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008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00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116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980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9E2F87-C579-4355-92CC-3196FE17DD80}" type="slidenum">
              <a:rPr lang="en-US"/>
              <a:pPr/>
              <a:t>17</a:t>
            </a:fld>
            <a:endParaRPr lang="en-US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067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First, look (right to left) </a:t>
            </a:r>
            <a:r>
              <a:rPr lang="en-US" baseline="0" dirty="0" smtClean="0"/>
              <a:t> for a previous substring that matches the suffix.</a:t>
            </a:r>
          </a:p>
          <a:p>
            <a:r>
              <a:rPr lang="en-US" baseline="0" dirty="0" smtClean="0"/>
              <a:t>What if the previous character (before the matching part) is the same as c?</a:t>
            </a:r>
          </a:p>
          <a:p>
            <a:r>
              <a:rPr lang="en-US" baseline="0" dirty="0" smtClean="0"/>
              <a:t>Shifting that much definitely will not be a match.</a:t>
            </a:r>
          </a:p>
          <a:p>
            <a:r>
              <a:rPr lang="en-US" baseline="0" dirty="0" smtClean="0"/>
              <a:t>So we want the rightmost match that is not preceded by c.</a:t>
            </a:r>
          </a:p>
          <a:p>
            <a:r>
              <a:rPr lang="en-US" baseline="0" dirty="0" smtClean="0"/>
              <a:t>What if there isn't one.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We'd think that we could just shift by m?</a:t>
            </a:r>
          </a:p>
          <a:p>
            <a:r>
              <a:rPr lang="en-US" baseline="0" dirty="0" smtClean="0"/>
              <a:t>But what if a prefix of the pattern matches a suffix (length less than k)?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902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DE3D0B-35F2-4804-899D-39C75473B043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56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86338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46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08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03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mostly look at </a:t>
            </a:r>
            <a:r>
              <a:rPr lang="en-US" baseline="0" dirty="0" err="1" smtClean="0"/>
              <a:t>Horspool</a:t>
            </a:r>
            <a:r>
              <a:rPr lang="en-US" baseline="0" dirty="0" smtClean="0"/>
              <a:t> as a bridge to understanding Boyer-Moore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87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49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 </a:t>
            </a:r>
            <a:r>
              <a:rPr lang="en-US" dirty="0" err="1" smtClean="0"/>
              <a:t>studentshifts</a:t>
            </a:r>
            <a:r>
              <a:rPr lang="en-US" dirty="0" smtClean="0"/>
              <a:t> </a:t>
            </a:r>
            <a:r>
              <a:rPr lang="en-US" dirty="0" smtClean="0"/>
              <a:t>to think about how far we can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13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68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A56477-695A-408A-A7FE-C64D6247A055}" type="slidenum">
              <a:rPr lang="en-US"/>
              <a:pPr/>
              <a:t>10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685800"/>
            <a:ext cx="4800600" cy="3600450"/>
          </a:xfrm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6" y="4560891"/>
            <a:ext cx="5365750" cy="43195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30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6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texas.edu/users/moore/best-ideas/string-searching/fstrpos-example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25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200400"/>
            <a:ext cx="387032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</a:t>
            </a:r>
          </a:p>
          <a:p>
            <a:endParaRPr lang="en-US" sz="2800" b="1" dirty="0"/>
          </a:p>
          <a:p>
            <a:r>
              <a:rPr lang="en-US" sz="2800" b="1" dirty="0" smtClean="0"/>
              <a:t>String </a:t>
            </a:r>
            <a:r>
              <a:rPr lang="en-US" sz="2800" b="1" dirty="0" smtClean="0"/>
              <a:t>search</a:t>
            </a:r>
          </a:p>
          <a:p>
            <a:endParaRPr lang="en-US" sz="2800" b="1" dirty="0"/>
          </a:p>
          <a:p>
            <a:r>
              <a:rPr lang="en-US" sz="2800" b="1" dirty="0" smtClean="0"/>
              <a:t>Horspool</a:t>
            </a:r>
          </a:p>
          <a:p>
            <a:endParaRPr lang="en-US" sz="2800" b="1" dirty="0"/>
          </a:p>
          <a:p>
            <a:r>
              <a:rPr lang="en-US" sz="2800" b="1" dirty="0" smtClean="0"/>
              <a:t>Boyer Moore intro</a:t>
            </a:r>
            <a:endParaRPr lang="en-US" sz="2800" b="1" dirty="0" smtClean="0"/>
          </a:p>
          <a:p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 smtClean="0"/>
          </a:p>
          <a:p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</a:t>
            </a:r>
            <a:r>
              <a:rPr lang="en-US" dirty="0" err="1"/>
              <a:t>Horspool’s</a:t>
            </a:r>
            <a:r>
              <a:rPr lang="en-US" dirty="0"/>
              <a:t> </a:t>
            </a:r>
            <a:r>
              <a:rPr lang="en-US" dirty="0" smtClean="0"/>
              <a:t>Algorithm </a:t>
            </a:r>
            <a:endParaRPr lang="en-US" dirty="0"/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buFont typeface="Monotype Sorts" pitchFamily="2" charset="2"/>
              <a:buNone/>
            </a:pPr>
            <a:endParaRPr lang="en-US" dirty="0"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dirty="0"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dirty="0"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urier New" pitchFamily="49" charset="0"/>
              </a:rPr>
              <a:t>BARD LOVED </a:t>
            </a:r>
            <a:r>
              <a:rPr lang="en-US" dirty="0" smtClean="0">
                <a:latin typeface="Courier New" pitchFamily="49" charset="0"/>
              </a:rPr>
              <a:t>BANANAS      </a:t>
            </a:r>
            <a:r>
              <a:rPr lang="en-US" dirty="0" smtClean="0">
                <a:solidFill>
                  <a:srgbClr val="0000FF"/>
                </a:solidFill>
              </a:rPr>
              <a:t>(this is the text)</a:t>
            </a:r>
            <a:endParaRPr lang="en-US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mtClean="0">
                <a:latin typeface="Courier New" pitchFamily="49" charset="0"/>
              </a:rPr>
              <a:t>BAOBAB                </a:t>
            </a:r>
            <a:r>
              <a:rPr lang="en-US" smtClean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this is </a:t>
            </a:r>
            <a:r>
              <a:rPr lang="en-US">
                <a:solidFill>
                  <a:srgbClr val="0000FF"/>
                </a:solidFill>
              </a:rPr>
              <a:t>the </a:t>
            </a:r>
            <a:r>
              <a:rPr lang="en-US" smtClean="0">
                <a:solidFill>
                  <a:srgbClr val="0000FF"/>
                </a:solidFill>
              </a:rPr>
              <a:t>pattern)</a:t>
            </a:r>
            <a:endParaRPr lang="en-US" dirty="0"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urier New" pitchFamily="49" charset="0"/>
              </a:rPr>
              <a:t>      BAOBAB</a:t>
            </a: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urier New" pitchFamily="49" charset="0"/>
              </a:rPr>
              <a:t>       </a:t>
            </a:r>
            <a:r>
              <a:rPr lang="en-US" dirty="0" smtClean="0">
                <a:latin typeface="Courier New" pitchFamily="49" charset="0"/>
              </a:rPr>
              <a:t> BAOBAB</a:t>
            </a:r>
            <a:endParaRPr lang="en-US" dirty="0"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dirty="0">
                <a:latin typeface="Courier New" pitchFamily="49" charset="0"/>
              </a:rPr>
              <a:t>			    </a:t>
            </a:r>
            <a:r>
              <a:rPr lang="en-US" dirty="0" smtClean="0">
                <a:latin typeface="Courier New" pitchFamily="49" charset="0"/>
              </a:rPr>
              <a:t>  BAOBAB </a:t>
            </a:r>
            <a:r>
              <a:rPr lang="en-US" dirty="0"/>
              <a:t>(unsuccessful search)</a:t>
            </a:r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609600" y="990600"/>
            <a:ext cx="8382000" cy="1371600"/>
            <a:chOff x="384" y="768"/>
            <a:chExt cx="5280" cy="864"/>
          </a:xfrm>
        </p:grpSpPr>
        <p:grpSp>
          <p:nvGrpSpPr>
            <p:cNvPr id="3" name="Group 73"/>
            <p:cNvGrpSpPr>
              <a:grpSpLocks/>
            </p:cNvGrpSpPr>
            <p:nvPr/>
          </p:nvGrpSpPr>
          <p:grpSpPr bwMode="auto">
            <a:xfrm>
              <a:off x="384" y="768"/>
              <a:ext cx="5232" cy="864"/>
              <a:chOff x="384" y="768"/>
              <a:chExt cx="5232" cy="864"/>
            </a:xfrm>
          </p:grpSpPr>
          <p:grpSp>
            <p:nvGrpSpPr>
              <p:cNvPr id="4" name="Group 32"/>
              <p:cNvGrpSpPr>
                <a:grpSpLocks/>
              </p:cNvGrpSpPr>
              <p:nvPr/>
            </p:nvGrpSpPr>
            <p:grpSpPr bwMode="auto">
              <a:xfrm>
                <a:off x="384" y="768"/>
                <a:ext cx="5040" cy="864"/>
                <a:chOff x="720" y="1824"/>
                <a:chExt cx="5040" cy="672"/>
              </a:xfrm>
            </p:grpSpPr>
            <p:sp>
              <p:nvSpPr>
                <p:cNvPr id="427041" name="Rectangle 33"/>
                <p:cNvSpPr>
                  <a:spLocks noChangeArrowheads="1"/>
                </p:cNvSpPr>
                <p:nvPr/>
              </p:nvSpPr>
              <p:spPr bwMode="auto">
                <a:xfrm>
                  <a:off x="720" y="1824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r>
                    <a:rPr lang="en-US" sz="2000" b="1">
                      <a:solidFill>
                        <a:schemeClr val="bg2"/>
                      </a:solidFill>
                      <a:latin typeface="Courier New" pitchFamily="49" charset="0"/>
                    </a:rPr>
                    <a:t>A B C D E F G H I J K L M N O P Q R S T U V W X Y Z</a:t>
                  </a:r>
                </a:p>
              </p:txBody>
            </p:sp>
            <p:sp>
              <p:nvSpPr>
                <p:cNvPr id="427042" name="Rectangle 34"/>
                <p:cNvSpPr>
                  <a:spLocks noChangeArrowheads="1"/>
                </p:cNvSpPr>
                <p:nvPr/>
              </p:nvSpPr>
              <p:spPr bwMode="auto">
                <a:xfrm>
                  <a:off x="720" y="2160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r>
                    <a:rPr lang="en-US" sz="2000" b="1">
                      <a:solidFill>
                        <a:schemeClr val="bg2"/>
                      </a:solidFill>
                      <a:latin typeface="Courier New" pitchFamily="49" charset="0"/>
                    </a:rPr>
                    <a:t>1 2 6 6 6 6 6 6 6 6 6 6 6 6 3 6 6 6 6 6 6 6 6 6 6 6</a:t>
                  </a:r>
                  <a:endParaRPr lang="en-US" sz="4000"/>
                </a:p>
              </p:txBody>
            </p:sp>
            <p:sp>
              <p:nvSpPr>
                <p:cNvPr id="427043" name="Line 35"/>
                <p:cNvSpPr>
                  <a:spLocks noChangeShapeType="1"/>
                </p:cNvSpPr>
                <p:nvPr/>
              </p:nvSpPr>
              <p:spPr bwMode="auto">
                <a:xfrm>
                  <a:off x="93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4" name="Line 36"/>
                <p:cNvSpPr>
                  <a:spLocks noChangeShapeType="1"/>
                </p:cNvSpPr>
                <p:nvPr/>
              </p:nvSpPr>
              <p:spPr bwMode="auto">
                <a:xfrm>
                  <a:off x="285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5" name="Line 37"/>
                <p:cNvSpPr>
                  <a:spLocks noChangeShapeType="1"/>
                </p:cNvSpPr>
                <p:nvPr/>
              </p:nvSpPr>
              <p:spPr bwMode="auto">
                <a:xfrm>
                  <a:off x="304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6" name="Line 38"/>
                <p:cNvSpPr>
                  <a:spLocks noChangeShapeType="1"/>
                </p:cNvSpPr>
                <p:nvPr/>
              </p:nvSpPr>
              <p:spPr bwMode="auto">
                <a:xfrm>
                  <a:off x="343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7" name="Line 39"/>
                <p:cNvSpPr>
                  <a:spLocks noChangeShapeType="1"/>
                </p:cNvSpPr>
                <p:nvPr/>
              </p:nvSpPr>
              <p:spPr bwMode="auto">
                <a:xfrm>
                  <a:off x="362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8" name="Line 40"/>
                <p:cNvSpPr>
                  <a:spLocks noChangeShapeType="1"/>
                </p:cNvSpPr>
                <p:nvPr/>
              </p:nvSpPr>
              <p:spPr bwMode="auto">
                <a:xfrm>
                  <a:off x="38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9" name="Line 41"/>
                <p:cNvSpPr>
                  <a:spLocks noChangeShapeType="1"/>
                </p:cNvSpPr>
                <p:nvPr/>
              </p:nvSpPr>
              <p:spPr bwMode="auto">
                <a:xfrm>
                  <a:off x="400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0" name="Line 42"/>
                <p:cNvSpPr>
                  <a:spLocks noChangeShapeType="1"/>
                </p:cNvSpPr>
                <p:nvPr/>
              </p:nvSpPr>
              <p:spPr bwMode="auto">
                <a:xfrm>
                  <a:off x="420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1" name="Line 43"/>
                <p:cNvSpPr>
                  <a:spLocks noChangeShapeType="1"/>
                </p:cNvSpPr>
                <p:nvPr/>
              </p:nvSpPr>
              <p:spPr bwMode="auto">
                <a:xfrm>
                  <a:off x="439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2" name="Line 44"/>
                <p:cNvSpPr>
                  <a:spLocks noChangeShapeType="1"/>
                </p:cNvSpPr>
                <p:nvPr/>
              </p:nvSpPr>
              <p:spPr bwMode="auto">
                <a:xfrm>
                  <a:off x="458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3" name="Line 45"/>
                <p:cNvSpPr>
                  <a:spLocks noChangeShapeType="1"/>
                </p:cNvSpPr>
                <p:nvPr/>
              </p:nvSpPr>
              <p:spPr bwMode="auto">
                <a:xfrm>
                  <a:off x="477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4" name="Line 46"/>
                <p:cNvSpPr>
                  <a:spLocks noChangeShapeType="1"/>
                </p:cNvSpPr>
                <p:nvPr/>
              </p:nvSpPr>
              <p:spPr bwMode="auto">
                <a:xfrm>
                  <a:off x="496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5" name="Line 47"/>
                <p:cNvSpPr>
                  <a:spLocks noChangeShapeType="1"/>
                </p:cNvSpPr>
                <p:nvPr/>
              </p:nvSpPr>
              <p:spPr bwMode="auto">
                <a:xfrm>
                  <a:off x="516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6" name="Line 48"/>
                <p:cNvSpPr>
                  <a:spLocks noChangeShapeType="1"/>
                </p:cNvSpPr>
                <p:nvPr/>
              </p:nvSpPr>
              <p:spPr bwMode="auto">
                <a:xfrm>
                  <a:off x="535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7" name="Line 49"/>
                <p:cNvSpPr>
                  <a:spLocks noChangeShapeType="1"/>
                </p:cNvSpPr>
                <p:nvPr/>
              </p:nvSpPr>
              <p:spPr bwMode="auto">
                <a:xfrm>
                  <a:off x="554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8" name="Line 50"/>
                <p:cNvSpPr>
                  <a:spLocks noChangeShapeType="1"/>
                </p:cNvSpPr>
                <p:nvPr/>
              </p:nvSpPr>
              <p:spPr bwMode="auto">
                <a:xfrm>
                  <a:off x="266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9" name="Line 51"/>
                <p:cNvSpPr>
                  <a:spLocks noChangeShapeType="1"/>
                </p:cNvSpPr>
                <p:nvPr/>
              </p:nvSpPr>
              <p:spPr bwMode="auto">
                <a:xfrm>
                  <a:off x="247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0" name="Line 52"/>
                <p:cNvSpPr>
                  <a:spLocks noChangeShapeType="1"/>
                </p:cNvSpPr>
                <p:nvPr/>
              </p:nvSpPr>
              <p:spPr bwMode="auto">
                <a:xfrm>
                  <a:off x="228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1" name="Line 53"/>
                <p:cNvSpPr>
                  <a:spLocks noChangeShapeType="1"/>
                </p:cNvSpPr>
                <p:nvPr/>
              </p:nvSpPr>
              <p:spPr bwMode="auto">
                <a:xfrm>
                  <a:off x="208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2" name="Line 54"/>
                <p:cNvSpPr>
                  <a:spLocks noChangeShapeType="1"/>
                </p:cNvSpPr>
                <p:nvPr/>
              </p:nvSpPr>
              <p:spPr bwMode="auto">
                <a:xfrm>
                  <a:off x="189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3" name="Line 55"/>
                <p:cNvSpPr>
                  <a:spLocks noChangeShapeType="1"/>
                </p:cNvSpPr>
                <p:nvPr/>
              </p:nvSpPr>
              <p:spPr bwMode="auto">
                <a:xfrm>
                  <a:off x="170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4" name="Line 56"/>
                <p:cNvSpPr>
                  <a:spLocks noChangeShapeType="1"/>
                </p:cNvSpPr>
                <p:nvPr/>
              </p:nvSpPr>
              <p:spPr bwMode="auto">
                <a:xfrm>
                  <a:off x="151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5" name="Line 57"/>
                <p:cNvSpPr>
                  <a:spLocks noChangeShapeType="1"/>
                </p:cNvSpPr>
                <p:nvPr/>
              </p:nvSpPr>
              <p:spPr bwMode="auto">
                <a:xfrm>
                  <a:off x="132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6" name="Line 58"/>
                <p:cNvSpPr>
                  <a:spLocks noChangeShapeType="1"/>
                </p:cNvSpPr>
                <p:nvPr/>
              </p:nvSpPr>
              <p:spPr bwMode="auto">
                <a:xfrm>
                  <a:off x="112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7" name="Line 59"/>
                <p:cNvSpPr>
                  <a:spLocks noChangeShapeType="1"/>
                </p:cNvSpPr>
                <p:nvPr/>
              </p:nvSpPr>
              <p:spPr bwMode="auto">
                <a:xfrm>
                  <a:off x="32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7075" name="Rectangle 67"/>
              <p:cNvSpPr>
                <a:spLocks noChangeArrowheads="1"/>
              </p:cNvSpPr>
              <p:nvPr/>
            </p:nvSpPr>
            <p:spPr bwMode="auto">
              <a:xfrm>
                <a:off x="5424" y="768"/>
                <a:ext cx="192" cy="8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7076" name="Line 68"/>
            <p:cNvSpPr>
              <a:spLocks noChangeShapeType="1"/>
            </p:cNvSpPr>
            <p:nvPr/>
          </p:nvSpPr>
          <p:spPr bwMode="auto">
            <a:xfrm>
              <a:off x="5424" y="1200"/>
              <a:ext cx="19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7079" name="Text Box 71"/>
            <p:cNvSpPr txBox="1">
              <a:spLocks noChangeArrowheads="1"/>
            </p:cNvSpPr>
            <p:nvPr/>
          </p:nvSpPr>
          <p:spPr bwMode="auto">
            <a:xfrm>
              <a:off x="5376" y="768"/>
              <a:ext cx="288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bg2"/>
                  </a:solidFill>
                </a:rPr>
                <a:t>_</a:t>
              </a:r>
            </a:p>
          </p:txBody>
        </p:sp>
        <p:sp>
          <p:nvSpPr>
            <p:cNvPr id="427080" name="Text Box 72"/>
            <p:cNvSpPr txBox="1">
              <a:spLocks noChangeArrowheads="1"/>
            </p:cNvSpPr>
            <p:nvPr/>
          </p:nvSpPr>
          <p:spPr bwMode="auto">
            <a:xfrm>
              <a:off x="5424" y="1296"/>
              <a:ext cx="19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bg2"/>
                  </a:solidFill>
                  <a:latin typeface="Courier New" pitchFamily="49" charset="0"/>
                </a:rPr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19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Horspool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7" y="609609"/>
            <a:ext cx="7110000" cy="925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" y="1752599"/>
            <a:ext cx="8993143" cy="4680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297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Horspool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927384"/>
            <a:ext cx="9372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pattern =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text = abracadabtabradabracadabcadaxbrabbracadabraxxxxxxabracadabracadabra</a:t>
            </a:r>
          </a:p>
          <a:p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shiftTable:  a3 b2 r1 a3 c6 a3 d4 a3 b2 r1 a3 x11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abracadabra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5943600"/>
            <a:ext cx="2133600" cy="830997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Continued on next slide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02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14400"/>
          </a:xfrm>
        </p:spPr>
        <p:txBody>
          <a:bodyPr/>
          <a:lstStyle/>
          <a:p>
            <a:r>
              <a:rPr lang="en-US" dirty="0" smtClean="0"/>
              <a:t>Horspool Example Continued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838200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pattern =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text = abracadabtabradabracadabcadaxbrabbracadabraxxxxxxabracadabracadabra</a:t>
            </a:r>
          </a:p>
          <a:p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shiftTable:  a3 b2 r1 a3 c6 a3 d4 a3 b2 r1 a3 x11</a:t>
            </a:r>
          </a:p>
          <a:p>
            <a:endParaRPr lang="pt-BR" sz="17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49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5581471"/>
            <a:ext cx="7391400" cy="1200329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Using brute force, we would have to compare the pattern to 50 different positions in the text before we find it; </a:t>
            </a:r>
            <a:br>
              <a:rPr lang="en-US" sz="24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with Horspool, only 13 positions are tried.</a:t>
            </a:r>
            <a:endParaRPr lang="en-US" sz="2400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838200"/>
            <a:ext cx="8915400" cy="1143000"/>
          </a:xfrm>
          <a:prstGeom prst="rect">
            <a:avLst/>
          </a:prstGeom>
          <a:solidFill>
            <a:schemeClr val="accent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0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 Moore 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When determining how far to shift after a mismatch</a:t>
            </a:r>
          </a:p>
          <a:p>
            <a:pPr lvl="1"/>
            <a:r>
              <a:rPr lang="en-US" dirty="0" smtClean="0"/>
              <a:t>Horspool only uses the text character corresponding to the rightmost pattern character</a:t>
            </a:r>
          </a:p>
          <a:p>
            <a:pPr lvl="1"/>
            <a:r>
              <a:rPr lang="en-US" dirty="0" smtClean="0"/>
              <a:t>Can we do better? </a:t>
            </a:r>
          </a:p>
          <a:p>
            <a:r>
              <a:rPr lang="en-US" dirty="0" smtClean="0"/>
              <a:t>Often there is a partial match (on the right end of the pattern) before a mismatch occurs</a:t>
            </a:r>
          </a:p>
          <a:p>
            <a:r>
              <a:rPr lang="en-US" dirty="0" smtClean="0"/>
              <a:t>Boyer-Moore takes into account k, the number of matched characters before a mismatch occurs.  </a:t>
            </a:r>
          </a:p>
          <a:p>
            <a:r>
              <a:rPr lang="en-US" dirty="0" smtClean="0"/>
              <a:t>If k=0, same shift as Horspool.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33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5486400"/>
          </a:xfrm>
        </p:spPr>
        <p:txBody>
          <a:bodyPr/>
          <a:lstStyle/>
          <a:p>
            <a:r>
              <a:rPr lang="en-US" dirty="0" smtClean="0"/>
              <a:t>Based on two main ideas:</a:t>
            </a:r>
          </a:p>
          <a:p>
            <a:r>
              <a:rPr lang="en-US" dirty="0" smtClean="0"/>
              <a:t>compare pattern characters to text characters from right to left</a:t>
            </a:r>
          </a:p>
          <a:p>
            <a:r>
              <a:rPr lang="en-US" dirty="0" err="1" smtClean="0"/>
              <a:t>precompute</a:t>
            </a:r>
            <a:r>
              <a:rPr lang="en-US" dirty="0" smtClean="0"/>
              <a:t> the shift amounts in </a:t>
            </a:r>
            <a:r>
              <a:rPr lang="en-US" dirty="0" smtClean="0">
                <a:solidFill>
                  <a:schemeClr val="tx2"/>
                </a:solidFill>
              </a:rPr>
              <a:t>two</a:t>
            </a:r>
            <a:r>
              <a:rPr lang="en-US" dirty="0" smtClean="0"/>
              <a:t> tables</a:t>
            </a:r>
          </a:p>
          <a:p>
            <a:pPr lvl="1"/>
            <a:r>
              <a:rPr lang="en-US" b="1" dirty="0" smtClean="0"/>
              <a:t>bad-symbol table</a:t>
            </a:r>
            <a:r>
              <a:rPr lang="en-US" dirty="0" smtClean="0"/>
              <a:t> indicates how much to shift based on the text’s character that causes a mismatch</a:t>
            </a:r>
          </a:p>
          <a:p>
            <a:pPr lvl="1"/>
            <a:r>
              <a:rPr lang="en-US" b="1" dirty="0" smtClean="0"/>
              <a:t>good-suffix table</a:t>
            </a:r>
            <a:r>
              <a:rPr lang="en-US" dirty="0" smtClean="0"/>
              <a:t> indicates how much to shift based on matched part (suffix) of the </a:t>
            </a:r>
            <a:r>
              <a:rPr lang="en-US" dirty="0" smtClean="0"/>
              <a:t>pattern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382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Bad-symbol shift in Boyer-Moore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If the rightmost character of the pattern does not match, Boyer-Moore algorithm acts much like </a:t>
            </a:r>
            <a:r>
              <a:rPr lang="en-US" dirty="0" smtClean="0"/>
              <a:t>Horspool</a:t>
            </a:r>
            <a:endParaRPr lang="en-US" dirty="0" smtClean="0"/>
          </a:p>
          <a:p>
            <a:r>
              <a:rPr lang="en-US" dirty="0" smtClean="0"/>
              <a:t>If the rightmost character of the pattern does match, BM compares preceding characters right to left until either </a:t>
            </a:r>
          </a:p>
          <a:p>
            <a:pPr lvl="1"/>
            <a:r>
              <a:rPr lang="en-US" dirty="0" smtClean="0"/>
              <a:t> all pattern’s characters match,  or </a:t>
            </a:r>
          </a:p>
          <a:p>
            <a:pPr lvl="1"/>
            <a:r>
              <a:rPr lang="en-US" dirty="0" smtClean="0"/>
              <a:t> a mismatch on text’s character </a:t>
            </a:r>
            <a:r>
              <a:rPr lang="en-US" i="1" dirty="0" smtClean="0"/>
              <a:t>c </a:t>
            </a:r>
            <a:r>
              <a:rPr lang="en-US" dirty="0" smtClean="0"/>
              <a:t> is encountered after </a:t>
            </a:r>
            <a:r>
              <a:rPr lang="en-US" i="1" dirty="0" smtClean="0"/>
              <a:t>k </a:t>
            </a:r>
            <a:r>
              <a:rPr lang="en-US" dirty="0" smtClean="0"/>
              <a:t>&gt; 0 matches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/>
              <a:t>text 																	                                          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/>
              <a:t>pattern  </a:t>
            </a:r>
          </a:p>
          <a:p>
            <a:pPr>
              <a:buFont typeface="Monotype Sorts" pitchFamily="2" charset="2"/>
              <a:buNone/>
            </a:pPr>
            <a:endParaRPr lang="en-US" dirty="0" smtClean="0"/>
          </a:p>
          <a:p>
            <a:pPr>
              <a:buFont typeface="Monotype Sorts" pitchFamily="2" charset="2"/>
              <a:buNone/>
            </a:pPr>
            <a:r>
              <a:rPr lang="en-US" dirty="0" smtClean="0"/>
              <a:t>bad-symbol shift:  How much should we shift by? </a:t>
            </a:r>
          </a:p>
          <a:p>
            <a:pPr>
              <a:buFont typeface="Monotype Sorts" pitchFamily="2" charset="2"/>
              <a:buNone/>
            </a:pPr>
            <a:r>
              <a:rPr lang="en-US" i="1" dirty="0" smtClean="0"/>
              <a:t>d</a:t>
            </a:r>
            <a:r>
              <a:rPr lang="en-US" baseline="-25000" dirty="0" smtClean="0"/>
              <a:t>1</a:t>
            </a:r>
            <a:r>
              <a:rPr lang="en-US" dirty="0" smtClean="0"/>
              <a:t> = max{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i="1" dirty="0" smtClean="0"/>
              <a:t>c </a:t>
            </a:r>
            <a:r>
              <a:rPr lang="en-US" dirty="0" smtClean="0"/>
              <a:t>) - </a:t>
            </a:r>
            <a:r>
              <a:rPr lang="en-US" i="1" dirty="0" smtClean="0"/>
              <a:t>k</a:t>
            </a:r>
            <a:r>
              <a:rPr lang="en-US" dirty="0" smtClean="0"/>
              <a:t>, 1} , </a:t>
            </a:r>
            <a:br>
              <a:rPr lang="en-US" dirty="0" smtClean="0"/>
            </a:br>
            <a:r>
              <a:rPr lang="en-US" dirty="0" smtClean="0"/>
              <a:t>where t</a:t>
            </a:r>
            <a:r>
              <a:rPr lang="en-US" baseline="-25000" dirty="0" smtClean="0"/>
              <a:t>1</a:t>
            </a:r>
            <a:r>
              <a:rPr lang="en-US" dirty="0" smtClean="0"/>
              <a:t>(c) is the value from the Horspool shift table.</a:t>
            </a:r>
          </a:p>
          <a:p>
            <a:endParaRPr lang="en-US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193" y="3376667"/>
            <a:ext cx="5955239" cy="43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47456" y="4239628"/>
            <a:ext cx="2377144" cy="408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181600" y="3821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 matches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3821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Symbol"/>
              </a:rPr>
              <a:t>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14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Boyer-Moore Algorithm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66825"/>
            <a:ext cx="8534400" cy="5286375"/>
          </a:xfrm>
        </p:spPr>
        <p:txBody>
          <a:bodyPr>
            <a:normAutofit fontScale="77500" lnSpcReduction="20000"/>
          </a:bodyPr>
          <a:lstStyle/>
          <a:p>
            <a:pPr marL="0" indent="0">
              <a:buFont typeface="Monotype Sorts" pitchFamily="2" charset="2"/>
              <a:buNone/>
            </a:pPr>
            <a:r>
              <a:rPr lang="en-US" dirty="0"/>
              <a:t>After successfully matching 0 &lt; </a:t>
            </a:r>
            <a:r>
              <a:rPr lang="en-US" i="1" dirty="0"/>
              <a:t>k </a:t>
            </a:r>
            <a:r>
              <a:rPr lang="en-US" dirty="0"/>
              <a:t>&lt; </a:t>
            </a:r>
            <a:r>
              <a:rPr lang="en-US" i="1" dirty="0"/>
              <a:t>m</a:t>
            </a:r>
            <a:r>
              <a:rPr lang="en-US" dirty="0"/>
              <a:t> characters, the algorithm shifts the pattern right by </a:t>
            </a:r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            </a:t>
            </a:r>
            <a:r>
              <a:rPr lang="en-US" dirty="0" smtClean="0"/>
              <a:t>       </a:t>
            </a:r>
            <a:r>
              <a:rPr lang="en-US" i="1" dirty="0" smtClean="0"/>
              <a:t>d</a:t>
            </a:r>
            <a:r>
              <a:rPr lang="en-US" dirty="0" smtClean="0"/>
              <a:t> </a:t>
            </a:r>
            <a:r>
              <a:rPr lang="en-US" dirty="0"/>
              <a:t>= max {</a:t>
            </a:r>
            <a:r>
              <a:rPr lang="en-US" i="1" dirty="0"/>
              <a:t>d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d</a:t>
            </a:r>
            <a:r>
              <a:rPr lang="en-US" baseline="-25000" dirty="0"/>
              <a:t>2</a:t>
            </a:r>
            <a:r>
              <a:rPr lang="en-US" dirty="0"/>
              <a:t>}</a:t>
            </a:r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where </a:t>
            </a:r>
            <a:r>
              <a:rPr lang="en-US" i="1" dirty="0"/>
              <a:t>d</a:t>
            </a:r>
            <a:r>
              <a:rPr lang="en-US" baseline="-25000" dirty="0"/>
              <a:t>1</a:t>
            </a:r>
            <a:r>
              <a:rPr kumimoji="0" lang="en-US" b="0" dirty="0">
                <a:effectLst/>
              </a:rPr>
              <a:t> </a:t>
            </a:r>
            <a:r>
              <a:rPr kumimoji="0" lang="en-US" dirty="0"/>
              <a:t>=</a:t>
            </a:r>
            <a:r>
              <a:rPr kumimoji="0" lang="en-US" dirty="0">
                <a:effectLst/>
              </a:rPr>
              <a:t> </a:t>
            </a:r>
            <a:r>
              <a:rPr kumimoji="0" lang="en-US" dirty="0"/>
              <a:t>max{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kumimoji="0" lang="en-US" dirty="0"/>
              <a:t>(</a:t>
            </a:r>
            <a:r>
              <a:rPr kumimoji="0" lang="en-US" i="1" dirty="0"/>
              <a:t>c</a:t>
            </a:r>
            <a:r>
              <a:rPr kumimoji="0" lang="en-US" dirty="0"/>
              <a:t>) - </a:t>
            </a:r>
            <a:r>
              <a:rPr kumimoji="0" lang="en-US" i="1" dirty="0"/>
              <a:t>k</a:t>
            </a:r>
            <a:r>
              <a:rPr kumimoji="0" lang="en-US" dirty="0"/>
              <a:t>, 1}</a:t>
            </a:r>
            <a:r>
              <a:rPr lang="en-US" dirty="0"/>
              <a:t> is </a:t>
            </a:r>
            <a:r>
              <a:rPr lang="en-US" dirty="0" smtClean="0"/>
              <a:t>the bad-symbol </a:t>
            </a:r>
            <a:r>
              <a:rPr lang="en-US" dirty="0"/>
              <a:t>shift</a:t>
            </a:r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           </a:t>
            </a:r>
            <a:r>
              <a:rPr lang="en-US" i="1" dirty="0"/>
              <a:t>d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dirty="0"/>
              <a:t>) is </a:t>
            </a:r>
            <a:r>
              <a:rPr lang="en-US" dirty="0" smtClean="0"/>
              <a:t>the good-suffix shift</a:t>
            </a:r>
          </a:p>
          <a:p>
            <a:pPr marL="0" indent="0">
              <a:buFont typeface="Monotype Sorts" pitchFamily="2" charset="2"/>
              <a:buNone/>
            </a:pP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b="1" dirty="0" smtClean="0"/>
              <a:t>Remaining question: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to compute good-suffix shift table?</a:t>
            </a:r>
          </a:p>
          <a:p>
            <a:pPr marL="0" indent="0">
              <a:buFont typeface="Monotype Sorts" pitchFamily="2" charset="2"/>
              <a:buNone/>
            </a:pP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r>
              <a:rPr lang="en-US" dirty="0" smtClean="0"/>
              <a:t>[k] = ???</a:t>
            </a:r>
            <a:endParaRPr lang="en-US" dirty="0"/>
          </a:p>
          <a:p>
            <a:pPr marL="0" indent="0">
              <a:buFont typeface="Monotype Sorts" pitchFamily="2" charset="2"/>
              <a:buNone/>
            </a:pP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955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Good-suffix Shift in Boyer-Moore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Good-suffix shift d</a:t>
            </a:r>
            <a:r>
              <a:rPr lang="en-US" baseline="-25000" dirty="0" smtClean="0"/>
              <a:t>2</a:t>
            </a:r>
            <a:r>
              <a:rPr lang="en-US" dirty="0" smtClean="0"/>
              <a:t> is applied after the k  last characters of the pattern are successfully matched</a:t>
            </a:r>
          </a:p>
          <a:p>
            <a:pPr lvl="1"/>
            <a:r>
              <a:rPr lang="en-US" dirty="0" smtClean="0"/>
              <a:t>0 &lt; k &lt; m</a:t>
            </a:r>
          </a:p>
          <a:p>
            <a:r>
              <a:rPr lang="en-US" dirty="0" smtClean="0"/>
              <a:t>How can we take advantage of this?</a:t>
            </a:r>
          </a:p>
          <a:p>
            <a:r>
              <a:rPr lang="en-US" dirty="0" smtClean="0"/>
              <a:t>As in the bad suffix table, we want to pre-compute some information based on the characters in the suffix.</a:t>
            </a:r>
          </a:p>
          <a:p>
            <a:r>
              <a:rPr lang="en-US" dirty="0" smtClean="0"/>
              <a:t>We create a </a:t>
            </a:r>
            <a:r>
              <a:rPr lang="en-US" b="1" dirty="0" smtClean="0"/>
              <a:t>good suffix table</a:t>
            </a:r>
            <a:r>
              <a:rPr lang="en-US" dirty="0" smtClean="0"/>
              <a:t> whose indices are k = 1...m-1, and whose values are how far we can shift after matching a k-character suffix (from the right).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Spend some time talking with one or two other students.  Try to come up with criteria for how far we can shift.</a:t>
            </a:r>
          </a:p>
          <a:p>
            <a:r>
              <a:rPr lang="en-US" dirty="0" smtClean="0"/>
              <a:t>Example patterns:  CABABA         AWOWWOW </a:t>
            </a:r>
            <a:br>
              <a:rPr lang="en-US" dirty="0" smtClean="0"/>
            </a:br>
            <a:r>
              <a:rPr lang="en-US" dirty="0" smtClean="0"/>
              <a:t>                                   WOWWOW  ABRACADABRA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70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figure these out?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882940"/>
            <a:ext cx="7710057" cy="551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351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String Search</a:t>
            </a:r>
            <a:endParaRPr lang="en-US" sz="5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Brute Force, Horspool, Boyer-Moore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06808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(hide this until after class)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14400"/>
            <a:ext cx="80010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2204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232" name="Rectangle 80"/>
          <p:cNvSpPr>
            <a:spLocks noChangeArrowheads="1"/>
          </p:cNvSpPr>
          <p:nvPr/>
        </p:nvSpPr>
        <p:spPr bwMode="auto">
          <a:xfrm>
            <a:off x="609600" y="4114800"/>
            <a:ext cx="2057400" cy="24384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Boyer-Moore example (Levitin)</a:t>
            </a:r>
            <a:endParaRPr lang="en-US" altLang="en-US" dirty="0"/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914400"/>
            <a:ext cx="8610600" cy="5210175"/>
          </a:xfrm>
        </p:spPr>
        <p:txBody>
          <a:bodyPr/>
          <a:lstStyle/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600" dirty="0"/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2800" dirty="0"/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     B E S </a:t>
            </a:r>
            <a:r>
              <a:rPr lang="en-US" altLang="en-US" sz="2000" dirty="0" err="1">
                <a:latin typeface="Courier New" panose="02070309020205020404" pitchFamily="49" charset="0"/>
              </a:rPr>
              <a:t>S</a:t>
            </a:r>
            <a:r>
              <a:rPr lang="en-US" altLang="en-US" sz="2000" dirty="0">
                <a:latin typeface="Courier New" panose="02070309020205020404" pitchFamily="49" charset="0"/>
              </a:rPr>
              <a:t> _ K N E W _ A B O U T _ B A O B A B S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     B A O B A B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i="1" dirty="0"/>
              <a:t>            </a:t>
            </a:r>
            <a:r>
              <a:rPr lang="en-US" altLang="en-US" sz="2000" i="1" dirty="0" smtClean="0"/>
              <a:t>  d</a:t>
            </a:r>
            <a:r>
              <a:rPr lang="en-US" altLang="en-US" sz="2000" baseline="-25000" dirty="0" smtClean="0"/>
              <a:t>1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=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(</a:t>
            </a:r>
            <a:r>
              <a:rPr lang="en-US" altLang="en-US" sz="2000" dirty="0">
                <a:latin typeface="Courier New" panose="02070309020205020404" pitchFamily="49" charset="0"/>
              </a:rPr>
              <a:t>K</a:t>
            </a:r>
            <a:r>
              <a:rPr lang="en-US" altLang="en-US" sz="2000" dirty="0"/>
              <a:t>) = 6</a:t>
            </a:r>
            <a:r>
              <a:rPr lang="en-US" altLang="en-US" sz="2000" dirty="0">
                <a:latin typeface="Courier New" panose="02070309020205020404" pitchFamily="49" charset="0"/>
              </a:rPr>
              <a:t>   B A O B A B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 			     </a:t>
            </a:r>
            <a:r>
              <a:rPr lang="en-US" altLang="en-US" sz="2000" i="1" dirty="0"/>
              <a:t>d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 =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(</a:t>
            </a:r>
            <a:r>
              <a:rPr lang="en-US" altLang="en-US" sz="2000" dirty="0">
                <a:latin typeface="Courier New" panose="02070309020205020404" pitchFamily="49" charset="0"/>
              </a:rPr>
              <a:t>_</a:t>
            </a:r>
            <a:r>
              <a:rPr lang="en-US" altLang="en-US" sz="2000" dirty="0"/>
              <a:t>)-2 = 4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/>
              <a:t>		                         </a:t>
            </a:r>
            <a:r>
              <a:rPr lang="en-US" altLang="en-US" sz="2000" dirty="0" smtClean="0"/>
              <a:t>   </a:t>
            </a:r>
            <a:r>
              <a:rPr lang="en-US" altLang="en-US" sz="2000" i="1" u="sng" dirty="0" smtClean="0"/>
              <a:t>d</a:t>
            </a:r>
            <a:r>
              <a:rPr lang="en-US" altLang="en-US" sz="2000" baseline="-25000" dirty="0" smtClean="0"/>
              <a:t>2</a:t>
            </a:r>
            <a:r>
              <a:rPr lang="en-US" altLang="en-US" sz="2000" u="sng" dirty="0" smtClean="0"/>
              <a:t>(2</a:t>
            </a:r>
            <a:r>
              <a:rPr lang="en-US" altLang="en-US" sz="2000" u="sng" dirty="0"/>
              <a:t>) = 5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				         B A O B A B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i="1" dirty="0"/>
              <a:t>				                      </a:t>
            </a:r>
            <a:r>
              <a:rPr lang="en-US" altLang="en-US" sz="2000" i="1" u="sng" dirty="0"/>
              <a:t>d</a:t>
            </a:r>
            <a:r>
              <a:rPr lang="en-US" altLang="en-US" sz="2000" baseline="-25000" dirty="0"/>
              <a:t>1</a:t>
            </a:r>
            <a:r>
              <a:rPr lang="en-US" altLang="en-US" sz="2000" u="sng" dirty="0"/>
              <a:t> = </a:t>
            </a:r>
            <a:r>
              <a:rPr lang="en-US" altLang="en-US" sz="2000" i="1" u="sng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u="sng" dirty="0"/>
              <a:t>(</a:t>
            </a:r>
            <a:r>
              <a:rPr lang="en-US" altLang="en-US" sz="2000" u="sng" dirty="0">
                <a:latin typeface="Courier New" panose="02070309020205020404" pitchFamily="49" charset="0"/>
              </a:rPr>
              <a:t>_</a:t>
            </a:r>
            <a:r>
              <a:rPr lang="en-US" altLang="en-US" sz="2000" u="sng" dirty="0"/>
              <a:t>)-1 = 5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/>
              <a:t>			    	                      </a:t>
            </a:r>
            <a:r>
              <a:rPr lang="en-US" altLang="en-US" sz="2000" i="1" dirty="0"/>
              <a:t>d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(1) = 2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						       B A O B A B </a:t>
            </a:r>
            <a:r>
              <a:rPr lang="en-US" altLang="en-US" sz="2000" dirty="0"/>
              <a:t>(success)</a:t>
            </a:r>
            <a:r>
              <a:rPr lang="en-US" altLang="en-US" sz="1400" dirty="0">
                <a:latin typeface="Courier New" panose="02070309020205020404" pitchFamily="49" charset="0"/>
              </a:rPr>
              <a:t>			    </a:t>
            </a:r>
            <a:r>
              <a:rPr lang="en-US" altLang="en-US" sz="1400" dirty="0"/>
              <a:t/>
            </a:r>
            <a:br>
              <a:rPr lang="en-US" altLang="en-US" sz="1400" dirty="0"/>
            </a:br>
            <a:endParaRPr lang="en-US" altLang="en-US" sz="1400" dirty="0"/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1400" dirty="0"/>
              <a:t> </a:t>
            </a:r>
          </a:p>
        </p:txBody>
      </p:sp>
      <p:grpSp>
        <p:nvGrpSpPr>
          <p:cNvPr id="433156" name="Group 4"/>
          <p:cNvGrpSpPr>
            <a:grpSpLocks/>
          </p:cNvGrpSpPr>
          <p:nvPr/>
        </p:nvGrpSpPr>
        <p:grpSpPr bwMode="auto">
          <a:xfrm>
            <a:off x="609600" y="1219200"/>
            <a:ext cx="8382000" cy="1371600"/>
            <a:chOff x="384" y="768"/>
            <a:chExt cx="5280" cy="864"/>
          </a:xfrm>
        </p:grpSpPr>
        <p:grpSp>
          <p:nvGrpSpPr>
            <p:cNvPr id="433157" name="Group 5"/>
            <p:cNvGrpSpPr>
              <a:grpSpLocks/>
            </p:cNvGrpSpPr>
            <p:nvPr/>
          </p:nvGrpSpPr>
          <p:grpSpPr bwMode="auto">
            <a:xfrm>
              <a:off x="384" y="768"/>
              <a:ext cx="5232" cy="864"/>
              <a:chOff x="384" y="768"/>
              <a:chExt cx="5232" cy="864"/>
            </a:xfrm>
          </p:grpSpPr>
          <p:grpSp>
            <p:nvGrpSpPr>
              <p:cNvPr id="433158" name="Group 6"/>
              <p:cNvGrpSpPr>
                <a:grpSpLocks/>
              </p:cNvGrpSpPr>
              <p:nvPr/>
            </p:nvGrpSpPr>
            <p:grpSpPr bwMode="auto">
              <a:xfrm>
                <a:off x="384" y="768"/>
                <a:ext cx="5040" cy="864"/>
                <a:chOff x="720" y="1824"/>
                <a:chExt cx="5040" cy="672"/>
              </a:xfrm>
            </p:grpSpPr>
            <p:sp>
              <p:nvSpPr>
                <p:cNvPr id="433159" name="Rectangle 7"/>
                <p:cNvSpPr>
                  <a:spLocks noChangeArrowheads="1"/>
                </p:cNvSpPr>
                <p:nvPr/>
              </p:nvSpPr>
              <p:spPr bwMode="auto">
                <a:xfrm>
                  <a:off x="720" y="1824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altLang="en-US" sz="2000" b="1">
                      <a:solidFill>
                        <a:schemeClr val="bg2"/>
                      </a:solidFill>
                      <a:latin typeface="Courier New" panose="02070309020205020404" pitchFamily="49" charset="0"/>
                    </a:rPr>
                    <a:t>A B C D E F G H I J K L M N O P Q R S T U V W X Y Z</a:t>
                  </a:r>
                </a:p>
              </p:txBody>
            </p:sp>
            <p:sp>
              <p:nvSpPr>
                <p:cNvPr id="433160" name="Rectangle 8"/>
                <p:cNvSpPr>
                  <a:spLocks noChangeArrowheads="1"/>
                </p:cNvSpPr>
                <p:nvPr/>
              </p:nvSpPr>
              <p:spPr bwMode="auto">
                <a:xfrm>
                  <a:off x="720" y="2160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altLang="en-US" sz="2000" b="1">
                      <a:solidFill>
                        <a:schemeClr val="bg2"/>
                      </a:solidFill>
                      <a:latin typeface="Courier New" panose="02070309020205020404" pitchFamily="49" charset="0"/>
                    </a:rPr>
                    <a:t>1 2 6 6 6 6 6 6 6 6 6 6 6 6 3 6 6 6 6 6 6 6 6 6 6 6</a:t>
                  </a:r>
                  <a:endParaRPr lang="en-US" altLang="en-US" sz="4000"/>
                </a:p>
              </p:txBody>
            </p:sp>
            <p:sp>
              <p:nvSpPr>
                <p:cNvPr id="433161" name="Line 9"/>
                <p:cNvSpPr>
                  <a:spLocks noChangeShapeType="1"/>
                </p:cNvSpPr>
                <p:nvPr/>
              </p:nvSpPr>
              <p:spPr bwMode="auto">
                <a:xfrm>
                  <a:off x="93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2" name="Line 10"/>
                <p:cNvSpPr>
                  <a:spLocks noChangeShapeType="1"/>
                </p:cNvSpPr>
                <p:nvPr/>
              </p:nvSpPr>
              <p:spPr bwMode="auto">
                <a:xfrm>
                  <a:off x="285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3" name="Line 11"/>
                <p:cNvSpPr>
                  <a:spLocks noChangeShapeType="1"/>
                </p:cNvSpPr>
                <p:nvPr/>
              </p:nvSpPr>
              <p:spPr bwMode="auto">
                <a:xfrm>
                  <a:off x="304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4" name="Line 12"/>
                <p:cNvSpPr>
                  <a:spLocks noChangeShapeType="1"/>
                </p:cNvSpPr>
                <p:nvPr/>
              </p:nvSpPr>
              <p:spPr bwMode="auto">
                <a:xfrm>
                  <a:off x="343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5" name="Line 13"/>
                <p:cNvSpPr>
                  <a:spLocks noChangeShapeType="1"/>
                </p:cNvSpPr>
                <p:nvPr/>
              </p:nvSpPr>
              <p:spPr bwMode="auto">
                <a:xfrm>
                  <a:off x="362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6" name="Line 14"/>
                <p:cNvSpPr>
                  <a:spLocks noChangeShapeType="1"/>
                </p:cNvSpPr>
                <p:nvPr/>
              </p:nvSpPr>
              <p:spPr bwMode="auto">
                <a:xfrm>
                  <a:off x="38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7" name="Line 15"/>
                <p:cNvSpPr>
                  <a:spLocks noChangeShapeType="1"/>
                </p:cNvSpPr>
                <p:nvPr/>
              </p:nvSpPr>
              <p:spPr bwMode="auto">
                <a:xfrm>
                  <a:off x="400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8" name="Line 16"/>
                <p:cNvSpPr>
                  <a:spLocks noChangeShapeType="1"/>
                </p:cNvSpPr>
                <p:nvPr/>
              </p:nvSpPr>
              <p:spPr bwMode="auto">
                <a:xfrm>
                  <a:off x="420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9" name="Line 17"/>
                <p:cNvSpPr>
                  <a:spLocks noChangeShapeType="1"/>
                </p:cNvSpPr>
                <p:nvPr/>
              </p:nvSpPr>
              <p:spPr bwMode="auto">
                <a:xfrm>
                  <a:off x="439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0" name="Line 18"/>
                <p:cNvSpPr>
                  <a:spLocks noChangeShapeType="1"/>
                </p:cNvSpPr>
                <p:nvPr/>
              </p:nvSpPr>
              <p:spPr bwMode="auto">
                <a:xfrm>
                  <a:off x="458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1" name="Line 19"/>
                <p:cNvSpPr>
                  <a:spLocks noChangeShapeType="1"/>
                </p:cNvSpPr>
                <p:nvPr/>
              </p:nvSpPr>
              <p:spPr bwMode="auto">
                <a:xfrm>
                  <a:off x="477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2" name="Line 20"/>
                <p:cNvSpPr>
                  <a:spLocks noChangeShapeType="1"/>
                </p:cNvSpPr>
                <p:nvPr/>
              </p:nvSpPr>
              <p:spPr bwMode="auto">
                <a:xfrm>
                  <a:off x="496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3" name="Line 21"/>
                <p:cNvSpPr>
                  <a:spLocks noChangeShapeType="1"/>
                </p:cNvSpPr>
                <p:nvPr/>
              </p:nvSpPr>
              <p:spPr bwMode="auto">
                <a:xfrm>
                  <a:off x="516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4" name="Line 22"/>
                <p:cNvSpPr>
                  <a:spLocks noChangeShapeType="1"/>
                </p:cNvSpPr>
                <p:nvPr/>
              </p:nvSpPr>
              <p:spPr bwMode="auto">
                <a:xfrm>
                  <a:off x="535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5" name="Line 23"/>
                <p:cNvSpPr>
                  <a:spLocks noChangeShapeType="1"/>
                </p:cNvSpPr>
                <p:nvPr/>
              </p:nvSpPr>
              <p:spPr bwMode="auto">
                <a:xfrm>
                  <a:off x="554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6" name="Line 24"/>
                <p:cNvSpPr>
                  <a:spLocks noChangeShapeType="1"/>
                </p:cNvSpPr>
                <p:nvPr/>
              </p:nvSpPr>
              <p:spPr bwMode="auto">
                <a:xfrm>
                  <a:off x="266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7" name="Line 25"/>
                <p:cNvSpPr>
                  <a:spLocks noChangeShapeType="1"/>
                </p:cNvSpPr>
                <p:nvPr/>
              </p:nvSpPr>
              <p:spPr bwMode="auto">
                <a:xfrm>
                  <a:off x="247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8" name="Line 26"/>
                <p:cNvSpPr>
                  <a:spLocks noChangeShapeType="1"/>
                </p:cNvSpPr>
                <p:nvPr/>
              </p:nvSpPr>
              <p:spPr bwMode="auto">
                <a:xfrm>
                  <a:off x="228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9" name="Line 27"/>
                <p:cNvSpPr>
                  <a:spLocks noChangeShapeType="1"/>
                </p:cNvSpPr>
                <p:nvPr/>
              </p:nvSpPr>
              <p:spPr bwMode="auto">
                <a:xfrm>
                  <a:off x="208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0" name="Line 28"/>
                <p:cNvSpPr>
                  <a:spLocks noChangeShapeType="1"/>
                </p:cNvSpPr>
                <p:nvPr/>
              </p:nvSpPr>
              <p:spPr bwMode="auto">
                <a:xfrm>
                  <a:off x="189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1" name="Line 29"/>
                <p:cNvSpPr>
                  <a:spLocks noChangeShapeType="1"/>
                </p:cNvSpPr>
                <p:nvPr/>
              </p:nvSpPr>
              <p:spPr bwMode="auto">
                <a:xfrm>
                  <a:off x="170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2" name="Line 30"/>
                <p:cNvSpPr>
                  <a:spLocks noChangeShapeType="1"/>
                </p:cNvSpPr>
                <p:nvPr/>
              </p:nvSpPr>
              <p:spPr bwMode="auto">
                <a:xfrm>
                  <a:off x="151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3" name="Line 31"/>
                <p:cNvSpPr>
                  <a:spLocks noChangeShapeType="1"/>
                </p:cNvSpPr>
                <p:nvPr/>
              </p:nvSpPr>
              <p:spPr bwMode="auto">
                <a:xfrm>
                  <a:off x="132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4" name="Line 32"/>
                <p:cNvSpPr>
                  <a:spLocks noChangeShapeType="1"/>
                </p:cNvSpPr>
                <p:nvPr/>
              </p:nvSpPr>
              <p:spPr bwMode="auto">
                <a:xfrm>
                  <a:off x="112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5" name="Line 33"/>
                <p:cNvSpPr>
                  <a:spLocks noChangeShapeType="1"/>
                </p:cNvSpPr>
                <p:nvPr/>
              </p:nvSpPr>
              <p:spPr bwMode="auto">
                <a:xfrm>
                  <a:off x="32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33186" name="Rectangle 34"/>
              <p:cNvSpPr>
                <a:spLocks noChangeArrowheads="1"/>
              </p:cNvSpPr>
              <p:nvPr/>
            </p:nvSpPr>
            <p:spPr bwMode="auto">
              <a:xfrm>
                <a:off x="5424" y="768"/>
                <a:ext cx="192" cy="8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3187" name="Line 35"/>
            <p:cNvSpPr>
              <a:spLocks noChangeShapeType="1"/>
            </p:cNvSpPr>
            <p:nvPr/>
          </p:nvSpPr>
          <p:spPr bwMode="auto">
            <a:xfrm>
              <a:off x="5424" y="1200"/>
              <a:ext cx="19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188" name="Text Box 36"/>
            <p:cNvSpPr txBox="1">
              <a:spLocks noChangeArrowheads="1"/>
            </p:cNvSpPr>
            <p:nvPr/>
          </p:nvSpPr>
          <p:spPr bwMode="auto">
            <a:xfrm>
              <a:off x="5376" y="768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2"/>
                  </a:solidFill>
                </a:rPr>
                <a:t>_</a:t>
              </a:r>
            </a:p>
          </p:txBody>
        </p:sp>
        <p:sp>
          <p:nvSpPr>
            <p:cNvPr id="433189" name="Text Box 37"/>
            <p:cNvSpPr txBox="1">
              <a:spLocks noChangeArrowheads="1"/>
            </p:cNvSpPr>
            <p:nvPr/>
          </p:nvSpPr>
          <p:spPr bwMode="auto">
            <a:xfrm>
              <a:off x="5424" y="1296"/>
              <a:ext cx="1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bg2"/>
                  </a:solidFill>
                  <a:latin typeface="Courier New" panose="02070309020205020404" pitchFamily="49" charset="0"/>
                </a:rPr>
                <a:t>6</a:t>
              </a:r>
            </a:p>
          </p:txBody>
        </p:sp>
      </p:grpSp>
      <p:graphicFrame>
        <p:nvGraphicFramePr>
          <p:cNvPr id="433246" name="Group 94"/>
          <p:cNvGraphicFramePr>
            <a:graphicFrameLocks noGrp="1"/>
          </p:cNvGraphicFramePr>
          <p:nvPr>
            <p:ph sz="half" idx="2"/>
          </p:nvPr>
        </p:nvGraphicFramePr>
        <p:xfrm>
          <a:off x="609600" y="4114800"/>
          <a:ext cx="2057400" cy="2413000"/>
        </p:xfrm>
        <a:graphic>
          <a:graphicData uri="http://schemas.openxmlformats.org/drawingml/2006/table">
            <a:tbl>
              <a:tblPr/>
              <a:tblGrid>
                <a:gridCol w="457200"/>
                <a:gridCol w="1143000"/>
                <a:gridCol w="457200"/>
              </a:tblGrid>
              <a:tr h="431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pattern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  <a:r>
                        <a:rPr kumimoji="1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BAO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AOB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AO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OBAB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BAOBAB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3239" name="Line 87"/>
          <p:cNvSpPr>
            <a:spLocks noChangeShapeType="1"/>
          </p:cNvSpPr>
          <p:nvPr/>
        </p:nvSpPr>
        <p:spPr bwMode="auto">
          <a:xfrm>
            <a:off x="2667000" y="4114800"/>
            <a:ext cx="0" cy="2438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40" name="Line 88"/>
          <p:cNvSpPr>
            <a:spLocks noChangeShapeType="1"/>
          </p:cNvSpPr>
          <p:nvPr/>
        </p:nvSpPr>
        <p:spPr bwMode="auto">
          <a:xfrm>
            <a:off x="609600" y="4114800"/>
            <a:ext cx="0" cy="2438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3248" name="Group 96"/>
          <p:cNvGrpSpPr>
            <a:grpSpLocks/>
          </p:cNvGrpSpPr>
          <p:nvPr/>
        </p:nvGrpSpPr>
        <p:grpSpPr bwMode="auto">
          <a:xfrm>
            <a:off x="609600" y="4114800"/>
            <a:ext cx="2057400" cy="2438400"/>
            <a:chOff x="384" y="2592"/>
            <a:chExt cx="1296" cy="1536"/>
          </a:xfrm>
        </p:grpSpPr>
        <p:sp>
          <p:nvSpPr>
            <p:cNvPr id="433233" name="Line 81"/>
            <p:cNvSpPr>
              <a:spLocks noChangeShapeType="1"/>
            </p:cNvSpPr>
            <p:nvPr/>
          </p:nvSpPr>
          <p:spPr bwMode="auto">
            <a:xfrm>
              <a:off x="384" y="288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4" name="Line 82"/>
            <p:cNvSpPr>
              <a:spLocks noChangeShapeType="1"/>
            </p:cNvSpPr>
            <p:nvPr/>
          </p:nvSpPr>
          <p:spPr bwMode="auto">
            <a:xfrm>
              <a:off x="384" y="312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5" name="Line 83"/>
            <p:cNvSpPr>
              <a:spLocks noChangeShapeType="1"/>
            </p:cNvSpPr>
            <p:nvPr/>
          </p:nvSpPr>
          <p:spPr bwMode="auto">
            <a:xfrm>
              <a:off x="384" y="336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6" name="Line 84"/>
            <p:cNvSpPr>
              <a:spLocks noChangeShapeType="1"/>
            </p:cNvSpPr>
            <p:nvPr/>
          </p:nvSpPr>
          <p:spPr bwMode="auto">
            <a:xfrm>
              <a:off x="384" y="360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7" name="Line 85"/>
            <p:cNvSpPr>
              <a:spLocks noChangeShapeType="1"/>
            </p:cNvSpPr>
            <p:nvPr/>
          </p:nvSpPr>
          <p:spPr bwMode="auto">
            <a:xfrm>
              <a:off x="384" y="384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8" name="Line 86"/>
            <p:cNvSpPr>
              <a:spLocks noChangeShapeType="1"/>
            </p:cNvSpPr>
            <p:nvPr/>
          </p:nvSpPr>
          <p:spPr bwMode="auto">
            <a:xfrm>
              <a:off x="384" y="4128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42" name="Line 90"/>
            <p:cNvSpPr>
              <a:spLocks noChangeShapeType="1"/>
            </p:cNvSpPr>
            <p:nvPr/>
          </p:nvSpPr>
          <p:spPr bwMode="auto">
            <a:xfrm>
              <a:off x="672" y="2592"/>
              <a:ext cx="0" cy="15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43" name="Line 91"/>
            <p:cNvSpPr>
              <a:spLocks noChangeShapeType="1"/>
            </p:cNvSpPr>
            <p:nvPr/>
          </p:nvSpPr>
          <p:spPr bwMode="auto">
            <a:xfrm>
              <a:off x="1392" y="2592"/>
              <a:ext cx="0" cy="15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47" name="Line 95"/>
            <p:cNvSpPr>
              <a:spLocks noChangeShapeType="1"/>
            </p:cNvSpPr>
            <p:nvPr/>
          </p:nvSpPr>
          <p:spPr bwMode="auto">
            <a:xfrm>
              <a:off x="384" y="2592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889847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Moore's home page</a:t>
            </a:r>
          </a:p>
          <a:p>
            <a:r>
              <a:rPr lang="en-US" dirty="0" smtClean="0">
                <a:hlinkClick r:id="rId3"/>
              </a:rPr>
              <a:t>http://www.cs.utexas.edu/users/moore/best-ideas/string-searching/fstrpos-example.html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54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String Search 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219200"/>
            <a:ext cx="91440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problem:  Search for the first occurrence of a </a:t>
            </a:r>
            <a:r>
              <a:rPr lang="en-US" sz="2800" b="1" dirty="0"/>
              <a:t>pattern</a:t>
            </a:r>
            <a:r>
              <a:rPr lang="en-US" sz="2800" dirty="0"/>
              <a:t> of length m in a </a:t>
            </a:r>
            <a:r>
              <a:rPr lang="en-US" sz="2800" b="1" dirty="0"/>
              <a:t>text</a:t>
            </a:r>
            <a:r>
              <a:rPr lang="en-US" sz="2800" dirty="0"/>
              <a:t> of length n.</a:t>
            </a:r>
          </a:p>
          <a:p>
            <a:r>
              <a:rPr lang="en-US" sz="2800" dirty="0"/>
              <a:t>Usually, m is much smaller than n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What makes brute force so slow?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When we find a mismatch, we can shift the </a:t>
            </a:r>
            <a:r>
              <a:rPr lang="en-US" sz="2800" i="1" dirty="0" smtClean="0"/>
              <a:t>pattern</a:t>
            </a:r>
            <a:r>
              <a:rPr lang="en-US" sz="2800" dirty="0" smtClean="0"/>
              <a:t> by only one character position in the </a:t>
            </a:r>
            <a:r>
              <a:rPr lang="en-US" sz="2800" i="1" dirty="0" smtClean="0"/>
              <a:t>text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Text: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abracadabtabradabracadabcadaxbrabbracadabraxxxxxxabracadabracadabra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Pattern: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abracadab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abracadabra</a:t>
            </a:r>
          </a:p>
          <a:p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 abracadabra</a:t>
            </a:r>
          </a:p>
          <a:p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65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Faster String Searching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Brute force: </a:t>
            </a:r>
            <a:r>
              <a:rPr lang="en-US" b="1" dirty="0" smtClean="0">
                <a:solidFill>
                  <a:srgbClr val="FF0000"/>
                </a:solidFill>
              </a:rPr>
              <a:t>worst case m(n-m+1) </a:t>
            </a:r>
          </a:p>
          <a:p>
            <a:r>
              <a:rPr lang="en-US" dirty="0" smtClean="0"/>
              <a:t>A little better:</a:t>
            </a:r>
            <a:r>
              <a:rPr lang="en-US" b="1" dirty="0" smtClean="0">
                <a:solidFill>
                  <a:schemeClr val="tx2"/>
                </a:solidFill>
              </a:rPr>
              <a:t> but still </a:t>
            </a:r>
            <a:r>
              <a:rPr lang="az-Cyrl-AZ" b="1" dirty="0" smtClean="0">
                <a:solidFill>
                  <a:schemeClr val="tx2"/>
                </a:solidFill>
                <a:latin typeface="Calibri"/>
              </a:rPr>
              <a:t>Ѳ</a:t>
            </a:r>
            <a:r>
              <a:rPr lang="en-US" b="1" dirty="0" smtClean="0">
                <a:solidFill>
                  <a:schemeClr val="tx2"/>
                </a:solidFill>
                <a:latin typeface="Calibri"/>
              </a:rPr>
              <a:t>(</a:t>
            </a:r>
            <a:r>
              <a:rPr lang="en-US" b="1" dirty="0" err="1" smtClean="0">
                <a:solidFill>
                  <a:schemeClr val="tx2"/>
                </a:solidFill>
                <a:latin typeface="Calibri"/>
              </a:rPr>
              <a:t>mn</a:t>
            </a:r>
            <a:r>
              <a:rPr lang="en-US" b="1" dirty="0" smtClean="0">
                <a:solidFill>
                  <a:schemeClr val="tx2"/>
                </a:solidFill>
                <a:latin typeface="Calibri"/>
              </a:rPr>
              <a:t>) on average</a:t>
            </a:r>
          </a:p>
          <a:p>
            <a:pPr lvl="1"/>
            <a:r>
              <a:rPr lang="en-US" b="1" dirty="0" smtClean="0">
                <a:solidFill>
                  <a:schemeClr val="accent4"/>
                </a:solidFill>
                <a:latin typeface="Calibri"/>
              </a:rPr>
              <a:t>Short-circuit the inner loop</a:t>
            </a:r>
            <a:endParaRPr lang="en-US" b="1" dirty="0" smtClean="0">
              <a:solidFill>
                <a:schemeClr val="accent4"/>
              </a:solidFill>
            </a:endParaRPr>
          </a:p>
          <a:p>
            <a:endParaRPr lang="en-US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322" y="2963477"/>
            <a:ext cx="8034196" cy="305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593120" y="914400"/>
            <a:ext cx="19013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Was a HW problem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20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 to do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find a character mismatch</a:t>
            </a:r>
          </a:p>
          <a:p>
            <a:pPr lvl="1"/>
            <a:r>
              <a:rPr lang="en-US" dirty="0" smtClean="0"/>
              <a:t>Shift the pattern as far right as we can</a:t>
            </a:r>
          </a:p>
          <a:p>
            <a:pPr lvl="1"/>
            <a:r>
              <a:rPr lang="en-US" dirty="0" smtClean="0"/>
              <a:t>With no </a:t>
            </a:r>
            <a:r>
              <a:rPr lang="en-US" dirty="0" smtClean="0"/>
              <a:t>possibility of skipping over a match.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04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Horspool's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simplified version of the Boyer-Moore algorithm</a:t>
            </a:r>
          </a:p>
          <a:p>
            <a:r>
              <a:rPr lang="en-US" dirty="0" smtClean="0"/>
              <a:t>A good bridge to understanding Boyer-Moore</a:t>
            </a:r>
          </a:p>
          <a:p>
            <a:r>
              <a:rPr lang="en-US" dirty="0" smtClean="0"/>
              <a:t>Published in 1980</a:t>
            </a:r>
          </a:p>
          <a:p>
            <a:r>
              <a:rPr lang="en-US" dirty="0" smtClean="0"/>
              <a:t>Recall: What makes brute force so slow?</a:t>
            </a:r>
          </a:p>
          <a:p>
            <a:pPr lvl="1"/>
            <a:r>
              <a:rPr lang="en-US" dirty="0" smtClean="0"/>
              <a:t>When we find a mismatch, we can only shift the pattern to the right by one character position in the text.</a:t>
            </a:r>
          </a:p>
          <a:p>
            <a:pPr lvl="1"/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Text: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abracadabtabradabracadabcadaxbrabbracadabraxxxxxxabracadabracadabra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Pattern: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chemeClr val="accent2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abracadab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500" dirty="0" smtClean="0">
                <a:solidFill>
                  <a:schemeClr val="accent2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bracadabra</a:t>
            </a:r>
          </a:p>
          <a:p>
            <a:r>
              <a:rPr lang="en-US" dirty="0" smtClean="0"/>
              <a:t>Can we sometimes shift farther?</a:t>
            </a:r>
            <a:br>
              <a:rPr lang="en-US" dirty="0" smtClean="0"/>
            </a:br>
            <a:r>
              <a:rPr lang="en-US" dirty="0" smtClean="0"/>
              <a:t>Like Boyer-Moore, Horspool does the comparisons in a counter-intuitive order (moves right-to-left </a:t>
            </a:r>
            <a:br>
              <a:rPr lang="en-US" dirty="0" smtClean="0"/>
            </a:br>
            <a:r>
              <a:rPr lang="en-US" dirty="0" smtClean="0"/>
              <a:t>through the pattern)</a:t>
            </a:r>
          </a:p>
          <a:p>
            <a:endParaRPr lang="en-US" sz="19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06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Horspool's</a:t>
            </a:r>
            <a:r>
              <a:rPr lang="en-US" dirty="0" smtClean="0"/>
              <a:t> Main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there is a character mismatch, how far can we shift the pattern, with no possibility of missing a match within the text?</a:t>
            </a:r>
          </a:p>
          <a:p>
            <a:r>
              <a:rPr lang="en-US" dirty="0" smtClean="0"/>
              <a:t>What if the last character  in the pattern is compared to a character in the text that does not occur anywhere in the pattern?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Text:    ... ABCDEFG ...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Pattern:     CSSE473 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12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Far to Shift?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Look at first (rightmost) character in the part of the text that is compared  to the pattern: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character is not in the pattern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</a:t>
            </a:r>
            <a:r>
              <a:rPr lang="en-US" b="1" i="1" dirty="0" smtClean="0">
                <a:solidFill>
                  <a:srgbClr val="FF0000"/>
                </a:solidFill>
                <a:latin typeface="Courier New" pitchFamily="49" charset="0"/>
              </a:rPr>
              <a:t>C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.......... </a:t>
            </a:r>
            <a:r>
              <a:rPr lang="en-US" dirty="0" smtClean="0">
                <a:latin typeface="Courier New" pitchFamily="49" charset="0"/>
              </a:rPr>
              <a:t>{</a:t>
            </a:r>
            <a:r>
              <a:rPr lang="en-US" i="1" dirty="0" smtClean="0">
                <a:latin typeface="Courier New" pitchFamily="49" charset="0"/>
              </a:rPr>
              <a:t>C</a:t>
            </a:r>
            <a:r>
              <a:rPr lang="en-US" dirty="0" smtClean="0"/>
              <a:t> not in pattern)</a:t>
            </a:r>
            <a:endParaRPr lang="en-US" dirty="0" smtClean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BAOBAB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character is in the pattern (but not the rightmost)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.....O..........</a:t>
            </a:r>
            <a:r>
              <a:rPr lang="en-US" b="1" dirty="0" smtClean="0"/>
              <a:t>(</a:t>
            </a:r>
            <a:r>
              <a:rPr lang="en-US" dirty="0" smtClean="0">
                <a:latin typeface="Courier New" pitchFamily="49" charset="0"/>
              </a:rPr>
              <a:t>O</a:t>
            </a:r>
            <a:r>
              <a:rPr lang="en-US" dirty="0" smtClean="0"/>
              <a:t> occurs once in pattern)</a:t>
            </a:r>
            <a:br>
              <a:rPr lang="en-US" dirty="0" smtClean="0"/>
            </a:br>
            <a:r>
              <a:rPr lang="en-US" dirty="0" smtClean="0">
                <a:latin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</a:rPr>
              <a:t>BAOBAB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.....A..........</a:t>
            </a:r>
            <a:r>
              <a:rPr lang="en-US" dirty="0" smtClean="0"/>
              <a:t>(</a:t>
            </a:r>
            <a:r>
              <a:rPr lang="en-US" dirty="0" smtClean="0">
                <a:latin typeface="Courier New" pitchFamily="49" charset="0"/>
              </a:rPr>
              <a:t>A</a:t>
            </a:r>
            <a:r>
              <a:rPr lang="en-US" dirty="0" smtClean="0"/>
              <a:t> occurs twice in pattern)</a:t>
            </a:r>
            <a:endParaRPr lang="en-US" dirty="0" smtClean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BAOBAB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rightmost characters do match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.....B......................</a:t>
            </a:r>
            <a:r>
              <a:rPr lang="en-US" dirty="0" smtClean="0">
                <a:latin typeface="Courier New" pitchFamily="49" charset="0"/>
              </a:rPr>
              <a:t>                  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BAOBAB</a:t>
            </a:r>
            <a:r>
              <a:rPr lang="en-US" dirty="0" smtClean="0"/>
              <a:t> </a:t>
            </a:r>
            <a:endParaRPr lang="en-US" i="1" dirty="0" smtClean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</a:rPr>
            </a:b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26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Shift Table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Shift table is indexed by text and pattern alphabet </a:t>
            </a:r>
            <a:br>
              <a:rPr lang="en-US" dirty="0" smtClean="0"/>
            </a:br>
            <a:r>
              <a:rPr lang="en-US" dirty="0" smtClean="0"/>
              <a:t>E.g., for </a:t>
            </a:r>
            <a:r>
              <a:rPr lang="en-US" dirty="0" smtClean="0">
                <a:latin typeface="Courier New" pitchFamily="49" charset="0"/>
              </a:rPr>
              <a:t>BAOBAB</a:t>
            </a:r>
            <a:r>
              <a:rPr lang="en-US" dirty="0" smtClean="0">
                <a:latin typeface="Courier New" pitchFamily="49" charset="0"/>
              </a:rPr>
              <a:t>:</a:t>
            </a:r>
          </a:p>
          <a:p>
            <a:pPr marL="0" indent="0">
              <a:buNone/>
            </a:pPr>
            <a:endParaRPr lang="en-US" sz="3600" dirty="0" smtClean="0">
              <a:latin typeface="Courier New" pitchFamily="49" charset="0"/>
            </a:endParaRPr>
          </a:p>
          <a:p>
            <a:pPr marL="0" indent="0">
              <a:buNone/>
            </a:pPr>
            <a:endParaRPr lang="en-US" sz="3600" dirty="0" smtClean="0">
              <a:latin typeface="Courier New" pitchFamily="49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Courier New" pitchFamily="49" charset="0"/>
              </a:rPr>
              <a:t/>
            </a:r>
            <a:br>
              <a:rPr lang="en-US" sz="3600" dirty="0" smtClean="0">
                <a:latin typeface="Courier New" pitchFamily="49" charset="0"/>
              </a:rPr>
            </a:br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EXERCISE: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Create </a:t>
            </a:r>
            <a:r>
              <a:rPr lang="en-US" dirty="0"/>
              <a:t>the shift table </a:t>
            </a:r>
            <a:r>
              <a:rPr lang="en-US" dirty="0" smtClean="0"/>
              <a:t>for COCACOLA (on your handout)</a:t>
            </a:r>
            <a:endParaRPr lang="en-US" dirty="0"/>
          </a:p>
          <a:p>
            <a:endParaRPr lang="en-US" dirty="0"/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533400" y="2971800"/>
            <a:ext cx="8001000" cy="1371600"/>
            <a:chOff x="720" y="1824"/>
            <a:chExt cx="5040" cy="672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720" y="1824"/>
              <a:ext cx="5040" cy="3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4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chemeClr val="bg2"/>
                  </a:solidFill>
                  <a:latin typeface="Courier New" pitchFamily="49" charset="0"/>
                </a:rPr>
                <a:t>A B C D E F G H I J K L M N O P Q R S T U V W X Y Z</a:t>
              </a: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720" y="2160"/>
              <a:ext cx="5040" cy="3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4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chemeClr val="bg2"/>
                  </a:solidFill>
                  <a:latin typeface="Courier New" pitchFamily="49" charset="0"/>
                </a:rPr>
                <a:t>1 2 6 6 6 6 6 6 6 6 6 6 6 6 3 6 6 6 6 6 6 6 6 6 6 6</a:t>
              </a:r>
              <a:endParaRPr lang="en-US" sz="4000" dirty="0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936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2856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3048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3432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3624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3816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4008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4200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4392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4584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4776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4968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5160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5352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5544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2664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4"/>
            <p:cNvSpPr>
              <a:spLocks noChangeShapeType="1"/>
            </p:cNvSpPr>
            <p:nvPr/>
          </p:nvSpPr>
          <p:spPr bwMode="auto">
            <a:xfrm>
              <a:off x="2472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>
              <a:off x="2280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6"/>
            <p:cNvSpPr>
              <a:spLocks noChangeShapeType="1"/>
            </p:cNvSpPr>
            <p:nvPr/>
          </p:nvSpPr>
          <p:spPr bwMode="auto">
            <a:xfrm>
              <a:off x="2088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27"/>
            <p:cNvSpPr>
              <a:spLocks noChangeShapeType="1"/>
            </p:cNvSpPr>
            <p:nvPr/>
          </p:nvSpPr>
          <p:spPr bwMode="auto">
            <a:xfrm>
              <a:off x="1896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28"/>
            <p:cNvSpPr>
              <a:spLocks noChangeShapeType="1"/>
            </p:cNvSpPr>
            <p:nvPr/>
          </p:nvSpPr>
          <p:spPr bwMode="auto">
            <a:xfrm>
              <a:off x="1704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29"/>
            <p:cNvSpPr>
              <a:spLocks noChangeShapeType="1"/>
            </p:cNvSpPr>
            <p:nvPr/>
          </p:nvSpPr>
          <p:spPr bwMode="auto">
            <a:xfrm>
              <a:off x="1512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30"/>
            <p:cNvSpPr>
              <a:spLocks noChangeShapeType="1"/>
            </p:cNvSpPr>
            <p:nvPr/>
          </p:nvSpPr>
          <p:spPr bwMode="auto">
            <a:xfrm>
              <a:off x="1320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31"/>
            <p:cNvSpPr>
              <a:spLocks noChangeShapeType="1"/>
            </p:cNvSpPr>
            <p:nvPr/>
          </p:nvSpPr>
          <p:spPr bwMode="auto">
            <a:xfrm>
              <a:off x="1128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32"/>
            <p:cNvSpPr>
              <a:spLocks noChangeShapeType="1"/>
            </p:cNvSpPr>
            <p:nvPr/>
          </p:nvSpPr>
          <p:spPr bwMode="auto">
            <a:xfrm>
              <a:off x="3216" y="1824"/>
              <a:ext cx="0" cy="672"/>
            </a:xfrm>
            <a:prstGeom prst="line">
              <a:avLst/>
            </a:prstGeom>
            <a:noFill/>
            <a:ln w="12700">
              <a:solidFill>
                <a:schemeClr val="accent4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5845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30871</TotalTime>
  <Words>1232</Words>
  <Application>Microsoft Office PowerPoint</Application>
  <PresentationFormat>On-screen Show (4:3)</PresentationFormat>
  <Paragraphs>234</Paragraphs>
  <Slides>22</Slides>
  <Notes>18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Calibri</vt:lpstr>
      <vt:lpstr>Courier New</vt:lpstr>
      <vt:lpstr>Monotype Sorts</vt:lpstr>
      <vt:lpstr>Symbol</vt:lpstr>
      <vt:lpstr>Times New Roman</vt:lpstr>
      <vt:lpstr>Default Design</vt:lpstr>
      <vt:lpstr>PowerPoint Presentation</vt:lpstr>
      <vt:lpstr>String Search</vt:lpstr>
      <vt:lpstr>Brute Force String Search Example</vt:lpstr>
      <vt:lpstr>Faster String Searching</vt:lpstr>
      <vt:lpstr>What we want to do</vt:lpstr>
      <vt:lpstr>Horspool's Algorithm</vt:lpstr>
      <vt:lpstr>Horspool's Main Question</vt:lpstr>
      <vt:lpstr>How Far to Shift?</vt:lpstr>
      <vt:lpstr>Shift Table Example</vt:lpstr>
      <vt:lpstr>Example of Horspool’s Algorithm </vt:lpstr>
      <vt:lpstr>Horspool Code</vt:lpstr>
      <vt:lpstr>Horspool Example</vt:lpstr>
      <vt:lpstr>Horspool Example Continued</vt:lpstr>
      <vt:lpstr>Boyer Moore Intro</vt:lpstr>
      <vt:lpstr>Boyer-Moore Algorithm</vt:lpstr>
      <vt:lpstr>Bad-symbol shift in Boyer-Moore</vt:lpstr>
      <vt:lpstr>Boyer-Moore Algorithm</vt:lpstr>
      <vt:lpstr>Good-suffix Shift in Boyer-Moore </vt:lpstr>
      <vt:lpstr>Can you figure these out?</vt:lpstr>
      <vt:lpstr>Solution (hide this until after class)</vt:lpstr>
      <vt:lpstr>Boyer-Moore example (Levitin)</vt:lpstr>
      <vt:lpstr>Boyer-Moore Example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Claude Anderson</cp:lastModifiedBy>
  <cp:revision>729</cp:revision>
  <cp:lastPrinted>2017-01-23T00:39:06Z</cp:lastPrinted>
  <dcterms:modified xsi:type="dcterms:W3CDTF">2017-01-23T00:41:45Z</dcterms:modified>
</cp:coreProperties>
</file>