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367" r:id="rId3"/>
    <p:sldId id="368" r:id="rId4"/>
    <p:sldId id="369" r:id="rId5"/>
    <p:sldId id="370" r:id="rId6"/>
    <p:sldId id="371" r:id="rId7"/>
    <p:sldId id="372" r:id="rId8"/>
    <p:sldId id="316" r:id="rId9"/>
    <p:sldId id="317" r:id="rId10"/>
    <p:sldId id="318" r:id="rId11"/>
    <p:sldId id="358" r:id="rId12"/>
    <p:sldId id="344" r:id="rId13"/>
    <p:sldId id="359" r:id="rId14"/>
    <p:sldId id="345" r:id="rId15"/>
    <p:sldId id="346" r:id="rId16"/>
    <p:sldId id="352" r:id="rId17"/>
    <p:sldId id="353" r:id="rId18"/>
    <p:sldId id="354" r:id="rId19"/>
    <p:sldId id="361" r:id="rId20"/>
    <p:sldId id="362" r:id="rId21"/>
    <p:sldId id="363" r:id="rId22"/>
    <p:sldId id="364" r:id="rId23"/>
    <p:sldId id="365" r:id="rId24"/>
    <p:sldId id="366" r:id="rId25"/>
    <p:sldId id="360" r:id="rId26"/>
    <p:sldId id="323" r:id="rId27"/>
    <p:sldId id="319" r:id="rId28"/>
    <p:sldId id="320" r:id="rId29"/>
    <p:sldId id="321" r:id="rId30"/>
    <p:sldId id="322" r:id="rId31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A7A7"/>
    <a:srgbClr val="FF5050"/>
    <a:srgbClr val="FF0080"/>
    <a:srgbClr val="191919"/>
    <a:srgbClr val="F2FDF7"/>
    <a:srgbClr val="800040"/>
    <a:srgbClr val="5D7E9D"/>
    <a:srgbClr val="FFFDDD"/>
    <a:srgbClr val="CEC3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50" d="100"/>
          <a:sy n="50" d="100"/>
        </p:scale>
        <p:origin x="684" y="4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8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4" y="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4" y="883158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6" y="2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1" y="4415791"/>
            <a:ext cx="548640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6" y="8829967"/>
            <a:ext cx="297180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Don't include the second Space-time tradeoffs slide</a:t>
            </a:r>
            <a:r>
              <a:rPr lang="en-US" baseline="0" dirty="0" smtClean="0"/>
              <a:t> in the on-line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79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 them to</a:t>
            </a:r>
            <a:r>
              <a:rPr lang="en-US" baseline="0" dirty="0" smtClean="0"/>
              <a:t> groups of three to discuss this.</a:t>
            </a:r>
          </a:p>
          <a:p>
            <a:endParaRPr lang="en-US" dirty="0" smtClean="0"/>
          </a:p>
          <a:p>
            <a:r>
              <a:rPr lang="en-US" dirty="0" smtClean="0"/>
              <a:t>3 main issues:</a:t>
            </a:r>
          </a:p>
          <a:p>
            <a:r>
              <a:rPr lang="en-US" dirty="0" smtClean="0"/>
              <a:t>table size, hash function, collision resolution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798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 them to</a:t>
            </a:r>
            <a:r>
              <a:rPr lang="en-US" baseline="0" dirty="0" smtClean="0"/>
              <a:t> groups of three to discuss this.</a:t>
            </a:r>
          </a:p>
          <a:p>
            <a:endParaRPr lang="en-US" dirty="0" smtClean="0"/>
          </a:p>
          <a:p>
            <a:r>
              <a:rPr lang="en-US" dirty="0" smtClean="0"/>
              <a:t>3 main issues:</a:t>
            </a:r>
          </a:p>
          <a:p>
            <a:r>
              <a:rPr lang="en-US" dirty="0" smtClean="0"/>
              <a:t>table size, hash function, collision resolution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223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Linear</a:t>
            </a:r>
            <a:r>
              <a:rPr lang="en-US" baseline="0" dirty="0" smtClean="0"/>
              <a:t> probing analysis:  </a:t>
            </a:r>
          </a:p>
          <a:p>
            <a:r>
              <a:rPr lang="en-US" baseline="0" dirty="0" smtClean="0"/>
              <a:t>Successful: (1 + 1/(1 – lambda)) / 2</a:t>
            </a:r>
          </a:p>
          <a:p>
            <a:r>
              <a:rPr lang="en-US" baseline="0" dirty="0" smtClean="0"/>
              <a:t>Unsuccessful:  (1 + 1/(1-lambda)^2) / 2</a:t>
            </a:r>
          </a:p>
          <a:p>
            <a:endParaRPr lang="en-US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rgbClr val="0000FF"/>
                </a:solidFill>
              </a:rPr>
              <a:t>Answer student questions on Q1 before going on to Q2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0233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38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591EA-7105-4E43-863E-733DD4FC48D4}" type="slidenum">
              <a:rPr lang="en-US"/>
              <a:pPr/>
              <a:t>16</a:t>
            </a:fld>
            <a:endParaRPr lang="en-US"/>
          </a:p>
        </p:txBody>
      </p:sp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1562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</a:t>
            </a:r>
            <a:r>
              <a:rPr lang="en-US" dirty="0" err="1" smtClean="0"/>
              <a:t>i≠j</a:t>
            </a:r>
            <a:r>
              <a:rPr lang="en-US" dirty="0" smtClean="0"/>
              <a:t>, and H + i</a:t>
            </a:r>
            <a:r>
              <a:rPr lang="en-US" baseline="30000" dirty="0" smtClean="0"/>
              <a:t>2</a:t>
            </a:r>
            <a:r>
              <a:rPr lang="en-US" dirty="0" smtClean="0"/>
              <a:t> (mod P)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</a:p>
          <a:p>
            <a:r>
              <a:rPr lang="en-US" dirty="0" smtClean="0"/>
              <a:t>Then</a:t>
            </a:r>
            <a:r>
              <a:rPr lang="en-US" baseline="0" dirty="0" smtClean="0"/>
              <a:t> (H </a:t>
            </a:r>
            <a:r>
              <a:rPr lang="en-US" dirty="0" smtClean="0"/>
              <a:t>+ i</a:t>
            </a:r>
            <a:r>
              <a:rPr lang="en-US" baseline="30000" dirty="0" smtClean="0"/>
              <a:t>2</a:t>
            </a:r>
            <a:r>
              <a:rPr lang="en-US" baseline="0" dirty="0" smtClean="0"/>
              <a:t>) -(H </a:t>
            </a:r>
            <a:r>
              <a:rPr lang="en-US" dirty="0" smtClean="0"/>
              <a:t>+ j</a:t>
            </a:r>
            <a:r>
              <a:rPr lang="en-US" baseline="30000" dirty="0" smtClean="0"/>
              <a:t>2</a:t>
            </a:r>
            <a:r>
              <a:rPr lang="en-US" baseline="0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-j)(</a:t>
            </a:r>
            <a:r>
              <a:rPr lang="en-US" dirty="0" err="1" smtClean="0"/>
              <a:t>i+j</a:t>
            </a:r>
            <a:r>
              <a:rPr lang="en-US" dirty="0" smtClean="0"/>
              <a:t>) </a:t>
            </a:r>
            <a:r>
              <a:rPr lang="en-US" dirty="0" smtClean="0">
                <a:sym typeface="Symbol"/>
              </a:rPr>
              <a:t></a:t>
            </a:r>
            <a:r>
              <a:rPr lang="en-US" baseline="0" dirty="0" smtClean="0">
                <a:sym typeface="Symbol"/>
              </a:rPr>
              <a:t> </a:t>
            </a:r>
            <a:r>
              <a:rPr lang="en-US" dirty="0" smtClean="0"/>
              <a:t>0 (mod P).  But </a:t>
            </a:r>
            <a:r>
              <a:rPr lang="en-US" dirty="0" smtClean="0"/>
              <a:t>0</a:t>
            </a:r>
            <a:r>
              <a:rPr lang="en-US" baseline="0" dirty="0" smtClean="0"/>
              <a:t> </a:t>
            </a:r>
            <a:r>
              <a:rPr lang="en-US" baseline="0" dirty="0" smtClean="0"/>
              <a:t>&lt; (i + j) &lt; P, so i=j, a contradiction.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76769E-C829-4283-B80E-CB90D995C29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307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3510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387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240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108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9036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mostly look at </a:t>
            </a:r>
            <a:r>
              <a:rPr lang="en-US" baseline="0" dirty="0" err="1" smtClean="0"/>
              <a:t>Horspool</a:t>
            </a:r>
            <a:r>
              <a:rPr lang="en-US" baseline="0" dirty="0" smtClean="0"/>
              <a:t> as a bridge to understanding Boyer-Moore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873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494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Tell students to think about how far we can shift.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13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It's O(n).</a:t>
            </a:r>
          </a:p>
          <a:p>
            <a:endParaRPr lang="en-US" dirty="0" smtClean="0"/>
          </a:p>
          <a:p>
            <a:r>
              <a:rPr lang="en-US" dirty="0" smtClean="0"/>
              <a:t>It involves a representation change.</a:t>
            </a:r>
          </a:p>
          <a:p>
            <a:endParaRPr lang="en-US" dirty="0" smtClean="0"/>
          </a:p>
          <a:p>
            <a:r>
              <a:rPr lang="en-US" dirty="0" smtClean="0"/>
              <a:t>Instead of </a:t>
            </a:r>
            <a:r>
              <a:rPr lang="en-US" dirty="0" err="1" smtClean="0"/>
              <a:t>anx^n</a:t>
            </a:r>
            <a:r>
              <a:rPr lang="en-US" dirty="0" smtClean="0"/>
              <a:t> + an-1x^n-1 ….  + a1x + a0  we write</a:t>
            </a:r>
          </a:p>
          <a:p>
            <a:endParaRPr lang="en-US" dirty="0" smtClean="0"/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)x + a</a:t>
            </a:r>
            <a:r>
              <a:rPr lang="en-US" baseline="-25000" dirty="0" smtClean="0"/>
              <a:t>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26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333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 = 12 = 2 2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 = 18 = 2 3 3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= 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LCM = 36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GCD * LCM = 6 * 36 = 216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15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should be review fm 230</a:t>
            </a:r>
          </a:p>
          <a:p>
            <a:endParaRPr lang="en-US" dirty="0" smtClean="0"/>
          </a:p>
          <a:p>
            <a:r>
              <a:rPr lang="en-US" dirty="0" smtClean="0"/>
              <a:t>Take the square of the matrix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7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86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57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01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7-Graphs-HashTables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auckland.ac.nz/software/AlgAnim/hash_tables.html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7-Graphs-HashTables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oneweb.utc.edu/~Christopher-Mawata/petersen2/lesson7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24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3878282"/>
            <a:ext cx="609600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Space-time tradeoffs </a:t>
            </a:r>
          </a:p>
          <a:p>
            <a:endParaRPr lang="en-US" sz="2800" b="1" dirty="0"/>
          </a:p>
          <a:p>
            <a:r>
              <a:rPr lang="en-US" sz="2800" b="1" smtClean="0"/>
              <a:t>Hash tables </a:t>
            </a:r>
            <a:r>
              <a:rPr lang="en-US" sz="2800" b="1" dirty="0" smtClean="0"/>
              <a:t>review 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String search algorithms intro</a:t>
            </a:r>
            <a:br>
              <a:rPr lang="en-US" sz="2800" b="1" dirty="0" smtClean="0"/>
            </a:br>
            <a:endParaRPr lang="en-US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(quiz question)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Binary heap </a:t>
            </a:r>
            <a:r>
              <a:rPr lang="en-US" i="1" dirty="0" err="1" smtClean="0"/>
              <a:t>vs</a:t>
            </a:r>
            <a:r>
              <a:rPr lang="en-US" dirty="0" smtClean="0"/>
              <a:t> simple sorted array. Uses one extra array position</a:t>
            </a:r>
          </a:p>
          <a:p>
            <a:pPr lvl="1"/>
            <a:r>
              <a:rPr lang="en-US" dirty="0" smtClean="0"/>
              <a:t>Merge sort</a:t>
            </a:r>
          </a:p>
          <a:p>
            <a:pPr lvl="1"/>
            <a:r>
              <a:rPr lang="en-US" dirty="0"/>
              <a:t>Sorting by counting</a:t>
            </a:r>
          </a:p>
          <a:p>
            <a:pPr lvl="1"/>
            <a:r>
              <a:rPr lang="en-US" dirty="0" smtClean="0"/>
              <a:t>Radix sort and Bucket Sort</a:t>
            </a:r>
          </a:p>
          <a:p>
            <a:pPr lvl="1"/>
            <a:r>
              <a:rPr lang="en-US" dirty="0" smtClean="0"/>
              <a:t>Anagram finder</a:t>
            </a:r>
          </a:p>
          <a:p>
            <a:pPr lvl="1"/>
            <a:r>
              <a:rPr lang="en-US" dirty="0" smtClean="0"/>
              <a:t>Binary Search Tree (extra space for the pointers)</a:t>
            </a:r>
          </a:p>
          <a:p>
            <a:pPr lvl="1"/>
            <a:r>
              <a:rPr lang="en-US" dirty="0" smtClean="0"/>
              <a:t>AVL Tree (extra space for the balance code)</a:t>
            </a:r>
          </a:p>
        </p:txBody>
      </p:sp>
    </p:spTree>
    <p:extLst>
      <p:ext uri="{BB962C8B-B14F-4D97-AF65-F5344CB8AC3E}">
        <p14:creationId xmlns:p14="http://schemas.microsoft.com/office/powerpoint/2010/main" val="327263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 Implementation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Quick Review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432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Table </a:t>
            </a:r>
            <a:r>
              <a:rPr lang="en-US" dirty="0"/>
              <a:t>Review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55431"/>
            <a:ext cx="85344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Section 7.4 of Levitin </a:t>
            </a:r>
            <a:endParaRPr lang="en-US" dirty="0" smtClean="0"/>
          </a:p>
          <a:p>
            <a:r>
              <a:rPr lang="en-US" dirty="0" smtClean="0"/>
              <a:t>Excellent </a:t>
            </a:r>
            <a:r>
              <a:rPr lang="en-US" dirty="0"/>
              <a:t>detailed reference: Weiss Chapter </a:t>
            </a:r>
            <a:r>
              <a:rPr lang="en-US" dirty="0" smtClean="0"/>
              <a:t>20.</a:t>
            </a:r>
          </a:p>
          <a:p>
            <a:r>
              <a:rPr lang="en-US" dirty="0" smtClean="0"/>
              <a:t>Covered in 230</a:t>
            </a:r>
          </a:p>
          <a:p>
            <a:pPr lvl="1"/>
            <a:r>
              <a:rPr lang="en-US" dirty="0" smtClean="0"/>
              <a:t>Both versions of the course</a:t>
            </a:r>
          </a:p>
          <a:p>
            <a:pPr lvl="1"/>
            <a:r>
              <a:rPr lang="en-US" dirty="0" smtClean="0"/>
              <a:t>A link to one version:  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www.rose-hulman.edu/class/csse/csse230/201230/Slides/17-Graphs-HashTables.pdf</a:t>
            </a:r>
            <a:endParaRPr lang="en-US" dirty="0" smtClean="0"/>
          </a:p>
          <a:p>
            <a:r>
              <a:rPr lang="en-US" dirty="0" smtClean="0"/>
              <a:t>Three questions on today's handout guide you through a quick review; </a:t>
            </a:r>
            <a:r>
              <a:rPr lang="en-US" dirty="0" smtClean="0">
                <a:solidFill>
                  <a:srgbClr val="FF0000"/>
                </a:solidFill>
              </a:rPr>
              <a:t>the above link may be helpful</a:t>
            </a:r>
            <a:r>
              <a:rPr lang="en-US" dirty="0" smtClean="0"/>
              <a:t>.  Do it with two other students.  20 minutes.</a:t>
            </a:r>
          </a:p>
          <a:p>
            <a:r>
              <a:rPr lang="en-US" dirty="0" smtClean="0"/>
              <a:t>Then we will prove a property of quadratic probing that is described in 230 but seldom proved there.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3553" y="5629870"/>
            <a:ext cx="6934200" cy="923330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If you don't understand the effects  of clustering, you might find the animation that is linked from </a:t>
            </a:r>
            <a:r>
              <a:rPr lang="en-US" dirty="0" smtClean="0"/>
              <a:t>this page to </a:t>
            </a:r>
            <a:r>
              <a:rPr lang="en-US" dirty="0"/>
              <a:t>be especially helpful.</a:t>
            </a:r>
          </a:p>
          <a:p>
            <a:r>
              <a:rPr lang="en-US" dirty="0" smtClean="0"/>
              <a:t>: </a:t>
            </a: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www.cs.auckland.ac.nz/software/AlgAnim/hash_tables.html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8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Review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What problem do we try to solve by hashing?</a:t>
            </a:r>
          </a:p>
          <a:p>
            <a:r>
              <a:rPr lang="en-US" dirty="0" smtClean="0"/>
              <a:t>What is the general idea of how hashing works?</a:t>
            </a:r>
          </a:p>
          <a:p>
            <a:r>
              <a:rPr lang="en-US" dirty="0" smtClean="0"/>
              <a:t>Why does it fit into Chapter 7 (space-time tradeoffs)?</a:t>
            </a:r>
          </a:p>
          <a:p>
            <a:r>
              <a:rPr lang="en-US" dirty="0" smtClean="0"/>
              <a:t>What are the main issues to be addressed when discussing  hashing implementation?</a:t>
            </a:r>
          </a:p>
          <a:p>
            <a:r>
              <a:rPr lang="en-US" dirty="0" smtClean="0"/>
              <a:t>How to choose between a hash table and a binary search tree?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609600"/>
            <a:ext cx="8610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FF0000"/>
                </a:solidFill>
              </a:rPr>
              <a:t>Discuss the following questions in a group of three students</a:t>
            </a:r>
            <a:endParaRPr lang="en-US" sz="2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05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and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If any of this terminology is unfamiliar, you should look it up</a:t>
            </a:r>
          </a:p>
          <a:p>
            <a:r>
              <a:rPr lang="en-US" dirty="0" smtClean="0"/>
              <a:t>collision</a:t>
            </a:r>
          </a:p>
          <a:p>
            <a:r>
              <a:rPr lang="en-US" dirty="0" smtClean="0"/>
              <a:t>load factor (</a:t>
            </a:r>
            <a:r>
              <a:rPr lang="en-US" dirty="0" smtClean="0">
                <a:sym typeface="Symbol"/>
              </a:rPr>
              <a:t></a:t>
            </a:r>
            <a:r>
              <a:rPr lang="en-US" dirty="0">
                <a:sym typeface="Symbol"/>
              </a:rPr>
              <a:t>) </a:t>
            </a:r>
            <a:endParaRPr lang="en-US" dirty="0" smtClean="0">
              <a:sym typeface="Symbol"/>
            </a:endParaRPr>
          </a:p>
          <a:p>
            <a:r>
              <a:rPr lang="en-US" dirty="0" smtClean="0"/>
              <a:t>perfect </a:t>
            </a:r>
            <a:r>
              <a:rPr lang="en-US" dirty="0"/>
              <a:t>hash function</a:t>
            </a:r>
            <a:endParaRPr lang="en-US" dirty="0" smtClean="0">
              <a:sym typeface="Symbol"/>
            </a:endParaRPr>
          </a:p>
          <a:p>
            <a:r>
              <a:rPr lang="en-US" dirty="0">
                <a:sym typeface="Symbol"/>
              </a:rPr>
              <a:t>open </a:t>
            </a:r>
            <a:r>
              <a:rPr lang="en-US" dirty="0" smtClean="0">
                <a:sym typeface="Symbol"/>
              </a:rPr>
              <a:t>addressing</a:t>
            </a:r>
          </a:p>
          <a:p>
            <a:pPr lvl="1"/>
            <a:r>
              <a:rPr lang="en-US" dirty="0" smtClean="0">
                <a:sym typeface="Symbol"/>
              </a:rPr>
              <a:t>linear </a:t>
            </a:r>
            <a:r>
              <a:rPr lang="en-US" dirty="0">
                <a:sym typeface="Symbol"/>
              </a:rPr>
              <a:t>probing</a:t>
            </a:r>
          </a:p>
          <a:p>
            <a:pPr lvl="1"/>
            <a:r>
              <a:rPr lang="en-US" dirty="0">
                <a:sym typeface="Symbol"/>
              </a:rPr>
              <a:t>cluster</a:t>
            </a:r>
          </a:p>
          <a:p>
            <a:pPr lvl="1"/>
            <a:r>
              <a:rPr lang="en-US" dirty="0">
                <a:sym typeface="Symbol"/>
              </a:rPr>
              <a:t>quadratic probing</a:t>
            </a:r>
          </a:p>
          <a:p>
            <a:pPr lvl="1"/>
            <a:r>
              <a:rPr lang="en-US" dirty="0">
                <a:sym typeface="Symbol"/>
              </a:rPr>
              <a:t>rehashing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separate chaining</a:t>
            </a:r>
            <a:endParaRPr lang="en-US" dirty="0" smtClean="0"/>
          </a:p>
          <a:p>
            <a:endParaRPr lang="en-US" dirty="0" smtClean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595819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Hashing Details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 be found on this page:</a:t>
            </a:r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www.rose-hulman.edu/class/csse/csse230/201230/Slides/17-Graphs-HashTables.pdf</a:t>
            </a:r>
            <a:endParaRPr lang="en-US" dirty="0" smtClean="0"/>
          </a:p>
          <a:p>
            <a:r>
              <a:rPr lang="en-US" dirty="0" smtClean="0"/>
              <a:t>Similar to Weiss's presentation</a:t>
            </a:r>
          </a:p>
          <a:p>
            <a:r>
              <a:rPr lang="en-US" dirty="0" smtClean="0"/>
              <a:t>They are linked from here in case you didn't "get it" the first time in CSSE230.</a:t>
            </a:r>
          </a:p>
          <a:p>
            <a:r>
              <a:rPr lang="en-US" dirty="0" smtClean="0"/>
              <a:t>We will not go over all of them in detail in class.</a:t>
            </a:r>
          </a:p>
        </p:txBody>
      </p:sp>
    </p:spTree>
    <p:extLst>
      <p:ext uri="{BB962C8B-B14F-4D97-AF65-F5344CB8AC3E}">
        <p14:creationId xmlns:p14="http://schemas.microsoft.com/office/powerpoint/2010/main" val="3418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3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With linear probing, if there is a collision at H, we </a:t>
            </a:r>
            <a:r>
              <a:rPr lang="en-US" dirty="0" smtClean="0"/>
              <a:t>try H, H+1, </a:t>
            </a:r>
            <a:r>
              <a:rPr lang="en-US" dirty="0"/>
              <a:t>H+2, H+3</a:t>
            </a:r>
            <a:r>
              <a:rPr lang="en-US" dirty="0" smtClean="0"/>
              <a:t>, ... (all modulo  the table size) until </a:t>
            </a:r>
            <a:r>
              <a:rPr lang="en-US" dirty="0"/>
              <a:t>we find an empty spot.  </a:t>
            </a:r>
          </a:p>
          <a:p>
            <a:pPr lvl="1"/>
            <a:r>
              <a:rPr lang="en-US" dirty="0"/>
              <a:t>Causes (primary) clustering</a:t>
            </a:r>
          </a:p>
          <a:p>
            <a:r>
              <a:rPr lang="en-US" dirty="0"/>
              <a:t>With quadratic probing, we </a:t>
            </a:r>
            <a:r>
              <a:rPr lang="en-US" dirty="0" smtClean="0"/>
              <a:t>try H, </a:t>
            </a:r>
            <a:r>
              <a:rPr lang="en-US" dirty="0"/>
              <a:t>H+1</a:t>
            </a:r>
            <a:r>
              <a:rPr lang="en-US" baseline="30000" dirty="0"/>
              <a:t>2</a:t>
            </a:r>
            <a:r>
              <a:rPr lang="en-US" dirty="0"/>
              <a:t>. H+2</a:t>
            </a:r>
            <a:r>
              <a:rPr lang="en-US" baseline="30000" dirty="0"/>
              <a:t>2</a:t>
            </a:r>
            <a:r>
              <a:rPr lang="en-US" dirty="0"/>
              <a:t>, H+3</a:t>
            </a:r>
            <a:r>
              <a:rPr lang="en-US" baseline="30000" dirty="0"/>
              <a:t>2</a:t>
            </a:r>
            <a:r>
              <a:rPr lang="en-US" dirty="0" smtClean="0"/>
              <a:t>,  ...  </a:t>
            </a:r>
            <a:endParaRPr lang="en-US" dirty="0"/>
          </a:p>
          <a:p>
            <a:pPr lvl="1"/>
            <a:r>
              <a:rPr lang="en-US" dirty="0"/>
              <a:t>Eliminates primary clustering, but can cause secondary clustering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Is it possible that it misses some available array positions?</a:t>
            </a:r>
          </a:p>
          <a:p>
            <a:pPr lvl="1"/>
            <a:r>
              <a:rPr lang="en-US" dirty="0" err="1" smtClean="0"/>
              <a:t>I.e</a:t>
            </a:r>
            <a:r>
              <a:rPr lang="en-US" dirty="0" smtClean="0"/>
              <a:t>  it repeats the same positions over and over, while never probing some other positions? </a:t>
            </a:r>
            <a:endParaRPr lang="en-US" dirty="0"/>
          </a:p>
        </p:txBody>
      </p:sp>
      <p:sp>
        <p:nvSpPr>
          <p:cNvPr id="86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Collision Resolution: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22130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940491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Choose a prime number for the array size, then …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 smtClean="0"/>
              <a:t>If the array is not more than half full, finding a place to do an insertion is guaranteed ,  </a:t>
            </a:r>
            <a:r>
              <a:rPr lang="en-US" dirty="0"/>
              <a:t>and no cell </a:t>
            </a:r>
            <a:r>
              <a:rPr lang="en-US" dirty="0" smtClean="0"/>
              <a:t>is probed twice before finding it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Suppose the array size is P, a prime number greater than 3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Show by contradiction that if i and j are ≤ ⌊P/2⌋, </a:t>
            </a:r>
            <a:r>
              <a:rPr lang="en-US" dirty="0" smtClean="0"/>
              <a:t>and if </a:t>
            </a:r>
            <a:r>
              <a:rPr lang="en-US" dirty="0" err="1" smtClean="0"/>
              <a:t>i≠j</a:t>
            </a:r>
            <a:r>
              <a:rPr lang="en-US" dirty="0" smtClean="0"/>
              <a:t>, then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dirty="0"/>
              <a:t> </a:t>
            </a:r>
            <a:r>
              <a:rPr lang="en-US" dirty="0" smtClean="0"/>
              <a:t>     H + i</a:t>
            </a:r>
            <a:r>
              <a:rPr lang="en-US" baseline="30000" dirty="0" smtClean="0"/>
              <a:t>2</a:t>
            </a:r>
            <a:r>
              <a:rPr lang="en-US" dirty="0" smtClean="0"/>
              <a:t> (mod P) ≢ H + j</a:t>
            </a:r>
            <a:r>
              <a:rPr lang="en-US" baseline="30000" dirty="0" smtClean="0"/>
              <a:t>2</a:t>
            </a:r>
            <a:r>
              <a:rPr lang="en-US" dirty="0" smtClean="0"/>
              <a:t> (mod P).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b="1" dirty="0">
                <a:solidFill>
                  <a:srgbClr val="FF0000"/>
                </a:solidFill>
              </a:rPr>
              <a:t>Use </a:t>
            </a:r>
            <a:r>
              <a:rPr lang="en-US" b="1" dirty="0" smtClean="0">
                <a:solidFill>
                  <a:srgbClr val="FF0000"/>
                </a:solidFill>
              </a:rPr>
              <a:t>an algebraic </a:t>
            </a:r>
            <a:r>
              <a:rPr lang="en-US" b="1" dirty="0">
                <a:solidFill>
                  <a:srgbClr val="FF0000"/>
                </a:solidFill>
              </a:rPr>
              <a:t>trick to calculate next </a:t>
            </a:r>
            <a:r>
              <a:rPr lang="en-US" b="1" dirty="0" smtClean="0">
                <a:solidFill>
                  <a:srgbClr val="FF0000"/>
                </a:solidFill>
              </a:rPr>
              <a:t>index</a:t>
            </a:r>
            <a:endParaRPr lang="en-US" dirty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en-US" dirty="0"/>
              <a:t>Replaces mod and general multiplication with subtraction and a bit shift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Difference between successive probes: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H + (i+1)</a:t>
            </a:r>
            <a:r>
              <a:rPr lang="en-US" baseline="30000" dirty="0" smtClean="0"/>
              <a:t>2 = </a:t>
            </a:r>
            <a:r>
              <a:rPr lang="en-US" dirty="0" smtClean="0"/>
              <a:t> H + i</a:t>
            </a:r>
            <a:r>
              <a:rPr lang="en-US" baseline="30000" dirty="0" smtClean="0"/>
              <a:t>2</a:t>
            </a:r>
            <a:r>
              <a:rPr lang="en-US" dirty="0" smtClean="0"/>
              <a:t> + (2i+1</a:t>
            </a:r>
            <a:r>
              <a:rPr lang="en-US" sz="2100" dirty="0"/>
              <a:t>)</a:t>
            </a:r>
            <a:r>
              <a:rPr lang="en-US" sz="2100" dirty="0" smtClean="0"/>
              <a:t>       [can use a bit-shift for the multiplication].</a:t>
            </a:r>
          </a:p>
          <a:p>
            <a:pPr lvl="2">
              <a:lnSpc>
                <a:spcPct val="110000"/>
              </a:lnSpc>
            </a:pPr>
            <a:r>
              <a:rPr lang="en-US" sz="2100" dirty="0" err="1" smtClean="0"/>
              <a:t>nextProbe</a:t>
            </a:r>
            <a:r>
              <a:rPr lang="en-US" sz="2100" dirty="0" smtClean="0"/>
              <a:t> =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+ (2i+1); </a:t>
            </a:r>
            <a:br>
              <a:rPr lang="en-US" sz="2100" dirty="0" smtClean="0"/>
            </a:br>
            <a:r>
              <a:rPr lang="en-US" sz="2100" dirty="0" smtClean="0"/>
              <a:t>if (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&gt;= P) </a:t>
            </a:r>
            <a:r>
              <a:rPr lang="en-US" sz="2100" dirty="0" err="1" smtClean="0"/>
              <a:t>nextProbe</a:t>
            </a:r>
            <a:r>
              <a:rPr lang="en-US" sz="2100" dirty="0" smtClean="0"/>
              <a:t>  -= P;     </a:t>
            </a:r>
          </a:p>
        </p:txBody>
      </p:sp>
      <p:sp>
        <p:nvSpPr>
          <p:cNvPr id="95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Hints </a:t>
            </a:r>
            <a:r>
              <a:rPr lang="en-US" dirty="0" smtClean="0"/>
              <a:t>for quadratic </a:t>
            </a:r>
            <a:r>
              <a:rPr lang="en-US" dirty="0"/>
              <a:t>probing</a:t>
            </a:r>
          </a:p>
        </p:txBody>
      </p:sp>
    </p:spTree>
    <p:extLst>
      <p:ext uri="{BB962C8B-B14F-4D97-AF65-F5344CB8AC3E}">
        <p14:creationId xmlns:p14="http://schemas.microsoft.com/office/powerpoint/2010/main" val="101217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one has been able to analyze it</a:t>
            </a:r>
          </a:p>
          <a:p>
            <a:r>
              <a:rPr lang="en-US" dirty="0" smtClean="0"/>
              <a:t>Experimental data shows that it works well</a:t>
            </a:r>
          </a:p>
          <a:p>
            <a:pPr lvl="1"/>
            <a:r>
              <a:rPr lang="en-US" dirty="0" smtClean="0"/>
              <a:t>Provided that the array size is prime, and is the table is less than half full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Quadratic probing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r>
              <a:rPr lang="en-US" dirty="0" smtClean="0"/>
              <a:t>Hashing </a:t>
            </a:r>
            <a:r>
              <a:rPr lang="en-US" dirty="0" smtClean="0"/>
              <a:t>Highlights (consider this later)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We cover this pretty thoroughly in CSSE 230, and Levitin does a good job of reviewing it concisely, so I'll have you read it on your own (section 7.3).</a:t>
            </a:r>
          </a:p>
          <a:p>
            <a:r>
              <a:rPr lang="en-US" dirty="0" smtClean="0"/>
              <a:t>On the next slides you'll find a list of things you should know (some of them expressed here as questions)</a:t>
            </a:r>
          </a:p>
          <a:p>
            <a:r>
              <a:rPr lang="en-US" dirty="0" smtClean="0"/>
              <a:t>Details in Levitin section 7.3 and Weiss chapter 20.   </a:t>
            </a:r>
          </a:p>
          <a:p>
            <a:r>
              <a:rPr lang="en-US" dirty="0" smtClean="0"/>
              <a:t>Outline of what you need to know is on the next slides.</a:t>
            </a:r>
          </a:p>
          <a:p>
            <a:r>
              <a:rPr lang="en-US" dirty="0" smtClean="0"/>
              <a:t>Will not cover them in great detail in class, since they are typically covered well in 230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7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we did last time in Section 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did not get to them in other sections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853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– You should know, part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80" y="12192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Hash table logically contains key-value pairs.</a:t>
            </a:r>
          </a:p>
          <a:p>
            <a:r>
              <a:rPr lang="en-US" dirty="0" smtClean="0"/>
              <a:t>Represented as an array of size m.  H[0..m-1]</a:t>
            </a:r>
            <a:br>
              <a:rPr lang="en-US" dirty="0" smtClean="0"/>
            </a:br>
            <a:r>
              <a:rPr lang="en-US" dirty="0" smtClean="0"/>
              <a:t>Typically m is larger than the number of pairs currently in the table.</a:t>
            </a:r>
          </a:p>
          <a:p>
            <a:r>
              <a:rPr lang="en-US" dirty="0" smtClean="0"/>
              <a:t>Hash function h(K) takes key K to a number in range 0..m</a:t>
            </a:r>
          </a:p>
          <a:p>
            <a:r>
              <a:rPr lang="en-US" dirty="0" smtClean="0"/>
              <a:t>Hash function goals:</a:t>
            </a:r>
          </a:p>
          <a:p>
            <a:pPr lvl="1"/>
            <a:r>
              <a:rPr lang="en-US" dirty="0" smtClean="0"/>
              <a:t>Distribute keys as evenly as possible in the table.</a:t>
            </a:r>
          </a:p>
          <a:p>
            <a:pPr lvl="1"/>
            <a:r>
              <a:rPr lang="en-US" dirty="0" smtClean="0"/>
              <a:t>Easy to compute.  </a:t>
            </a:r>
          </a:p>
          <a:p>
            <a:pPr lvl="1"/>
            <a:r>
              <a:rPr lang="en-US" dirty="0" smtClean="0"/>
              <a:t>Does not require m to be a lot larger than the number of keys in the table.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0789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Load factor: ratio of used table slots to total table slots.  </a:t>
            </a:r>
          </a:p>
          <a:p>
            <a:pPr lvl="1"/>
            <a:r>
              <a:rPr lang="en-US" dirty="0" smtClean="0"/>
              <a:t>Smaller </a:t>
            </a: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better time efficiency (fewer collisions)</a:t>
            </a:r>
          </a:p>
          <a:p>
            <a:pPr lvl="1"/>
            <a:r>
              <a:rPr lang="en-US" dirty="0" smtClean="0"/>
              <a:t>Larger   </a:t>
            </a:r>
            <a:r>
              <a:rPr lang="en-US" dirty="0" smtClean="0">
                <a:sym typeface="Wingdings" panose="05000000000000000000" pitchFamily="2" charset="2"/>
              </a:rPr>
              <a:t> better space efficiency</a:t>
            </a:r>
            <a:endParaRPr lang="en-US" dirty="0" smtClean="0"/>
          </a:p>
          <a:p>
            <a:r>
              <a:rPr lang="en-US" dirty="0" smtClean="0"/>
              <a:t>Two main approaches to collision resolution</a:t>
            </a:r>
          </a:p>
          <a:p>
            <a:pPr lvl="1"/>
            <a:r>
              <a:rPr lang="en-US" dirty="0" smtClean="0"/>
              <a:t>Open addressing</a:t>
            </a:r>
          </a:p>
          <a:p>
            <a:pPr lvl="1"/>
            <a:r>
              <a:rPr lang="en-US" dirty="0" smtClean="0"/>
              <a:t>Se</a:t>
            </a:r>
          </a:p>
          <a:p>
            <a:r>
              <a:rPr lang="en-US" dirty="0" smtClean="0"/>
              <a:t>Open addressing basic idea</a:t>
            </a:r>
          </a:p>
          <a:p>
            <a:pPr lvl="1"/>
            <a:r>
              <a:rPr lang="en-US" dirty="0" smtClean="0"/>
              <a:t>When there is a collision during insertion, systematically check later slots (with wraparound) until we find an empty spot.</a:t>
            </a:r>
          </a:p>
          <a:p>
            <a:pPr lvl="1"/>
            <a:r>
              <a:rPr lang="en-US" dirty="0" smtClean="0"/>
              <a:t>When searching, we systematically move through the array in the same way we did upon insertion until </a:t>
            </a:r>
            <a:br>
              <a:rPr lang="en-US" dirty="0" smtClean="0"/>
            </a:br>
            <a:r>
              <a:rPr lang="en-US" dirty="0" smtClean="0"/>
              <a:t>we find the key we are looking for or an empty </a:t>
            </a:r>
            <a:br>
              <a:rPr lang="en-US" dirty="0" smtClean="0"/>
            </a:br>
            <a:r>
              <a:rPr lang="en-US" dirty="0" smtClean="0"/>
              <a:t>slot.</a:t>
            </a:r>
          </a:p>
        </p:txBody>
      </p:sp>
    </p:spTree>
    <p:extLst>
      <p:ext uri="{BB962C8B-B14F-4D97-AF65-F5344CB8AC3E}">
        <p14:creationId xmlns:p14="http://schemas.microsoft.com/office/powerpoint/2010/main" val="24446196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addressing – linear probing</a:t>
            </a:r>
          </a:p>
          <a:p>
            <a:pPr lvl="1"/>
            <a:r>
              <a:rPr lang="en-US" dirty="0" smtClean="0"/>
              <a:t>When there is a collision, check the next cell, then the next one,…,  (with wraparound)</a:t>
            </a:r>
          </a:p>
          <a:p>
            <a:pPr lvl="1"/>
            <a:r>
              <a:rPr lang="en-US" dirty="0" smtClean="0"/>
              <a:t>Let </a:t>
            </a:r>
            <a:r>
              <a:rPr lang="el-GR" dirty="0" smtClean="0"/>
              <a:t>α</a:t>
            </a:r>
            <a:r>
              <a:rPr lang="en-US" dirty="0" smtClean="0"/>
              <a:t> be the load factor, and let S and U be the expected number of probes for successful and </a:t>
            </a:r>
            <a:r>
              <a:rPr lang="en-US" dirty="0" smtClean="0"/>
              <a:t>unsuccessful searches.  Expected values for S and U are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3978952"/>
            <a:ext cx="5334000" cy="248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53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addressing – </a:t>
            </a:r>
            <a:r>
              <a:rPr lang="en-US" dirty="0" smtClean="0"/>
              <a:t>double hashing</a:t>
            </a:r>
            <a:endParaRPr lang="en-US" dirty="0" smtClean="0"/>
          </a:p>
          <a:p>
            <a:pPr lvl="1"/>
            <a:r>
              <a:rPr lang="en-US" dirty="0" smtClean="0"/>
              <a:t>When there is a collision, </a:t>
            </a:r>
            <a:r>
              <a:rPr lang="en-US" dirty="0" smtClean="0"/>
              <a:t>use another hash function s(K) to decide how much to increment by when searching for an empty location in the table</a:t>
            </a:r>
            <a:endParaRPr lang="en-US" dirty="0" smtClean="0"/>
          </a:p>
          <a:p>
            <a:pPr lvl="1"/>
            <a:r>
              <a:rPr lang="en-US" dirty="0" smtClean="0"/>
              <a:t>So we look in H(k), H(k) + s(k), H(k) + 2s(k), …, with everything being done mod m.  </a:t>
            </a:r>
          </a:p>
          <a:p>
            <a:pPr lvl="1"/>
            <a:r>
              <a:rPr lang="en-US" dirty="0" smtClean="0"/>
              <a:t>If we </a:t>
            </a:r>
            <a:r>
              <a:rPr lang="en-US" dirty="0" err="1" smtClean="0"/>
              <a:t>we</a:t>
            </a:r>
            <a:r>
              <a:rPr lang="en-US" dirty="0" smtClean="0"/>
              <a:t> want to utilize all possible array positions, </a:t>
            </a:r>
            <a:r>
              <a:rPr lang="en-US" dirty="0" err="1" smtClean="0"/>
              <a:t>gcd</a:t>
            </a:r>
            <a:r>
              <a:rPr lang="en-US" dirty="0" smtClean="0"/>
              <a:t>(m, s(k)) must be 1.  If m is prime, this will happen.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9755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Hashing – You should know, part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Separate chaining</a:t>
            </a:r>
            <a:endParaRPr lang="en-US" dirty="0" smtClean="0"/>
          </a:p>
          <a:p>
            <a:pPr lvl="1"/>
            <a:r>
              <a:rPr lang="en-US" dirty="0" smtClean="0"/>
              <a:t>Each of the m positions in the array contains a link ot a structure (perhaps a linked list) that can hold multiple values.</a:t>
            </a:r>
          </a:p>
          <a:p>
            <a:pPr lvl="1"/>
            <a:r>
              <a:rPr lang="en-US" dirty="0" smtClean="0"/>
              <a:t>Does not have the clustering problem that can come from open addressing.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For more details, including quadratic probing, see Weiss Chapter 20 or my CSSE 230 slides (linked from the schedule page)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3924925"/>
            <a:ext cx="402336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7495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Search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Search for a string within another string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493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Brute Force String Search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219200"/>
            <a:ext cx="91440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problem:  Search for the first occurrence of a </a:t>
            </a:r>
            <a:r>
              <a:rPr lang="en-US" sz="2800" b="1" dirty="0"/>
              <a:t>pattern</a:t>
            </a:r>
            <a:r>
              <a:rPr lang="en-US" sz="2800" dirty="0"/>
              <a:t> of length m in a </a:t>
            </a:r>
            <a:r>
              <a:rPr lang="en-US" sz="2800" b="1" dirty="0"/>
              <a:t>text</a:t>
            </a:r>
            <a:r>
              <a:rPr lang="en-US" sz="2800" dirty="0"/>
              <a:t> of length n.</a:t>
            </a:r>
          </a:p>
          <a:p>
            <a:r>
              <a:rPr lang="en-US" sz="2800" dirty="0"/>
              <a:t>Usually, m is much smaller than n</a:t>
            </a:r>
            <a:r>
              <a:rPr lang="en-US" sz="2800" dirty="0" smtClean="0"/>
              <a:t>.</a:t>
            </a:r>
          </a:p>
          <a:p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What makes brute force so slow?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When we find a mismatch, we can shift the </a:t>
            </a:r>
            <a:r>
              <a:rPr lang="en-US" sz="2800" i="1" dirty="0" smtClean="0"/>
              <a:t>pattern</a:t>
            </a:r>
            <a:r>
              <a:rPr lang="en-US" sz="2800" dirty="0" smtClean="0"/>
              <a:t> by only one character position in the </a:t>
            </a:r>
            <a:r>
              <a:rPr lang="en-US" sz="2800" i="1" dirty="0" smtClean="0"/>
              <a:t>text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abracadabra</a:t>
            </a:r>
          </a:p>
          <a:p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endParaRPr lang="en-US" sz="15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65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Faster String 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Brute force: </a:t>
            </a:r>
            <a:r>
              <a:rPr lang="en-US" b="1" dirty="0" smtClean="0">
                <a:solidFill>
                  <a:srgbClr val="FF0000"/>
                </a:solidFill>
              </a:rPr>
              <a:t>worst case m(n-m+1) </a:t>
            </a:r>
          </a:p>
          <a:p>
            <a:r>
              <a:rPr lang="en-US" dirty="0" smtClean="0"/>
              <a:t>A little better:</a:t>
            </a:r>
            <a:r>
              <a:rPr lang="en-US" b="1" dirty="0" smtClean="0">
                <a:solidFill>
                  <a:schemeClr val="tx2"/>
                </a:solidFill>
              </a:rPr>
              <a:t> but still </a:t>
            </a:r>
            <a:r>
              <a:rPr lang="az-Cyrl-AZ" b="1" dirty="0" smtClean="0">
                <a:solidFill>
                  <a:schemeClr val="tx2"/>
                </a:solidFill>
                <a:latin typeface="Calibri"/>
              </a:rPr>
              <a:t>Ѳ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(</a:t>
            </a:r>
            <a:r>
              <a:rPr lang="en-US" b="1" dirty="0" err="1" smtClean="0">
                <a:solidFill>
                  <a:schemeClr val="tx2"/>
                </a:solidFill>
                <a:latin typeface="Calibri"/>
              </a:rPr>
              <a:t>mn</a:t>
            </a:r>
            <a:r>
              <a:rPr lang="en-US" b="1" dirty="0" smtClean="0">
                <a:solidFill>
                  <a:schemeClr val="tx2"/>
                </a:solidFill>
                <a:latin typeface="Calibri"/>
              </a:rPr>
              <a:t>) on average</a:t>
            </a:r>
          </a:p>
          <a:p>
            <a:pPr lvl="1"/>
            <a:r>
              <a:rPr lang="en-US" b="1" dirty="0" smtClean="0">
                <a:solidFill>
                  <a:schemeClr val="accent4"/>
                </a:solidFill>
                <a:latin typeface="Calibri"/>
              </a:rPr>
              <a:t>Short-circuit the inner loop</a:t>
            </a:r>
            <a:endParaRPr lang="en-US" b="1" dirty="0" smtClean="0">
              <a:solidFill>
                <a:schemeClr val="accent4"/>
              </a:solidFill>
            </a:endParaRPr>
          </a:p>
          <a:p>
            <a:endParaRPr lang="en-US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322" y="2963477"/>
            <a:ext cx="8034196" cy="3056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593120" y="914400"/>
            <a:ext cx="19013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Was a HW problem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20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</a:t>
            </a:r>
            <a:r>
              <a:rPr lang="en-US" smtClean="0"/>
              <a:t>Algorithm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simplified version of the Boyer-Moore algorithm</a:t>
            </a:r>
          </a:p>
          <a:p>
            <a:r>
              <a:rPr lang="en-US" dirty="0" smtClean="0"/>
              <a:t>A good bridge to understanding Boyer-Moore</a:t>
            </a:r>
          </a:p>
          <a:p>
            <a:r>
              <a:rPr lang="en-US" dirty="0" smtClean="0"/>
              <a:t>Published in 1980</a:t>
            </a:r>
          </a:p>
          <a:p>
            <a:r>
              <a:rPr lang="en-US" dirty="0" smtClean="0"/>
              <a:t>What makes brute force so slow?</a:t>
            </a:r>
          </a:p>
          <a:p>
            <a:pPr lvl="1"/>
            <a:r>
              <a:rPr lang="en-US" dirty="0" smtClean="0"/>
              <a:t>When we find a mismatch, we can only shift the pattern to the right by one character position in the text.</a:t>
            </a:r>
          </a:p>
          <a:p>
            <a:pPr lvl="1"/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Text: 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abracadabtabradabracadabcadaxbrabbracadabraxxxxxxabracadabracadabra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Pattern: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abracadab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abracadabra</a:t>
            </a:r>
            <a:br>
              <a:rPr lang="en-US" sz="15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500" dirty="0" smtClean="0">
                <a:solidFill>
                  <a:schemeClr val="accent2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1500" dirty="0" smtClean="0">
                <a:latin typeface="Courier New" pitchFamily="49" charset="0"/>
                <a:cs typeface="Courier New" pitchFamily="49" charset="0"/>
              </a:rPr>
              <a:t>bracadabra</a:t>
            </a:r>
          </a:p>
          <a:p>
            <a:r>
              <a:rPr lang="en-US" dirty="0" smtClean="0"/>
              <a:t>Can we shift farther?</a:t>
            </a:r>
            <a:br>
              <a:rPr lang="en-US" dirty="0" smtClean="0"/>
            </a:br>
            <a:r>
              <a:rPr lang="en-US" dirty="0" smtClean="0"/>
              <a:t>Like Boyer-Moore, Horspool does the comparisons in a counter-intuitive order (moves right-to-left </a:t>
            </a:r>
            <a:br>
              <a:rPr lang="en-US" dirty="0" smtClean="0"/>
            </a:br>
            <a:r>
              <a:rPr lang="en-US" dirty="0" smtClean="0"/>
              <a:t>through the pattern)</a:t>
            </a:r>
          </a:p>
          <a:p>
            <a:endParaRPr lang="en-US" sz="19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06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Horspool's</a:t>
            </a:r>
            <a:r>
              <a:rPr lang="en-US" dirty="0" smtClean="0"/>
              <a:t> Main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is a character mismatch, how far can we shift the pattern, with no possibility of missing a match within the text?</a:t>
            </a:r>
          </a:p>
          <a:p>
            <a:r>
              <a:rPr lang="en-US" dirty="0" smtClean="0"/>
              <a:t>What if the last character  in the pattern is compared with a character in the text that does not occur in the pattern at all?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Text:    ... ABCDEFG ...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Pattern:     CSSE473 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2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Horner's </a:t>
            </a:r>
            <a:r>
              <a:rPr lang="en-US" sz="4000" dirty="0" smtClean="0"/>
              <a:t>Rule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involves a representation change.</a:t>
            </a:r>
          </a:p>
          <a:p>
            <a:r>
              <a:rPr lang="en-US" dirty="0" smtClean="0"/>
              <a:t>Instead of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baseline="30000" dirty="0" err="1" smtClean="0"/>
              <a:t>n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x</a:t>
            </a:r>
            <a:r>
              <a:rPr lang="en-US" baseline="30000" dirty="0" smtClean="0"/>
              <a:t>n-1</a:t>
            </a:r>
            <a:r>
              <a:rPr lang="en-US" dirty="0" smtClean="0"/>
              <a:t> + ….  + a</a:t>
            </a:r>
            <a:r>
              <a:rPr lang="en-US" baseline="-25000" dirty="0" smtClean="0"/>
              <a:t>1</a:t>
            </a:r>
            <a:r>
              <a:rPr lang="en-US" dirty="0" smtClean="0"/>
              <a:t>x + a</a:t>
            </a:r>
            <a:r>
              <a:rPr lang="en-US" baseline="-25000" dirty="0" smtClean="0"/>
              <a:t>0</a:t>
            </a:r>
            <a:r>
              <a:rPr lang="en-US" dirty="0" smtClean="0"/>
              <a:t>,  which requires a lot of multiplications, we write</a:t>
            </a:r>
          </a:p>
          <a:p>
            <a:r>
              <a:rPr lang="en-US" dirty="0" smtClean="0"/>
              <a:t>( … 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n</a:t>
            </a:r>
            <a:r>
              <a:rPr lang="en-US" dirty="0" err="1" smtClean="0"/>
              <a:t>x</a:t>
            </a:r>
            <a:r>
              <a:rPr lang="en-US" dirty="0" smtClean="0"/>
              <a:t> + a</a:t>
            </a:r>
            <a:r>
              <a:rPr lang="en-US" baseline="-25000" dirty="0" smtClean="0"/>
              <a:t>n-1</a:t>
            </a:r>
            <a:r>
              <a:rPr lang="en-US" dirty="0" smtClean="0"/>
              <a:t>)x + … +a</a:t>
            </a:r>
            <a:r>
              <a:rPr lang="en-US" baseline="-25000" dirty="0" smtClean="0"/>
              <a:t>1</a:t>
            </a:r>
            <a:r>
              <a:rPr lang="en-US" dirty="0" smtClean="0"/>
              <a:t> )x + a</a:t>
            </a:r>
            <a:r>
              <a:rPr lang="en-US" baseline="-25000" dirty="0" smtClean="0"/>
              <a:t>0</a:t>
            </a:r>
          </a:p>
          <a:p>
            <a:r>
              <a:rPr lang="en-US" dirty="0" smtClean="0"/>
              <a:t>code on next slide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5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Far to Shift?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Look at first (rightmost) character in the part of the text that is compared  to the pattern: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not in the pattern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</a:t>
            </a:r>
            <a:r>
              <a:rPr lang="en-US" b="1" i="1" dirty="0" smtClean="0">
                <a:solidFill>
                  <a:srgbClr val="FF0000"/>
                </a:solidFill>
                <a:latin typeface="Courier New" pitchFamily="49" charset="0"/>
              </a:rPr>
              <a:t>C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.......... </a:t>
            </a:r>
            <a:r>
              <a:rPr lang="en-US" dirty="0" smtClean="0">
                <a:latin typeface="Courier New" pitchFamily="49" charset="0"/>
              </a:rPr>
              <a:t>{</a:t>
            </a:r>
            <a:r>
              <a:rPr lang="en-US" i="1" dirty="0" smtClean="0">
                <a:latin typeface="Courier New" pitchFamily="49" charset="0"/>
              </a:rPr>
              <a:t>C</a:t>
            </a:r>
            <a:r>
              <a:rPr lang="en-US" dirty="0" smtClean="0"/>
              <a:t> not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character is in the pattern (but not the rightmost)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.....O..........</a:t>
            </a:r>
            <a:r>
              <a:rPr lang="en-US" b="1" dirty="0" smtClean="0"/>
              <a:t>(</a:t>
            </a:r>
            <a:r>
              <a:rPr lang="en-US" dirty="0" smtClean="0">
                <a:latin typeface="Courier New" pitchFamily="49" charset="0"/>
              </a:rPr>
              <a:t>O</a:t>
            </a:r>
            <a:r>
              <a:rPr lang="en-US" dirty="0" smtClean="0"/>
              <a:t> occurs once in pattern)</a:t>
            </a:r>
            <a:br>
              <a:rPr lang="en-US" dirty="0" smtClean="0"/>
            </a:br>
            <a:r>
              <a:rPr lang="en-US" dirty="0" smtClean="0">
                <a:latin typeface="Courier New" pitchFamily="49" charset="0"/>
              </a:rPr>
              <a:t>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.....A..........</a:t>
            </a:r>
            <a:r>
              <a:rPr lang="en-US" dirty="0" smtClean="0"/>
              <a:t>(</a:t>
            </a:r>
            <a:r>
              <a:rPr lang="en-US" dirty="0" smtClean="0">
                <a:latin typeface="Courier New" pitchFamily="49" charset="0"/>
              </a:rPr>
              <a:t>A</a:t>
            </a:r>
            <a:r>
              <a:rPr lang="en-US" dirty="0" smtClean="0"/>
              <a:t> occurs twice in pattern)</a:t>
            </a:r>
            <a:endParaRPr lang="en-US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rightmost characters do match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</a:rPr>
              <a:t>.....B......................</a:t>
            </a:r>
            <a:r>
              <a:rPr lang="en-US" dirty="0" smtClean="0">
                <a:latin typeface="Courier New" pitchFamily="49" charset="0"/>
              </a:rPr>
              <a:t>                   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>    </a:t>
            </a:r>
            <a:r>
              <a:rPr lang="en-US" b="1" dirty="0" smtClean="0">
                <a:latin typeface="Courier New" pitchFamily="49" charset="0"/>
              </a:rPr>
              <a:t>BAOBAB</a:t>
            </a:r>
            <a:r>
              <a:rPr lang="en-US" dirty="0" smtClean="0"/>
              <a:t> </a:t>
            </a:r>
            <a:endParaRPr lang="en-US" i="1" dirty="0" smtClean="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 smtClean="0">
                <a:latin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</a:rPr>
            </a:b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6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914400"/>
          </a:xfrm>
        </p:spPr>
        <p:txBody>
          <a:bodyPr/>
          <a:lstStyle/>
          <a:p>
            <a:r>
              <a:rPr lang="en-US" sz="4000" dirty="0" smtClean="0"/>
              <a:t>Horner's </a:t>
            </a:r>
            <a:r>
              <a:rPr lang="en-US" sz="4000" dirty="0" smtClean="0"/>
              <a:t>Rule Code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clearly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(n).</a:t>
            </a:r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086831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6327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Express an instance of a problem in terms of an instance of another problem that we already know how to solve.</a:t>
            </a:r>
          </a:p>
          <a:p>
            <a:r>
              <a:rPr lang="en-US" dirty="0" smtClean="0"/>
              <a:t>There needs to be a one-to-one mapping between problems in the original domain and problems in the new domain.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 In </a:t>
            </a:r>
            <a:r>
              <a:rPr lang="en-US" dirty="0" err="1" smtClean="0"/>
              <a:t>quickhull</a:t>
            </a:r>
            <a:r>
              <a:rPr lang="en-US" dirty="0" smtClean="0"/>
              <a:t>, we reduced the problem of determining whether a point is to the left of a line to the problem of computing a simple 3x3 determinant.</a:t>
            </a:r>
          </a:p>
          <a:p>
            <a:r>
              <a:rPr lang="en-US" b="1" dirty="0" smtClean="0"/>
              <a:t>Example:</a:t>
            </a:r>
            <a:r>
              <a:rPr lang="en-US" dirty="0" smtClean="0"/>
              <a:t> Moldy chocolate problem in HW 9.</a:t>
            </a:r>
            <a:br>
              <a:rPr lang="en-US" dirty="0" smtClean="0"/>
            </a:br>
            <a:r>
              <a:rPr lang="en-US" dirty="0" smtClean="0"/>
              <a:t>The big question: What problem to reduce it to?</a:t>
            </a:r>
            <a:br>
              <a:rPr lang="en-US" dirty="0" smtClean="0"/>
            </a:br>
            <a:r>
              <a:rPr lang="en-US" dirty="0" smtClean="0"/>
              <a:t>(You'll answer that one in the homework)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8058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Least Common Multiple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m and n be integers.  Find their LCM.</a:t>
            </a:r>
          </a:p>
          <a:p>
            <a:r>
              <a:rPr lang="en-US" dirty="0" smtClean="0"/>
              <a:t>Factoring is hard.</a:t>
            </a:r>
          </a:p>
          <a:p>
            <a:r>
              <a:rPr lang="en-US" dirty="0" smtClean="0"/>
              <a:t>But we can reduce the LCM problem to the GCD problem, and then use Euclid's algorithm.</a:t>
            </a:r>
          </a:p>
          <a:p>
            <a:r>
              <a:rPr lang="en-US" dirty="0" smtClean="0"/>
              <a:t>Note that lcm(</a:t>
            </a:r>
            <a:r>
              <a:rPr lang="en-US" dirty="0" err="1" smtClean="0"/>
              <a:t>m,n</a:t>
            </a:r>
            <a:r>
              <a:rPr lang="en-US" dirty="0" smtClean="0"/>
              <a:t>)∙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m,n</a:t>
            </a:r>
            <a:r>
              <a:rPr lang="en-US" dirty="0" smtClean="0"/>
              <a:t>) = </a:t>
            </a:r>
            <a:r>
              <a:rPr lang="en-US" dirty="0" err="1" smtClean="0"/>
              <a:t>m∙n</a:t>
            </a:r>
            <a:endParaRPr lang="en-US" dirty="0" smtClean="0"/>
          </a:p>
          <a:p>
            <a:r>
              <a:rPr lang="en-US" dirty="0" smtClean="0"/>
              <a:t>This makes it easy to find lcm(</a:t>
            </a:r>
            <a:r>
              <a:rPr lang="en-US" dirty="0" err="1" smtClean="0"/>
              <a:t>m,n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6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Paths and Adjacency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can count paths from A to B in a graph by looking at powers of the graph's adjacency matrix.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724400"/>
            <a:ext cx="868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For this example, I used  the applet from </a:t>
            </a:r>
            <a:br>
              <a:rPr lang="en-US" sz="2200" dirty="0" smtClean="0"/>
            </a:br>
            <a:r>
              <a:rPr lang="en-US" sz="2200" dirty="0" smtClean="0">
                <a:hlinkClick r:id="rId3"/>
              </a:rPr>
              <a:t>http://oneweb.utc.edu/~Christopher-Mawata/petersen2/lesson7.htm</a:t>
            </a:r>
            <a:r>
              <a:rPr lang="en-US" sz="2200" dirty="0" smtClean="0"/>
              <a:t>, which is no longer accessible </a:t>
            </a:r>
            <a:endParaRPr lang="en-US" sz="2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35140" y="2400300"/>
            <a:ext cx="930294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60685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Space-time tradeoffs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Sometimes using a little more space saves a lot of time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45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 </a:t>
            </a:r>
            <a:r>
              <a:rPr lang="en-US" dirty="0" err="1" smtClean="0"/>
              <a:t>vs</a:t>
            </a:r>
            <a:r>
              <a:rPr lang="en-US" dirty="0" smtClean="0"/>
              <a:t> time 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we can find a faster algorithm if we are willing to use additional space.</a:t>
            </a:r>
          </a:p>
          <a:p>
            <a:r>
              <a:rPr lang="en-US" dirty="0" smtClean="0"/>
              <a:t>Give some examples </a:t>
            </a:r>
          </a:p>
          <a:p>
            <a:r>
              <a:rPr lang="en-US" dirty="0" smtClean="0"/>
              <a:t>Examples:</a:t>
            </a:r>
          </a:p>
        </p:txBody>
      </p:sp>
    </p:spTree>
    <p:extLst>
      <p:ext uri="{BB962C8B-B14F-4D97-AF65-F5344CB8AC3E}">
        <p14:creationId xmlns:p14="http://schemas.microsoft.com/office/powerpoint/2010/main" val="94053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30424</TotalTime>
  <Words>1940</Words>
  <Application>Microsoft Office PowerPoint</Application>
  <PresentationFormat>On-screen Show (4:3)</PresentationFormat>
  <Paragraphs>252</Paragraphs>
  <Slides>30</Slides>
  <Notes>24</Notes>
  <HiddenSlides>3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Arial Black</vt:lpstr>
      <vt:lpstr>Calibri</vt:lpstr>
      <vt:lpstr>Courier New</vt:lpstr>
      <vt:lpstr>Monotype Sorts</vt:lpstr>
      <vt:lpstr>Symbol</vt:lpstr>
      <vt:lpstr>Wingdings</vt:lpstr>
      <vt:lpstr>Default Design</vt:lpstr>
      <vt:lpstr>PowerPoint Presentation</vt:lpstr>
      <vt:lpstr>Things we did last time in Section 1</vt:lpstr>
      <vt:lpstr>Horner's Rule</vt:lpstr>
      <vt:lpstr>Horner's Rule Code</vt:lpstr>
      <vt:lpstr>Problem Reduction</vt:lpstr>
      <vt:lpstr>Least Common Multiple</vt:lpstr>
      <vt:lpstr>Paths and Adjacency Matrices</vt:lpstr>
      <vt:lpstr>Space-time tradeoffs </vt:lpstr>
      <vt:lpstr>Space vs time tradeoffs</vt:lpstr>
      <vt:lpstr>Space vs time tradeoffs</vt:lpstr>
      <vt:lpstr>Hash Table Implementation</vt:lpstr>
      <vt:lpstr>Hash Table Review </vt:lpstr>
      <vt:lpstr>Hashing Review </vt:lpstr>
      <vt:lpstr>Terminology and analysis</vt:lpstr>
      <vt:lpstr>Some Hashing Details …</vt:lpstr>
      <vt:lpstr>Collision Resolution: Quadratic probing</vt:lpstr>
      <vt:lpstr>Hints for quadratic probing</vt:lpstr>
      <vt:lpstr>Quadratic probing analysis</vt:lpstr>
      <vt:lpstr>Hashing Highlights (consider this later)</vt:lpstr>
      <vt:lpstr>Hashing – You should know, part 1</vt:lpstr>
      <vt:lpstr>Hashing – You should know, part 2</vt:lpstr>
      <vt:lpstr>Hashing – You should know, part 3</vt:lpstr>
      <vt:lpstr>Hashing – You should know, part 4</vt:lpstr>
      <vt:lpstr>Hashing – You should know, part 5</vt:lpstr>
      <vt:lpstr>String Search</vt:lpstr>
      <vt:lpstr>Brute Force String Search Example</vt:lpstr>
      <vt:lpstr>Faster String Searching</vt:lpstr>
      <vt:lpstr>Horspool's Algorithm Intro</vt:lpstr>
      <vt:lpstr>Horspool's Main Question</vt:lpstr>
      <vt:lpstr>How Far to Shift?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dc:creator>Claude Anderson</dc:creator>
  <cp:lastModifiedBy>Claude Anderson</cp:lastModifiedBy>
  <cp:revision>713</cp:revision>
  <cp:lastPrinted>2017-01-19T19:49:32Z</cp:lastPrinted>
  <dcterms:modified xsi:type="dcterms:W3CDTF">2017-01-19T20:05:43Z</dcterms:modified>
</cp:coreProperties>
</file>