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9" r:id="rId3"/>
    <p:sldId id="303" r:id="rId4"/>
    <p:sldId id="304" r:id="rId5"/>
    <p:sldId id="301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A7A7"/>
    <a:srgbClr val="FF5050"/>
    <a:srgbClr val="FF008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50" d="100"/>
          <a:sy n="50" d="100"/>
        </p:scale>
        <p:origin x="684" y="5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7" tIns="48318" rIns="96637" bIns="483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71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53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 = 12 = 2 2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 = 18 = 2 3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= 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LCM = 36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* LCM = 6 * 36 = 216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66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should be review fm 230</a:t>
            </a:r>
          </a:p>
          <a:p>
            <a:endParaRPr lang="en-US" dirty="0" smtClean="0"/>
          </a:p>
          <a:p>
            <a:r>
              <a:rPr lang="en-US" dirty="0" smtClean="0"/>
              <a:t>Take the square of the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67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85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39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7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018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63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 guess is that for most of you,</a:t>
            </a:r>
            <a:r>
              <a:rPr lang="en-US" baseline="0" dirty="0" smtClean="0"/>
              <a:t> you only need a quick refresher on the heap insert and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algorithms, but that a subtle issue relating to </a:t>
            </a:r>
            <a:r>
              <a:rPr lang="en-US" baseline="0" dirty="0" err="1" smtClean="0"/>
              <a:t>heapSort</a:t>
            </a:r>
            <a:r>
              <a:rPr lang="en-US" baseline="0" dirty="0" smtClean="0"/>
              <a:t> analysis may have gone over your head.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75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baseline="0" dirty="0" smtClean="0"/>
              <a:t>Draw the heap rom previous slide on the board, insert 8, then 11; 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 couple of times.</a:t>
            </a:r>
          </a:p>
          <a:p>
            <a:pPr defTabSz="948507">
              <a:defRPr/>
            </a:pPr>
            <a:endParaRPr lang="en-US" baseline="0" dirty="0" smtClean="0"/>
          </a:p>
          <a:p>
            <a:pPr defTabSz="948507">
              <a:defRPr/>
            </a:pPr>
            <a:r>
              <a:rPr lang="en-US" baseline="0" dirty="0" smtClean="0"/>
              <a:t>Then show code on next slide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57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67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59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89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heap, w</a:t>
            </a:r>
            <a:r>
              <a:rPr lang="en-US" dirty="0" smtClean="0"/>
              <a:t>hat is the depth of</a:t>
            </a:r>
            <a:r>
              <a:rPr lang="en-US" baseline="0" dirty="0" smtClean="0"/>
              <a:t> the node in position a[i]?   Answer: floor(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 i)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a full tree, what is the relationship between Height(node[i]) and depth(node[i])?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5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85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3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neweb.utc.edu/~Christopher-Mawata/petersen2/lesson7.ht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8-Heap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180814"/>
            <a:ext cx="3870325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Review of Binary Heaps and Heapsort</a:t>
            </a:r>
          </a:p>
          <a:p>
            <a:endParaRPr lang="en-US" sz="1600" b="1" dirty="0" smtClean="0"/>
          </a:p>
          <a:p>
            <a:r>
              <a:rPr lang="en-US" sz="2800" b="1" dirty="0" smtClean="0"/>
              <a:t>Overview of what </a:t>
            </a:r>
            <a:br>
              <a:rPr lang="en-US" sz="2800" b="1" dirty="0" smtClean="0"/>
            </a:br>
            <a:r>
              <a:rPr lang="en-US" sz="2800" b="1" dirty="0" smtClean="0"/>
              <a:t>you should know about hashing</a:t>
            </a: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Answers to student questions</a:t>
            </a:r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Horner's </a:t>
            </a:r>
            <a:r>
              <a:rPr lang="en-US" sz="4000" dirty="0" smtClean="0"/>
              <a:t>Rule Code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clearly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(n).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08683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59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Express an instance of a problem in terms of an instance of another problem that we already know how to solve.</a:t>
            </a:r>
          </a:p>
          <a:p>
            <a:r>
              <a:rPr lang="en-US" dirty="0" smtClean="0"/>
              <a:t>There needs to be a one-to-one mapping between problems in the original domain and problems in the new domain.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 In </a:t>
            </a:r>
            <a:r>
              <a:rPr lang="en-US" dirty="0" err="1" smtClean="0"/>
              <a:t>quickhull</a:t>
            </a:r>
            <a:r>
              <a:rPr lang="en-US" dirty="0" smtClean="0"/>
              <a:t>, we reduced the problem of determining whether a point is to the left of a line to the problem of computing a simple 3x3 determinant.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Moldy chocolate problem in HW 9.</a:t>
            </a:r>
            <a:br>
              <a:rPr lang="en-US" dirty="0" smtClean="0"/>
            </a:br>
            <a:r>
              <a:rPr lang="en-US" dirty="0" smtClean="0"/>
              <a:t>The big question: What problem to reduce it to?</a:t>
            </a:r>
            <a:br>
              <a:rPr lang="en-US" dirty="0" smtClean="0"/>
            </a:br>
            <a:r>
              <a:rPr lang="en-US" dirty="0" smtClean="0"/>
              <a:t>(You'll answer that one in the homework)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734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Common Multiple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m and n be integers.  Find their LCM.</a:t>
            </a:r>
          </a:p>
          <a:p>
            <a:r>
              <a:rPr lang="en-US" dirty="0" smtClean="0"/>
              <a:t>Factoring is hard.</a:t>
            </a:r>
          </a:p>
          <a:p>
            <a:r>
              <a:rPr lang="en-US" dirty="0" smtClean="0"/>
              <a:t>But we can reduce the LCM problem to the GCD problem, and then use Euclid's algorithm.</a:t>
            </a:r>
          </a:p>
          <a:p>
            <a:r>
              <a:rPr lang="en-US" dirty="0" smtClean="0"/>
              <a:t>Note that lcm(</a:t>
            </a:r>
            <a:r>
              <a:rPr lang="en-US" dirty="0" err="1" smtClean="0"/>
              <a:t>m,n</a:t>
            </a:r>
            <a:r>
              <a:rPr lang="en-US" dirty="0" smtClean="0"/>
              <a:t>)∙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 = </a:t>
            </a:r>
            <a:r>
              <a:rPr lang="en-US" dirty="0" err="1" smtClean="0"/>
              <a:t>m∙n</a:t>
            </a:r>
            <a:endParaRPr lang="en-US" dirty="0" smtClean="0"/>
          </a:p>
          <a:p>
            <a:r>
              <a:rPr lang="en-US" dirty="0" smtClean="0"/>
              <a:t>This makes it easy to find lcm(</a:t>
            </a:r>
            <a:r>
              <a:rPr lang="en-US" dirty="0" err="1" smtClean="0"/>
              <a:t>m,n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Paths and Adjacency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can count paths from A to B in a graph by looking at powers of the graph's adjacency matrix.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7244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For this example, I used  the applet from </a:t>
            </a:r>
            <a:br>
              <a:rPr lang="en-US" sz="2200" dirty="0" smtClean="0"/>
            </a:br>
            <a:r>
              <a:rPr lang="en-US" sz="2200" dirty="0" smtClean="0">
                <a:hlinkClick r:id="rId3"/>
              </a:rPr>
              <a:t>http://oneweb.utc.edu/~Christopher-Mawata/petersen2/lesson7.htm</a:t>
            </a:r>
            <a:r>
              <a:rPr lang="en-US" sz="2200" dirty="0" smtClean="0"/>
              <a:t>, which is no longer accessible </a:t>
            </a:r>
            <a:endParaRPr lang="en-US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35140" y="2400300"/>
            <a:ext cx="930294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016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want to maximize/minimize a linear function</a:t>
            </a:r>
          </a:p>
          <a:p>
            <a:pPr>
              <a:buNone/>
            </a:pPr>
            <a:r>
              <a:rPr lang="en-US" sz="1900" dirty="0" smtClean="0"/>
              <a:t>  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dirty="0" smtClean="0"/>
              <a:t>         ,  subject to </a:t>
            </a:r>
            <a:r>
              <a:rPr lang="en-US" b="1" dirty="0" smtClean="0"/>
              <a:t>constraints</a:t>
            </a:r>
            <a:r>
              <a:rPr lang="en-US" dirty="0" smtClean="0"/>
              <a:t>, which are linear equations or inequalities involving the n variables 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constraints define a region, so we seek to maximize the function within that region.</a:t>
            </a:r>
          </a:p>
          <a:p>
            <a:r>
              <a:rPr lang="en-US" dirty="0" smtClean="0"/>
              <a:t>If the function has a maximum or minimum in the region it happens at one of the vertices of the convex hull of the region.</a:t>
            </a:r>
          </a:p>
          <a:p>
            <a:r>
              <a:rPr lang="en-US" dirty="0" smtClean="0"/>
              <a:t>The simplex method is a well-known algorithm for solving linear programming problems.  We will not deal with it in this course.</a:t>
            </a:r>
          </a:p>
          <a:p>
            <a:r>
              <a:rPr lang="en-US" dirty="0" smtClean="0"/>
              <a:t>The Operations Research courses cover linear programming in some detail.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14401" y="1295400"/>
          <a:ext cx="60290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" imgW="444240" imgH="431640" progId="Equation.3">
                  <p:embed/>
                </p:oleObj>
              </mc:Choice>
              <mc:Fallback>
                <p:oleObj name="Equation" r:id="rId4" imgW="444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1" y="1295400"/>
                        <a:ext cx="602906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64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linear programming problem is called an </a:t>
            </a:r>
            <a:r>
              <a:rPr lang="en-US" b="1" dirty="0" smtClean="0"/>
              <a:t>integer programming </a:t>
            </a:r>
            <a:r>
              <a:rPr lang="en-US" dirty="0" smtClean="0"/>
              <a:t>problem if the values of the variables must all be integers.</a:t>
            </a:r>
          </a:p>
          <a:p>
            <a:r>
              <a:rPr lang="en-US" dirty="0" smtClean="0"/>
              <a:t>The knapsack problem can be reduced to an integer programming problem:</a:t>
            </a:r>
          </a:p>
          <a:p>
            <a:r>
              <a:rPr lang="en-US" dirty="0" smtClean="0"/>
              <a:t>maximize          subject to the constraints</a:t>
            </a:r>
            <a:br>
              <a:rPr lang="en-US" dirty="0" smtClean="0"/>
            </a:br>
            <a:r>
              <a:rPr lang="en-US" dirty="0" smtClean="0"/>
              <a:t>              and 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{0, 1} for </a:t>
            </a:r>
            <a:r>
              <a:rPr lang="en-US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=1, …, 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14600" y="3657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4" imgW="431640" imgH="431640" progId="Equation.3">
                  <p:embed/>
                </p:oleObj>
              </mc:Choice>
              <mc:Fallback>
                <p:oleObj name="Equation" r:id="rId4" imgW="431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657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4185920"/>
          <a:ext cx="1219200" cy="69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6" imgW="761760" imgH="431640" progId="Equation.3">
                  <p:embed/>
                </p:oleObj>
              </mc:Choice>
              <mc:Fallback>
                <p:oleObj name="Equation" r:id="rId6" imgW="761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85920"/>
                        <a:ext cx="1219200" cy="690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19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Space-time tradeoffs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Sometimes using a little more space saves a lot of time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45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94053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(quiz question)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Binary heap </a:t>
            </a:r>
            <a:r>
              <a:rPr lang="en-US" i="1" dirty="0" err="1" smtClean="0"/>
              <a:t>vs</a:t>
            </a:r>
            <a:r>
              <a:rPr lang="en-US" dirty="0" smtClean="0"/>
              <a:t> simple sorted array. Uses one extra array position</a:t>
            </a:r>
          </a:p>
          <a:p>
            <a:pPr lvl="1"/>
            <a:r>
              <a:rPr lang="en-US" dirty="0" smtClean="0"/>
              <a:t>Merge sort</a:t>
            </a:r>
          </a:p>
          <a:p>
            <a:pPr lvl="1"/>
            <a:r>
              <a:rPr lang="en-US" dirty="0" smtClean="0"/>
              <a:t>Radix sort and Bucket Sort</a:t>
            </a:r>
          </a:p>
          <a:p>
            <a:pPr lvl="1"/>
            <a:r>
              <a:rPr lang="en-US" dirty="0" smtClean="0"/>
              <a:t>Anagram finder</a:t>
            </a:r>
          </a:p>
          <a:p>
            <a:pPr lvl="1"/>
            <a:r>
              <a:rPr lang="en-US" dirty="0" smtClean="0"/>
              <a:t>Binary Search Tree (extra space for the pointers)</a:t>
            </a:r>
          </a:p>
          <a:p>
            <a:pPr lvl="1"/>
            <a:r>
              <a:rPr lang="en-US" dirty="0" smtClean="0"/>
              <a:t>AVL Tree (extra space for the balance code)</a:t>
            </a:r>
          </a:p>
        </p:txBody>
      </p:sp>
    </p:spTree>
    <p:extLst>
      <p:ext uri="{BB962C8B-B14F-4D97-AF65-F5344CB8AC3E}">
        <p14:creationId xmlns:p14="http://schemas.microsoft.com/office/powerpoint/2010/main" val="327263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cover this pretty thoroughly in CSSE 230, and Levitin does a good job of reviewing it concisely, so I'll have you read it on your own (section 7.3).</a:t>
            </a:r>
          </a:p>
          <a:p>
            <a:r>
              <a:rPr lang="en-US" dirty="0" smtClean="0"/>
              <a:t>On the next slides you'll find a list of things you should know (some of them expressed here as questions)</a:t>
            </a:r>
          </a:p>
          <a:p>
            <a:r>
              <a:rPr lang="en-US" dirty="0" smtClean="0"/>
              <a:t>Details in Levitin section 7.3 and Weiss chapter 20.   </a:t>
            </a:r>
          </a:p>
          <a:p>
            <a:r>
              <a:rPr lang="en-US" dirty="0" smtClean="0"/>
              <a:t>Outline of what you need to know is on the next slides.</a:t>
            </a:r>
          </a:p>
          <a:p>
            <a:r>
              <a:rPr lang="en-US" dirty="0" smtClean="0"/>
              <a:t>Will not cover them in great detail in class, since they are typically covered well in 230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Today: </a:t>
            </a:r>
            <a:r>
              <a:rPr lang="en-US" dirty="0" smtClean="0"/>
              <a:t>talk with students near you and answer the last two questions on today's handout.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0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Binary (max) Heap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almost-complete Binary Tree</a:t>
            </a:r>
          </a:p>
          <a:p>
            <a:pPr lvl="1"/>
            <a:r>
              <a:rPr lang="en-US" dirty="0" smtClean="0"/>
              <a:t>All levels, except possibly the last, are full</a:t>
            </a:r>
          </a:p>
          <a:p>
            <a:pPr lvl="1"/>
            <a:r>
              <a:rPr lang="en-US" dirty="0" smtClean="0"/>
              <a:t>On the last level all nodes are as far left as possible</a:t>
            </a:r>
          </a:p>
          <a:p>
            <a:pPr lvl="1"/>
            <a:r>
              <a:rPr lang="en-US" dirty="0" smtClean="0"/>
              <a:t>No parent is smaller than either of its children</a:t>
            </a:r>
          </a:p>
          <a:p>
            <a:pPr lvl="1"/>
            <a:r>
              <a:rPr lang="en-US" dirty="0" smtClean="0"/>
              <a:t>A great way to represent a </a:t>
            </a:r>
            <a:r>
              <a:rPr lang="en-US" b="1" dirty="0" smtClean="0">
                <a:solidFill>
                  <a:srgbClr val="FF0000"/>
                </a:solidFill>
              </a:rPr>
              <a:t>Priority Queue</a:t>
            </a:r>
          </a:p>
          <a:p>
            <a:r>
              <a:rPr lang="en-US" dirty="0" smtClean="0"/>
              <a:t>Representing a binary heap as an array:</a:t>
            </a:r>
          </a:p>
          <a:p>
            <a:endParaRPr lang="en-US" dirty="0"/>
          </a:p>
        </p:txBody>
      </p:sp>
      <p:pic>
        <p:nvPicPr>
          <p:cNvPr id="4" name="Picture 2" descr="fig06_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303713"/>
            <a:ext cx="8248650" cy="21732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48400" y="685800"/>
            <a:ext cx="2667000" cy="10064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See also Weiss, Chapter 21 (Weiss does </a:t>
            </a:r>
            <a:r>
              <a:rPr lang="en-US" sz="2200" b="1" smtClean="0">
                <a:solidFill>
                  <a:srgbClr val="0070C0"/>
                </a:solidFill>
              </a:rPr>
              <a:t>min heaps)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609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Representation change example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23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– You should know,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2192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Hash table logically contains key-value pairs.</a:t>
            </a:r>
          </a:p>
          <a:p>
            <a:r>
              <a:rPr lang="en-US" dirty="0" smtClean="0"/>
              <a:t>Represented as an array of size m.  H[0..m-1]</a:t>
            </a:r>
            <a:br>
              <a:rPr lang="en-US" dirty="0" smtClean="0"/>
            </a:br>
            <a:r>
              <a:rPr lang="en-US" dirty="0" smtClean="0"/>
              <a:t>Typically m is larger than the number of pairs currently in the table.</a:t>
            </a:r>
          </a:p>
          <a:p>
            <a:r>
              <a:rPr lang="en-US" dirty="0" smtClean="0"/>
              <a:t>Hash function h(K) takes key K to a number in range 0..m</a:t>
            </a:r>
          </a:p>
          <a:p>
            <a:r>
              <a:rPr lang="en-US" dirty="0" smtClean="0"/>
              <a:t>Hash function goals:</a:t>
            </a:r>
          </a:p>
          <a:p>
            <a:pPr lvl="1"/>
            <a:r>
              <a:rPr lang="en-US" dirty="0" smtClean="0"/>
              <a:t>Distribute keys as evenly as possible in the table.</a:t>
            </a:r>
          </a:p>
          <a:p>
            <a:pPr lvl="1"/>
            <a:r>
              <a:rPr lang="en-US" dirty="0" smtClean="0"/>
              <a:t>Easy to compute.  </a:t>
            </a:r>
          </a:p>
          <a:p>
            <a:pPr lvl="1"/>
            <a:r>
              <a:rPr lang="en-US" dirty="0" smtClean="0"/>
              <a:t>Does not require m to be a lot larger than the number of keys in the table.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3902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Load factor: ratio of used table slots to total table slots.  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better time efficiency (fewer collisions)</a:t>
            </a:r>
          </a:p>
          <a:p>
            <a:pPr lvl="1"/>
            <a:r>
              <a:rPr lang="en-US" dirty="0" smtClean="0"/>
              <a:t>Larger   </a:t>
            </a:r>
            <a:r>
              <a:rPr lang="en-US" dirty="0" smtClean="0">
                <a:sym typeface="Wingdings" panose="05000000000000000000" pitchFamily="2" charset="2"/>
              </a:rPr>
              <a:t> better space efficiency</a:t>
            </a:r>
            <a:endParaRPr lang="en-US" dirty="0" smtClean="0"/>
          </a:p>
          <a:p>
            <a:r>
              <a:rPr lang="en-US" dirty="0" smtClean="0"/>
              <a:t>Two main approaches to collision resolution</a:t>
            </a:r>
          </a:p>
          <a:p>
            <a:pPr lvl="1"/>
            <a:r>
              <a:rPr lang="en-US" dirty="0" smtClean="0"/>
              <a:t>Open addressing</a:t>
            </a:r>
          </a:p>
          <a:p>
            <a:pPr lvl="1"/>
            <a:r>
              <a:rPr lang="en-US" dirty="0" smtClean="0"/>
              <a:t>Se</a:t>
            </a:r>
          </a:p>
          <a:p>
            <a:r>
              <a:rPr lang="en-US" dirty="0" smtClean="0"/>
              <a:t>Open addressing basic idea</a:t>
            </a:r>
          </a:p>
          <a:p>
            <a:pPr lvl="1"/>
            <a:r>
              <a:rPr lang="en-US" dirty="0" smtClean="0"/>
              <a:t>When there is a collision during insertion, systematically check later slots (with wraparound) until we find an empty spot.</a:t>
            </a:r>
          </a:p>
          <a:p>
            <a:pPr lvl="1"/>
            <a:r>
              <a:rPr lang="en-US" dirty="0" smtClean="0"/>
              <a:t>When searching, we systematically move through the array in the same way we did upon insertion until </a:t>
            </a:r>
            <a:br>
              <a:rPr lang="en-US" dirty="0" smtClean="0"/>
            </a:br>
            <a:r>
              <a:rPr lang="en-US" dirty="0" smtClean="0"/>
              <a:t>we find the key we are looking for or an empty </a:t>
            </a:r>
            <a:br>
              <a:rPr lang="en-US" dirty="0" smtClean="0"/>
            </a:br>
            <a:r>
              <a:rPr lang="en-US" dirty="0" smtClean="0"/>
              <a:t>slot.</a:t>
            </a:r>
          </a:p>
        </p:txBody>
      </p:sp>
    </p:spTree>
    <p:extLst>
      <p:ext uri="{BB962C8B-B14F-4D97-AF65-F5344CB8AC3E}">
        <p14:creationId xmlns:p14="http://schemas.microsoft.com/office/powerpoint/2010/main" val="3848274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addressing – linear probing</a:t>
            </a:r>
          </a:p>
          <a:p>
            <a:pPr lvl="1"/>
            <a:r>
              <a:rPr lang="en-US" dirty="0" smtClean="0"/>
              <a:t>When there is a collision, check the next cell, then the next one,…,  (with wraparound)</a:t>
            </a:r>
          </a:p>
          <a:p>
            <a:pPr lvl="1"/>
            <a:r>
              <a:rPr lang="en-US" dirty="0" smtClean="0"/>
              <a:t>Let </a:t>
            </a:r>
            <a:r>
              <a:rPr lang="el-GR" dirty="0" smtClean="0"/>
              <a:t>α</a:t>
            </a:r>
            <a:r>
              <a:rPr lang="en-US" dirty="0" smtClean="0"/>
              <a:t> be the load factor, and let S and U be the expected number of probes for successful and </a:t>
            </a:r>
            <a:r>
              <a:rPr lang="en-US" dirty="0" smtClean="0"/>
              <a:t>unsuccessful searches.  Expected values for S and U are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978952"/>
            <a:ext cx="5334000" cy="248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6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addressing – </a:t>
            </a:r>
            <a:r>
              <a:rPr lang="en-US" dirty="0" smtClean="0"/>
              <a:t>double hashing</a:t>
            </a:r>
            <a:endParaRPr lang="en-US" dirty="0" smtClean="0"/>
          </a:p>
          <a:p>
            <a:pPr lvl="1"/>
            <a:r>
              <a:rPr lang="en-US" dirty="0" smtClean="0"/>
              <a:t>When there is a collision, </a:t>
            </a:r>
            <a:r>
              <a:rPr lang="en-US" dirty="0" smtClean="0"/>
              <a:t>use another hash function s(K) to decide how much to increment by when searching for an empty location in the table</a:t>
            </a:r>
            <a:endParaRPr lang="en-US" dirty="0" smtClean="0"/>
          </a:p>
          <a:p>
            <a:pPr lvl="1"/>
            <a:r>
              <a:rPr lang="en-US" dirty="0" smtClean="0"/>
              <a:t>So we look in H(k), H(k) + s(k), H(k) + 2s(k), …, with everything being done mod m.  </a:t>
            </a:r>
          </a:p>
          <a:p>
            <a:pPr lvl="1"/>
            <a:r>
              <a:rPr lang="en-US" dirty="0" smtClean="0"/>
              <a:t>If we </a:t>
            </a:r>
            <a:r>
              <a:rPr lang="en-US" dirty="0" err="1" smtClean="0"/>
              <a:t>we</a:t>
            </a:r>
            <a:r>
              <a:rPr lang="en-US" dirty="0" smtClean="0"/>
              <a:t> want to utilize all possible array positions, </a:t>
            </a:r>
            <a:r>
              <a:rPr lang="en-US" dirty="0" err="1" smtClean="0"/>
              <a:t>gcd</a:t>
            </a:r>
            <a:r>
              <a:rPr lang="en-US" dirty="0" smtClean="0"/>
              <a:t>(m, s(k)) must be 1.  If m is prime, this will happen.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9330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Separate chaining</a:t>
            </a:r>
            <a:endParaRPr lang="en-US" dirty="0" smtClean="0"/>
          </a:p>
          <a:p>
            <a:pPr lvl="1"/>
            <a:r>
              <a:rPr lang="en-US" dirty="0" smtClean="0"/>
              <a:t>Each of the m positions in the array contains a link ot a structure (perhaps a linked list) that can hold multiple values.</a:t>
            </a:r>
          </a:p>
          <a:p>
            <a:pPr lvl="1"/>
            <a:r>
              <a:rPr lang="en-US" dirty="0" smtClean="0"/>
              <a:t>Does not have the clustering problem that can come from open addressing.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For more details, including quadratic probing, see Weiss Chapter 20 or my CSSE 230 slides (linked from the schedule page)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3924925"/>
            <a:ext cx="402336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22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and </a:t>
            </a:r>
            <a:r>
              <a:rPr lang="en-US" dirty="0" err="1" smtClean="0"/>
              <a:t>RemoveMax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Insert an item:</a:t>
            </a:r>
          </a:p>
          <a:p>
            <a:pPr lvl="1"/>
            <a:r>
              <a:rPr lang="en-US" dirty="0" smtClean="0"/>
              <a:t>Insert at the next position (end of the array) to maintain an almost-complete tree, then "percolate up" within the tree to restore heap property.</a:t>
            </a:r>
          </a:p>
          <a:p>
            <a:r>
              <a:rPr lang="en-US" dirty="0" err="1" smtClean="0"/>
              <a:t>RemoveMax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Move last element of the heap to replace the root, then "percolate down" to restore heap property.</a:t>
            </a:r>
          </a:p>
          <a:p>
            <a:r>
              <a:rPr lang="en-US" dirty="0" smtClean="0"/>
              <a:t>Both operations are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(log n).</a:t>
            </a:r>
          </a:p>
          <a:p>
            <a:r>
              <a:rPr lang="en-US" dirty="0" smtClean="0">
                <a:latin typeface="Calibri"/>
              </a:rPr>
              <a:t>Many more details (done for min-heaps):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www.rose-hulman.edu/class/csse/csse230/201230/Slides/18-Heaps.pdf</a:t>
            </a:r>
            <a:r>
              <a:rPr lang="en-US" dirty="0" smtClean="0"/>
              <a:t> </a:t>
            </a:r>
            <a:endParaRPr lang="en-US" dirty="0" smtClean="0">
              <a:latin typeface="Calibri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 </a:t>
            </a:r>
            <a:r>
              <a:rPr lang="en-US" dirty="0" err="1" smtClean="0"/>
              <a:t>utilitiy</a:t>
            </a:r>
            <a:r>
              <a:rPr lang="en-US" dirty="0" smtClean="0"/>
              <a:t>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862935"/>
            <a:ext cx="6553200" cy="46166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Code is on-line, linked from the schedule page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032546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19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Arrange array into a heap.  (details next slide)</a:t>
            </a:r>
          </a:p>
          <a:p>
            <a:r>
              <a:rPr lang="en-US" dirty="0" smtClean="0"/>
              <a:t>for i = n </a:t>
            </a:r>
            <a:r>
              <a:rPr lang="en-US" dirty="0" err="1" smtClean="0"/>
              <a:t>downto</a:t>
            </a:r>
            <a:r>
              <a:rPr lang="en-US" dirty="0" smtClean="0"/>
              <a:t> 2:</a:t>
            </a:r>
            <a:br>
              <a:rPr lang="en-US" dirty="0" smtClean="0"/>
            </a:br>
            <a:r>
              <a:rPr lang="en-US" dirty="0" smtClean="0"/>
              <a:t>    a[1]</a:t>
            </a:r>
            <a:r>
              <a:rPr lang="en-US" dirty="0" smtClean="0">
                <a:sym typeface="Symbol"/>
              </a:rPr>
              <a:t></a:t>
            </a:r>
            <a:r>
              <a:rPr lang="en-US" dirty="0" smtClean="0"/>
              <a:t>a[i], then "</a:t>
            </a:r>
            <a:r>
              <a:rPr lang="en-US" dirty="0" err="1" smtClean="0"/>
              <a:t>reheapify</a:t>
            </a:r>
            <a:r>
              <a:rPr lang="en-US" dirty="0" smtClean="0"/>
              <a:t>" a[1]..a[i-1]</a:t>
            </a:r>
          </a:p>
        </p:txBody>
      </p:sp>
    </p:spTree>
    <p:extLst>
      <p:ext uri="{BB962C8B-B14F-4D97-AF65-F5344CB8AC3E}">
        <p14:creationId xmlns:p14="http://schemas.microsoft.com/office/powerpoint/2010/main" val="8613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err="1" smtClean="0"/>
              <a:t>HeapSort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533400"/>
            <a:ext cx="8468306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70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r>
              <a:rPr lang="en-US" dirty="0" smtClean="0"/>
              <a:t>: Build Initial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approaches: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= 2 to n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percolateUp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j = n/2 </a:t>
            </a:r>
            <a:r>
              <a:rPr lang="en-US" dirty="0" err="1" smtClean="0"/>
              <a:t>downto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percolateDown</a:t>
            </a:r>
            <a:r>
              <a:rPr lang="en-US" dirty="0" smtClean="0"/>
              <a:t>(j)</a:t>
            </a:r>
          </a:p>
          <a:p>
            <a:r>
              <a:rPr lang="en-US" dirty="0" smtClean="0"/>
              <a:t>Which is faster, and why?</a:t>
            </a:r>
          </a:p>
          <a:p>
            <a:r>
              <a:rPr lang="en-US" dirty="0" smtClean="0"/>
              <a:t>What does this say about overall big-theta running time for </a:t>
            </a:r>
            <a:r>
              <a:rPr lang="en-US" dirty="0" err="1" smtClean="0"/>
              <a:t>HeapSort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3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 and conquer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Polynomial Evaluation</a:t>
            </a:r>
          </a:p>
          <a:p>
            <a:r>
              <a:rPr lang="en-US" sz="2800" dirty="0" smtClean="0"/>
              <a:t>Problem </a:t>
            </a:r>
            <a:r>
              <a:rPr lang="en-US" sz="2800" dirty="0" err="1" smtClean="0"/>
              <a:t>Reductiion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2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Horner's </a:t>
            </a:r>
            <a:r>
              <a:rPr lang="en-US" sz="4000" dirty="0" smtClean="0"/>
              <a:t>Rule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involves a representation change.</a:t>
            </a:r>
          </a:p>
          <a:p>
            <a:r>
              <a:rPr lang="en-US" dirty="0" smtClean="0"/>
              <a:t>Instead of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x</a:t>
            </a:r>
            <a:r>
              <a:rPr lang="en-US" baseline="30000" dirty="0" smtClean="0"/>
              <a:t>n-1</a:t>
            </a:r>
            <a:r>
              <a:rPr lang="en-US" dirty="0" smtClean="0"/>
              <a:t> + ….  + a</a:t>
            </a:r>
            <a:r>
              <a:rPr lang="en-US" baseline="-25000" dirty="0" smtClean="0"/>
              <a:t>1</a:t>
            </a:r>
            <a:r>
              <a:rPr lang="en-US" dirty="0" smtClean="0"/>
              <a:t>x + a</a:t>
            </a:r>
            <a:r>
              <a:rPr lang="en-US" baseline="-25000" dirty="0" smtClean="0"/>
              <a:t>0</a:t>
            </a:r>
            <a:r>
              <a:rPr lang="en-US" dirty="0" smtClean="0"/>
              <a:t>,  which requires a lot of multiplications, we write</a:t>
            </a:r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+a</a:t>
            </a:r>
            <a:r>
              <a:rPr lang="en-US" baseline="-25000" dirty="0" smtClean="0"/>
              <a:t>1</a:t>
            </a:r>
            <a:r>
              <a:rPr lang="en-US" dirty="0" smtClean="0"/>
              <a:t> )x + a</a:t>
            </a:r>
            <a:r>
              <a:rPr lang="en-US" baseline="-25000" dirty="0" smtClean="0"/>
              <a:t>0</a:t>
            </a:r>
          </a:p>
          <a:p>
            <a:r>
              <a:rPr lang="en-US" dirty="0" smtClean="0"/>
              <a:t>code on next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8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30642</TotalTime>
  <Words>1262</Words>
  <Application>Microsoft Office PowerPoint</Application>
  <PresentationFormat>On-screen Show (4:3)</PresentationFormat>
  <Paragraphs>174</Paragraphs>
  <Slides>24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Arial Black</vt:lpstr>
      <vt:lpstr>Calibri</vt:lpstr>
      <vt:lpstr>Symbol</vt:lpstr>
      <vt:lpstr>Wingdings</vt:lpstr>
      <vt:lpstr>Default Design</vt:lpstr>
      <vt:lpstr>Equation</vt:lpstr>
      <vt:lpstr>PowerPoint Presentation</vt:lpstr>
      <vt:lpstr>Binary (max) Heap Quick Review</vt:lpstr>
      <vt:lpstr>Insertion and RemoveMax</vt:lpstr>
      <vt:lpstr>Heap  utilitiy functions</vt:lpstr>
      <vt:lpstr>HeapSort</vt:lpstr>
      <vt:lpstr>HeapSort Code</vt:lpstr>
      <vt:lpstr>HeapSort: Build Initial Heap</vt:lpstr>
      <vt:lpstr>Transform and conquer</vt:lpstr>
      <vt:lpstr>Horner's Rule</vt:lpstr>
      <vt:lpstr>Horner's Rule Code</vt:lpstr>
      <vt:lpstr>Problem Reduction</vt:lpstr>
      <vt:lpstr>Least Common Multiple</vt:lpstr>
      <vt:lpstr>Paths and Adjacency Matrices</vt:lpstr>
      <vt:lpstr>Linear programming</vt:lpstr>
      <vt:lpstr>Integer Programming</vt:lpstr>
      <vt:lpstr>Space-time tradeoffs </vt:lpstr>
      <vt:lpstr>Space vs time tradeoffs</vt:lpstr>
      <vt:lpstr>Space vs time tradeoffs</vt:lpstr>
      <vt:lpstr>Hashing Highlights</vt:lpstr>
      <vt:lpstr>Hashing – You should know, part 1</vt:lpstr>
      <vt:lpstr>Hashing – You should know, part 2</vt:lpstr>
      <vt:lpstr>Hashing – You should know, part 3</vt:lpstr>
      <vt:lpstr>Hashing – You should know, part 4</vt:lpstr>
      <vt:lpstr>Hashing – You should know, part 5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703</cp:revision>
  <cp:lastPrinted>2017-01-19T13:47:43Z</cp:lastPrinted>
  <dcterms:modified xsi:type="dcterms:W3CDTF">2017-01-19T17:48:16Z</dcterms:modified>
</cp:coreProperties>
</file>