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3" r:id="rId3"/>
    <p:sldId id="294" r:id="rId4"/>
    <p:sldId id="296" r:id="rId5"/>
    <p:sldId id="295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4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0000FF"/>
    <a:srgbClr val="FFA7A7"/>
    <a:srgbClr val="FF5050"/>
    <a:srgbClr val="FF0080"/>
    <a:srgbClr val="191919"/>
    <a:srgbClr val="F2FDF7"/>
    <a:srgbClr val="800040"/>
    <a:srgbClr val="5D7E9D"/>
    <a:srgbClr val="FFF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1939" autoAdjust="0"/>
    <p:restoredTop sz="73557" autoAdjust="0"/>
  </p:normalViewPr>
  <p:slideViewPr>
    <p:cSldViewPr snapToObjects="1">
      <p:cViewPr varScale="1">
        <p:scale>
          <a:sx n="64" d="100"/>
          <a:sy n="64" d="100"/>
        </p:scale>
        <p:origin x="126" y="78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0" tIns="48775" rIns="97550" bIns="48775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4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0" tIns="48775" rIns="97550" bIns="48775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0" tIns="48775" rIns="97550" bIns="48775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4" y="912114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0" tIns="48775" rIns="97550" bIns="48775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567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0" tIns="48775" rIns="97550" bIns="48775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90" y="2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0" tIns="48775" rIns="97550" bIns="48775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1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0" tIns="48775" rIns="97550" bIns="487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0" tIns="48775" rIns="97550" bIns="48775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9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50" tIns="48775" rIns="97550" bIns="48775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548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32044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8848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7289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40347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What is the depth of</a:t>
            </a:r>
            <a:r>
              <a:rPr lang="en-US" baseline="0" dirty="0" smtClean="0"/>
              <a:t> the node in position a[i]?   Answer: floor(</a:t>
            </a:r>
            <a:r>
              <a:rPr lang="en-US" baseline="0" dirty="0" err="1" smtClean="0"/>
              <a:t>lg</a:t>
            </a:r>
            <a:r>
              <a:rPr lang="en-US" baseline="0" dirty="0" smtClean="0"/>
              <a:t> i)</a:t>
            </a:r>
          </a:p>
          <a:p>
            <a:endParaRPr lang="en-US" baseline="0" dirty="0" smtClean="0"/>
          </a:p>
          <a:p>
            <a:r>
              <a:rPr lang="en-US" baseline="0" dirty="0" smtClean="0"/>
              <a:t>In a full tree, what is the relationship between Height(node[i]) and depth(node[i])?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45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57468">
              <a:defRPr/>
            </a:pPr>
            <a:r>
              <a:rPr lang="en-US" sz="1300" dirty="0">
                <a:sym typeface="Symbol"/>
              </a:rPr>
              <a:t>Extra data to make this more efficient.  Balance code in each node.</a:t>
            </a:r>
          </a:p>
          <a:p>
            <a:r>
              <a:rPr lang="en-US" dirty="0" smtClean="0"/>
              <a:t>This is an essential</a:t>
            </a:r>
            <a:r>
              <a:rPr lang="en-US" baseline="0" dirty="0" smtClean="0"/>
              <a:t> part of the AVL data structure.</a:t>
            </a:r>
          </a:p>
          <a:p>
            <a:endParaRPr lang="en-US" baseline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041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Easy to balance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791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4450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Upper bound:  A full binary tree.</a:t>
            </a:r>
            <a:r>
              <a:rPr lang="en-US" baseline="0" dirty="0" smtClean="0"/>
              <a:t>  So N ≥ 2</a:t>
            </a:r>
            <a:r>
              <a:rPr lang="en-US" baseline="30000" dirty="0" smtClean="0"/>
              <a:t>h+1</a:t>
            </a:r>
            <a:r>
              <a:rPr lang="en-US" baseline="0" dirty="0" smtClean="0"/>
              <a:t> -1.  h ≤ </a:t>
            </a:r>
            <a:r>
              <a:rPr lang="en-US" baseline="0" dirty="0" err="1" smtClean="0"/>
              <a:t>lg</a:t>
            </a:r>
            <a:r>
              <a:rPr lang="en-US" baseline="0" dirty="0" smtClean="0"/>
              <a:t>(N+1) -1.</a:t>
            </a:r>
          </a:p>
          <a:p>
            <a:r>
              <a:rPr lang="en-US" baseline="0" dirty="0" smtClean="0"/>
              <a:t>Lower bound.  Full ternary tree.  Two items in each node </a:t>
            </a:r>
          </a:p>
          <a:p>
            <a:r>
              <a:rPr lang="en-US" baseline="0" dirty="0" smtClean="0"/>
              <a:t>N &lt;= 2(1 + 3 + 3</a:t>
            </a:r>
            <a:r>
              <a:rPr lang="en-US" baseline="30000" dirty="0" smtClean="0"/>
              <a:t>2</a:t>
            </a:r>
            <a:r>
              <a:rPr lang="en-US" baseline="0" dirty="0" smtClean="0"/>
              <a:t> + … + 3</a:t>
            </a:r>
            <a:r>
              <a:rPr lang="en-US" baseline="30000" dirty="0" smtClean="0"/>
              <a:t>h</a:t>
            </a:r>
            <a:r>
              <a:rPr lang="en-US" baseline="0" dirty="0" smtClean="0"/>
              <a:t>) =  3</a:t>
            </a:r>
            <a:r>
              <a:rPr lang="en-US" baseline="30000" dirty="0" smtClean="0"/>
              <a:t>h+1</a:t>
            </a:r>
            <a:r>
              <a:rPr lang="en-US" baseline="0" dirty="0" smtClean="0"/>
              <a:t> -1.  So h ≥ log</a:t>
            </a:r>
            <a:r>
              <a:rPr lang="en-US" baseline="-25000" dirty="0" smtClean="0"/>
              <a:t>3</a:t>
            </a:r>
            <a:r>
              <a:rPr lang="en-US" baseline="0" dirty="0" smtClean="0"/>
              <a:t>(N+1) -1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659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0177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0151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My guess is that for most of you,</a:t>
            </a:r>
            <a:r>
              <a:rPr lang="en-US" baseline="0" dirty="0" smtClean="0"/>
              <a:t> you only need a quick refresher on the heap insert and </a:t>
            </a:r>
            <a:r>
              <a:rPr lang="en-US" baseline="0" dirty="0" err="1" smtClean="0"/>
              <a:t>removeMax</a:t>
            </a:r>
            <a:r>
              <a:rPr lang="en-US" baseline="0" dirty="0" smtClean="0"/>
              <a:t> algorithms, but that a subtle issue relating to </a:t>
            </a:r>
            <a:r>
              <a:rPr lang="en-US" baseline="0" dirty="0" err="1" smtClean="0"/>
              <a:t>heapSort</a:t>
            </a:r>
            <a:r>
              <a:rPr lang="en-US" baseline="0" dirty="0" smtClean="0"/>
              <a:t> analysis may have gone over your head.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7492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48507">
              <a:defRPr/>
            </a:pPr>
            <a:r>
              <a:rPr lang="en-US" baseline="0" dirty="0" smtClean="0"/>
              <a:t>Draw the heap rom previous slide on the board, insert 8, then 11;  </a:t>
            </a:r>
            <a:r>
              <a:rPr lang="en-US" baseline="0" dirty="0" err="1" smtClean="0"/>
              <a:t>removeMax</a:t>
            </a:r>
            <a:r>
              <a:rPr lang="en-US" baseline="0" dirty="0" smtClean="0"/>
              <a:t> a couple of times.</a:t>
            </a:r>
          </a:p>
          <a:p>
            <a:pPr defTabSz="948507">
              <a:defRPr/>
            </a:pPr>
            <a:endParaRPr lang="en-US" baseline="0" dirty="0" smtClean="0"/>
          </a:p>
          <a:p>
            <a:pPr defTabSz="948507">
              <a:defRPr/>
            </a:pPr>
            <a:r>
              <a:rPr lang="en-US" baseline="0" dirty="0" smtClean="0"/>
              <a:t>Then show code on next slide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673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ucr.edu/cs14/cs14_06win/slides/2-3_trees_covered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://slady.net/java/bt/view.php?w=450&amp;h=300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se-hulman.edu/class/csse/csse230/201230/Slides/18-Heaps.pdf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-228600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</a:t>
            </a:r>
            <a:r>
              <a:rPr lang="en-US" sz="8000" b="1" dirty="0" smtClean="0"/>
              <a:t>21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-1" y="2427744"/>
            <a:ext cx="4343401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/>
              <a:t>AVL </a:t>
            </a:r>
            <a:r>
              <a:rPr lang="en-US" sz="2800" b="1" dirty="0" smtClean="0"/>
              <a:t>Tree </a:t>
            </a:r>
          </a:p>
          <a:p>
            <a:r>
              <a:rPr lang="en-US" sz="2800" b="1" dirty="0" smtClean="0"/>
              <a:t>Maximum height</a:t>
            </a:r>
            <a:br>
              <a:rPr lang="en-US" sz="2800" b="1" dirty="0" smtClean="0"/>
            </a:br>
            <a:r>
              <a:rPr lang="en-US" sz="2800" b="1" dirty="0" smtClean="0"/>
              <a:t>2-3 </a:t>
            </a:r>
            <a:r>
              <a:rPr lang="en-US" sz="2800" b="1" dirty="0" smtClean="0"/>
              <a:t>Trees</a:t>
            </a:r>
          </a:p>
          <a:p>
            <a:r>
              <a:rPr lang="en-US" sz="2800" b="1" dirty="0" smtClean="0"/>
              <a:t>Heap Review: intro</a:t>
            </a:r>
            <a:endParaRPr lang="en-US" sz="2800" b="1" dirty="0" smtClean="0"/>
          </a:p>
          <a:p>
            <a:r>
              <a:rPr lang="en-US" sz="2800" b="1" dirty="0" smtClean="0">
                <a:solidFill>
                  <a:srgbClr val="FF0000"/>
                </a:solidFill>
              </a:rPr>
              <a:t>Student questions?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Heap  </a:t>
            </a:r>
            <a:r>
              <a:rPr lang="en-US" dirty="0" err="1" smtClean="0"/>
              <a:t>utilitiy</a:t>
            </a:r>
            <a:r>
              <a:rPr lang="en-US" dirty="0" smtClean="0"/>
              <a:t>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09600" y="5862935"/>
            <a:ext cx="6553200" cy="461665"/>
          </a:xfrm>
          <a:prstGeom prst="rect">
            <a:avLst/>
          </a:prstGeom>
          <a:noFill/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Code is on-line, linked from the schedule page</a:t>
            </a:r>
            <a:endParaRPr lang="en-US" sz="24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0"/>
            <a:ext cx="9032546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748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HeapSort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Arrange array into a heap.  (details next slide)</a:t>
            </a:r>
          </a:p>
          <a:p>
            <a:r>
              <a:rPr lang="en-US" dirty="0" smtClean="0"/>
              <a:t>for i = n </a:t>
            </a:r>
            <a:r>
              <a:rPr lang="en-US" dirty="0" err="1" smtClean="0"/>
              <a:t>downto</a:t>
            </a:r>
            <a:r>
              <a:rPr lang="en-US" dirty="0" smtClean="0"/>
              <a:t> 2:</a:t>
            </a:r>
            <a:br>
              <a:rPr lang="en-US" dirty="0" smtClean="0"/>
            </a:br>
            <a:r>
              <a:rPr lang="en-US" dirty="0" smtClean="0"/>
              <a:t>    a[1]</a:t>
            </a:r>
            <a:r>
              <a:rPr lang="en-US" dirty="0" smtClean="0">
                <a:sym typeface="Symbol"/>
              </a:rPr>
              <a:t></a:t>
            </a:r>
            <a:r>
              <a:rPr lang="en-US" dirty="0" smtClean="0"/>
              <a:t>a[i], then "</a:t>
            </a:r>
            <a:r>
              <a:rPr lang="en-US" dirty="0" err="1" smtClean="0"/>
              <a:t>reheapify</a:t>
            </a:r>
            <a:r>
              <a:rPr lang="en-US" dirty="0" smtClean="0"/>
              <a:t>" a[1]..a[i-1</a:t>
            </a:r>
            <a:r>
              <a:rPr lang="en-US" dirty="0" smtClean="0"/>
              <a:t>]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8108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err="1" smtClean="0"/>
              <a:t>HeapSort</a:t>
            </a:r>
            <a:r>
              <a:rPr lang="en-US" dirty="0" smtClean="0"/>
              <a:t>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533400"/>
            <a:ext cx="8468306" cy="632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2850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</a:t>
            </a:r>
            <a:r>
              <a:rPr lang="en-US" dirty="0" err="1" smtClean="0"/>
              <a:t>HeapSort</a:t>
            </a:r>
            <a:r>
              <a:rPr lang="en-US" dirty="0" smtClean="0"/>
              <a:t>: Build Initial Heap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approaches:</a:t>
            </a:r>
          </a:p>
          <a:p>
            <a:pPr lvl="1"/>
            <a:r>
              <a:rPr lang="en-US" dirty="0" smtClean="0"/>
              <a:t>for </a:t>
            </a:r>
            <a:r>
              <a:rPr lang="en-US" dirty="0" err="1" smtClean="0"/>
              <a:t>i</a:t>
            </a:r>
            <a:r>
              <a:rPr lang="en-US" dirty="0" smtClean="0"/>
              <a:t> = 2 to n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 err="1" smtClean="0"/>
              <a:t>percolateUp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for j = n/2 </a:t>
            </a:r>
            <a:r>
              <a:rPr lang="en-US" dirty="0" err="1" smtClean="0"/>
              <a:t>downto</a:t>
            </a:r>
            <a:r>
              <a:rPr lang="en-US" dirty="0" smtClean="0"/>
              <a:t> 1</a:t>
            </a:r>
            <a:br>
              <a:rPr lang="en-US" dirty="0" smtClean="0"/>
            </a:br>
            <a:r>
              <a:rPr lang="en-US" dirty="0" smtClean="0"/>
              <a:t>   </a:t>
            </a:r>
            <a:r>
              <a:rPr lang="en-US" dirty="0" err="1" smtClean="0"/>
              <a:t>percolateDown</a:t>
            </a:r>
            <a:r>
              <a:rPr lang="en-US" dirty="0" smtClean="0"/>
              <a:t>(j)</a:t>
            </a:r>
          </a:p>
          <a:p>
            <a:r>
              <a:rPr lang="en-US" dirty="0" smtClean="0"/>
              <a:t>Which is faster, and why?</a:t>
            </a:r>
          </a:p>
          <a:p>
            <a:r>
              <a:rPr lang="en-US" dirty="0" smtClean="0"/>
              <a:t>What does this say about overall big-theta running time for </a:t>
            </a:r>
            <a:r>
              <a:rPr lang="en-US" dirty="0" err="1" smtClean="0"/>
              <a:t>HeapSort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92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762999" cy="91440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sz="4000" dirty="0" smtClean="0"/>
              <a:t>Review: Representation change:</a:t>
            </a:r>
            <a:br>
              <a:rPr lang="en-US" sz="4000" dirty="0" smtClean="0"/>
            </a:br>
            <a:r>
              <a:rPr lang="en-US" sz="4000" dirty="0" smtClean="0"/>
              <a:t>AVL Trees (</a:t>
            </a:r>
            <a:r>
              <a:rPr lang="en-US" sz="4000" dirty="0"/>
              <a:t>w</a:t>
            </a:r>
            <a:r>
              <a:rPr lang="en-US" sz="4000" dirty="0" smtClean="0"/>
              <a:t>hat you should remember…)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sz="3100" dirty="0"/>
              <a:t>Named for authors of original paper, </a:t>
            </a:r>
            <a:r>
              <a:rPr lang="en-US" sz="3100" b="1" dirty="0" err="1">
                <a:solidFill>
                  <a:srgbClr val="FF0000"/>
                </a:solidFill>
              </a:rPr>
              <a:t>A</a:t>
            </a:r>
            <a:r>
              <a:rPr lang="en-US" sz="3100" dirty="0" err="1"/>
              <a:t>delson-</a:t>
            </a:r>
            <a:r>
              <a:rPr lang="en-US" sz="3100" b="1" dirty="0" err="1">
                <a:solidFill>
                  <a:srgbClr val="FF0000"/>
                </a:solidFill>
              </a:rPr>
              <a:t>V</a:t>
            </a:r>
            <a:r>
              <a:rPr lang="en-US" sz="3100" dirty="0" err="1"/>
              <a:t>elskii</a:t>
            </a:r>
            <a:r>
              <a:rPr lang="en-US" sz="3100" dirty="0"/>
              <a:t> and </a:t>
            </a:r>
            <a:r>
              <a:rPr lang="en-US" sz="3100" b="1" dirty="0">
                <a:solidFill>
                  <a:srgbClr val="FF0000"/>
                </a:solidFill>
              </a:rPr>
              <a:t>L</a:t>
            </a:r>
            <a:r>
              <a:rPr lang="en-US" sz="3100" dirty="0"/>
              <a:t>andis (1962).</a:t>
            </a:r>
          </a:p>
          <a:p>
            <a:r>
              <a:rPr lang="en-US" sz="3100" dirty="0" smtClean="0"/>
              <a:t>An AVL tree </a:t>
            </a:r>
            <a:r>
              <a:rPr lang="en-US" sz="3100" dirty="0"/>
              <a:t>is a height-balanced Binary Search Tree.</a:t>
            </a:r>
          </a:p>
          <a:p>
            <a:r>
              <a:rPr lang="en-US" sz="3500" dirty="0" smtClean="0"/>
              <a:t>A </a:t>
            </a:r>
            <a:r>
              <a:rPr lang="en-US" sz="3500" dirty="0"/>
              <a:t>BST T is </a:t>
            </a:r>
            <a:r>
              <a:rPr lang="en-US" sz="3500" b="1" dirty="0">
                <a:solidFill>
                  <a:srgbClr val="FF0000"/>
                </a:solidFill>
              </a:rPr>
              <a:t>height balanced </a:t>
            </a:r>
            <a:r>
              <a:rPr lang="en-US" sz="3500" dirty="0"/>
              <a:t>if </a:t>
            </a:r>
            <a:r>
              <a:rPr lang="en-US" sz="3200" dirty="0" smtClean="0"/>
              <a:t>T </a:t>
            </a:r>
            <a:r>
              <a:rPr lang="en-US" sz="3200" dirty="0"/>
              <a:t>is empty, or if</a:t>
            </a:r>
          </a:p>
          <a:p>
            <a:pPr lvl="1">
              <a:spcAft>
                <a:spcPct val="20000"/>
              </a:spcAft>
            </a:pPr>
            <a:r>
              <a:rPr lang="en-US" sz="3600" dirty="0"/>
              <a:t> | height( T</a:t>
            </a:r>
            <a:r>
              <a:rPr lang="en-US" sz="3600" baseline="-25000" dirty="0"/>
              <a:t>L </a:t>
            </a:r>
            <a:r>
              <a:rPr lang="en-US" sz="3600" dirty="0"/>
              <a:t>) - height( T</a:t>
            </a:r>
            <a:r>
              <a:rPr lang="en-US" sz="3600" baseline="-25000" dirty="0"/>
              <a:t>R </a:t>
            </a:r>
            <a:r>
              <a:rPr lang="en-US" sz="3600" dirty="0"/>
              <a:t>) | </a:t>
            </a:r>
            <a:r>
              <a:rPr lang="en-US" sz="3600" dirty="0">
                <a:sym typeface="Symbol" pitchFamily="18" charset="2"/>
              </a:rPr>
              <a:t> 1, and</a:t>
            </a:r>
          </a:p>
          <a:p>
            <a:pPr lvl="1">
              <a:spcAft>
                <a:spcPct val="25000"/>
              </a:spcAft>
            </a:pPr>
            <a:r>
              <a:rPr lang="en-US" sz="3600" dirty="0"/>
              <a:t> T</a:t>
            </a:r>
            <a:r>
              <a:rPr lang="en-US" sz="3600" baseline="-25000" dirty="0"/>
              <a:t>L</a:t>
            </a:r>
            <a:r>
              <a:rPr lang="en-US" sz="3600" dirty="0"/>
              <a:t> and T</a:t>
            </a:r>
            <a:r>
              <a:rPr lang="en-US" sz="3600" baseline="-25000" dirty="0"/>
              <a:t>R</a:t>
            </a:r>
            <a:r>
              <a:rPr lang="en-US" sz="3600" dirty="0"/>
              <a:t> are both height-balanced.</a:t>
            </a:r>
          </a:p>
          <a:p>
            <a:r>
              <a:rPr lang="en-US" sz="3100" dirty="0" smtClean="0"/>
              <a:t>Show: Maximum </a:t>
            </a:r>
            <a:r>
              <a:rPr lang="en-US" sz="3100" dirty="0"/>
              <a:t>height of an AVL tree with </a:t>
            </a:r>
            <a:r>
              <a:rPr lang="en-US" sz="3100" dirty="0" smtClean="0"/>
              <a:t>N nodes is </a:t>
            </a:r>
            <a:r>
              <a:rPr lang="en-US" sz="3100" dirty="0" smtClean="0">
                <a:sym typeface="Symbol"/>
              </a:rPr>
              <a:t>(log N) </a:t>
            </a:r>
          </a:p>
          <a:p>
            <a:r>
              <a:rPr lang="en-US" sz="3100" dirty="0" smtClean="0">
                <a:sym typeface="Symbol"/>
              </a:rPr>
              <a:t>How do we maintain balance after insertion?  </a:t>
            </a:r>
          </a:p>
          <a:p>
            <a:r>
              <a:rPr lang="en-US" sz="3100" b="1" dirty="0" smtClean="0">
                <a:sym typeface="Symbol"/>
              </a:rPr>
              <a:t>Exercise for later:  </a:t>
            </a:r>
            <a:r>
              <a:rPr lang="en-US" sz="3100" dirty="0" smtClean="0">
                <a:sym typeface="Symbol"/>
              </a:rPr>
              <a:t>Given a pointer to the root of an AVL tree with N nodes, find the height of the tree in log N time</a:t>
            </a:r>
          </a:p>
          <a:p>
            <a:r>
              <a:rPr lang="en-US" sz="3100" dirty="0" smtClean="0">
                <a:sym typeface="Symbol"/>
              </a:rPr>
              <a:t>Details on balance codes and various rotations are </a:t>
            </a:r>
            <a:br>
              <a:rPr lang="en-US" sz="3100" dirty="0" smtClean="0">
                <a:sym typeface="Symbol"/>
              </a:rPr>
            </a:br>
            <a:r>
              <a:rPr lang="en-US" sz="3100" dirty="0" smtClean="0">
                <a:sym typeface="Symbol"/>
              </a:rPr>
              <a:t>in the CSSE 230 slides that are linked from the </a:t>
            </a:r>
            <a:br>
              <a:rPr lang="en-US" sz="3100" dirty="0" smtClean="0">
                <a:sym typeface="Symbol"/>
              </a:rPr>
            </a:br>
            <a:r>
              <a:rPr lang="en-US" sz="3100" dirty="0" smtClean="0">
                <a:sym typeface="Symbol"/>
              </a:rPr>
              <a:t>schedule page.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09801" y="4126468"/>
            <a:ext cx="3124200" cy="369332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sym typeface="Symbol"/>
              </a:rPr>
              <a:t>Let's review that 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together</a:t>
            </a:r>
            <a:endParaRPr lang="en-US" b="1" dirty="0">
              <a:solidFill>
                <a:srgbClr val="FF0000"/>
              </a:solidFill>
              <a:sym typeface="Symbol"/>
            </a:endParaRPr>
          </a:p>
        </p:txBody>
      </p:sp>
    </p:spTree>
    <p:extLst>
      <p:ext uri="{BB962C8B-B14F-4D97-AF65-F5344CB8AC3E}">
        <p14:creationId xmlns:p14="http://schemas.microsoft.com/office/powerpoint/2010/main" val="22603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dirty="0" smtClean="0"/>
              <a:t>Representation change:  2-3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4495800"/>
          </a:xfrm>
        </p:spPr>
        <p:txBody>
          <a:bodyPr/>
          <a:lstStyle/>
          <a:p>
            <a:r>
              <a:rPr lang="en-US" dirty="0" smtClean="0"/>
              <a:t>Another approach to balanced trees</a:t>
            </a:r>
          </a:p>
          <a:p>
            <a:r>
              <a:rPr lang="en-US" dirty="0" smtClean="0"/>
              <a:t>Keeps all leaves on the same level</a:t>
            </a:r>
          </a:p>
          <a:p>
            <a:r>
              <a:rPr lang="en-US" dirty="0" smtClean="0"/>
              <a:t>Some non-leaf nodes have 2 keys and 3 </a:t>
            </a:r>
            <a:r>
              <a:rPr lang="en-US" dirty="0" err="1" smtClean="0"/>
              <a:t>subtrees</a:t>
            </a:r>
            <a:endParaRPr lang="en-US" dirty="0" smtClean="0"/>
          </a:p>
          <a:p>
            <a:r>
              <a:rPr lang="en-US" dirty="0" smtClean="0"/>
              <a:t>Others are regular binary nodes.</a:t>
            </a:r>
            <a:endParaRPr lang="en-US" dirty="0"/>
          </a:p>
        </p:txBody>
      </p:sp>
      <p:pic>
        <p:nvPicPr>
          <p:cNvPr id="4" name="Picture 2" descr="fig06_0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3687" y="3450598"/>
            <a:ext cx="8621713" cy="317880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3345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2-3 tree insertion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458200" cy="4495800"/>
          </a:xfrm>
        </p:spPr>
        <p:txBody>
          <a:bodyPr/>
          <a:lstStyle/>
          <a:p>
            <a:r>
              <a:rPr lang="en-US" dirty="0" smtClean="0"/>
              <a:t>More examples of insertion:</a:t>
            </a:r>
            <a:br>
              <a:rPr lang="en-US" dirty="0" smtClean="0"/>
            </a:br>
            <a:r>
              <a:rPr lang="en-US" sz="3000" dirty="0" smtClean="0">
                <a:hlinkClick r:id="rId3"/>
              </a:rPr>
              <a:t>http://www.cs.ucr.edu/cs14/cs14_06win/slides/2-3_trees_covered.pdf</a:t>
            </a:r>
            <a:r>
              <a:rPr lang="en-US" sz="3000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sz="3000" dirty="0">
                <a:hlinkClick r:id="rId4"/>
              </a:rPr>
              <a:t>http://</a:t>
            </a:r>
            <a:r>
              <a:rPr lang="en-US" sz="3000" dirty="0" smtClean="0">
                <a:hlinkClick r:id="rId4"/>
              </a:rPr>
              <a:t>slady.net/java/bt/view.php?w=450&amp;h=300</a:t>
            </a:r>
            <a:r>
              <a:rPr lang="en-US" sz="3000" dirty="0" smtClean="0"/>
              <a:t> </a:t>
            </a:r>
            <a:endParaRPr lang="en-US" sz="3000" dirty="0"/>
          </a:p>
        </p:txBody>
      </p:sp>
      <p:pic>
        <p:nvPicPr>
          <p:cNvPr id="4" name="Picture 2" descr="fig06_0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38200" y="2362200"/>
            <a:ext cx="6566221" cy="3733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739579" y="6260068"/>
            <a:ext cx="42802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FF0000"/>
                </a:solidFill>
              </a:rPr>
              <a:t>Add 10, 11, 12, … to the last tree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3329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Efficiency of 2-3 tree insertion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Upper and lower bounds on height of a tree with n elements?</a:t>
            </a:r>
          </a:p>
          <a:p>
            <a:r>
              <a:rPr lang="en-US" dirty="0" smtClean="0"/>
              <a:t>Worst case insertion and lookup times is proportional to the height of the tree.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934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2-3 Tree insertion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84 into this tree and show the resulting tree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676400"/>
            <a:ext cx="6945782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5852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2-3 Tree insertion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Insert 84 into this tree and show the resulting tree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676400"/>
            <a:ext cx="6945782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010025"/>
            <a:ext cx="7311752" cy="2619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247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/>
          <a:p>
            <a:r>
              <a:rPr lang="en-US" dirty="0" smtClean="0"/>
              <a:t>Binary (max) Heap Quick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almost-complete Binary Tree</a:t>
            </a:r>
          </a:p>
          <a:p>
            <a:pPr lvl="1"/>
            <a:r>
              <a:rPr lang="en-US" dirty="0" smtClean="0"/>
              <a:t>All levels, except possibly the last, are full</a:t>
            </a:r>
          </a:p>
          <a:p>
            <a:pPr lvl="1"/>
            <a:r>
              <a:rPr lang="en-US" dirty="0" smtClean="0"/>
              <a:t>On the last level all nodes are as far left as possible</a:t>
            </a:r>
          </a:p>
          <a:p>
            <a:pPr lvl="1"/>
            <a:r>
              <a:rPr lang="en-US" dirty="0" smtClean="0"/>
              <a:t>No parent is smaller than either of its children</a:t>
            </a:r>
          </a:p>
          <a:p>
            <a:pPr lvl="1"/>
            <a:r>
              <a:rPr lang="en-US" dirty="0" smtClean="0"/>
              <a:t>A great way to represent a Priority Queue</a:t>
            </a:r>
          </a:p>
          <a:p>
            <a:r>
              <a:rPr lang="en-US" dirty="0" smtClean="0"/>
              <a:t>Representing a binary heap as an array:</a:t>
            </a:r>
          </a:p>
          <a:p>
            <a:endParaRPr lang="en-US" dirty="0"/>
          </a:p>
        </p:txBody>
      </p:sp>
      <p:pic>
        <p:nvPicPr>
          <p:cNvPr id="4" name="Picture 2" descr="fig06_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4303713"/>
            <a:ext cx="8248650" cy="2173287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6248400" y="685800"/>
            <a:ext cx="2667000" cy="1006429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200" b="1" dirty="0" smtClean="0">
                <a:solidFill>
                  <a:srgbClr val="0070C0"/>
                </a:solidFill>
              </a:rPr>
              <a:t>See also Weiss, Chapter 21 (Weiss does </a:t>
            </a:r>
            <a:r>
              <a:rPr lang="en-US" sz="2200" b="1" smtClean="0">
                <a:solidFill>
                  <a:srgbClr val="0070C0"/>
                </a:solidFill>
              </a:rPr>
              <a:t>min heaps)</a:t>
            </a:r>
            <a:endParaRPr lang="en-US" sz="2200" b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609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Representation change example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544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Insertion and </a:t>
            </a:r>
            <a:r>
              <a:rPr lang="en-US" dirty="0" err="1" smtClean="0"/>
              <a:t>RemoveMax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81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Insertion:</a:t>
            </a:r>
          </a:p>
          <a:p>
            <a:pPr lvl="1"/>
            <a:r>
              <a:rPr lang="en-US" dirty="0" smtClean="0"/>
              <a:t>Insert at the next position (end of the array) to maintain an almost-complete tree, then "percolate up" within the tree to restore heap property.</a:t>
            </a:r>
          </a:p>
          <a:p>
            <a:r>
              <a:rPr lang="en-US" dirty="0" err="1" smtClean="0"/>
              <a:t>RemoveMax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Move last element of the heap to replace the root, then "percolate down" to restore heap property.</a:t>
            </a:r>
          </a:p>
          <a:p>
            <a:r>
              <a:rPr lang="en-US" dirty="0" smtClean="0"/>
              <a:t>Both operations are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(log n).</a:t>
            </a:r>
          </a:p>
          <a:p>
            <a:r>
              <a:rPr lang="en-US" dirty="0" smtClean="0">
                <a:latin typeface="Calibri"/>
              </a:rPr>
              <a:t>Many more details (done for min-heaps):</a:t>
            </a:r>
          </a:p>
          <a:p>
            <a:pPr lvl="1"/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www.rose-hulman.edu/class/csse/csse230/201230/Slides/18-Heaps.pdf</a:t>
            </a:r>
            <a:r>
              <a:rPr lang="en-US" dirty="0" smtClean="0"/>
              <a:t> </a:t>
            </a:r>
            <a:endParaRPr lang="en-US" dirty="0" smtClean="0">
              <a:latin typeface="Calibri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276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29413</TotalTime>
  <Words>647</Words>
  <Application>Microsoft Office PowerPoint</Application>
  <PresentationFormat>On-screen Show (4:3)</PresentationFormat>
  <Paragraphs>87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Calibri</vt:lpstr>
      <vt:lpstr>Symbol</vt:lpstr>
      <vt:lpstr>Default Design</vt:lpstr>
      <vt:lpstr>PowerPoint Presentation</vt:lpstr>
      <vt:lpstr>Review: Representation change: AVL Trees (what you should remember…)</vt:lpstr>
      <vt:lpstr>Representation change:  2-3 trees</vt:lpstr>
      <vt:lpstr>2-3 tree insertion example</vt:lpstr>
      <vt:lpstr>Efficiency of 2-3 tree insertion</vt:lpstr>
      <vt:lpstr>2-3 Tree insertion practice</vt:lpstr>
      <vt:lpstr>2-3 Tree insertion practice</vt:lpstr>
      <vt:lpstr>Binary (max) Heap Quick Review</vt:lpstr>
      <vt:lpstr>Insertion and RemoveMax</vt:lpstr>
      <vt:lpstr>Heap  utilitiy functions</vt:lpstr>
      <vt:lpstr>HeapSort</vt:lpstr>
      <vt:lpstr>HeapSort Code</vt:lpstr>
      <vt:lpstr>Recap: HeapSort: Build Initial Heap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Claude Anderson</cp:lastModifiedBy>
  <cp:revision>686</cp:revision>
  <cp:lastPrinted>2017-01-16T13:01:23Z</cp:lastPrinted>
  <dcterms:modified xsi:type="dcterms:W3CDTF">2017-01-16T13:06:32Z</dcterms:modified>
</cp:coreProperties>
</file>