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99" r:id="rId3"/>
    <p:sldId id="287" r:id="rId4"/>
    <p:sldId id="300" r:id="rId5"/>
    <p:sldId id="301" r:id="rId6"/>
    <p:sldId id="302" r:id="rId7"/>
    <p:sldId id="303" r:id="rId8"/>
    <p:sldId id="304" r:id="rId9"/>
    <p:sldId id="293" r:id="rId10"/>
    <p:sldId id="294" r:id="rId11"/>
    <p:sldId id="296" r:id="rId12"/>
    <p:sldId id="295" r:id="rId13"/>
    <p:sldId id="297" r:id="rId14"/>
    <p:sldId id="298" r:id="rId1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0000FF"/>
    <a:srgbClr val="FFA7A7"/>
    <a:srgbClr val="FF5050"/>
    <a:srgbClr val="FF0080"/>
    <a:srgbClr val="191919"/>
    <a:srgbClr val="F2FDF7"/>
    <a:srgbClr val="800040"/>
    <a:srgbClr val="5D7E9D"/>
    <a:srgbClr val="FFF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1939" autoAdjust="0"/>
    <p:restoredTop sz="73557" autoAdjust="0"/>
  </p:normalViewPr>
  <p:slideViewPr>
    <p:cSldViewPr snapToObjects="1">
      <p:cViewPr varScale="1">
        <p:scale>
          <a:sx n="64" d="100"/>
          <a:sy n="64" d="100"/>
        </p:scale>
        <p:origin x="126" y="138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50" tIns="48775" rIns="97550" bIns="48775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284" y="2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50" tIns="48775" rIns="97550" bIns="48775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121142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50" tIns="48775" rIns="97550" bIns="48775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284" y="9121142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50" tIns="48775" rIns="97550" bIns="48775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5671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50" tIns="48775" rIns="97550" bIns="48775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90" y="2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50" tIns="48775" rIns="97550" bIns="48775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1" y="4560571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50" tIns="48775" rIns="97550" bIns="4877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50" tIns="48775" rIns="97550" bIns="48775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90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50" tIns="48775" rIns="97550" bIns="48775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548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32044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4450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Upper bound:  A full binary tree.</a:t>
            </a:r>
            <a:r>
              <a:rPr lang="en-US" baseline="0" dirty="0" smtClean="0"/>
              <a:t>  So N ≥ 2</a:t>
            </a:r>
            <a:r>
              <a:rPr lang="en-US" baseline="30000" dirty="0" smtClean="0"/>
              <a:t>h+1</a:t>
            </a:r>
            <a:r>
              <a:rPr lang="en-US" baseline="0" dirty="0" smtClean="0"/>
              <a:t> -1.  h ≤ </a:t>
            </a:r>
            <a:r>
              <a:rPr lang="en-US" baseline="0" dirty="0" err="1" smtClean="0"/>
              <a:t>lg</a:t>
            </a:r>
            <a:r>
              <a:rPr lang="en-US" baseline="0" dirty="0" smtClean="0"/>
              <a:t>(N+1) -1.</a:t>
            </a:r>
          </a:p>
          <a:p>
            <a:r>
              <a:rPr lang="en-US" baseline="0" dirty="0" smtClean="0"/>
              <a:t>Lower bound.  Full ternary tree.  Two items in each node </a:t>
            </a:r>
          </a:p>
          <a:p>
            <a:r>
              <a:rPr lang="en-US" baseline="0" dirty="0" smtClean="0"/>
              <a:t>N &lt;= 2(1 + 3 + 3</a:t>
            </a:r>
            <a:r>
              <a:rPr lang="en-US" baseline="30000" dirty="0" smtClean="0"/>
              <a:t>2</a:t>
            </a:r>
            <a:r>
              <a:rPr lang="en-US" baseline="0" dirty="0" smtClean="0"/>
              <a:t> + … + 3</a:t>
            </a:r>
            <a:r>
              <a:rPr lang="en-US" baseline="30000" dirty="0" smtClean="0"/>
              <a:t>h</a:t>
            </a:r>
            <a:r>
              <a:rPr lang="en-US" baseline="0" dirty="0" smtClean="0"/>
              <a:t>) =  3</a:t>
            </a:r>
            <a:r>
              <a:rPr lang="en-US" baseline="30000" dirty="0" smtClean="0"/>
              <a:t>h+1</a:t>
            </a:r>
            <a:r>
              <a:rPr lang="en-US" baseline="0" dirty="0" smtClean="0"/>
              <a:t> -1.  So h ≥ log</a:t>
            </a:r>
            <a:r>
              <a:rPr lang="en-US" baseline="-25000" dirty="0" smtClean="0"/>
              <a:t>3</a:t>
            </a:r>
            <a:r>
              <a:rPr lang="en-US" baseline="0" dirty="0" smtClean="0"/>
              <a:t>(N+1) -1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6590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0177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0151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n=8:  First pass eliminates positions 2, 4, 6, 8.  Second pass eliminates 3, 7.  Third pass 5.</a:t>
            </a:r>
            <a:r>
              <a:rPr lang="en-US" baseline="0" dirty="0" smtClean="0"/>
              <a:t>  1 left</a:t>
            </a:r>
          </a:p>
          <a:p>
            <a:endParaRPr lang="en-US" baseline="0" dirty="0" smtClean="0"/>
          </a:p>
          <a:p>
            <a:r>
              <a:rPr lang="en-US" baseline="0" dirty="0" smtClean="0"/>
              <a:t>n=7.  First pass 2, 4, 6, 1.  Then 5, 3 .  7 is left</a:t>
            </a:r>
          </a:p>
          <a:p>
            <a:endParaRPr lang="en-US" baseline="0" dirty="0" smtClean="0"/>
          </a:p>
          <a:p>
            <a:r>
              <a:rPr lang="en-US" b="1" baseline="0" dirty="0" smtClean="0"/>
              <a:t>If n is even:</a:t>
            </a:r>
            <a:r>
              <a:rPr lang="en-US" baseline="0" dirty="0" smtClean="0"/>
              <a:t>  We eliminate 2, 4, 6, … n on first round.</a:t>
            </a:r>
          </a:p>
          <a:p>
            <a:r>
              <a:rPr lang="en-US" baseline="0" dirty="0" smtClean="0"/>
              <a:t>This leaves us with the same problem for n/2 (except for renumbering)</a:t>
            </a:r>
          </a:p>
          <a:p>
            <a:r>
              <a:rPr lang="en-US" baseline="0" dirty="0" smtClean="0"/>
              <a:t>1</a:t>
            </a:r>
            <a:r>
              <a:rPr lang="en-US" baseline="0" dirty="0" smtClean="0">
                <a:sym typeface="Wingdings" pitchFamily="2" charset="2"/>
              </a:rPr>
              <a:t> 1, 2 3, 35, etc.  i2*i-1.</a:t>
            </a:r>
          </a:p>
          <a:p>
            <a:r>
              <a:rPr lang="en-US" baseline="0" dirty="0" smtClean="0">
                <a:sym typeface="Wingdings" pitchFamily="2" charset="2"/>
              </a:rPr>
              <a:t>Thus J(2k) = 2∙J(k)-1</a:t>
            </a:r>
          </a:p>
          <a:p>
            <a:endParaRPr lang="en-US" baseline="0" dirty="0" smtClean="0">
              <a:sym typeface="Wingdings" pitchFamily="2" charset="2"/>
            </a:endParaRPr>
          </a:p>
          <a:p>
            <a:r>
              <a:rPr lang="en-US" b="1" baseline="0" dirty="0" smtClean="0"/>
              <a:t>If n is odd:</a:t>
            </a:r>
            <a:r>
              <a:rPr lang="en-US" baseline="0" dirty="0" smtClean="0"/>
              <a:t>  We eliminate 2, 4, 6, … n-1, 1 on first round.</a:t>
            </a:r>
          </a:p>
          <a:p>
            <a:r>
              <a:rPr lang="en-US" baseline="0" dirty="0" smtClean="0"/>
              <a:t>This leaves us with the same problem for (n-1)/2 items (except for renumbering)</a:t>
            </a:r>
          </a:p>
          <a:p>
            <a:r>
              <a:rPr lang="en-US" baseline="0" dirty="0" smtClean="0"/>
              <a:t>1</a:t>
            </a:r>
            <a:r>
              <a:rPr lang="en-US" baseline="0" dirty="0" smtClean="0">
                <a:sym typeface="Wingdings" pitchFamily="2" charset="2"/>
              </a:rPr>
              <a:t> 3, 2 5, 37, etc.  i2*i+1.</a:t>
            </a:r>
          </a:p>
          <a:p>
            <a:r>
              <a:rPr lang="en-US" baseline="0" dirty="0" smtClean="0">
                <a:sym typeface="Wingdings" pitchFamily="2" charset="2"/>
              </a:rPr>
              <a:t>Thus J(2k+1) = 2∙J(k)+1</a:t>
            </a:r>
          </a:p>
          <a:p>
            <a:endParaRPr lang="en-US" baseline="0" dirty="0" smtClean="0">
              <a:sym typeface="Wingdings" pitchFamily="2" charset="2"/>
            </a:endParaRPr>
          </a:p>
          <a:p>
            <a:r>
              <a:rPr lang="en-US" baseline="0" dirty="0" smtClean="0">
                <a:sym typeface="Wingdings" pitchFamily="2" charset="2"/>
              </a:rPr>
              <a:t>Cyclic bit shift:  11, 1001, 1111, 100001, 101011, 110101, 111111, 100001</a:t>
            </a:r>
            <a:endParaRPr lang="en-US" baseline="0" dirty="0" smtClean="0"/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7225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4437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59670"/>
            <a:r>
              <a:rPr lang="en-US" dirty="0" smtClean="0"/>
              <a:t>Why are these "transform and conquer"?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3772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 is this "transform and conquer"?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1408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Multiples determinant by -1</a:t>
            </a:r>
          </a:p>
          <a:p>
            <a:r>
              <a:rPr lang="en-US" dirty="0" smtClean="0"/>
              <a:t>Multiplies</a:t>
            </a:r>
            <a:r>
              <a:rPr lang="en-US" baseline="0" dirty="0" smtClean="0"/>
              <a:t> determinant by that constant</a:t>
            </a:r>
          </a:p>
          <a:p>
            <a:r>
              <a:rPr lang="en-US" baseline="0" dirty="0" smtClean="0"/>
              <a:t>No effect.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91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Example, solving Ax = B is the same as solving </a:t>
            </a:r>
            <a:r>
              <a:rPr lang="en-US" dirty="0" err="1" smtClean="0"/>
              <a:t>LUx</a:t>
            </a:r>
            <a:r>
              <a:rPr lang="en-US" dirty="0" smtClean="0"/>
              <a:t> = B.</a:t>
            </a:r>
          </a:p>
          <a:p>
            <a:r>
              <a:rPr lang="en-US" dirty="0" smtClean="0"/>
              <a:t>let y = Ux.  Solve Ly = B, easy because L is triangular.</a:t>
            </a:r>
          </a:p>
          <a:p>
            <a:r>
              <a:rPr lang="en-US" dirty="0" smtClean="0"/>
              <a:t>Then solve </a:t>
            </a:r>
            <a:r>
              <a:rPr lang="en-US" dirty="0" err="1" smtClean="0"/>
              <a:t>Ux</a:t>
            </a:r>
            <a:r>
              <a:rPr lang="en-US" dirty="0" smtClean="0"/>
              <a:t> = y, also easy because U is triangular.</a:t>
            </a:r>
          </a:p>
          <a:p>
            <a:endParaRPr lang="en-US" dirty="0" smtClean="0"/>
          </a:p>
          <a:p>
            <a:r>
              <a:rPr lang="en-US" dirty="0" smtClean="0"/>
              <a:t>We won't</a:t>
            </a:r>
            <a:r>
              <a:rPr lang="en-US" baseline="0" dirty="0" smtClean="0"/>
              <a:t> do the details.  It turns out that finding L and U are theta(n^3) – like G.E..</a:t>
            </a:r>
          </a:p>
          <a:p>
            <a:r>
              <a:rPr lang="en-US" baseline="0" dirty="0" smtClean="0"/>
              <a:t>But once we have done it, doing the multiplication is theta(n^2)</a:t>
            </a:r>
          </a:p>
          <a:p>
            <a:endParaRPr lang="en-US" baseline="0" dirty="0" smtClean="0"/>
          </a:p>
          <a:p>
            <a:r>
              <a:rPr lang="en-US" baseline="0" dirty="0" smtClean="0"/>
              <a:t>Helpful in situation where we want to solve several different equations:  Ax = b, Ax = c, Ax=d, etc.  The L and U are the same for all of the cases.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8367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57468">
              <a:defRPr/>
            </a:pPr>
            <a:r>
              <a:rPr lang="en-US" sz="1300" dirty="0">
                <a:sym typeface="Symbol"/>
              </a:rPr>
              <a:t>Extra data to make this more efficient.  Balance code in each node.</a:t>
            </a:r>
          </a:p>
          <a:p>
            <a:r>
              <a:rPr lang="en-US" dirty="0" smtClean="0"/>
              <a:t>This is an essential</a:t>
            </a:r>
            <a:r>
              <a:rPr lang="en-US" baseline="0" dirty="0" smtClean="0"/>
              <a:t> part of the AVL data structure.</a:t>
            </a:r>
          </a:p>
          <a:p>
            <a:endParaRPr lang="en-US" baseline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0410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Easy to balance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791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 userDrawn="1"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ucr.edu/cs14/cs14_06win/slides/2-3_trees_covered.pdf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hyperlink" Target="http://slady.net/java/bt/view.php?w=450&amp;h=300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Gauss-Jordan_elimination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4.wmf"/><Relationship Id="rId10" Type="http://schemas.openxmlformats.org/officeDocument/2006/relationships/hyperlink" Target="https://rosettacode.org/wiki/LU_decomposition" TargetMode="External"/><Relationship Id="rId4" Type="http://schemas.openxmlformats.org/officeDocument/2006/relationships/oleObject" Target="../embeddings/oleObject1.bin"/><Relationship Id="rId9" Type="http://schemas.openxmlformats.org/officeDocument/2006/relationships/image" Target="../media/image6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-228600"/>
            <a:ext cx="8636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8000" b="1" dirty="0" smtClean="0"/>
              <a:t>MA/CSSE 473 Day 20</a:t>
            </a:r>
            <a:endParaRPr lang="en-US" sz="80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-1" y="2427744"/>
            <a:ext cx="4343401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/>
              <a:t>Finish Josephus</a:t>
            </a:r>
          </a:p>
          <a:p>
            <a:r>
              <a:rPr lang="en-US" sz="2800" b="1" dirty="0" smtClean="0"/>
              <a:t>Transform and conquer</a:t>
            </a:r>
            <a:br>
              <a:rPr lang="en-US" sz="2800" b="1" dirty="0" smtClean="0"/>
            </a:br>
            <a:r>
              <a:rPr lang="en-US" sz="2800" b="1" dirty="0" smtClean="0"/>
              <a:t>Gaussian Elimination</a:t>
            </a:r>
          </a:p>
          <a:p>
            <a:r>
              <a:rPr lang="en-US" sz="2800" b="1" dirty="0" smtClean="0"/>
              <a:t>LU-decomposition</a:t>
            </a:r>
            <a:br>
              <a:rPr lang="en-US" sz="2800" b="1" dirty="0" smtClean="0"/>
            </a:br>
            <a:r>
              <a:rPr lang="en-US" sz="2800" b="1" dirty="0" smtClean="0"/>
              <a:t>AVL Tree </a:t>
            </a:r>
          </a:p>
          <a:p>
            <a:r>
              <a:rPr lang="en-US" sz="2800" b="1" dirty="0" smtClean="0"/>
              <a:t>Maximum height</a:t>
            </a:r>
            <a:br>
              <a:rPr lang="en-US" sz="2800" b="1" dirty="0" smtClean="0"/>
            </a:br>
            <a:r>
              <a:rPr lang="en-US" sz="2800" b="1" dirty="0" smtClean="0"/>
              <a:t>2-3 Trees</a:t>
            </a:r>
          </a:p>
          <a:p>
            <a:r>
              <a:rPr lang="en-US" sz="2800" b="1" dirty="0" smtClean="0">
                <a:solidFill>
                  <a:srgbClr val="FF0000"/>
                </a:solidFill>
              </a:rPr>
              <a:t>Student questions?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/>
          <a:lstStyle/>
          <a:p>
            <a:r>
              <a:rPr lang="en-US" dirty="0" smtClean="0"/>
              <a:t>Representation change:  2-3 trees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458200" cy="4495800"/>
          </a:xfrm>
        </p:spPr>
        <p:txBody>
          <a:bodyPr/>
          <a:lstStyle/>
          <a:p>
            <a:r>
              <a:rPr lang="en-US" dirty="0" smtClean="0"/>
              <a:t>Another approach to balanced trees</a:t>
            </a:r>
          </a:p>
          <a:p>
            <a:r>
              <a:rPr lang="en-US" dirty="0" smtClean="0"/>
              <a:t>Keeps all leaves on the same level</a:t>
            </a:r>
          </a:p>
          <a:p>
            <a:r>
              <a:rPr lang="en-US" dirty="0" smtClean="0"/>
              <a:t>Some non-leaf nodes have 2 keys and 3 </a:t>
            </a:r>
            <a:r>
              <a:rPr lang="en-US" dirty="0" err="1" smtClean="0"/>
              <a:t>subtrees</a:t>
            </a:r>
            <a:endParaRPr lang="en-US" dirty="0" smtClean="0"/>
          </a:p>
          <a:p>
            <a:r>
              <a:rPr lang="en-US" dirty="0" smtClean="0"/>
              <a:t>Others are regular binary nodes.</a:t>
            </a:r>
            <a:endParaRPr lang="en-US" dirty="0"/>
          </a:p>
        </p:txBody>
      </p:sp>
      <p:pic>
        <p:nvPicPr>
          <p:cNvPr id="4" name="Picture 2" descr="fig06_0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3687" y="3450598"/>
            <a:ext cx="8621713" cy="317880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33452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914400"/>
          </a:xfrm>
        </p:spPr>
        <p:txBody>
          <a:bodyPr/>
          <a:lstStyle/>
          <a:p>
            <a:r>
              <a:rPr lang="en-US" dirty="0" smtClean="0"/>
              <a:t>2-3 tree insertion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458200" cy="4495800"/>
          </a:xfrm>
        </p:spPr>
        <p:txBody>
          <a:bodyPr/>
          <a:lstStyle/>
          <a:p>
            <a:r>
              <a:rPr lang="en-US" dirty="0" smtClean="0"/>
              <a:t>More examples of insertion:</a:t>
            </a:r>
            <a:br>
              <a:rPr lang="en-US" dirty="0" smtClean="0"/>
            </a:br>
            <a:r>
              <a:rPr lang="en-US" sz="3000" dirty="0" smtClean="0">
                <a:hlinkClick r:id="rId3"/>
              </a:rPr>
              <a:t>http://www.cs.ucr.edu/cs14/cs14_06win/slides/2-3_trees_covered.pdf</a:t>
            </a:r>
            <a:r>
              <a:rPr lang="en-US" sz="3000" dirty="0" smtClean="0"/>
              <a:t> </a:t>
            </a:r>
            <a:r>
              <a:rPr lang="en-US" dirty="0"/>
              <a:t/>
            </a:r>
            <a:br>
              <a:rPr lang="en-US" dirty="0"/>
            </a:br>
            <a:r>
              <a:rPr lang="en-US" sz="3000" dirty="0">
                <a:hlinkClick r:id="rId4"/>
              </a:rPr>
              <a:t>http://</a:t>
            </a:r>
            <a:r>
              <a:rPr lang="en-US" sz="3000" dirty="0" smtClean="0">
                <a:hlinkClick r:id="rId4"/>
              </a:rPr>
              <a:t>slady.net/java/bt/view.php?w=450&amp;h=300</a:t>
            </a:r>
            <a:r>
              <a:rPr lang="en-US" sz="3000" dirty="0" smtClean="0"/>
              <a:t> </a:t>
            </a:r>
            <a:endParaRPr lang="en-US" sz="3000" dirty="0"/>
          </a:p>
        </p:txBody>
      </p:sp>
      <p:pic>
        <p:nvPicPr>
          <p:cNvPr id="4" name="Picture 2" descr="fig06_0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38200" y="2362200"/>
            <a:ext cx="6566221" cy="37338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739579" y="6260068"/>
            <a:ext cx="42802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Add 10, 11, 12, … to the last tree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3329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Efficiency of 2-3 tree insertion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Upper and lower bounds on height of a tree with n elements?</a:t>
            </a:r>
          </a:p>
          <a:p>
            <a:r>
              <a:rPr lang="en-US" dirty="0" smtClean="0"/>
              <a:t>Worst case insertion and lookup times is proportional to the height of the tree.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6934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2-3 Tree insertion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Insert 84 into this tree and show the resulting tree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676400"/>
            <a:ext cx="6945782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958520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2-3 Tree insertion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Insert 84 into this tree and show the resulting tree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676400"/>
            <a:ext cx="6945782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4010025"/>
            <a:ext cx="7311752" cy="2619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2476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Josephus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29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n people, numbered 1-n, are in a circle</a:t>
            </a:r>
          </a:p>
          <a:p>
            <a:r>
              <a:rPr lang="en-US" dirty="0" smtClean="0"/>
              <a:t>Count starts with 1</a:t>
            </a:r>
          </a:p>
          <a:p>
            <a:r>
              <a:rPr lang="en-US" dirty="0" smtClean="0"/>
              <a:t>Every 2</a:t>
            </a:r>
            <a:r>
              <a:rPr lang="en-US" baseline="30000" dirty="0" smtClean="0"/>
              <a:t>nd</a:t>
            </a:r>
            <a:r>
              <a:rPr lang="en-US" dirty="0" smtClean="0"/>
              <a:t> person is eliminated</a:t>
            </a:r>
          </a:p>
          <a:p>
            <a:r>
              <a:rPr lang="en-US" dirty="0" smtClean="0"/>
              <a:t>The last person left, J(n),  is the winner</a:t>
            </a:r>
          </a:p>
          <a:p>
            <a:r>
              <a:rPr lang="en-US" dirty="0" smtClean="0"/>
              <a:t>Examples:  n=8, n=7</a:t>
            </a:r>
          </a:p>
          <a:p>
            <a:r>
              <a:rPr lang="en-US" dirty="0" smtClean="0"/>
              <a:t>J(1) = 1</a:t>
            </a:r>
          </a:p>
          <a:p>
            <a:r>
              <a:rPr lang="en-US" dirty="0"/>
              <a:t>Solution if n is even: J(2k) = 2*J(k) - 1</a:t>
            </a:r>
          </a:p>
          <a:p>
            <a:r>
              <a:rPr lang="en-US" dirty="0"/>
              <a:t>Solution if n is odd:  J(2k+1) = 2*J(k) + 1</a:t>
            </a:r>
          </a:p>
          <a:p>
            <a:r>
              <a:rPr lang="en-US" dirty="0" smtClean="0"/>
              <a:t>Use it to find J(2) … J(8)</a:t>
            </a:r>
          </a:p>
          <a:p>
            <a:r>
              <a:rPr lang="en-US" dirty="0" smtClean="0"/>
              <a:t>Clever solution: cyclic bit shift left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86015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799" y="76200"/>
            <a:ext cx="8729663" cy="9144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 smtClean="0"/>
              <a:t>Transform and Conquer Algorithms</a:t>
            </a:r>
            <a:br>
              <a:rPr lang="en-US" dirty="0" smtClean="0"/>
            </a:b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3276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Transform a problem to a simpler instance of the same problem – </a:t>
            </a:r>
            <a:r>
              <a:rPr lang="en-US" b="1" dirty="0" smtClean="0"/>
              <a:t>instance simplification</a:t>
            </a:r>
          </a:p>
          <a:p>
            <a:r>
              <a:rPr lang="en-US" dirty="0" smtClean="0"/>
              <a:t>Transformation to a different representation of the same instance – </a:t>
            </a:r>
            <a:r>
              <a:rPr lang="en-US" b="1" dirty="0" smtClean="0"/>
              <a:t>representation change</a:t>
            </a:r>
          </a:p>
          <a:p>
            <a:r>
              <a:rPr lang="en-US" dirty="0" smtClean="0"/>
              <a:t>Transformation to an instance of a different problem that we know how to solve – </a:t>
            </a:r>
            <a:r>
              <a:rPr lang="en-US" b="1" dirty="0" smtClean="0"/>
              <a:t>problem reduction</a:t>
            </a:r>
          </a:p>
          <a:p>
            <a:endParaRPr lang="en-US" dirty="0"/>
          </a:p>
        </p:txBody>
      </p:sp>
      <p:pic>
        <p:nvPicPr>
          <p:cNvPr id="4" name="Picture 17" descr="fig06_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4487862"/>
            <a:ext cx="8164513" cy="1836738"/>
          </a:xfrm>
          <a:prstGeom prst="rect">
            <a:avLst/>
          </a:prstGeom>
          <a:noFill/>
          <a:ln w="22225">
            <a:solidFill>
              <a:srgbClr val="0000FF"/>
            </a:solidFill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/>
              <a:t>Instance simplification:</a:t>
            </a:r>
            <a:br>
              <a:rPr lang="en-US" dirty="0" smtClean="0"/>
            </a:br>
            <a:r>
              <a:rPr lang="en-US" dirty="0" smtClean="0"/>
              <a:t>Presorting an Array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876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The following problems are simplified by pre-sorting the array:</a:t>
            </a:r>
          </a:p>
          <a:p>
            <a:pPr lvl="1"/>
            <a:r>
              <a:rPr lang="en-US" b="1" dirty="0" smtClean="0"/>
              <a:t>Search</a:t>
            </a:r>
            <a:r>
              <a:rPr lang="en-US" dirty="0" smtClean="0"/>
              <a:t> (can do Binary or Interpolation search)</a:t>
            </a:r>
          </a:p>
          <a:p>
            <a:pPr lvl="1"/>
            <a:r>
              <a:rPr lang="en-US" dirty="0" smtClean="0"/>
              <a:t>Determine whether the array contains </a:t>
            </a:r>
            <a:r>
              <a:rPr lang="en-US" b="1" dirty="0" smtClean="0"/>
              <a:t>duplicates</a:t>
            </a:r>
          </a:p>
          <a:p>
            <a:pPr lvl="1"/>
            <a:r>
              <a:rPr lang="en-US" dirty="0" smtClean="0"/>
              <a:t>Find the </a:t>
            </a:r>
            <a:r>
              <a:rPr lang="en-US" b="1" dirty="0" smtClean="0"/>
              <a:t>median</a:t>
            </a:r>
            <a:r>
              <a:rPr lang="en-US" dirty="0" smtClean="0"/>
              <a:t> of the array</a:t>
            </a:r>
          </a:p>
          <a:p>
            <a:pPr lvl="1"/>
            <a:r>
              <a:rPr lang="en-US" dirty="0" smtClean="0"/>
              <a:t>Find the </a:t>
            </a:r>
            <a:r>
              <a:rPr lang="en-US" b="1" dirty="0" smtClean="0"/>
              <a:t>mode</a:t>
            </a:r>
            <a:r>
              <a:rPr lang="en-US" dirty="0" smtClean="0"/>
              <a:t> of the elements of the array</a:t>
            </a:r>
          </a:p>
          <a:p>
            <a:pPr lvl="2"/>
            <a:r>
              <a:rPr lang="en-US" dirty="0" smtClean="0"/>
              <a:t>The most frequently-occurring element</a:t>
            </a:r>
          </a:p>
          <a:p>
            <a:pPr lvl="1"/>
            <a:r>
              <a:rPr lang="en-US" dirty="0" smtClean="0"/>
              <a:t>A related problem: Anagrams</a:t>
            </a:r>
          </a:p>
          <a:p>
            <a:pPr lvl="2"/>
            <a:r>
              <a:rPr lang="en-US" dirty="0" smtClean="0"/>
              <a:t>In a large collection of words, find words that are anagrams of each other</a:t>
            </a:r>
          </a:p>
          <a:p>
            <a:pPr lvl="2"/>
            <a:r>
              <a:rPr lang="en-US" dirty="0" smtClean="0"/>
              <a:t>How can pre-sorting help?</a:t>
            </a:r>
          </a:p>
          <a:p>
            <a:pPr lvl="2"/>
            <a:r>
              <a:rPr lang="en-US" dirty="0" smtClean="0"/>
              <a:t>Sort the letters of each word</a:t>
            </a:r>
          </a:p>
          <a:p>
            <a:pPr lvl="1"/>
            <a:r>
              <a:rPr lang="en-US" dirty="0" smtClean="0"/>
              <a:t>Interval union problem from early part of PLC course</a:t>
            </a:r>
          </a:p>
        </p:txBody>
      </p:sp>
    </p:spTree>
    <p:extLst>
      <p:ext uri="{BB962C8B-B14F-4D97-AF65-F5344CB8AC3E}">
        <p14:creationId xmlns:p14="http://schemas.microsoft.com/office/powerpoint/2010/main" val="2586972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915400" cy="914400"/>
          </a:xfrm>
        </p:spPr>
        <p:txBody>
          <a:bodyPr/>
          <a:lstStyle/>
          <a:p>
            <a:r>
              <a:rPr lang="en-US" sz="3600" dirty="0" smtClean="0"/>
              <a:t>Instance Simplification: Gaussian Elimination </a:t>
            </a:r>
            <a:br>
              <a:rPr lang="en-US" sz="3600" dirty="0" smtClean="0"/>
            </a:br>
            <a:r>
              <a:rPr lang="en-US" sz="3200" dirty="0" smtClean="0"/>
              <a:t>(hopefully you saw basics in a DE or lin. Alg. course)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8863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Solve a system of n linear equations in n unknowns</a:t>
            </a:r>
          </a:p>
          <a:p>
            <a:pPr lvl="1"/>
            <a:r>
              <a:rPr lang="en-US" dirty="0" smtClean="0"/>
              <a:t>Represent the system by an augmented coefficient matrix</a:t>
            </a:r>
          </a:p>
          <a:p>
            <a:pPr lvl="1"/>
            <a:r>
              <a:rPr lang="en-US" dirty="0" smtClean="0"/>
              <a:t>Transform the matrix to triangular matrix by a combination of the following solution-preserving  elementary operations:</a:t>
            </a:r>
          </a:p>
          <a:p>
            <a:pPr lvl="2"/>
            <a:r>
              <a:rPr lang="en-US" dirty="0" smtClean="0"/>
              <a:t>exchange two rows</a:t>
            </a:r>
          </a:p>
          <a:p>
            <a:pPr lvl="2"/>
            <a:r>
              <a:rPr lang="en-US" dirty="0" smtClean="0"/>
              <a:t>multiply a row by a nonzero constant</a:t>
            </a:r>
          </a:p>
          <a:p>
            <a:pPr lvl="2"/>
            <a:r>
              <a:rPr lang="en-US" dirty="0" smtClean="0"/>
              <a:t>replace a row by that row plus or minus a constant multiple of a different row</a:t>
            </a:r>
          </a:p>
          <a:p>
            <a:pPr lvl="1"/>
            <a:r>
              <a:rPr lang="en-US" dirty="0" smtClean="0"/>
              <a:t>Look at the algorithm and analysis on  pp 207-208; if you can't understand them, ask in my office.</a:t>
            </a:r>
          </a:p>
          <a:p>
            <a:pPr lvl="1"/>
            <a:r>
              <a:rPr lang="en-US" dirty="0" smtClean="0">
                <a:latin typeface="Calibri"/>
              </a:rPr>
              <a:t>Ѳ(n</a:t>
            </a:r>
            <a:r>
              <a:rPr lang="en-US" baseline="30000" dirty="0" smtClean="0">
                <a:latin typeface="Calibri"/>
              </a:rPr>
              <a:t>3</a:t>
            </a:r>
            <a:r>
              <a:rPr lang="en-US" dirty="0" smtClean="0">
                <a:latin typeface="Calibri"/>
              </a:rPr>
              <a:t>)  </a:t>
            </a:r>
            <a:r>
              <a:rPr lang="en-US" dirty="0" smtClean="0">
                <a:solidFill>
                  <a:srgbClr val="FF0000"/>
                </a:solidFill>
                <a:latin typeface="Calibri"/>
              </a:rPr>
              <a:t>[previous HW problem]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914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Applications of G.E.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Matrix inverse</a:t>
            </a:r>
          </a:p>
          <a:p>
            <a:pPr lvl="1"/>
            <a:r>
              <a:rPr lang="en-US" dirty="0" smtClean="0"/>
              <a:t>Augment a square matrix by the identity matrix</a:t>
            </a:r>
          </a:p>
          <a:p>
            <a:pPr lvl="1"/>
            <a:r>
              <a:rPr lang="en-US" dirty="0" smtClean="0"/>
              <a:t>Perform elementary operations until the original matrix is the identity.</a:t>
            </a:r>
          </a:p>
          <a:p>
            <a:pPr lvl="1"/>
            <a:r>
              <a:rPr lang="en-US" dirty="0" smtClean="0"/>
              <a:t>The "augmented part" will be the inverse</a:t>
            </a:r>
          </a:p>
          <a:p>
            <a:pPr lvl="1"/>
            <a:r>
              <a:rPr lang="en-US" dirty="0" smtClean="0"/>
              <a:t>More details and an example at</a:t>
            </a:r>
            <a:br>
              <a:rPr lang="en-US" dirty="0" smtClean="0"/>
            </a:br>
            <a:r>
              <a:rPr lang="en-US" dirty="0" smtClean="0">
                <a:hlinkClick r:id="rId2"/>
              </a:rPr>
              <a:t>http://en.wikipedia.org/wiki/Gauss-Jordan_elimination</a:t>
            </a:r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32285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Applications of G.E.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334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Determinant calculation</a:t>
            </a:r>
          </a:p>
          <a:p>
            <a:pPr lvl="1"/>
            <a:r>
              <a:rPr lang="en-US" dirty="0" smtClean="0"/>
              <a:t>Calculation of the determinant of a triangular matrix is easy</a:t>
            </a:r>
          </a:p>
          <a:p>
            <a:r>
              <a:rPr lang="en-US" dirty="0" smtClean="0"/>
              <a:t>What effect does each of the elementary operations have on the determinant value?</a:t>
            </a:r>
          </a:p>
          <a:p>
            <a:pPr lvl="1"/>
            <a:r>
              <a:rPr lang="en-US" dirty="0" smtClean="0"/>
              <a:t>exchange two rows</a:t>
            </a:r>
          </a:p>
          <a:p>
            <a:pPr lvl="1"/>
            <a:r>
              <a:rPr lang="en-US" dirty="0" smtClean="0"/>
              <a:t>multiply a row by a nonzero constant</a:t>
            </a:r>
          </a:p>
          <a:p>
            <a:pPr lvl="1"/>
            <a:r>
              <a:rPr lang="en-US" dirty="0" smtClean="0"/>
              <a:t>replace a row by that row plus or minus a constant multiple of a different row</a:t>
            </a:r>
          </a:p>
          <a:p>
            <a:r>
              <a:rPr lang="en-US" dirty="0" smtClean="0"/>
              <a:t>Do these operations until you get a triangular matrix</a:t>
            </a:r>
          </a:p>
          <a:p>
            <a:r>
              <a:rPr lang="en-US" dirty="0" smtClean="0"/>
              <a:t>Keep track of the operations' cumulative effect on the determinant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9735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 Decomposition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915400" cy="4495800"/>
          </a:xfrm>
        </p:spPr>
        <p:txBody>
          <a:bodyPr/>
          <a:lstStyle/>
          <a:p>
            <a:r>
              <a:rPr lang="en-US" dirty="0" smtClean="0"/>
              <a:t>This can speed up all three applications of Gaussian Elimination</a:t>
            </a:r>
          </a:p>
          <a:p>
            <a:r>
              <a:rPr lang="en-US" dirty="0" smtClean="0"/>
              <a:t>Write the matrix A as a product of a Lower Triangular matrix L and an upper Triangular matrix U.</a:t>
            </a:r>
          </a:p>
          <a:p>
            <a:r>
              <a:rPr lang="en-US" dirty="0" smtClean="0"/>
              <a:t>Example:</a:t>
            </a:r>
            <a:endParaRPr lang="en-US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2590800" y="3124200"/>
          <a:ext cx="2514600" cy="15087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4" imgW="1193800" imgH="711200" progId="Equation.3">
                  <p:embed/>
                </p:oleObj>
              </mc:Choice>
              <mc:Fallback>
                <p:oleObj name="Equation" r:id="rId4" imgW="1193800" imgH="71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124200"/>
                        <a:ext cx="2514600" cy="15087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827374" y="4785361"/>
          <a:ext cx="3879494" cy="1691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6" imgW="1638300" imgH="711200" progId="Equation.3">
                  <p:embed/>
                </p:oleObj>
              </mc:Choice>
              <mc:Fallback>
                <p:oleObj name="Equation" r:id="rId6" imgW="1638300" imgH="71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7374" y="4785361"/>
                        <a:ext cx="3879494" cy="16916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457200" y="4785360"/>
          <a:ext cx="3135173" cy="1691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8" imgW="1320227" imgH="710891" progId="Equation.3">
                  <p:embed/>
                </p:oleObj>
              </mc:Choice>
              <mc:Fallback>
                <p:oleObj name="Equation" r:id="rId8" imgW="1320227" imgH="71089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4785360"/>
                        <a:ext cx="3135173" cy="16916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486400" y="3200400"/>
            <a:ext cx="3200400" cy="120032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Splitting A up into L and U is an n</a:t>
            </a:r>
            <a:r>
              <a:rPr lang="en-US" b="1" baseline="30000" dirty="0" smtClean="0">
                <a:solidFill>
                  <a:srgbClr val="FF0000"/>
                </a:solidFill>
              </a:rPr>
              <a:t>3</a:t>
            </a:r>
            <a:r>
              <a:rPr lang="en-US" b="1" dirty="0" smtClean="0">
                <a:solidFill>
                  <a:srgbClr val="FF0000"/>
                </a:solidFill>
              </a:rPr>
              <a:t> operation</a:t>
            </a:r>
            <a:r>
              <a:rPr lang="en-US" b="1" dirty="0">
                <a:solidFill>
                  <a:srgbClr val="FF0000"/>
                </a:solidFill>
              </a:rPr>
              <a:t>. </a:t>
            </a:r>
            <a:r>
              <a:rPr lang="en-US" b="1" dirty="0">
                <a:solidFill>
                  <a:srgbClr val="FF0000"/>
                </a:solidFill>
                <a:hlinkClick r:id="rId10"/>
              </a:rPr>
              <a:t>https://</a:t>
            </a:r>
            <a:r>
              <a:rPr lang="en-US" b="1" dirty="0" smtClean="0">
                <a:solidFill>
                  <a:srgbClr val="FF0000"/>
                </a:solidFill>
                <a:hlinkClick r:id="rId10"/>
              </a:rPr>
              <a:t>rosettacode.org/wiki/LU_decomposition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2665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762999" cy="9144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4000" dirty="0" smtClean="0"/>
              <a:t>Review: Representation change:</a:t>
            </a:r>
            <a:br>
              <a:rPr lang="en-US" sz="4000" dirty="0" smtClean="0"/>
            </a:br>
            <a:r>
              <a:rPr lang="en-US" sz="4000" dirty="0" smtClean="0"/>
              <a:t>AVL Trees (</a:t>
            </a:r>
            <a:r>
              <a:rPr lang="en-US" sz="4000" dirty="0"/>
              <a:t>w</a:t>
            </a:r>
            <a:r>
              <a:rPr lang="en-US" sz="4000" dirty="0" smtClean="0"/>
              <a:t>hat you should remember…)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562600"/>
          </a:xfrm>
        </p:spPr>
        <p:txBody>
          <a:bodyPr>
            <a:normAutofit fontScale="85000" lnSpcReduction="20000"/>
          </a:bodyPr>
          <a:lstStyle/>
          <a:p>
            <a:r>
              <a:rPr lang="en-US" sz="3100" dirty="0"/>
              <a:t>Named for authors of original paper, </a:t>
            </a:r>
            <a:r>
              <a:rPr lang="en-US" sz="3100" b="1" dirty="0" err="1">
                <a:solidFill>
                  <a:srgbClr val="FF0000"/>
                </a:solidFill>
              </a:rPr>
              <a:t>A</a:t>
            </a:r>
            <a:r>
              <a:rPr lang="en-US" sz="3100" dirty="0" err="1"/>
              <a:t>delson-</a:t>
            </a:r>
            <a:r>
              <a:rPr lang="en-US" sz="3100" b="1" dirty="0" err="1">
                <a:solidFill>
                  <a:srgbClr val="FF0000"/>
                </a:solidFill>
              </a:rPr>
              <a:t>V</a:t>
            </a:r>
            <a:r>
              <a:rPr lang="en-US" sz="3100" dirty="0" err="1"/>
              <a:t>elskii</a:t>
            </a:r>
            <a:r>
              <a:rPr lang="en-US" sz="3100" dirty="0"/>
              <a:t> and </a:t>
            </a:r>
            <a:r>
              <a:rPr lang="en-US" sz="3100" b="1" dirty="0">
                <a:solidFill>
                  <a:srgbClr val="FF0000"/>
                </a:solidFill>
              </a:rPr>
              <a:t>L</a:t>
            </a:r>
            <a:r>
              <a:rPr lang="en-US" sz="3100" dirty="0"/>
              <a:t>andis (1962).</a:t>
            </a:r>
          </a:p>
          <a:p>
            <a:r>
              <a:rPr lang="en-US" sz="3100" dirty="0" smtClean="0"/>
              <a:t>An AVL tree </a:t>
            </a:r>
            <a:r>
              <a:rPr lang="en-US" sz="3100" dirty="0"/>
              <a:t>is a height-balanced Binary Search Tree.</a:t>
            </a:r>
          </a:p>
          <a:p>
            <a:r>
              <a:rPr lang="en-US" sz="3500" dirty="0" smtClean="0"/>
              <a:t>A </a:t>
            </a:r>
            <a:r>
              <a:rPr lang="en-US" sz="3500" dirty="0"/>
              <a:t>BST T is </a:t>
            </a:r>
            <a:r>
              <a:rPr lang="en-US" sz="3500" b="1" dirty="0">
                <a:solidFill>
                  <a:srgbClr val="FF0000"/>
                </a:solidFill>
              </a:rPr>
              <a:t>height balanced </a:t>
            </a:r>
            <a:r>
              <a:rPr lang="en-US" sz="3500" dirty="0"/>
              <a:t>if </a:t>
            </a:r>
            <a:r>
              <a:rPr lang="en-US" sz="3200" dirty="0" smtClean="0"/>
              <a:t>T </a:t>
            </a:r>
            <a:r>
              <a:rPr lang="en-US" sz="3200" dirty="0"/>
              <a:t>is empty, or if</a:t>
            </a:r>
          </a:p>
          <a:p>
            <a:pPr lvl="1">
              <a:spcAft>
                <a:spcPct val="20000"/>
              </a:spcAft>
            </a:pPr>
            <a:r>
              <a:rPr lang="en-US" sz="3600" dirty="0"/>
              <a:t> | height( T</a:t>
            </a:r>
            <a:r>
              <a:rPr lang="en-US" sz="3600" baseline="-25000" dirty="0"/>
              <a:t>L </a:t>
            </a:r>
            <a:r>
              <a:rPr lang="en-US" sz="3600" dirty="0"/>
              <a:t>) - height( T</a:t>
            </a:r>
            <a:r>
              <a:rPr lang="en-US" sz="3600" baseline="-25000" dirty="0"/>
              <a:t>R </a:t>
            </a:r>
            <a:r>
              <a:rPr lang="en-US" sz="3600" dirty="0"/>
              <a:t>) | </a:t>
            </a:r>
            <a:r>
              <a:rPr lang="en-US" sz="3600" dirty="0">
                <a:sym typeface="Symbol" pitchFamily="18" charset="2"/>
              </a:rPr>
              <a:t> 1, and</a:t>
            </a:r>
          </a:p>
          <a:p>
            <a:pPr lvl="1">
              <a:spcAft>
                <a:spcPct val="25000"/>
              </a:spcAft>
            </a:pPr>
            <a:r>
              <a:rPr lang="en-US" sz="3600" dirty="0"/>
              <a:t> T</a:t>
            </a:r>
            <a:r>
              <a:rPr lang="en-US" sz="3600" baseline="-25000" dirty="0"/>
              <a:t>L</a:t>
            </a:r>
            <a:r>
              <a:rPr lang="en-US" sz="3600" dirty="0"/>
              <a:t> and T</a:t>
            </a:r>
            <a:r>
              <a:rPr lang="en-US" sz="3600" baseline="-25000" dirty="0"/>
              <a:t>R</a:t>
            </a:r>
            <a:r>
              <a:rPr lang="en-US" sz="3600" dirty="0"/>
              <a:t> are both height-balanced.</a:t>
            </a:r>
          </a:p>
          <a:p>
            <a:r>
              <a:rPr lang="en-US" sz="3100" dirty="0" smtClean="0"/>
              <a:t>Show: Maximum </a:t>
            </a:r>
            <a:r>
              <a:rPr lang="en-US" sz="3100" dirty="0"/>
              <a:t>height of an AVL tree with </a:t>
            </a:r>
            <a:r>
              <a:rPr lang="en-US" sz="3100" dirty="0" smtClean="0"/>
              <a:t>N nodes is </a:t>
            </a:r>
            <a:r>
              <a:rPr lang="en-US" sz="3100" dirty="0" smtClean="0">
                <a:sym typeface="Symbol"/>
              </a:rPr>
              <a:t>(log N) </a:t>
            </a:r>
          </a:p>
          <a:p>
            <a:r>
              <a:rPr lang="en-US" sz="3100" dirty="0" smtClean="0">
                <a:sym typeface="Symbol"/>
              </a:rPr>
              <a:t>How do we maintain balance after insertion?  </a:t>
            </a:r>
          </a:p>
          <a:p>
            <a:r>
              <a:rPr lang="en-US" sz="3100" b="1" dirty="0" smtClean="0">
                <a:sym typeface="Symbol"/>
              </a:rPr>
              <a:t>Exercise for later:  </a:t>
            </a:r>
            <a:r>
              <a:rPr lang="en-US" sz="3100" dirty="0" smtClean="0">
                <a:sym typeface="Symbol"/>
              </a:rPr>
              <a:t>Given a pointer to the root of an AVL tree with N nodes, find the height of the tree in log N time</a:t>
            </a:r>
          </a:p>
          <a:p>
            <a:r>
              <a:rPr lang="en-US" sz="3100" dirty="0" smtClean="0">
                <a:sym typeface="Symbol"/>
              </a:rPr>
              <a:t>Details on balance codes and various rotations are </a:t>
            </a:r>
            <a:br>
              <a:rPr lang="en-US" sz="3100" dirty="0" smtClean="0">
                <a:sym typeface="Symbol"/>
              </a:rPr>
            </a:br>
            <a:r>
              <a:rPr lang="en-US" sz="3100" dirty="0" smtClean="0">
                <a:sym typeface="Symbol"/>
              </a:rPr>
              <a:t>in the CSSE 230 slides that are linked from the </a:t>
            </a:r>
            <a:br>
              <a:rPr lang="en-US" sz="3100" dirty="0" smtClean="0">
                <a:sym typeface="Symbol"/>
              </a:rPr>
            </a:br>
            <a:r>
              <a:rPr lang="en-US" sz="3100" dirty="0" smtClean="0">
                <a:sym typeface="Symbol"/>
              </a:rPr>
              <a:t>schedule page.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09801" y="4126468"/>
            <a:ext cx="3124200" cy="369332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sym typeface="Symbol"/>
              </a:rPr>
              <a:t>Let's review that </a:t>
            </a:r>
            <a:r>
              <a:rPr lang="en-US" b="1" dirty="0" smtClean="0">
                <a:solidFill>
                  <a:srgbClr val="FF0000"/>
                </a:solidFill>
                <a:sym typeface="Symbol"/>
              </a:rPr>
              <a:t>together</a:t>
            </a:r>
            <a:endParaRPr lang="en-US" b="1" dirty="0">
              <a:solidFill>
                <a:srgbClr val="FF0000"/>
              </a:solidFill>
              <a:sym typeface="Symbol"/>
            </a:endParaRPr>
          </a:p>
        </p:txBody>
      </p:sp>
    </p:spTree>
    <p:extLst>
      <p:ext uri="{BB962C8B-B14F-4D97-AF65-F5344CB8AC3E}">
        <p14:creationId xmlns:p14="http://schemas.microsoft.com/office/powerpoint/2010/main" val="226037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28679</TotalTime>
  <Words>1182</Words>
  <Application>Microsoft Office PowerPoint</Application>
  <PresentationFormat>On-screen Show (4:3)</PresentationFormat>
  <Paragraphs>136</Paragraphs>
  <Slides>14</Slides>
  <Notes>13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Arial Black</vt:lpstr>
      <vt:lpstr>Calibri</vt:lpstr>
      <vt:lpstr>Symbol</vt:lpstr>
      <vt:lpstr>Wingdings</vt:lpstr>
      <vt:lpstr>Default Design</vt:lpstr>
      <vt:lpstr>Equation</vt:lpstr>
      <vt:lpstr>PowerPoint Presentation</vt:lpstr>
      <vt:lpstr>Recap: Josephus Problem</vt:lpstr>
      <vt:lpstr>Transform and Conquer Algorithms </vt:lpstr>
      <vt:lpstr>Instance simplification: Presorting an Array</vt:lpstr>
      <vt:lpstr>Instance Simplification: Gaussian Elimination  (hopefully you saw basics in a DE or lin. Alg. course)</vt:lpstr>
      <vt:lpstr>Other Applications of G.E.</vt:lpstr>
      <vt:lpstr>Other Applications of G.E.</vt:lpstr>
      <vt:lpstr>LU Decomposition</vt:lpstr>
      <vt:lpstr>Review: Representation change: AVL Trees (what you should remember…)</vt:lpstr>
      <vt:lpstr>Representation change:  2-3 trees</vt:lpstr>
      <vt:lpstr>2-3 tree insertion example</vt:lpstr>
      <vt:lpstr>Efficiency of 2-3 tree insertion</vt:lpstr>
      <vt:lpstr>2-3 Tree insertion practice</vt:lpstr>
      <vt:lpstr>2-3 Tree insertion practice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cp:lastModifiedBy>Claude Anderson</cp:lastModifiedBy>
  <cp:revision>683</cp:revision>
  <cp:lastPrinted>2017-01-13T13:32:25Z</cp:lastPrinted>
  <dcterms:modified xsi:type="dcterms:W3CDTF">2017-01-13T19:28:50Z</dcterms:modified>
</cp:coreProperties>
</file>