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65" r:id="rId2"/>
    <p:sldId id="466" r:id="rId3"/>
    <p:sldId id="467" r:id="rId4"/>
    <p:sldId id="468" r:id="rId5"/>
    <p:sldId id="469" r:id="rId6"/>
    <p:sldId id="456" r:id="rId7"/>
    <p:sldId id="457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73" autoAdjust="0"/>
    <p:restoredTop sz="67969" autoAdjust="0"/>
  </p:normalViewPr>
  <p:slideViewPr>
    <p:cSldViewPr snapToObjects="1">
      <p:cViewPr varScale="1">
        <p:scale>
          <a:sx n="79" d="100"/>
          <a:sy n="79" d="100"/>
        </p:scale>
        <p:origin x="456" y="11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9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0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acuous_truth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12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45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2-piles:  Take</a:t>
            </a:r>
            <a:r>
              <a:rPr lang="en-US" baseline="0" dirty="0" smtClean="0"/>
              <a:t> enough chips form larger pile so that n</a:t>
            </a:r>
            <a:r>
              <a:rPr lang="en-US" baseline="-25000" dirty="0" smtClean="0"/>
              <a:t>1</a:t>
            </a:r>
            <a:r>
              <a:rPr lang="en-US" baseline="0" dirty="0" smtClean="0"/>
              <a:t> = n</a:t>
            </a:r>
            <a:r>
              <a:rPr lang="en-US" baseline="-25000" dirty="0" smtClean="0"/>
              <a:t>2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="1" dirty="0" smtClean="0"/>
              <a:t>6</a:t>
            </a:r>
            <a:r>
              <a:rPr lang="en-US" b="1" dirty="0" smtClean="0">
                <a:sym typeface="Symbol"/>
              </a:rPr>
              <a:t>  </a:t>
            </a:r>
            <a:r>
              <a:rPr lang="en-US" b="1" dirty="0" smtClean="0"/>
              <a:t>3: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1 1 0</a:t>
            </a:r>
          </a:p>
          <a:p>
            <a:r>
              <a:rPr lang="en-US" dirty="0" smtClean="0"/>
              <a:t>0 1 1</a:t>
            </a:r>
          </a:p>
          <a:p>
            <a:r>
              <a:rPr lang="en-US" dirty="0" smtClean="0"/>
              <a:t>------</a:t>
            </a:r>
          </a:p>
          <a:p>
            <a:r>
              <a:rPr lang="en-US" dirty="0" smtClean="0"/>
              <a:t>1 0</a:t>
            </a:r>
            <a:r>
              <a:rPr lang="en-US" baseline="0" dirty="0" smtClean="0"/>
              <a:t>  1  = 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34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08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Lemma 1 proof:</a:t>
            </a:r>
          </a:p>
          <a:p>
            <a:r>
              <a:rPr lang="en-US" i="1" dirty="0" smtClean="0"/>
              <a:t>t</a:t>
            </a:r>
            <a:r>
              <a:rPr lang="en-US" dirty="0" smtClean="0"/>
              <a:t> = 0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  = s</a:t>
            </a:r>
            <a:r>
              <a:rPr lang="en-US" dirty="0" smtClean="0"/>
              <a:t> ⊕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 ⊕ (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    = 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) ⊕ ...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0 ⊕ ... ⊕ 0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) ⊕ 0 ⊕ ... ⊕ 0 = </a:t>
            </a:r>
          </a:p>
          <a:p>
            <a:r>
              <a:rPr lang="en-US" i="1" dirty="0" smtClean="0"/>
              <a:t>   = 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ym typeface="Symbol"/>
              </a:rPr>
              <a:t>Lemma 2 proof:</a:t>
            </a:r>
          </a:p>
          <a:p>
            <a:r>
              <a:rPr lang="en-US" dirty="0" smtClean="0"/>
              <a:t>If there is no possible move, then the lemma is </a:t>
            </a:r>
            <a:r>
              <a:rPr lang="en-US" dirty="0" smtClean="0">
                <a:hlinkClick r:id="rId3" action="ppaction://hlinkfile" tooltip="Vacuous truth"/>
              </a:rPr>
              <a:t>vacuously true</a:t>
            </a:r>
            <a:r>
              <a:rPr lang="en-US" dirty="0" smtClean="0"/>
              <a:t> (and the first player loses the normal play game by definition). </a:t>
            </a:r>
          </a:p>
          <a:p>
            <a:r>
              <a:rPr lang="en-US" dirty="0" smtClean="0"/>
              <a:t>Otherwise, any move in heap </a:t>
            </a:r>
            <a:r>
              <a:rPr lang="en-US" i="1" dirty="0" smtClean="0"/>
              <a:t>k</a:t>
            </a:r>
            <a:r>
              <a:rPr lang="en-US" dirty="0" smtClean="0"/>
              <a:t> will produce </a:t>
            </a:r>
            <a:r>
              <a:rPr lang="en-US" i="1" dirty="0" smtClean="0"/>
              <a:t>t</a:t>
            </a:r>
            <a:r>
              <a:rPr lang="en-US" dirty="0" smtClean="0"/>
              <a:t> 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from (*). This number is nonzero, since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≠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.</a:t>
            </a:r>
          </a:p>
          <a:p>
            <a:pPr defTabSz="914153"/>
            <a:r>
              <a:rPr lang="en-US" b="1" dirty="0" smtClean="0">
                <a:sym typeface="Symbol"/>
              </a:rPr>
              <a:t>Lemma 3 proof:</a:t>
            </a:r>
          </a:p>
          <a:p>
            <a:pPr rtl="0"/>
            <a:r>
              <a:rPr lang="en-US" dirty="0" smtClean="0"/>
              <a:t>Let </a:t>
            </a:r>
            <a:r>
              <a:rPr lang="en-US" i="1" dirty="0" smtClean="0"/>
              <a:t>d</a:t>
            </a:r>
            <a:r>
              <a:rPr lang="en-US" dirty="0" smtClean="0"/>
              <a:t> be the position of the leftmost (most significant) nonzero bit in the binary representation of </a:t>
            </a:r>
            <a:r>
              <a:rPr lang="en-US" i="1" dirty="0" smtClean="0"/>
              <a:t>s</a:t>
            </a:r>
            <a:r>
              <a:rPr lang="en-US" dirty="0" smtClean="0"/>
              <a:t>, and choose </a:t>
            </a:r>
            <a:r>
              <a:rPr lang="en-US" i="1" dirty="0" smtClean="0"/>
              <a:t>k</a:t>
            </a:r>
            <a:r>
              <a:rPr lang="en-US" dirty="0" smtClean="0"/>
              <a:t> such that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is also nonzero. (Such a </a:t>
            </a:r>
            <a:r>
              <a:rPr lang="en-US" i="1" dirty="0" smtClean="0"/>
              <a:t>k</a:t>
            </a:r>
            <a:r>
              <a:rPr lang="en-US" dirty="0" smtClean="0"/>
              <a:t> must exist, since otherwise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smtClean="0"/>
              <a:t>s</a:t>
            </a:r>
            <a:r>
              <a:rPr lang="en-US" dirty="0" smtClean="0"/>
              <a:t> would be 0.) </a:t>
            </a:r>
          </a:p>
          <a:p>
            <a:pPr rtl="0"/>
            <a:r>
              <a:rPr lang="en-US" dirty="0" smtClean="0"/>
              <a:t>Then letting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, we claim that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&lt;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: </a:t>
            </a:r>
          </a:p>
          <a:p>
            <a:pPr rtl="0"/>
            <a:r>
              <a:rPr lang="en-US" dirty="0" smtClean="0"/>
              <a:t>        all bits to the left of </a:t>
            </a:r>
            <a:r>
              <a:rPr lang="en-US" i="1" dirty="0" smtClean="0"/>
              <a:t>d</a:t>
            </a:r>
            <a:r>
              <a:rPr lang="en-US" dirty="0" smtClean="0"/>
              <a:t> are the same in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and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, bit </a:t>
            </a:r>
            <a:r>
              <a:rPr lang="en-US" i="1" dirty="0" smtClean="0"/>
              <a:t>d</a:t>
            </a:r>
            <a:r>
              <a:rPr lang="en-US" dirty="0" smtClean="0"/>
              <a:t> decreases from 1 to 0 (decreasing the value by 2</a:t>
            </a:r>
            <a:r>
              <a:rPr lang="en-US" i="1" baseline="30000" dirty="0" smtClean="0"/>
              <a:t>d</a:t>
            </a:r>
            <a:r>
              <a:rPr lang="en-US" dirty="0" smtClean="0"/>
              <a:t>), and </a:t>
            </a:r>
          </a:p>
          <a:p>
            <a:pPr rtl="0"/>
            <a:r>
              <a:rPr lang="en-US" dirty="0" smtClean="0"/>
              <a:t>         any change in the remaining bits will amount to at most 2</a:t>
            </a:r>
            <a:r>
              <a:rPr lang="en-US" i="1" baseline="30000" dirty="0" smtClean="0"/>
              <a:t>d</a:t>
            </a:r>
            <a:r>
              <a:rPr lang="en-US" dirty="0" smtClean="0"/>
              <a:t>−1. </a:t>
            </a:r>
          </a:p>
          <a:p>
            <a:pPr rtl="0"/>
            <a:r>
              <a:rPr lang="en-US" dirty="0" smtClean="0"/>
              <a:t>The first player can thus make a move by taking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−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objects from heap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</a:p>
          <a:p>
            <a:pPr rtl="0"/>
            <a:r>
              <a:rPr lang="en-US" dirty="0" smtClean="0"/>
              <a:t>then</a:t>
            </a:r>
          </a:p>
          <a:p>
            <a:r>
              <a:rPr lang="en-US" i="1" dirty="0" smtClean="0"/>
              <a:t>       t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(by (Lemma 1))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(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) = 0. </a:t>
            </a:r>
            <a:endParaRPr lang="en-US" b="0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39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25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n=8:  First pass eliminates positions 2, 4, 6, 8.  Second pass eliminates 3, 7.  Third pass 5.</a:t>
            </a:r>
            <a:r>
              <a:rPr lang="en-US" baseline="0" dirty="0" smtClean="0"/>
              <a:t>  1 left</a:t>
            </a:r>
          </a:p>
          <a:p>
            <a:endParaRPr lang="en-US" baseline="0" dirty="0" smtClean="0"/>
          </a:p>
          <a:p>
            <a:r>
              <a:rPr lang="en-US" baseline="0" dirty="0" smtClean="0"/>
              <a:t>n=7.  First pass 2, 4, 6, 1.  Then 5, 3 .  7 is left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If n is even:</a:t>
            </a:r>
            <a:r>
              <a:rPr lang="en-US" baseline="0" dirty="0" smtClean="0"/>
              <a:t>  We eliminate 2, 4, 6, … n on first round.</a:t>
            </a:r>
          </a:p>
          <a:p>
            <a:r>
              <a:rPr lang="en-US" baseline="0" dirty="0" smtClean="0"/>
              <a:t>This leaves us with the same problem for n/2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1, 2 3, 35, etc.  i2*i-1.</a:t>
            </a:r>
          </a:p>
          <a:p>
            <a:r>
              <a:rPr lang="en-US" baseline="0" dirty="0" smtClean="0">
                <a:sym typeface="Wingdings" pitchFamily="2" charset="2"/>
              </a:rPr>
              <a:t>Thus J(2k) = 2∙J(k)-1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="1" baseline="0" dirty="0" smtClean="0"/>
              <a:t>If n is odd:</a:t>
            </a:r>
            <a:r>
              <a:rPr lang="en-US" baseline="0" dirty="0" smtClean="0"/>
              <a:t>  We eliminate 2, 4, 6, … n-1, 1 on first round.</a:t>
            </a:r>
          </a:p>
          <a:p>
            <a:r>
              <a:rPr lang="en-US" baseline="0" dirty="0" smtClean="0"/>
              <a:t>This leaves us with the same problem for (n-1)/2 items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3, 2 5, 37, etc.  i2*i+1.</a:t>
            </a:r>
          </a:p>
          <a:p>
            <a:r>
              <a:rPr lang="en-US" baseline="0" dirty="0" smtClean="0">
                <a:sym typeface="Wingdings" pitchFamily="2" charset="2"/>
              </a:rPr>
              <a:t>Thus J(2k+1) = 2∙J(k)+1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Cyclic bit shift:  11, 1001, 1111, 100001, 101011, 110101, 111111, 100001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sephu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1524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19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48000"/>
            <a:ext cx="3581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Sleepsort</a:t>
            </a:r>
            <a:endParaRPr lang="en-US" sz="2800" b="1" dirty="0" smtClean="0"/>
          </a:p>
          <a:p>
            <a:r>
              <a:rPr lang="en-US" sz="2800" b="1" smtClean="0"/>
              <a:t>Finish Nim</a:t>
            </a:r>
          </a:p>
          <a:p>
            <a:r>
              <a:rPr lang="en-US" sz="2800" b="1" smtClean="0"/>
              <a:t>Josephus </a:t>
            </a:r>
            <a:r>
              <a:rPr lang="en-US" sz="2800" b="1" dirty="0" smtClean="0"/>
              <a:t>problem</a:t>
            </a:r>
          </a:p>
          <a:p>
            <a:r>
              <a:rPr lang="en-US" sz="2800" b="1" dirty="0" smtClean="0"/>
              <a:t>Transform and conquer examples</a:t>
            </a:r>
          </a:p>
        </p:txBody>
      </p:sp>
    </p:spTree>
    <p:extLst>
      <p:ext uri="{BB962C8B-B14F-4D97-AF65-F5344CB8AC3E}">
        <p14:creationId xmlns:p14="http://schemas.microsoft.com/office/powerpoint/2010/main" val="886760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Announcement </a:t>
            </a:r>
            <a:r>
              <a:rPr lang="en-US" dirty="0"/>
              <a:t>of Exam 2 </a:t>
            </a:r>
            <a:r>
              <a:rPr lang="en-US" dirty="0" smtClean="0"/>
              <a:t>allowed resource change</a:t>
            </a:r>
          </a:p>
          <a:p>
            <a:r>
              <a:rPr lang="en-US" b="1" dirty="0" smtClean="0"/>
              <a:t>Student </a:t>
            </a:r>
            <a:r>
              <a:rPr lang="en-US" b="1" dirty="0"/>
              <a:t>Questions</a:t>
            </a:r>
            <a:endParaRPr lang="en-US" b="1" dirty="0" smtClean="0"/>
          </a:p>
          <a:p>
            <a:r>
              <a:rPr lang="en-US" dirty="0" err="1" smtClean="0"/>
              <a:t>SleepSort</a:t>
            </a:r>
            <a:r>
              <a:rPr lang="en-US" dirty="0" smtClean="0"/>
              <a:t> demo</a:t>
            </a:r>
          </a:p>
          <a:p>
            <a:r>
              <a:rPr lang="en-US" dirty="0" smtClean="0"/>
              <a:t>Proofs of Nim strategy lemmas</a:t>
            </a:r>
          </a:p>
          <a:p>
            <a:r>
              <a:rPr lang="en-US" dirty="0" smtClean="0"/>
              <a:t>Josephus problem</a:t>
            </a:r>
          </a:p>
          <a:p>
            <a:r>
              <a:rPr lang="en-US" dirty="0" smtClean="0"/>
              <a:t>Transform and conquer – what's it all about?</a:t>
            </a:r>
          </a:p>
          <a:p>
            <a:r>
              <a:rPr lang="en-US" dirty="0" smtClean="0"/>
              <a:t>Instance simplification: presorting</a:t>
            </a:r>
          </a:p>
          <a:p>
            <a:r>
              <a:rPr lang="en-US" dirty="0" smtClean="0"/>
              <a:t>Instance simplification: Gaussian elimination and LU decomposition</a:t>
            </a:r>
          </a:p>
          <a:p>
            <a:r>
              <a:rPr lang="en-US" dirty="0" smtClean="0"/>
              <a:t>(Representation change:  AVL trees)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5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Multi-Pile Nim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There </a:t>
            </a:r>
            <a:r>
              <a:rPr lang="en-US" dirty="0" smtClean="0"/>
              <a:t>are multiple piles </a:t>
            </a:r>
            <a:r>
              <a:rPr lang="en-US" dirty="0"/>
              <a:t>of </a:t>
            </a:r>
            <a:r>
              <a:rPr lang="en-US" dirty="0" smtClean="0"/>
              <a:t>chips</a:t>
            </a:r>
            <a:r>
              <a:rPr lang="en-US" dirty="0"/>
              <a:t>.  Two players take </a:t>
            </a:r>
            <a:r>
              <a:rPr lang="en-US" dirty="0" smtClean="0"/>
              <a:t>turns </a:t>
            </a:r>
            <a:r>
              <a:rPr lang="en-US" dirty="0"/>
              <a:t>by removing from </a:t>
            </a:r>
            <a:r>
              <a:rPr lang="en-US" dirty="0" smtClean="0"/>
              <a:t>any single  </a:t>
            </a:r>
            <a:r>
              <a:rPr lang="en-US" dirty="0"/>
              <a:t>pile at least </a:t>
            </a:r>
            <a:r>
              <a:rPr lang="en-US" dirty="0" smtClean="0"/>
              <a:t>one </a:t>
            </a:r>
            <a:r>
              <a:rPr lang="en-US" dirty="0"/>
              <a:t>and at most </a:t>
            </a:r>
            <a:r>
              <a:rPr lang="en-US" dirty="0" smtClean="0"/>
              <a:t>all of that pile's </a:t>
            </a:r>
            <a:r>
              <a:rPr lang="en-US" dirty="0"/>
              <a:t>chips.  (The number of chips taken can vary from move to </a:t>
            </a:r>
            <a:r>
              <a:rPr lang="en-US" dirty="0" smtClean="0"/>
              <a:t>move)  </a:t>
            </a:r>
          </a:p>
          <a:p>
            <a:r>
              <a:rPr lang="en-US" dirty="0" smtClean="0"/>
              <a:t>The </a:t>
            </a:r>
            <a:r>
              <a:rPr lang="en-US" dirty="0"/>
              <a:t>winner is the player </a:t>
            </a:r>
            <a:r>
              <a:rPr lang="en-US" dirty="0" smtClean="0"/>
              <a:t>who takes </a:t>
            </a:r>
            <a:r>
              <a:rPr lang="en-US" dirty="0"/>
              <a:t>the last chip. </a:t>
            </a:r>
            <a:endParaRPr lang="en-US" dirty="0" smtClean="0"/>
          </a:p>
          <a:p>
            <a:r>
              <a:rPr lang="en-US" dirty="0" smtClean="0"/>
              <a:t>What is the </a:t>
            </a:r>
            <a:r>
              <a:rPr lang="en-US" dirty="0" smtClean="0">
                <a:solidFill>
                  <a:srgbClr val="FF0000"/>
                </a:solidFill>
              </a:rPr>
              <a:t>winning strategy </a:t>
            </a:r>
            <a:r>
              <a:rPr lang="en-US" dirty="0" smtClean="0"/>
              <a:t>for 2-pile </a:t>
            </a:r>
            <a:r>
              <a:rPr lang="en-US" dirty="0" err="1" smtClean="0"/>
              <a:t>Nim</a:t>
            </a:r>
            <a:r>
              <a:rPr lang="en-US" dirty="0" smtClean="0"/>
              <a:t>?</a:t>
            </a:r>
          </a:p>
          <a:p>
            <a:r>
              <a:rPr lang="en-US" dirty="0" smtClean="0"/>
              <a:t>For the general case, consider the "Nim sum",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smtClean="0">
                <a:sym typeface="Symbol"/>
              </a:rPr>
              <a:t>y, </a:t>
            </a:r>
            <a:r>
              <a:rPr lang="en-US" dirty="0" smtClean="0"/>
              <a:t>which is the integer obtained by bitwise XOR of corresponding bits of two non-negative integers x and y.    </a:t>
            </a:r>
          </a:p>
          <a:p>
            <a:r>
              <a:rPr lang="en-US" dirty="0" smtClean="0"/>
              <a:t>What is 6</a:t>
            </a:r>
            <a:r>
              <a:rPr lang="en-US" dirty="0">
                <a:sym typeface="Symbol"/>
              </a:rPr>
              <a:t>  </a:t>
            </a:r>
            <a:r>
              <a:rPr lang="en-US" dirty="0" smtClean="0"/>
              <a:t>3?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Multi-Pile Nim 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Solution by C.L. </a:t>
            </a:r>
            <a:r>
              <a:rPr lang="en-US" dirty="0" err="1" smtClean="0"/>
              <a:t>Bouton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first player has a winning strategy </a:t>
            </a:r>
            <a:r>
              <a:rPr lang="en-US" dirty="0" err="1" smtClean="0"/>
              <a:t>iff</a:t>
            </a:r>
            <a:r>
              <a:rPr lang="en-US" dirty="0" smtClean="0"/>
              <a:t> the </a:t>
            </a:r>
            <a:r>
              <a:rPr lang="en-US" dirty="0" err="1" smtClean="0"/>
              <a:t>nim</a:t>
            </a:r>
            <a:r>
              <a:rPr lang="en-US" dirty="0" smtClean="0"/>
              <a:t> sum of the "pile counts" is not zero.</a:t>
            </a:r>
          </a:p>
          <a:p>
            <a:r>
              <a:rPr lang="en-US" b="1" dirty="0" smtClean="0"/>
              <a:t>Let's prove it. </a:t>
            </a:r>
            <a:r>
              <a:rPr lang="en-US" dirty="0" smtClean="0"/>
              <a:t>Note </a:t>
            </a:r>
            <a:r>
              <a:rPr lang="en-US" dirty="0"/>
              <a:t>that </a:t>
            </a:r>
            <a:r>
              <a:rPr lang="en-US" dirty="0">
                <a:sym typeface="Symbol"/>
              </a:rPr>
              <a:t> is commutative and associative.</a:t>
            </a:r>
          </a:p>
          <a:p>
            <a:r>
              <a:rPr lang="en-US" dirty="0">
                <a:sym typeface="Symbol"/>
              </a:rPr>
              <a:t>Also note that for any non-negative integer k,  </a:t>
            </a:r>
            <a:r>
              <a:rPr lang="en-US" dirty="0" err="1">
                <a:sym typeface="Symbol"/>
              </a:rPr>
              <a:t>kk</a:t>
            </a:r>
            <a:r>
              <a:rPr lang="en-US" dirty="0">
                <a:sym typeface="Symbol"/>
              </a:rPr>
              <a:t> is zero.</a:t>
            </a:r>
          </a:p>
          <a:p>
            <a:pPr marL="0" indent="0">
              <a:buNone/>
            </a:pPr>
            <a:endParaRPr lang="en-US" dirty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93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Multi-Pile Nim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ym typeface="Symbol"/>
              </a:rPr>
              <a:t>Notation:  </a:t>
            </a:r>
          </a:p>
          <a:p>
            <a:pPr lvl="1"/>
            <a:r>
              <a:rPr lang="en-US" dirty="0" smtClean="0">
                <a:sym typeface="Symbol"/>
              </a:rPr>
              <a:t>Let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 ,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be the sizes of the piles before a move, and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>
                <a:sym typeface="Symbol"/>
              </a:rPr>
              <a:t>, … </a:t>
            </a:r>
            <a:r>
              <a:rPr lang="en-US" dirty="0" smtClean="0">
                <a:sym typeface="Symbol"/>
              </a:rPr>
              <a:t>,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be the sizes of the piles </a:t>
            </a:r>
            <a:r>
              <a:rPr lang="en-US" dirty="0" smtClean="0">
                <a:sym typeface="Symbol"/>
              </a:rPr>
              <a:t>after that move.</a:t>
            </a:r>
          </a:p>
          <a:p>
            <a:pPr lvl="1"/>
            <a:r>
              <a:rPr lang="en-US" dirty="0" smtClean="0">
                <a:sym typeface="Symbol"/>
              </a:rPr>
              <a:t>Let s =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 …</a:t>
            </a:r>
            <a:r>
              <a:rPr lang="en-US" dirty="0">
                <a:sym typeface="Symbol"/>
              </a:rPr>
              <a:t> 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, and t =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… 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Observe: </a:t>
            </a:r>
            <a:r>
              <a:rPr lang="en-US" dirty="0" smtClean="0">
                <a:sym typeface="Symbol"/>
              </a:rPr>
              <a:t>If the chips were removed from pile k, then x</a:t>
            </a:r>
            <a:r>
              <a:rPr lang="en-US" baseline="-25000" dirty="0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 for all </a:t>
            </a:r>
            <a:r>
              <a:rPr lang="en-US" dirty="0" err="1" smtClean="0">
                <a:sym typeface="Symbol"/>
              </a:rPr>
              <a:t>ik</a:t>
            </a:r>
            <a:r>
              <a:rPr lang="en-US" dirty="0" smtClean="0">
                <a:sym typeface="Symbol"/>
              </a:rPr>
              <a:t>, and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&gt;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.</a:t>
            </a:r>
          </a:p>
          <a:p>
            <a:r>
              <a:rPr lang="en-US" b="1" dirty="0" smtClean="0">
                <a:sym typeface="Symbol"/>
              </a:rPr>
              <a:t>Lemma 1:</a:t>
            </a:r>
            <a:r>
              <a:rPr lang="en-US" dirty="0" smtClean="0">
                <a:sym typeface="Symbol"/>
              </a:rPr>
              <a:t>  t = s 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x</a:t>
            </a:r>
            <a:r>
              <a:rPr lang="en-US" baseline="-25000" dirty="0" err="1">
                <a:sym typeface="Symbol"/>
              </a:rPr>
              <a:t>k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baseline="-25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Lemma 2:</a:t>
            </a:r>
            <a:r>
              <a:rPr lang="en-US" dirty="0" smtClean="0">
                <a:sym typeface="Symbol"/>
              </a:rPr>
              <a:t> If s = 0, then t  0.</a:t>
            </a:r>
          </a:p>
          <a:p>
            <a:r>
              <a:rPr lang="en-US" b="1" dirty="0" smtClean="0">
                <a:sym typeface="Symbol"/>
              </a:rPr>
              <a:t>Lemma 3:</a:t>
            </a:r>
            <a:r>
              <a:rPr lang="en-US" dirty="0" smtClean="0">
                <a:sym typeface="Symbol"/>
              </a:rPr>
              <a:t> If s </a:t>
            </a:r>
            <a:r>
              <a:rPr lang="en-US" dirty="0">
                <a:sym typeface="Symbol"/>
              </a:rPr>
              <a:t> </a:t>
            </a:r>
            <a:r>
              <a:rPr lang="en-US" dirty="0" smtClean="0">
                <a:sym typeface="Symbol"/>
              </a:rPr>
              <a:t>0, it is possible to make a move such that t=0.  [after proof, do an example].</a:t>
            </a:r>
          </a:p>
          <a:p>
            <a:r>
              <a:rPr lang="en-US" dirty="0" smtClean="0">
                <a:sym typeface="Symbol"/>
              </a:rPr>
              <a:t>Proof of the strategy is then a simple induction.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(It's a HW problem)</a:t>
            </a:r>
          </a:p>
          <a:p>
            <a:r>
              <a:rPr lang="en-US" b="1" dirty="0" smtClean="0">
                <a:sym typeface="Symbol"/>
              </a:rPr>
              <a:t>Example:</a:t>
            </a:r>
            <a:r>
              <a:rPr lang="en-US" dirty="0" smtClean="0">
                <a:sym typeface="Symbol"/>
              </a:rPr>
              <a:t> 3 piles, containing </a:t>
            </a:r>
            <a:r>
              <a:rPr lang="en-US" dirty="0" smtClean="0">
                <a:sym typeface="Symbol"/>
              </a:rPr>
              <a:t>7, </a:t>
            </a:r>
            <a:r>
              <a:rPr lang="en-US" dirty="0" smtClean="0">
                <a:sym typeface="Symbol"/>
              </a:rPr>
              <a:t>13, and 8 chips.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2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 problem -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Flavius Josephus was a Jewish general and historian who lived and wrote in the 1</a:t>
            </a:r>
            <a:r>
              <a:rPr lang="en-US" baseline="30000" dirty="0" smtClean="0"/>
              <a:t>st</a:t>
            </a:r>
            <a:r>
              <a:rPr lang="en-US" dirty="0" smtClean="0"/>
              <a:t> century AD</a:t>
            </a:r>
          </a:p>
          <a:p>
            <a:r>
              <a:rPr lang="en-US" dirty="0" smtClean="0"/>
              <a:t>Much of what we know about 1</a:t>
            </a:r>
            <a:r>
              <a:rPr lang="en-US" baseline="30000" dirty="0" smtClean="0"/>
              <a:t>st</a:t>
            </a:r>
            <a:r>
              <a:rPr lang="en-US" dirty="0" smtClean="0"/>
              <a:t> century life in Israel (and the beginnings of Christianity) before and after the Roman destruction of the Jewish temple in 70 AD comes from his writings</a:t>
            </a:r>
          </a:p>
          <a:p>
            <a:r>
              <a:rPr lang="en-US" dirty="0" smtClean="0"/>
              <a:t>The "Josephus problem" is based on an odd suicide pact that he describes</a:t>
            </a:r>
          </a:p>
          <a:p>
            <a:pPr lvl="1"/>
            <a:r>
              <a:rPr lang="en-US" dirty="0" smtClean="0"/>
              <a:t>He and his men stood in a circle and counted off</a:t>
            </a:r>
          </a:p>
          <a:p>
            <a:pPr lvl="1"/>
            <a:r>
              <a:rPr lang="en-US" dirty="0" smtClean="0"/>
              <a:t>Every other person (or every third person, accounts vary) was killed  </a:t>
            </a:r>
          </a:p>
          <a:p>
            <a:pPr lvl="1"/>
            <a:r>
              <a:rPr lang="en-US" dirty="0" smtClean="0"/>
              <a:t>The last person was supposed to kill himself</a:t>
            </a:r>
          </a:p>
          <a:p>
            <a:pPr lvl="1"/>
            <a:r>
              <a:rPr lang="en-US" dirty="0" smtClean="0"/>
              <a:t>He must have been the next-to-last person!</a:t>
            </a:r>
          </a:p>
          <a:p>
            <a:pPr lvl="1"/>
            <a:r>
              <a:rPr lang="en-US" dirty="0" smtClean="0"/>
              <a:t>When it got down to two people, he persuaded the other person that they should surrender instead</a:t>
            </a:r>
          </a:p>
          <a:p>
            <a:r>
              <a:rPr lang="en-US" dirty="0" smtClean="0">
                <a:hlinkClick r:id="rId3"/>
              </a:rPr>
              <a:t>http://en.wikipedia.org/wiki/Josephus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878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 people, numbered 1-n, are in a circle</a:t>
            </a:r>
          </a:p>
          <a:p>
            <a:r>
              <a:rPr lang="en-US" dirty="0" smtClean="0"/>
              <a:t>Count starts with 1</a:t>
            </a:r>
          </a:p>
          <a:p>
            <a:r>
              <a:rPr lang="en-US" dirty="0" smtClean="0"/>
              <a:t>Every 2</a:t>
            </a:r>
            <a:r>
              <a:rPr lang="en-US" baseline="30000" dirty="0" smtClean="0"/>
              <a:t>nd</a:t>
            </a:r>
            <a:r>
              <a:rPr lang="en-US" dirty="0" smtClean="0"/>
              <a:t> person is eliminated</a:t>
            </a:r>
          </a:p>
          <a:p>
            <a:r>
              <a:rPr lang="en-US" dirty="0" smtClean="0"/>
              <a:t>The last person left, J(n),  is the winner</a:t>
            </a:r>
          </a:p>
          <a:p>
            <a:r>
              <a:rPr lang="en-US" dirty="0" smtClean="0"/>
              <a:t>Examples:  n=8, n=7</a:t>
            </a:r>
          </a:p>
          <a:p>
            <a:r>
              <a:rPr lang="en-US" dirty="0" smtClean="0"/>
              <a:t>J(1) = 1</a:t>
            </a:r>
          </a:p>
          <a:p>
            <a:r>
              <a:rPr lang="en-US" dirty="0" smtClean="0"/>
              <a:t>Solution if n is </a:t>
            </a:r>
            <a:r>
              <a:rPr lang="en-US" dirty="0" smtClean="0"/>
              <a:t>even: </a:t>
            </a:r>
            <a:endParaRPr lang="en-US" dirty="0" smtClean="0"/>
          </a:p>
          <a:p>
            <a:r>
              <a:rPr lang="en-US" dirty="0" smtClean="0"/>
              <a:t>Solution if n is </a:t>
            </a:r>
            <a:r>
              <a:rPr lang="en-US" dirty="0" smtClean="0"/>
              <a:t>odd: </a:t>
            </a:r>
            <a:endParaRPr lang="en-US" dirty="0" smtClean="0"/>
          </a:p>
          <a:p>
            <a:r>
              <a:rPr lang="en-US" dirty="0" smtClean="0"/>
              <a:t>Use it to find J(2) … J(8)</a:t>
            </a:r>
          </a:p>
          <a:p>
            <a:r>
              <a:rPr lang="en-US" dirty="0" smtClean="0"/>
              <a:t>Clever solution: cyclic bit shift left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675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24919</TotalTime>
  <Words>1081</Words>
  <Application>Microsoft Office PowerPoint</Application>
  <PresentationFormat>On-screen Show (4:3)</PresentationFormat>
  <Paragraphs>119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19</vt:lpstr>
      <vt:lpstr>Recap Multi-Pile Nim</vt:lpstr>
      <vt:lpstr>Recap: Multi-Pile Nim  Strategy</vt:lpstr>
      <vt:lpstr>Multi-Pile Nim Proof</vt:lpstr>
      <vt:lpstr>Josephus problem - background</vt:lpstr>
      <vt:lpstr>Josephus Problem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689</cp:revision>
  <cp:lastPrinted>2017-01-12T19:45:58Z</cp:lastPrinted>
  <dcterms:modified xsi:type="dcterms:W3CDTF">2017-01-12T20:15:00Z</dcterms:modified>
</cp:coreProperties>
</file>