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447" r:id="rId2"/>
    <p:sldId id="468" r:id="rId3"/>
    <p:sldId id="470" r:id="rId4"/>
    <p:sldId id="471" r:id="rId5"/>
    <p:sldId id="472" r:id="rId6"/>
    <p:sldId id="473" r:id="rId7"/>
    <p:sldId id="474" r:id="rId8"/>
    <p:sldId id="434" r:id="rId9"/>
    <p:sldId id="435" r:id="rId10"/>
    <p:sldId id="438" r:id="rId11"/>
    <p:sldId id="439" r:id="rId12"/>
    <p:sldId id="453" r:id="rId13"/>
    <p:sldId id="454" r:id="rId14"/>
    <p:sldId id="465" r:id="rId15"/>
    <p:sldId id="466" r:id="rId16"/>
    <p:sldId id="467" r:id="rId1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939" autoAdjust="0"/>
    <p:restoredTop sz="67969" autoAdjust="0"/>
  </p:normalViewPr>
  <p:slideViewPr>
    <p:cSldViewPr snapToObjects="1">
      <p:cViewPr varScale="1">
        <p:scale>
          <a:sx n="54" d="100"/>
          <a:sy n="54" d="100"/>
        </p:scale>
        <p:origin x="426" y="78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4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4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149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1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6040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Vacuous_truth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924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Mention the Wilkes-Barre phone book.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035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QuickSelect</a:t>
            </a:r>
            <a:r>
              <a:rPr lang="en-US" dirty="0" smtClean="0"/>
              <a:t>(A[</a:t>
            </a:r>
            <a:r>
              <a:rPr lang="en-US" dirty="0" err="1" smtClean="0"/>
              <a:t>l..r</a:t>
            </a:r>
            <a:r>
              <a:rPr lang="en-US" dirty="0" smtClean="0"/>
              <a:t>], k</a:t>
            </a:r>
            <a:r>
              <a:rPr lang="en-US" baseline="0" dirty="0" smtClean="0"/>
              <a:t>):</a:t>
            </a:r>
          </a:p>
          <a:p>
            <a:r>
              <a:rPr lang="en-US" baseline="0" dirty="0" err="1" smtClean="0"/>
              <a:t>pos</a:t>
            </a:r>
            <a:r>
              <a:rPr lang="en-US" baseline="0" dirty="0" smtClean="0"/>
              <a:t> = partition(A)  // use A[l] as pivot</a:t>
            </a:r>
          </a:p>
          <a:p>
            <a:r>
              <a:rPr lang="en-US" baseline="0" dirty="0" smtClean="0"/>
              <a:t>If </a:t>
            </a:r>
            <a:r>
              <a:rPr lang="en-US" baseline="0" dirty="0" err="1" smtClean="0"/>
              <a:t>pos</a:t>
            </a:r>
            <a:r>
              <a:rPr lang="en-US" baseline="0" dirty="0" smtClean="0"/>
              <a:t> == k, return A[k]</a:t>
            </a:r>
          </a:p>
          <a:p>
            <a:r>
              <a:rPr lang="en-US" baseline="0" dirty="0" smtClean="0"/>
              <a:t>Else if </a:t>
            </a:r>
            <a:r>
              <a:rPr lang="en-US" baseline="0" dirty="0" err="1" smtClean="0"/>
              <a:t>pos</a:t>
            </a:r>
            <a:r>
              <a:rPr lang="en-US" baseline="0" dirty="0" smtClean="0"/>
              <a:t> &gt; k return </a:t>
            </a:r>
            <a:r>
              <a:rPr lang="en-US" baseline="0" dirty="0" err="1" smtClean="0"/>
              <a:t>QuickSelect</a:t>
            </a:r>
            <a:r>
              <a:rPr lang="en-US" baseline="0" dirty="0" smtClean="0"/>
              <a:t>(A[l, pos-1], k)</a:t>
            </a:r>
          </a:p>
          <a:p>
            <a:r>
              <a:rPr lang="en-US" baseline="0" dirty="0" smtClean="0"/>
              <a:t>Else return </a:t>
            </a:r>
            <a:r>
              <a:rPr lang="en-US" baseline="0" dirty="0" err="1" smtClean="0"/>
              <a:t>QuickSelect</a:t>
            </a:r>
            <a:r>
              <a:rPr lang="en-US" baseline="0" dirty="0" smtClean="0"/>
              <a:t>(A[pos+1, r], k-pos-1)</a:t>
            </a:r>
            <a:br>
              <a:rPr lang="en-US" baseline="0" dirty="0" smtClean="0"/>
            </a:br>
            <a:endParaRPr lang="en-US" dirty="0" smtClean="0"/>
          </a:p>
          <a:p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smtClean="0"/>
              <a:t>Analysis:  Best, constant, worst N^2.  Average turns out to be linear, but analysis is complicated.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1719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it's your turn and there are zero chips left, you have already lost.</a:t>
            </a:r>
          </a:p>
          <a:p>
            <a:r>
              <a:rPr lang="en-US" dirty="0" smtClean="0"/>
              <a:t>If</a:t>
            </a:r>
            <a:r>
              <a:rPr lang="en-US" baseline="0" dirty="0" smtClean="0"/>
              <a:t> 1, 2, 3, … m, you can take them all and win.</a:t>
            </a:r>
          </a:p>
          <a:p>
            <a:r>
              <a:rPr lang="en-US" baseline="0" dirty="0" smtClean="0"/>
              <a:t>What about m+1?</a:t>
            </a:r>
          </a:p>
          <a:p>
            <a:r>
              <a:rPr lang="en-US" baseline="0" dirty="0" smtClean="0"/>
              <a:t>m+2?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1777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676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2-piles:  Take</a:t>
            </a:r>
            <a:r>
              <a:rPr lang="en-US" baseline="0" dirty="0" smtClean="0"/>
              <a:t> enough chips form larger pile so that n</a:t>
            </a:r>
            <a:r>
              <a:rPr lang="en-US" baseline="-25000" dirty="0" smtClean="0"/>
              <a:t>1</a:t>
            </a:r>
            <a:r>
              <a:rPr lang="en-US" baseline="0" dirty="0" smtClean="0"/>
              <a:t> = n</a:t>
            </a:r>
            <a:r>
              <a:rPr lang="en-US" baseline="-25000" dirty="0" smtClean="0"/>
              <a:t>2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="1" dirty="0" smtClean="0"/>
              <a:t>6</a:t>
            </a:r>
            <a:r>
              <a:rPr lang="en-US" b="1" dirty="0" smtClean="0">
                <a:sym typeface="Symbol"/>
              </a:rPr>
              <a:t>  </a:t>
            </a:r>
            <a:r>
              <a:rPr lang="en-US" b="1" dirty="0" smtClean="0"/>
              <a:t>3: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1 1 0</a:t>
            </a:r>
          </a:p>
          <a:p>
            <a:r>
              <a:rPr lang="en-US" dirty="0" smtClean="0"/>
              <a:t>0 1 1</a:t>
            </a:r>
          </a:p>
          <a:p>
            <a:r>
              <a:rPr lang="en-US" dirty="0" smtClean="0"/>
              <a:t>------</a:t>
            </a:r>
          </a:p>
          <a:p>
            <a:r>
              <a:rPr lang="en-US" dirty="0" smtClean="0"/>
              <a:t>1 0</a:t>
            </a:r>
            <a:r>
              <a:rPr lang="en-US" baseline="0" dirty="0" smtClean="0"/>
              <a:t>  1  = 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3762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4507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Lemma 1 proof:</a:t>
            </a:r>
          </a:p>
          <a:p>
            <a:r>
              <a:rPr lang="en-US" i="1" dirty="0" smtClean="0"/>
              <a:t>t</a:t>
            </a:r>
            <a:r>
              <a:rPr lang="en-US" dirty="0" smtClean="0"/>
              <a:t> = 0 ⊕ </a:t>
            </a:r>
            <a:r>
              <a:rPr lang="en-US" i="1" dirty="0" smtClean="0"/>
              <a:t>t</a:t>
            </a:r>
            <a:r>
              <a:rPr lang="en-US" dirty="0" smtClean="0"/>
              <a:t> </a:t>
            </a:r>
          </a:p>
          <a:p>
            <a:r>
              <a:rPr lang="en-US" i="1" dirty="0" smtClean="0"/>
              <a:t>  = s</a:t>
            </a:r>
            <a:r>
              <a:rPr lang="en-US" dirty="0" smtClean="0"/>
              <a:t> ⊕ </a:t>
            </a:r>
            <a:r>
              <a:rPr lang="en-US" i="1" dirty="0" smtClean="0"/>
              <a:t>s</a:t>
            </a:r>
            <a:r>
              <a:rPr lang="en-US" dirty="0" smtClean="0"/>
              <a:t> ⊕ </a:t>
            </a:r>
            <a:r>
              <a:rPr lang="en-US" i="1" dirty="0" smtClean="0"/>
              <a:t>t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= </a:t>
            </a:r>
            <a:r>
              <a:rPr lang="en-US" i="1" dirty="0" smtClean="0"/>
              <a:t>s</a:t>
            </a:r>
            <a:r>
              <a:rPr lang="en-US" dirty="0" smtClean="0"/>
              <a:t> ⊕ (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⊕ ... ⊕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en-US" dirty="0" smtClean="0"/>
              <a:t>) ⊕ (</a:t>
            </a:r>
            <a:r>
              <a:rPr lang="en-US" i="1" dirty="0" smtClean="0"/>
              <a:t>y</a:t>
            </a:r>
            <a:r>
              <a:rPr lang="en-US" baseline="-25000" dirty="0" smtClean="0"/>
              <a:t>1</a:t>
            </a:r>
            <a:r>
              <a:rPr lang="en-US" dirty="0" smtClean="0"/>
              <a:t> ⊕ ... ⊕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n</a:t>
            </a:r>
            <a:r>
              <a:rPr lang="en-US" dirty="0" smtClean="0"/>
              <a:t>)</a:t>
            </a:r>
          </a:p>
          <a:p>
            <a:r>
              <a:rPr lang="en-US" i="1" dirty="0" smtClean="0"/>
              <a:t>    = s</a:t>
            </a:r>
            <a:r>
              <a:rPr lang="en-US" dirty="0" smtClean="0"/>
              <a:t> ⊕ (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⊕ </a:t>
            </a:r>
            <a:r>
              <a:rPr lang="en-US" i="1" dirty="0" smtClean="0"/>
              <a:t>y</a:t>
            </a:r>
            <a:r>
              <a:rPr lang="en-US" baseline="-25000" dirty="0" smtClean="0"/>
              <a:t>1</a:t>
            </a:r>
            <a:r>
              <a:rPr lang="en-US" dirty="0" smtClean="0"/>
              <a:t>) ⊕ ... ⊕ (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en-US" dirty="0" smtClean="0"/>
              <a:t> ⊕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n</a:t>
            </a:r>
            <a:r>
              <a:rPr lang="en-US" dirty="0" smtClean="0"/>
              <a:t>)</a:t>
            </a:r>
          </a:p>
          <a:p>
            <a:r>
              <a:rPr lang="en-US" dirty="0" smtClean="0"/>
              <a:t>   = </a:t>
            </a:r>
            <a:r>
              <a:rPr lang="en-US" i="1" dirty="0" smtClean="0"/>
              <a:t>s</a:t>
            </a:r>
            <a:r>
              <a:rPr lang="en-US" dirty="0" smtClean="0"/>
              <a:t> ⊕ 0 ⊕ ... ⊕ 0 ⊕ (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⊕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) ⊕ 0 ⊕ ... ⊕ 0 = </a:t>
            </a:r>
          </a:p>
          <a:p>
            <a:r>
              <a:rPr lang="en-US" i="1" dirty="0" smtClean="0"/>
              <a:t>   = s</a:t>
            </a:r>
            <a:r>
              <a:rPr lang="en-US" dirty="0" smtClean="0"/>
              <a:t> ⊕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⊕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 </a:t>
            </a:r>
          </a:p>
          <a:p>
            <a:r>
              <a:rPr lang="en-US" b="1" dirty="0" smtClean="0">
                <a:sym typeface="Symbol"/>
              </a:rPr>
              <a:t>Lemma 2 proof:</a:t>
            </a:r>
          </a:p>
          <a:p>
            <a:r>
              <a:rPr lang="en-US" dirty="0" smtClean="0"/>
              <a:t>If there is no possible move, then the lemma is </a:t>
            </a:r>
            <a:r>
              <a:rPr lang="en-US" dirty="0" smtClean="0">
                <a:hlinkClick r:id="rId3" action="ppaction://hlinkfile" tooltip="Vacuous truth"/>
              </a:rPr>
              <a:t>vacuously true</a:t>
            </a:r>
            <a:r>
              <a:rPr lang="en-US" dirty="0" smtClean="0"/>
              <a:t> (and the first player loses the normal play game by definition). </a:t>
            </a:r>
          </a:p>
          <a:p>
            <a:r>
              <a:rPr lang="en-US" dirty="0" smtClean="0"/>
              <a:t>Otherwise, any move in heap </a:t>
            </a:r>
            <a:r>
              <a:rPr lang="en-US" i="1" dirty="0" smtClean="0"/>
              <a:t>k</a:t>
            </a:r>
            <a:r>
              <a:rPr lang="en-US" dirty="0" smtClean="0"/>
              <a:t> will produce </a:t>
            </a:r>
            <a:r>
              <a:rPr lang="en-US" i="1" dirty="0" smtClean="0"/>
              <a:t>t</a:t>
            </a:r>
            <a:r>
              <a:rPr lang="en-US" dirty="0" smtClean="0"/>
              <a:t> =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⊕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 from (*). This number is nonzero, since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≠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.</a:t>
            </a:r>
          </a:p>
          <a:p>
            <a:pPr defTabSz="914153"/>
            <a:r>
              <a:rPr lang="en-US" b="1" dirty="0" smtClean="0">
                <a:sym typeface="Symbol"/>
              </a:rPr>
              <a:t>Lemma 3 proof:</a:t>
            </a:r>
          </a:p>
          <a:p>
            <a:pPr rtl="0"/>
            <a:r>
              <a:rPr lang="en-US" dirty="0" smtClean="0"/>
              <a:t>Let </a:t>
            </a:r>
            <a:r>
              <a:rPr lang="en-US" i="1" dirty="0" smtClean="0"/>
              <a:t>d</a:t>
            </a:r>
            <a:r>
              <a:rPr lang="en-US" dirty="0" smtClean="0"/>
              <a:t> be the position of the leftmost (most significant) nonzero bit in the binary representation of </a:t>
            </a:r>
            <a:r>
              <a:rPr lang="en-US" i="1" dirty="0" smtClean="0"/>
              <a:t>s</a:t>
            </a:r>
            <a:r>
              <a:rPr lang="en-US" dirty="0" smtClean="0"/>
              <a:t>, and choose </a:t>
            </a:r>
            <a:r>
              <a:rPr lang="en-US" i="1" dirty="0" smtClean="0"/>
              <a:t>k</a:t>
            </a:r>
            <a:r>
              <a:rPr lang="en-US" dirty="0" smtClean="0"/>
              <a:t> such that the </a:t>
            </a:r>
            <a:r>
              <a:rPr lang="en-US" i="1" dirty="0" err="1" smtClean="0"/>
              <a:t>d</a:t>
            </a:r>
            <a:r>
              <a:rPr lang="en-US" dirty="0" err="1" smtClean="0"/>
              <a:t>th</a:t>
            </a:r>
            <a:r>
              <a:rPr lang="en-US" dirty="0" smtClean="0"/>
              <a:t> bit of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is also nonzero. (Such a </a:t>
            </a:r>
            <a:r>
              <a:rPr lang="en-US" i="1" dirty="0" smtClean="0"/>
              <a:t>k</a:t>
            </a:r>
            <a:r>
              <a:rPr lang="en-US" dirty="0" smtClean="0"/>
              <a:t> must exist, since otherwise the </a:t>
            </a:r>
            <a:r>
              <a:rPr lang="en-US" i="1" dirty="0" err="1" smtClean="0"/>
              <a:t>d</a:t>
            </a:r>
            <a:r>
              <a:rPr lang="en-US" dirty="0" err="1" smtClean="0"/>
              <a:t>th</a:t>
            </a:r>
            <a:r>
              <a:rPr lang="en-US" dirty="0" smtClean="0"/>
              <a:t> bit of </a:t>
            </a:r>
            <a:r>
              <a:rPr lang="en-US" i="1" dirty="0" smtClean="0"/>
              <a:t>s</a:t>
            </a:r>
            <a:r>
              <a:rPr lang="en-US" dirty="0" smtClean="0"/>
              <a:t> would be 0.) </a:t>
            </a:r>
          </a:p>
          <a:p>
            <a:pPr rtl="0"/>
            <a:r>
              <a:rPr lang="en-US" dirty="0" smtClean="0"/>
              <a:t>Then letting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 = </a:t>
            </a:r>
            <a:r>
              <a:rPr lang="en-US" i="1" dirty="0" smtClean="0"/>
              <a:t>s</a:t>
            </a:r>
            <a:r>
              <a:rPr lang="en-US" dirty="0" smtClean="0"/>
              <a:t> ⊕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, we claim that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 &lt;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: </a:t>
            </a:r>
          </a:p>
          <a:p>
            <a:pPr rtl="0"/>
            <a:r>
              <a:rPr lang="en-US" dirty="0" smtClean="0"/>
              <a:t>        all bits to the left of </a:t>
            </a:r>
            <a:r>
              <a:rPr lang="en-US" i="1" dirty="0" smtClean="0"/>
              <a:t>d</a:t>
            </a:r>
            <a:r>
              <a:rPr lang="en-US" dirty="0" smtClean="0"/>
              <a:t> are the same in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and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, bit </a:t>
            </a:r>
            <a:r>
              <a:rPr lang="en-US" i="1" dirty="0" smtClean="0"/>
              <a:t>d</a:t>
            </a:r>
            <a:r>
              <a:rPr lang="en-US" dirty="0" smtClean="0"/>
              <a:t> decreases from 1 to 0 (decreasing the value by 2</a:t>
            </a:r>
            <a:r>
              <a:rPr lang="en-US" i="1" baseline="30000" dirty="0" smtClean="0"/>
              <a:t>d</a:t>
            </a:r>
            <a:r>
              <a:rPr lang="en-US" dirty="0" smtClean="0"/>
              <a:t>), and </a:t>
            </a:r>
          </a:p>
          <a:p>
            <a:pPr rtl="0"/>
            <a:r>
              <a:rPr lang="en-US" dirty="0" smtClean="0"/>
              <a:t>         any change in the remaining bits will amount to at most 2</a:t>
            </a:r>
            <a:r>
              <a:rPr lang="en-US" i="1" baseline="30000" dirty="0" smtClean="0"/>
              <a:t>d</a:t>
            </a:r>
            <a:r>
              <a:rPr lang="en-US" dirty="0" smtClean="0"/>
              <a:t>−1. </a:t>
            </a:r>
          </a:p>
          <a:p>
            <a:pPr rtl="0"/>
            <a:r>
              <a:rPr lang="en-US" dirty="0" smtClean="0"/>
              <a:t>The first player can thus make a move by taking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−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 objects from heap </a:t>
            </a:r>
            <a:r>
              <a:rPr lang="en-US" i="1" dirty="0" smtClean="0"/>
              <a:t>k</a:t>
            </a:r>
            <a:r>
              <a:rPr lang="en-US" dirty="0" smtClean="0"/>
              <a:t>, </a:t>
            </a:r>
          </a:p>
          <a:p>
            <a:pPr rtl="0"/>
            <a:r>
              <a:rPr lang="en-US" dirty="0" smtClean="0"/>
              <a:t>then</a:t>
            </a:r>
          </a:p>
          <a:p>
            <a:r>
              <a:rPr lang="en-US" i="1" dirty="0" smtClean="0"/>
              <a:t>       t</a:t>
            </a:r>
            <a:r>
              <a:rPr lang="en-US" dirty="0" smtClean="0"/>
              <a:t> = </a:t>
            </a:r>
            <a:r>
              <a:rPr lang="en-US" i="1" dirty="0" smtClean="0"/>
              <a:t>s</a:t>
            </a:r>
            <a:r>
              <a:rPr lang="en-US" dirty="0" smtClean="0"/>
              <a:t> ⊕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⊕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 (by (Lemma 1)) = </a:t>
            </a:r>
            <a:r>
              <a:rPr lang="en-US" i="1" dirty="0" smtClean="0"/>
              <a:t>s</a:t>
            </a:r>
            <a:r>
              <a:rPr lang="en-US" dirty="0" smtClean="0"/>
              <a:t> ⊕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⊕ (</a:t>
            </a:r>
            <a:r>
              <a:rPr lang="en-US" i="1" dirty="0" smtClean="0"/>
              <a:t>s</a:t>
            </a:r>
            <a:r>
              <a:rPr lang="en-US" dirty="0" smtClean="0"/>
              <a:t> ⊕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) = 0. </a:t>
            </a:r>
            <a:endParaRPr lang="en-US" b="0" dirty="0" smtClean="0">
              <a:sym typeface="Symbol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811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345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03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6727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one has been able to analyze it yet, thought it works fast in practice if gap sequence is chosen well.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4634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5856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0096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4324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685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mPA7zE8mx0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more Decrease-and-conquer Algorithms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Decrease by a constant factor</a:t>
            </a:r>
          </a:p>
          <a:p>
            <a:r>
              <a:rPr lang="en-US" sz="2800" dirty="0" smtClean="0"/>
              <a:t>Decrease by a variable amount</a:t>
            </a:r>
            <a:endParaRPr lang="en-US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4608513" y="304800"/>
            <a:ext cx="586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What questions do you have?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1253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Decrease by a variable amount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70104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Search in a Binary Search Tree</a:t>
            </a:r>
          </a:p>
          <a:p>
            <a:r>
              <a:rPr lang="en-US" dirty="0" smtClean="0"/>
              <a:t>Interpolation Search</a:t>
            </a:r>
          </a:p>
          <a:p>
            <a:pPr lvl="1"/>
            <a:r>
              <a:rPr lang="en-US" dirty="0" smtClean="0"/>
              <a:t>See Levitin, pp190-191</a:t>
            </a:r>
          </a:p>
          <a:p>
            <a:pPr lvl="1"/>
            <a:r>
              <a:rPr lang="en-US" dirty="0" smtClean="0"/>
              <a:t>Also Weiss, Section 5.6.3</a:t>
            </a:r>
          </a:p>
          <a:p>
            <a:pPr lvl="1"/>
            <a:r>
              <a:rPr lang="en-US" dirty="0" smtClean="0"/>
              <a:t>And class slides from Session 12 (Winter, 2017)</a:t>
            </a:r>
          </a:p>
        </p:txBody>
      </p:sp>
    </p:spTree>
    <p:extLst>
      <p:ext uri="{BB962C8B-B14F-4D97-AF65-F5344CB8AC3E}">
        <p14:creationId xmlns:p14="http://schemas.microsoft.com/office/powerpoint/2010/main" val="16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Median finding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k</a:t>
            </a:r>
            <a:r>
              <a:rPr lang="en-US" baseline="30000" dirty="0" smtClean="0"/>
              <a:t>th</a:t>
            </a:r>
            <a:r>
              <a:rPr lang="en-US" dirty="0" smtClean="0"/>
              <a:t> smallest element of an (unordered) list of n elements</a:t>
            </a:r>
          </a:p>
          <a:p>
            <a:r>
              <a:rPr lang="en-US" dirty="0" smtClean="0"/>
              <a:t>Start with </a:t>
            </a:r>
            <a:r>
              <a:rPr lang="en-US" dirty="0" err="1" smtClean="0"/>
              <a:t>quicksort's</a:t>
            </a:r>
            <a:r>
              <a:rPr lang="en-US" dirty="0" smtClean="0"/>
              <a:t> partition method</a:t>
            </a:r>
          </a:p>
          <a:p>
            <a:r>
              <a:rPr lang="en-US" dirty="0" smtClean="0"/>
              <a:t>Informal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90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Pile </a:t>
            </a:r>
            <a:r>
              <a:rPr lang="en-US" dirty="0" err="1" smtClean="0"/>
              <a:t>Nim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There is a pile of n chips.  </a:t>
            </a:r>
            <a:endParaRPr lang="en-US" dirty="0" smtClean="0"/>
          </a:p>
          <a:p>
            <a:r>
              <a:rPr lang="en-US" dirty="0" smtClean="0"/>
              <a:t>Two </a:t>
            </a:r>
            <a:r>
              <a:rPr lang="en-US" dirty="0"/>
              <a:t>players take </a:t>
            </a:r>
            <a:r>
              <a:rPr lang="en-US" dirty="0" smtClean="0"/>
              <a:t>turns </a:t>
            </a:r>
            <a:r>
              <a:rPr lang="en-US" dirty="0"/>
              <a:t>by removing from the pile </a:t>
            </a:r>
            <a:r>
              <a:rPr lang="en-US" b="1" dirty="0"/>
              <a:t>at least 1 </a:t>
            </a:r>
            <a:r>
              <a:rPr lang="en-US" dirty="0"/>
              <a:t>and </a:t>
            </a:r>
            <a:r>
              <a:rPr lang="en-US" b="1" dirty="0"/>
              <a:t>at most m </a:t>
            </a:r>
            <a:r>
              <a:rPr lang="en-US" dirty="0"/>
              <a:t>chips.  (The number of chips taken can vary from move to move.) 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winner is the player that takes the last chip.  </a:t>
            </a:r>
          </a:p>
          <a:p>
            <a:r>
              <a:rPr lang="en-US" dirty="0" smtClean="0"/>
              <a:t>Who </a:t>
            </a:r>
            <a:r>
              <a:rPr lang="en-US" dirty="0"/>
              <a:t>wins the game – the player moving first or second, if both </a:t>
            </a:r>
            <a:r>
              <a:rPr lang="en-US" dirty="0" smtClean="0"/>
              <a:t>players </a:t>
            </a:r>
            <a:r>
              <a:rPr lang="en-US" dirty="0"/>
              <a:t>make the best moves possible? </a:t>
            </a:r>
            <a:endParaRPr lang="en-US" dirty="0" smtClean="0"/>
          </a:p>
          <a:p>
            <a:r>
              <a:rPr lang="en-US" dirty="0"/>
              <a:t>It’s a good idea to analyze this and similar games “backwards”, i.e., starting with </a:t>
            </a:r>
            <a:r>
              <a:rPr lang="en-US" i="1" dirty="0"/>
              <a:t>n = </a:t>
            </a:r>
            <a:r>
              <a:rPr lang="en-US" dirty="0"/>
              <a:t>0, 1, 2, …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8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</a:t>
            </a:r>
            <a:r>
              <a:rPr lang="en-US" dirty="0"/>
              <a:t>of One-Pile </a:t>
            </a:r>
            <a:r>
              <a:rPr lang="en-US" dirty="0" err="1"/>
              <a:t>Nim</a:t>
            </a:r>
            <a:r>
              <a:rPr lang="en-US" dirty="0"/>
              <a:t> with </a:t>
            </a:r>
            <a:r>
              <a:rPr lang="en-US" i="1" dirty="0"/>
              <a:t>m </a:t>
            </a:r>
            <a:r>
              <a:rPr lang="en-US" dirty="0"/>
              <a:t>= 4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505200"/>
            <a:ext cx="8229600" cy="3429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Vertex numbers indicate n, the number of chips in the pile. 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losing </a:t>
            </a:r>
            <a:r>
              <a:rPr lang="en-US" dirty="0" smtClean="0"/>
              <a:t>positions </a:t>
            </a:r>
            <a:r>
              <a:rPr lang="en-US" dirty="0"/>
              <a:t>for the </a:t>
            </a:r>
            <a:r>
              <a:rPr lang="en-US" dirty="0" smtClean="0"/>
              <a:t>current player are </a:t>
            </a:r>
            <a:r>
              <a:rPr lang="en-US" dirty="0"/>
              <a:t>circled.  </a:t>
            </a:r>
            <a:endParaRPr lang="en-US" dirty="0" smtClean="0"/>
          </a:p>
          <a:p>
            <a:pPr lvl="1"/>
            <a:r>
              <a:rPr lang="en-US" dirty="0" smtClean="0"/>
              <a:t>Only </a:t>
            </a:r>
            <a:r>
              <a:rPr lang="en-US" dirty="0"/>
              <a:t>winning moves from a winning position are </a:t>
            </a:r>
            <a:r>
              <a:rPr lang="en-US" dirty="0" smtClean="0"/>
              <a:t>shown.</a:t>
            </a:r>
            <a:endParaRPr lang="en-US" dirty="0"/>
          </a:p>
          <a:p>
            <a:r>
              <a:rPr lang="en-US" b="1" dirty="0"/>
              <a:t>Generalization: </a:t>
            </a:r>
            <a:r>
              <a:rPr lang="en-US" dirty="0"/>
              <a:t>The player </a:t>
            </a:r>
            <a:r>
              <a:rPr lang="en-US" dirty="0" smtClean="0"/>
              <a:t>who moves first </a:t>
            </a:r>
            <a:r>
              <a:rPr lang="en-US" dirty="0"/>
              <a:t>wins iff n is not a </a:t>
            </a:r>
            <a:r>
              <a:rPr lang="en-US" dirty="0" smtClean="0"/>
              <a:t>multiple </a:t>
            </a:r>
            <a:r>
              <a:rPr lang="en-US" dirty="0"/>
              <a:t>of 5 (more generally, m+1); </a:t>
            </a:r>
            <a:endParaRPr lang="en-US" dirty="0" smtClean="0"/>
          </a:p>
          <a:p>
            <a:pPr lvl="1"/>
            <a:r>
              <a:rPr lang="en-US" dirty="0" smtClean="0"/>
              <a:t>The winning </a:t>
            </a:r>
            <a:r>
              <a:rPr lang="en-US" dirty="0"/>
              <a:t>move is to </a:t>
            </a:r>
            <a:r>
              <a:rPr lang="en-US" dirty="0" smtClean="0"/>
              <a:t>take n </a:t>
            </a:r>
            <a:r>
              <a:rPr lang="en-US" dirty="0"/>
              <a:t>mod 5 (n mod (m+1</a:t>
            </a:r>
            <a:r>
              <a:rPr lang="en-US" dirty="0" smtClean="0"/>
              <a:t>)) chips.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 descr="Fig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752475"/>
            <a:ext cx="7162800" cy="2654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381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Multi-Pile </a:t>
            </a:r>
            <a:r>
              <a:rPr lang="en-US" dirty="0" err="1" smtClean="0"/>
              <a:t>Nim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There </a:t>
            </a:r>
            <a:r>
              <a:rPr lang="en-US" dirty="0" smtClean="0"/>
              <a:t>are multiple piles </a:t>
            </a:r>
            <a:r>
              <a:rPr lang="en-US" dirty="0"/>
              <a:t>of </a:t>
            </a:r>
            <a:r>
              <a:rPr lang="en-US" dirty="0" smtClean="0"/>
              <a:t>chips</a:t>
            </a:r>
            <a:r>
              <a:rPr lang="en-US" dirty="0"/>
              <a:t>.  Two players take </a:t>
            </a:r>
            <a:r>
              <a:rPr lang="en-US" dirty="0" smtClean="0"/>
              <a:t>turns </a:t>
            </a:r>
            <a:r>
              <a:rPr lang="en-US" dirty="0"/>
              <a:t>by removing from </a:t>
            </a:r>
            <a:r>
              <a:rPr lang="en-US" dirty="0" smtClean="0"/>
              <a:t>any single  </a:t>
            </a:r>
            <a:r>
              <a:rPr lang="en-US" dirty="0"/>
              <a:t>pile at least </a:t>
            </a:r>
            <a:r>
              <a:rPr lang="en-US" dirty="0" smtClean="0"/>
              <a:t>one </a:t>
            </a:r>
            <a:r>
              <a:rPr lang="en-US" dirty="0"/>
              <a:t>and at most </a:t>
            </a:r>
            <a:r>
              <a:rPr lang="en-US" dirty="0" smtClean="0"/>
              <a:t>all of that pile's </a:t>
            </a:r>
            <a:r>
              <a:rPr lang="en-US" dirty="0"/>
              <a:t>chips.  (The number of chips taken can vary from move to </a:t>
            </a:r>
            <a:r>
              <a:rPr lang="en-US" dirty="0" smtClean="0"/>
              <a:t>move)  </a:t>
            </a:r>
          </a:p>
          <a:p>
            <a:r>
              <a:rPr lang="en-US" dirty="0" smtClean="0"/>
              <a:t>The </a:t>
            </a:r>
            <a:r>
              <a:rPr lang="en-US" dirty="0"/>
              <a:t>winner is the player </a:t>
            </a:r>
            <a:r>
              <a:rPr lang="en-US" dirty="0" smtClean="0"/>
              <a:t>who takes </a:t>
            </a:r>
            <a:r>
              <a:rPr lang="en-US" dirty="0"/>
              <a:t>the last chip. </a:t>
            </a:r>
            <a:endParaRPr lang="en-US" dirty="0" smtClean="0"/>
          </a:p>
          <a:p>
            <a:r>
              <a:rPr lang="en-US" dirty="0" smtClean="0"/>
              <a:t>What is the </a:t>
            </a:r>
            <a:r>
              <a:rPr lang="en-US" dirty="0" smtClean="0">
                <a:solidFill>
                  <a:srgbClr val="FF0000"/>
                </a:solidFill>
              </a:rPr>
              <a:t>winning strategy </a:t>
            </a:r>
            <a:r>
              <a:rPr lang="en-US" dirty="0" smtClean="0"/>
              <a:t>for 2-pile </a:t>
            </a:r>
            <a:r>
              <a:rPr lang="en-US" dirty="0" err="1" smtClean="0"/>
              <a:t>Nim</a:t>
            </a:r>
            <a:r>
              <a:rPr lang="en-US" dirty="0" smtClean="0"/>
              <a:t>?</a:t>
            </a:r>
          </a:p>
          <a:p>
            <a:r>
              <a:rPr lang="en-US" dirty="0" smtClean="0"/>
              <a:t>For the general case, consider the "Nim sum", </a:t>
            </a:r>
            <a:br>
              <a:rPr lang="en-US" dirty="0" smtClean="0"/>
            </a:br>
            <a:r>
              <a:rPr lang="en-US" dirty="0" smtClean="0"/>
              <a:t>x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> </a:t>
            </a:r>
            <a:r>
              <a:rPr lang="en-US" dirty="0" smtClean="0">
                <a:sym typeface="Symbol"/>
              </a:rPr>
              <a:t>y, </a:t>
            </a:r>
            <a:r>
              <a:rPr lang="en-US" dirty="0" smtClean="0"/>
              <a:t>which is the integer obtained by bitwise XOR of corresponding bits of two non-negative integers x and y.    </a:t>
            </a:r>
          </a:p>
          <a:p>
            <a:r>
              <a:rPr lang="en-US" dirty="0" smtClean="0"/>
              <a:t>What is 6</a:t>
            </a:r>
            <a:r>
              <a:rPr lang="en-US" dirty="0">
                <a:sym typeface="Symbol"/>
              </a:rPr>
              <a:t>  </a:t>
            </a:r>
            <a:r>
              <a:rPr lang="en-US" dirty="0" smtClean="0"/>
              <a:t>3?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2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Multi-Pile </a:t>
            </a:r>
            <a:r>
              <a:rPr lang="en-US" dirty="0" err="1" smtClean="0"/>
              <a:t>Nim</a:t>
            </a:r>
            <a:r>
              <a:rPr lang="en-US" dirty="0" smtClean="0"/>
              <a:t> 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Solution by C.L. </a:t>
            </a:r>
            <a:r>
              <a:rPr lang="en-US" dirty="0" err="1" smtClean="0"/>
              <a:t>Bouton</a:t>
            </a:r>
            <a:r>
              <a:rPr lang="en-US" dirty="0" smtClean="0"/>
              <a:t>:</a:t>
            </a:r>
          </a:p>
          <a:p>
            <a:r>
              <a:rPr lang="en-US" dirty="0" smtClean="0"/>
              <a:t>The first player has a winning strategy </a:t>
            </a:r>
            <a:r>
              <a:rPr lang="en-US" dirty="0" err="1" smtClean="0"/>
              <a:t>iff</a:t>
            </a:r>
            <a:r>
              <a:rPr lang="en-US" dirty="0" smtClean="0"/>
              <a:t> the </a:t>
            </a:r>
            <a:r>
              <a:rPr lang="en-US" dirty="0" err="1" smtClean="0"/>
              <a:t>nim</a:t>
            </a:r>
            <a:r>
              <a:rPr lang="en-US" dirty="0" smtClean="0"/>
              <a:t> sum of the "pile counts" is not zero.</a:t>
            </a:r>
          </a:p>
          <a:p>
            <a:r>
              <a:rPr lang="en-US" b="1" dirty="0" smtClean="0"/>
              <a:t>Let's prove it. </a:t>
            </a:r>
            <a:r>
              <a:rPr lang="en-US" dirty="0" smtClean="0"/>
              <a:t>Note </a:t>
            </a:r>
            <a:r>
              <a:rPr lang="en-US" dirty="0"/>
              <a:t>that </a:t>
            </a:r>
            <a:r>
              <a:rPr lang="en-US" dirty="0">
                <a:sym typeface="Symbol"/>
              </a:rPr>
              <a:t> is commutative and associative.</a:t>
            </a:r>
          </a:p>
          <a:p>
            <a:r>
              <a:rPr lang="en-US" dirty="0">
                <a:sym typeface="Symbol"/>
              </a:rPr>
              <a:t>Also note that for any non-negative integer k,  </a:t>
            </a:r>
            <a:r>
              <a:rPr lang="en-US" dirty="0" err="1">
                <a:sym typeface="Symbol"/>
              </a:rPr>
              <a:t>kk</a:t>
            </a:r>
            <a:r>
              <a:rPr lang="en-US" dirty="0">
                <a:sym typeface="Symbol"/>
              </a:rPr>
              <a:t> is zero.</a:t>
            </a:r>
          </a:p>
          <a:p>
            <a:pPr marL="0" indent="0">
              <a:buNone/>
            </a:pPr>
            <a:endParaRPr lang="en-US" dirty="0">
              <a:sym typeface="Symbol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99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 smtClean="0"/>
              <a:t>Multi-Pile </a:t>
            </a:r>
            <a:r>
              <a:rPr lang="en-US" dirty="0" err="1" smtClean="0"/>
              <a:t>Nim</a:t>
            </a:r>
            <a:r>
              <a:rPr lang="en-US" dirty="0" smtClean="0"/>
              <a:t> Proof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ym typeface="Symbol"/>
              </a:rPr>
              <a:t>Notation:  </a:t>
            </a:r>
          </a:p>
          <a:p>
            <a:pPr lvl="1"/>
            <a:r>
              <a:rPr lang="en-US" dirty="0" smtClean="0">
                <a:sym typeface="Symbol"/>
              </a:rPr>
              <a:t>Let x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, … ,</a:t>
            </a:r>
            <a:r>
              <a:rPr lang="en-US" dirty="0" err="1" smtClean="0">
                <a:sym typeface="Symbol"/>
              </a:rPr>
              <a:t>x</a:t>
            </a:r>
            <a:r>
              <a:rPr lang="en-US" baseline="-25000" dirty="0" err="1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 be the sizes of the piles before a move, and y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>
                <a:sym typeface="Symbol"/>
              </a:rPr>
              <a:t>, … </a:t>
            </a:r>
            <a:r>
              <a:rPr lang="en-US" dirty="0" smtClean="0">
                <a:sym typeface="Symbol"/>
              </a:rPr>
              <a:t>,</a:t>
            </a:r>
            <a:r>
              <a:rPr lang="en-US" dirty="0" err="1" smtClean="0">
                <a:sym typeface="Symbol"/>
              </a:rPr>
              <a:t>y</a:t>
            </a:r>
            <a:r>
              <a:rPr lang="en-US" baseline="-25000" dirty="0" err="1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>be the sizes of the piles </a:t>
            </a:r>
            <a:r>
              <a:rPr lang="en-US" dirty="0" smtClean="0">
                <a:sym typeface="Symbol"/>
              </a:rPr>
              <a:t>after that move.</a:t>
            </a:r>
          </a:p>
          <a:p>
            <a:pPr lvl="1"/>
            <a:r>
              <a:rPr lang="en-US" dirty="0" smtClean="0">
                <a:sym typeface="Symbol"/>
              </a:rPr>
              <a:t>Let s = x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  …</a:t>
            </a:r>
            <a:r>
              <a:rPr lang="en-US" dirty="0">
                <a:sym typeface="Symbol"/>
              </a:rPr>
              <a:t> </a:t>
            </a:r>
            <a:r>
              <a:rPr lang="en-US" dirty="0" smtClean="0">
                <a:sym typeface="Symbol"/>
              </a:rPr>
              <a:t> </a:t>
            </a:r>
            <a:r>
              <a:rPr lang="en-US" dirty="0" err="1" smtClean="0">
                <a:sym typeface="Symbol"/>
              </a:rPr>
              <a:t>x</a:t>
            </a:r>
            <a:r>
              <a:rPr lang="en-US" baseline="-25000" dirty="0" err="1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, and t = y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> …  </a:t>
            </a:r>
            <a:r>
              <a:rPr lang="en-US" dirty="0" err="1" smtClean="0">
                <a:sym typeface="Symbol"/>
              </a:rPr>
              <a:t>y</a:t>
            </a:r>
            <a:r>
              <a:rPr lang="en-US" baseline="-25000" dirty="0" err="1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.</a:t>
            </a:r>
          </a:p>
          <a:p>
            <a:r>
              <a:rPr lang="en-US" b="1" dirty="0" smtClean="0">
                <a:sym typeface="Symbol"/>
              </a:rPr>
              <a:t>Observe: </a:t>
            </a:r>
            <a:r>
              <a:rPr lang="en-US" dirty="0" smtClean="0">
                <a:sym typeface="Symbol"/>
              </a:rPr>
              <a:t>If the chips were removed from pile k, then x</a:t>
            </a:r>
            <a:r>
              <a:rPr lang="en-US" baseline="-25000" dirty="0" smtClean="0">
                <a:sym typeface="Symbol"/>
              </a:rPr>
              <a:t>i</a:t>
            </a:r>
            <a:r>
              <a:rPr lang="en-US" dirty="0" smtClean="0">
                <a:sym typeface="Symbol"/>
              </a:rPr>
              <a:t> = </a:t>
            </a:r>
            <a:r>
              <a:rPr lang="en-US" dirty="0" err="1" smtClean="0">
                <a:sym typeface="Symbol"/>
              </a:rPr>
              <a:t>y</a:t>
            </a:r>
            <a:r>
              <a:rPr lang="en-US" baseline="-25000" dirty="0" err="1" smtClean="0">
                <a:sym typeface="Symbol"/>
              </a:rPr>
              <a:t>i</a:t>
            </a:r>
            <a:r>
              <a:rPr lang="en-US" dirty="0" smtClean="0">
                <a:sym typeface="Symbol"/>
              </a:rPr>
              <a:t>  for all </a:t>
            </a:r>
            <a:r>
              <a:rPr lang="en-US" dirty="0" err="1" smtClean="0">
                <a:sym typeface="Symbol"/>
              </a:rPr>
              <a:t>ik</a:t>
            </a:r>
            <a:r>
              <a:rPr lang="en-US" dirty="0" smtClean="0">
                <a:sym typeface="Symbol"/>
              </a:rPr>
              <a:t>, and </a:t>
            </a:r>
            <a:r>
              <a:rPr lang="en-US" dirty="0" err="1" smtClean="0">
                <a:sym typeface="Symbol"/>
              </a:rPr>
              <a:t>x</a:t>
            </a:r>
            <a:r>
              <a:rPr lang="en-US" baseline="-25000" dirty="0" err="1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 &gt; </a:t>
            </a:r>
            <a:r>
              <a:rPr lang="en-US" dirty="0" err="1" smtClean="0">
                <a:sym typeface="Symbol"/>
              </a:rPr>
              <a:t>y</a:t>
            </a:r>
            <a:r>
              <a:rPr lang="en-US" baseline="-25000" dirty="0" err="1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 .</a:t>
            </a:r>
          </a:p>
          <a:p>
            <a:r>
              <a:rPr lang="en-US" b="1" dirty="0" smtClean="0">
                <a:sym typeface="Symbol"/>
              </a:rPr>
              <a:t>Lemma 1:</a:t>
            </a:r>
            <a:r>
              <a:rPr lang="en-US" dirty="0" smtClean="0">
                <a:sym typeface="Symbol"/>
              </a:rPr>
              <a:t>  t = s 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x</a:t>
            </a:r>
            <a:r>
              <a:rPr lang="en-US" baseline="-25000" dirty="0" err="1">
                <a:sym typeface="Symbol"/>
              </a:rPr>
              <a:t>k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> </a:t>
            </a:r>
            <a:r>
              <a:rPr lang="en-US" dirty="0" err="1" smtClean="0">
                <a:sym typeface="Symbol"/>
              </a:rPr>
              <a:t>y</a:t>
            </a:r>
            <a:r>
              <a:rPr lang="en-US" baseline="-25000" dirty="0" err="1" smtClean="0">
                <a:sym typeface="Symbol"/>
              </a:rPr>
              <a:t>k</a:t>
            </a:r>
            <a:r>
              <a:rPr lang="en-US" baseline="-25000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.</a:t>
            </a:r>
          </a:p>
          <a:p>
            <a:r>
              <a:rPr lang="en-US" b="1" dirty="0" smtClean="0">
                <a:sym typeface="Symbol"/>
              </a:rPr>
              <a:t>Lemma 2:</a:t>
            </a:r>
            <a:r>
              <a:rPr lang="en-US" dirty="0" smtClean="0">
                <a:sym typeface="Symbol"/>
              </a:rPr>
              <a:t> If s = 0, then t  0.</a:t>
            </a:r>
          </a:p>
          <a:p>
            <a:r>
              <a:rPr lang="en-US" b="1" dirty="0" smtClean="0">
                <a:sym typeface="Symbol"/>
              </a:rPr>
              <a:t>Lemma 3:</a:t>
            </a:r>
            <a:r>
              <a:rPr lang="en-US" dirty="0" smtClean="0">
                <a:sym typeface="Symbol"/>
              </a:rPr>
              <a:t> If s </a:t>
            </a:r>
            <a:r>
              <a:rPr lang="en-US" dirty="0">
                <a:sym typeface="Symbol"/>
              </a:rPr>
              <a:t> </a:t>
            </a:r>
            <a:r>
              <a:rPr lang="en-US" dirty="0" smtClean="0">
                <a:sym typeface="Symbol"/>
              </a:rPr>
              <a:t>0, it is possible to make a move such that t=0.  [after proof, do an example].</a:t>
            </a:r>
          </a:p>
          <a:p>
            <a:r>
              <a:rPr lang="en-US" dirty="0" smtClean="0">
                <a:sym typeface="Symbol"/>
              </a:rPr>
              <a:t>Proof of the strategy is then a simple induction.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(It's a HW problem)</a:t>
            </a:r>
          </a:p>
          <a:p>
            <a:r>
              <a:rPr lang="en-US" b="1" dirty="0" smtClean="0">
                <a:sym typeface="Symbol"/>
              </a:rPr>
              <a:t>Example:</a:t>
            </a:r>
            <a:r>
              <a:rPr lang="en-US" dirty="0" smtClean="0">
                <a:sym typeface="Symbol"/>
              </a:rPr>
              <a:t> 3 piles, containing </a:t>
            </a:r>
            <a:r>
              <a:rPr lang="en-US" dirty="0" smtClean="0">
                <a:sym typeface="Symbol"/>
              </a:rPr>
              <a:t>7, </a:t>
            </a:r>
            <a:r>
              <a:rPr lang="en-US" dirty="0" smtClean="0">
                <a:sym typeface="Symbol"/>
              </a:rPr>
              <a:t>13, and 8 chips.</a:t>
            </a:r>
            <a:endParaRPr lang="en-US" dirty="0">
              <a:sym typeface="Symbol"/>
            </a:endParaRPr>
          </a:p>
          <a:p>
            <a:pPr lvl="1"/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endParaRPr lang="en-US" dirty="0" smtClean="0">
              <a:sym typeface="Symbol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29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Shell's sort – A quick recap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Insertion Sort on Steroids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51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Shell's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7350"/>
            <a:ext cx="8229600" cy="417195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We use the following gaps:  7, then 3, then 1 (last gap must always be 1):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Next, do the same thing for the next group of 7</a:t>
            </a:r>
            <a:r>
              <a:rPr lang="en-US" baseline="30000" dirty="0" smtClean="0"/>
              <a:t>th</a:t>
            </a:r>
            <a:r>
              <a:rPr lang="en-US" dirty="0" smtClean="0"/>
              <a:t>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" y="2457450"/>
            <a:ext cx="8822600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48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Shell's sort 2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" y="2057400"/>
            <a:ext cx="9001292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11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Shell's sort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Why bother, if we are going to do a regular insertion sort at the end anyway?</a:t>
            </a:r>
          </a:p>
          <a:p>
            <a:r>
              <a:rPr lang="en-US" dirty="0" smtClean="0"/>
              <a:t>Analysis?</a:t>
            </a:r>
          </a:p>
          <a:p>
            <a:r>
              <a:rPr lang="en-US" dirty="0" smtClean="0"/>
              <a:t>Why would this be an inferior gap sequence?</a:t>
            </a:r>
            <a:br>
              <a:rPr lang="en-US" dirty="0" smtClean="0"/>
            </a:br>
            <a:r>
              <a:rPr lang="en-US" dirty="0" smtClean="0"/>
              <a:t>36, 12, 3, 1</a:t>
            </a:r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www.youtube.com/watch?v=CmPA7zE8mx0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9857" y="1443107"/>
            <a:ext cx="8364286" cy="11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1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685800"/>
          </a:xfrm>
        </p:spPr>
        <p:txBody>
          <a:bodyPr/>
          <a:lstStyle/>
          <a:p>
            <a:r>
              <a:rPr lang="en-US" dirty="0" smtClean="0"/>
              <a:t>Code from Weiss book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371600"/>
            <a:ext cx="8115300" cy="4627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60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Decrease and Conquer examples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48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Decrease by a constant factor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Examples that we have already seen:</a:t>
            </a:r>
          </a:p>
          <a:p>
            <a:pPr lvl="1"/>
            <a:r>
              <a:rPr lang="en-US" dirty="0" smtClean="0"/>
              <a:t>Binary Search</a:t>
            </a:r>
          </a:p>
          <a:p>
            <a:pPr lvl="1"/>
            <a:r>
              <a:rPr lang="en-US" dirty="0" smtClean="0"/>
              <a:t>Exponentiation (ordinary and modular) by repeated squaring</a:t>
            </a:r>
          </a:p>
          <a:p>
            <a:pPr lvl="1"/>
            <a:r>
              <a:rPr lang="en-US" dirty="0" smtClean="0"/>
              <a:t>Multiplication à la </a:t>
            </a:r>
            <a:r>
              <a:rPr lang="en-US" dirty="0" err="1" smtClean="0"/>
              <a:t>Russe</a:t>
            </a:r>
            <a:r>
              <a:rPr lang="en-US" dirty="0" smtClean="0"/>
              <a:t> (The </a:t>
            </a:r>
            <a:r>
              <a:rPr lang="en-US" dirty="0" err="1" smtClean="0"/>
              <a:t>Dasgupta</a:t>
            </a:r>
            <a:r>
              <a:rPr lang="en-US" dirty="0" smtClean="0"/>
              <a:t> book that I often used for the first part of the course calls it "European" instead of "Russian")</a:t>
            </a:r>
          </a:p>
          <a:p>
            <a:pPr lvl="2"/>
            <a:r>
              <a:rPr lang="en-US" dirty="0" smtClean="0"/>
              <a:t>Example</a:t>
            </a:r>
            <a:br>
              <a:rPr lang="en-US" dirty="0" smtClean="0"/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11    13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 5    26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 2    52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 1   </a:t>
            </a:r>
            <a:r>
              <a:rPr lang="en-US" u="sng" dirty="0" smtClean="0">
                <a:latin typeface="Courier New" pitchFamily="49" charset="0"/>
                <a:cs typeface="Courier New" pitchFamily="49" charset="0"/>
              </a:rPr>
              <a:t>104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143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505200" y="4344650"/>
            <a:ext cx="4800600" cy="1446550"/>
          </a:xfrm>
          <a:prstGeom prst="rect">
            <a:avLst/>
          </a:prstGeom>
          <a:solidFill>
            <a:schemeClr val="accent6">
              <a:alpha val="11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Then strike out any rows whose first number is even, and add up the remaining numbers in the second column.</a:t>
            </a:r>
            <a:endParaRPr lang="en-US" sz="22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828800" y="5334000"/>
            <a:ext cx="1295400" cy="1588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2458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Fake Coin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We have n coins</a:t>
            </a:r>
          </a:p>
          <a:p>
            <a:r>
              <a:rPr lang="en-US" dirty="0" smtClean="0"/>
              <a:t>All but one have the </a:t>
            </a:r>
            <a:br>
              <a:rPr lang="en-US" dirty="0" smtClean="0"/>
            </a:br>
            <a:r>
              <a:rPr lang="en-US" dirty="0" smtClean="0"/>
              <a:t>same weight</a:t>
            </a:r>
          </a:p>
          <a:p>
            <a:r>
              <a:rPr lang="en-US" dirty="0" smtClean="0"/>
              <a:t>One is lighter</a:t>
            </a:r>
          </a:p>
          <a:p>
            <a:r>
              <a:rPr lang="en-US" dirty="0" smtClean="0"/>
              <a:t>We have a balance scale with two pans.</a:t>
            </a:r>
          </a:p>
          <a:p>
            <a:r>
              <a:rPr lang="en-US" dirty="0" smtClean="0"/>
              <a:t>All it will tell us is whether the two sides have equal weight, or which side is heavier</a:t>
            </a:r>
          </a:p>
          <a:p>
            <a:r>
              <a:rPr lang="en-US" dirty="0" smtClean="0"/>
              <a:t>What is the minimum number of </a:t>
            </a:r>
            <a:r>
              <a:rPr lang="en-US" dirty="0" err="1" smtClean="0"/>
              <a:t>weighings</a:t>
            </a:r>
            <a:r>
              <a:rPr lang="en-US" dirty="0" smtClean="0"/>
              <a:t> that will guarantee that we find the fake coin?</a:t>
            </a:r>
          </a:p>
          <a:p>
            <a:r>
              <a:rPr lang="en-US" dirty="0" smtClean="0"/>
              <a:t>Decrease by factor of two?</a:t>
            </a:r>
          </a:p>
        </p:txBody>
      </p:sp>
      <p:pic>
        <p:nvPicPr>
          <p:cNvPr id="860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762000"/>
            <a:ext cx="3333750" cy="2735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60451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22612</TotalTime>
  <Words>1143</Words>
  <Application>Microsoft Office PowerPoint</Application>
  <PresentationFormat>On-screen Show (4:3)</PresentationFormat>
  <Paragraphs>146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Courier New</vt:lpstr>
      <vt:lpstr>Symbol</vt:lpstr>
      <vt:lpstr>Default Design</vt:lpstr>
      <vt:lpstr>Some more Decrease-and-conquer Algorithms</vt:lpstr>
      <vt:lpstr>Shell's sort – A quick recap</vt:lpstr>
      <vt:lpstr>Shell's Sort</vt:lpstr>
      <vt:lpstr>Shell's sort 2</vt:lpstr>
      <vt:lpstr>Shell's sort 3</vt:lpstr>
      <vt:lpstr>Code from Weiss book</vt:lpstr>
      <vt:lpstr>More Decrease and Conquer examples</vt:lpstr>
      <vt:lpstr>Decrease by a constant factor</vt:lpstr>
      <vt:lpstr>Fake Coin Problem</vt:lpstr>
      <vt:lpstr>Decrease by a variable amount</vt:lpstr>
      <vt:lpstr>Median finding</vt:lpstr>
      <vt:lpstr>One Pile Nim</vt:lpstr>
      <vt:lpstr>Graph of One-Pile Nim with m = 4 </vt:lpstr>
      <vt:lpstr>Multi-Pile Nim</vt:lpstr>
      <vt:lpstr>Multi-Pile Nim  Strategy</vt:lpstr>
      <vt:lpstr>Multi-Pile Nim Proof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Anderson, Claude W</dc:creator>
  <cp:lastModifiedBy>Claude Anderson</cp:lastModifiedBy>
  <cp:revision>690</cp:revision>
  <cp:lastPrinted>2017-01-09T21:57:44Z</cp:lastPrinted>
  <dcterms:modified xsi:type="dcterms:W3CDTF">2017-01-12T19:46:48Z</dcterms:modified>
</cp:coreProperties>
</file>