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90" r:id="rId3"/>
    <p:sldId id="389" r:id="rId4"/>
    <p:sldId id="387" r:id="rId5"/>
    <p:sldId id="388" r:id="rId6"/>
    <p:sldId id="386" r:id="rId7"/>
    <p:sldId id="376" r:id="rId8"/>
    <p:sldId id="384" r:id="rId9"/>
    <p:sldId id="377" r:id="rId10"/>
    <p:sldId id="378" r:id="rId11"/>
    <p:sldId id="385" r:id="rId12"/>
    <p:sldId id="379" r:id="rId13"/>
    <p:sldId id="380" r:id="rId14"/>
    <p:sldId id="381" r:id="rId15"/>
    <p:sldId id="383" r:id="rId16"/>
    <p:sldId id="382" r:id="rId17"/>
  </p:sldIdLst>
  <p:sldSz cx="9144000" cy="6858000" type="screen4x3"/>
  <p:notesSz cx="6858000" cy="923925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16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038" autoAdjust="0"/>
    <p:restoredTop sz="67825" autoAdjust="0"/>
  </p:normalViewPr>
  <p:slideViewPr>
    <p:cSldViewPr snapToObjects="1">
      <p:cViewPr varScale="1">
        <p:scale>
          <a:sx n="65" d="100"/>
          <a:sy n="65" d="100"/>
        </p:scale>
        <p:origin x="558" y="90"/>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2" y="2"/>
            <a:ext cx="2971800" cy="461962"/>
          </a:xfrm>
          <a:prstGeom prst="rect">
            <a:avLst/>
          </a:prstGeom>
          <a:noFill/>
          <a:ln w="9525">
            <a:noFill/>
            <a:miter lim="800000"/>
            <a:headEnd/>
            <a:tailEnd/>
          </a:ln>
          <a:effectLst/>
        </p:spPr>
        <p:txBody>
          <a:bodyPr vert="horz" wrap="square" lIns="93111" tIns="46555" rIns="93111" bIns="46555"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3886203" y="2"/>
            <a:ext cx="2971800" cy="461962"/>
          </a:xfrm>
          <a:prstGeom prst="rect">
            <a:avLst/>
          </a:prstGeom>
          <a:noFill/>
          <a:ln w="9525">
            <a:noFill/>
            <a:miter lim="800000"/>
            <a:headEnd/>
            <a:tailEnd/>
          </a:ln>
          <a:effectLst/>
        </p:spPr>
        <p:txBody>
          <a:bodyPr vert="horz" wrap="square" lIns="93111" tIns="46555" rIns="93111" bIns="46555"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2" y="8777289"/>
            <a:ext cx="2971800" cy="461962"/>
          </a:xfrm>
          <a:prstGeom prst="rect">
            <a:avLst/>
          </a:prstGeom>
          <a:noFill/>
          <a:ln w="9525">
            <a:noFill/>
            <a:miter lim="800000"/>
            <a:headEnd/>
            <a:tailEnd/>
          </a:ln>
          <a:effectLst/>
        </p:spPr>
        <p:txBody>
          <a:bodyPr vert="horz" wrap="square" lIns="93111" tIns="46555" rIns="93111" bIns="46555"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3886203" y="8777289"/>
            <a:ext cx="2971800" cy="461962"/>
          </a:xfrm>
          <a:prstGeom prst="rect">
            <a:avLst/>
          </a:prstGeom>
          <a:noFill/>
          <a:ln w="9525">
            <a:noFill/>
            <a:miter lim="800000"/>
            <a:headEnd/>
            <a:tailEnd/>
          </a:ln>
          <a:effectLst/>
        </p:spPr>
        <p:txBody>
          <a:bodyPr vert="horz" wrap="square" lIns="93111" tIns="46555" rIns="93111" bIns="46555"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4169966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2971800" cy="461962"/>
          </a:xfrm>
          <a:prstGeom prst="rect">
            <a:avLst/>
          </a:prstGeom>
          <a:noFill/>
          <a:ln w="9525">
            <a:noFill/>
            <a:miter lim="800000"/>
            <a:headEnd/>
            <a:tailEnd/>
          </a:ln>
          <a:effectLst/>
        </p:spPr>
        <p:txBody>
          <a:bodyPr vert="horz" wrap="square" lIns="93111" tIns="46555" rIns="93111" bIns="46555"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5" y="2"/>
            <a:ext cx="2971800" cy="461962"/>
          </a:xfrm>
          <a:prstGeom prst="rect">
            <a:avLst/>
          </a:prstGeom>
          <a:noFill/>
          <a:ln w="9525">
            <a:noFill/>
            <a:miter lim="800000"/>
            <a:headEnd/>
            <a:tailEnd/>
          </a:ln>
          <a:effectLst/>
        </p:spPr>
        <p:txBody>
          <a:bodyPr vert="horz" wrap="square" lIns="93111" tIns="46555" rIns="93111" bIns="46555"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17600" y="692150"/>
            <a:ext cx="4624388" cy="34671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1" y="4388645"/>
            <a:ext cx="5486400" cy="4157662"/>
          </a:xfrm>
          <a:prstGeom prst="rect">
            <a:avLst/>
          </a:prstGeom>
          <a:noFill/>
          <a:ln w="9525">
            <a:noFill/>
            <a:miter lim="800000"/>
            <a:headEnd/>
            <a:tailEnd/>
          </a:ln>
          <a:effectLst/>
        </p:spPr>
        <p:txBody>
          <a:bodyPr vert="horz" wrap="square" lIns="93111" tIns="46555" rIns="93111" bIns="4655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2" y="8775685"/>
            <a:ext cx="2971800" cy="461962"/>
          </a:xfrm>
          <a:prstGeom prst="rect">
            <a:avLst/>
          </a:prstGeom>
          <a:noFill/>
          <a:ln w="9525">
            <a:noFill/>
            <a:miter lim="800000"/>
            <a:headEnd/>
            <a:tailEnd/>
          </a:ln>
          <a:effectLst/>
        </p:spPr>
        <p:txBody>
          <a:bodyPr vert="horz" wrap="square" lIns="93111" tIns="46555" rIns="93111" bIns="46555"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5" y="8775685"/>
            <a:ext cx="2971800" cy="461962"/>
          </a:xfrm>
          <a:prstGeom prst="rect">
            <a:avLst/>
          </a:prstGeom>
          <a:noFill/>
          <a:ln w="9525">
            <a:noFill/>
            <a:miter lim="800000"/>
            <a:headEnd/>
            <a:tailEnd/>
          </a:ln>
          <a:effectLst/>
        </p:spPr>
        <p:txBody>
          <a:bodyPr vert="horz" wrap="square" lIns="93111" tIns="46555" rIns="93111" bIns="46555"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1884083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966818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only need to check points in sets</a:t>
            </a:r>
            <a:r>
              <a:rPr lang="en-US" baseline="0" dirty="0" smtClean="0"/>
              <a:t> C1 and C2, whose x coordinates are within d of c.  </a:t>
            </a:r>
            <a:br>
              <a:rPr lang="en-US" baseline="0" dirty="0" smtClean="0"/>
            </a:br>
            <a:r>
              <a:rPr lang="en-US" baseline="0" dirty="0" smtClean="0"/>
              <a:t>And it turns out that for each point in C1, we need to check at most 6 points of C2 (see bottom picture).</a:t>
            </a:r>
          </a:p>
          <a:p>
            <a:endParaRPr lang="en-US" baseline="0" dirty="0" smtClean="0"/>
          </a:p>
          <a:p>
            <a:r>
              <a:rPr lang="en-US" baseline="0" dirty="0" smtClean="0"/>
              <a:t>Assume that the recursive calls have left the two halves of S1 and S2 sorted by Y coordinate.  Merge them O(N) so that S1 and S2 are sorted by Y coordinate.  Pick out the points that are in C1 and C2.  All of this is O(N).  </a:t>
            </a:r>
            <a:br>
              <a:rPr lang="en-US" baseline="0" dirty="0" smtClean="0"/>
            </a:br>
            <a:r>
              <a:rPr lang="en-US" baseline="0" dirty="0" smtClean="0"/>
              <a:t/>
            </a:r>
            <a:br>
              <a:rPr lang="en-US" baseline="0" dirty="0" smtClean="0"/>
            </a:br>
            <a:r>
              <a:rPr lang="en-US" baseline="0" dirty="0" smtClean="0"/>
              <a:t>Now, we can scan from top to bottom in C1 and C2.  For each point in C1, find the (up to 6) points in C2 that are in the rectangle, check the distances.</a:t>
            </a:r>
          </a:p>
          <a:p>
            <a:endParaRPr lang="en-US" baseline="0" dirty="0" smtClean="0"/>
          </a:p>
          <a:p>
            <a:r>
              <a:rPr lang="en-US" baseline="0" dirty="0" smtClean="0"/>
              <a:t>T(N) = 2T(N/2) + </a:t>
            </a:r>
            <a:r>
              <a:rPr lang="az-Cyrl-AZ" baseline="0" dirty="0" smtClean="0">
                <a:latin typeface="Calibri"/>
              </a:rPr>
              <a:t>Ѳ</a:t>
            </a:r>
            <a:r>
              <a:rPr lang="en-US" baseline="0" dirty="0" smtClean="0">
                <a:latin typeface="Calibri"/>
              </a:rPr>
              <a:t>(N).  Solution, according to the Master Theorem, is </a:t>
            </a:r>
            <a:r>
              <a:rPr lang="az-Cyrl-AZ" baseline="0" dirty="0" smtClean="0">
                <a:latin typeface="Calibri"/>
              </a:rPr>
              <a:t>Ѳ</a:t>
            </a:r>
            <a:r>
              <a:rPr lang="en-US" baseline="0" dirty="0" smtClean="0">
                <a:latin typeface="Calibri"/>
              </a:rPr>
              <a:t>(N log N)</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12</a:t>
            </a:fld>
            <a:endParaRPr lang="en-US"/>
          </a:p>
        </p:txBody>
      </p:sp>
    </p:spTree>
    <p:extLst>
      <p:ext uri="{BB962C8B-B14F-4D97-AF65-F5344CB8AC3E}">
        <p14:creationId xmlns:p14="http://schemas.microsoft.com/office/powerpoint/2010/main" val="2494375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the upper hull and lower hull.</a:t>
            </a:r>
          </a:p>
          <a:p>
            <a:r>
              <a:rPr lang="en-US" dirty="0" smtClean="0"/>
              <a:t>S</a:t>
            </a:r>
            <a:r>
              <a:rPr lang="en-US" baseline="-25000" dirty="0" smtClean="0"/>
              <a:t>1</a:t>
            </a:r>
            <a:r>
              <a:rPr lang="en-US" dirty="0" smtClean="0"/>
              <a:t> is set of points above the P</a:t>
            </a:r>
            <a:r>
              <a:rPr lang="en-US" baseline="-25000" dirty="0" smtClean="0"/>
              <a:t>1</a:t>
            </a:r>
            <a:r>
              <a:rPr lang="en-US" dirty="0" smtClean="0"/>
              <a:t>P</a:t>
            </a:r>
            <a:r>
              <a:rPr lang="en-US" baseline="-25000" dirty="0" smtClean="0"/>
              <a:t>n</a:t>
            </a:r>
            <a:r>
              <a:rPr lang="en-US" dirty="0" smtClean="0"/>
              <a:t> line</a:t>
            </a:r>
          </a:p>
          <a:p>
            <a:endParaRPr lang="en-US" dirty="0" smtClean="0"/>
          </a:p>
          <a:p>
            <a:r>
              <a:rPr lang="en-US" dirty="0" smtClean="0"/>
              <a:t>To construct Upper Hull:</a:t>
            </a:r>
          </a:p>
          <a:p>
            <a:pPr defTabSz="913799">
              <a:defRPr/>
            </a:pPr>
            <a:r>
              <a:rPr lang="en-US" dirty="0" smtClean="0"/>
              <a:t>If S1 is empty,</a:t>
            </a:r>
            <a:r>
              <a:rPr lang="en-US" baseline="0" dirty="0" smtClean="0"/>
              <a:t> the upper hull is simply the </a:t>
            </a:r>
            <a:r>
              <a:rPr lang="en-US" dirty="0" smtClean="0"/>
              <a:t>P</a:t>
            </a:r>
            <a:r>
              <a:rPr lang="en-US" baseline="-25000" dirty="0" smtClean="0"/>
              <a:t>1</a:t>
            </a:r>
            <a:r>
              <a:rPr lang="en-US" dirty="0" smtClean="0"/>
              <a:t>P</a:t>
            </a:r>
            <a:r>
              <a:rPr lang="en-US" baseline="-25000" dirty="0" smtClean="0"/>
              <a:t>n</a:t>
            </a:r>
            <a:r>
              <a:rPr lang="en-US" dirty="0" smtClean="0"/>
              <a:t> line.  Otherwise …</a:t>
            </a:r>
          </a:p>
          <a:p>
            <a:pPr defTabSz="913799">
              <a:defRPr/>
            </a:pPr>
            <a:r>
              <a:rPr lang="en-US" dirty="0" smtClean="0"/>
              <a:t>Find </a:t>
            </a:r>
            <a:r>
              <a:rPr lang="en-US" dirty="0" err="1" smtClean="0"/>
              <a:t>P</a:t>
            </a:r>
            <a:r>
              <a:rPr lang="en-US" baseline="-25000" dirty="0" err="1" smtClean="0"/>
              <a:t>max</a:t>
            </a:r>
            <a:r>
              <a:rPr lang="en-US" dirty="0" smtClean="0"/>
              <a:t>,</a:t>
            </a:r>
            <a:r>
              <a:rPr lang="en-US" baseline="0" dirty="0" smtClean="0"/>
              <a:t> a point in S1 furthest away from the line.  If there is a tie, select the point that maximizes the angle </a:t>
            </a:r>
            <a:r>
              <a:rPr lang="en-US" dirty="0" err="1" smtClean="0"/>
              <a:t>P</a:t>
            </a:r>
            <a:r>
              <a:rPr lang="en-US" baseline="-25000" dirty="0" err="1" smtClean="0"/>
              <a:t>max</a:t>
            </a:r>
            <a:r>
              <a:rPr lang="en-US" dirty="0" smtClean="0"/>
              <a:t> P</a:t>
            </a:r>
            <a:r>
              <a:rPr lang="en-US" baseline="-25000" dirty="0" smtClean="0"/>
              <a:t>1</a:t>
            </a:r>
            <a:r>
              <a:rPr lang="en-US" dirty="0" smtClean="0"/>
              <a:t>P</a:t>
            </a:r>
            <a:r>
              <a:rPr lang="en-US" baseline="-25000" dirty="0" smtClean="0"/>
              <a:t>n</a:t>
            </a:r>
            <a:r>
              <a:rPr lang="en-US" baseline="0" dirty="0" smtClean="0"/>
              <a:t>.</a:t>
            </a:r>
            <a:endParaRPr lang="en-US" dirty="0" smtClean="0"/>
          </a:p>
          <a:p>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13</a:t>
            </a:fld>
            <a:endParaRPr lang="en-US"/>
          </a:p>
        </p:txBody>
      </p:sp>
    </p:spTree>
    <p:extLst>
      <p:ext uri="{BB962C8B-B14F-4D97-AF65-F5344CB8AC3E}">
        <p14:creationId xmlns:p14="http://schemas.microsoft.com/office/powerpoint/2010/main" val="4286077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t>
            </a:r>
            <a:r>
              <a:rPr lang="en-US" baseline="-25000" dirty="0" smtClean="0"/>
              <a:t>1,1</a:t>
            </a:r>
            <a:r>
              <a:rPr lang="en-US" baseline="0" dirty="0" smtClean="0"/>
              <a:t> is the set of points from S1 that are to the left of line P</a:t>
            </a:r>
            <a:r>
              <a:rPr lang="en-US" baseline="-25000" dirty="0" smtClean="0"/>
              <a:t>1</a:t>
            </a:r>
            <a:r>
              <a:rPr lang="en-US" baseline="0" dirty="0" smtClean="0"/>
              <a:t>P</a:t>
            </a:r>
            <a:r>
              <a:rPr lang="en-US" baseline="-25000" dirty="0" smtClean="0"/>
              <a:t>max</a:t>
            </a:r>
            <a:r>
              <a:rPr lang="en-US" baseline="0" dirty="0" smtClean="0"/>
              <a:t>.</a:t>
            </a:r>
          </a:p>
          <a:p>
            <a:pPr defTabSz="913799">
              <a:defRPr/>
            </a:pPr>
            <a:r>
              <a:rPr lang="en-US" dirty="0" smtClean="0"/>
              <a:t>S</a:t>
            </a:r>
            <a:r>
              <a:rPr lang="en-US" baseline="-25000" dirty="0" smtClean="0"/>
              <a:t>1,2</a:t>
            </a:r>
            <a:r>
              <a:rPr lang="en-US" baseline="0" dirty="0" smtClean="0"/>
              <a:t> is the set of points from S1 that are to the left of line </a:t>
            </a:r>
            <a:r>
              <a:rPr lang="en-US" baseline="0" dirty="0" err="1" smtClean="0"/>
              <a:t>P</a:t>
            </a:r>
            <a:r>
              <a:rPr lang="en-US" baseline="-25000" dirty="0" err="1" smtClean="0"/>
              <a:t>max</a:t>
            </a:r>
            <a:r>
              <a:rPr lang="en-US" baseline="0" dirty="0" err="1" smtClean="0"/>
              <a:t>P</a:t>
            </a:r>
            <a:r>
              <a:rPr lang="en-US" baseline="-25000" dirty="0" err="1" smtClean="0"/>
              <a:t>n</a:t>
            </a:r>
            <a:r>
              <a:rPr lang="en-US" baseline="0" dirty="0" smtClean="0"/>
              <a:t>.</a:t>
            </a:r>
          </a:p>
          <a:p>
            <a:pPr defTabSz="913799">
              <a:defRPr/>
            </a:pPr>
            <a:endParaRPr lang="en-US" baseline="0" dirty="0" smtClean="0"/>
          </a:p>
          <a:p>
            <a:pPr defTabSz="913799">
              <a:defRPr/>
            </a:pPr>
            <a:r>
              <a:rPr lang="en-US" baseline="0" dirty="0" smtClean="0"/>
              <a:t>Note that </a:t>
            </a:r>
          </a:p>
          <a:p>
            <a:pPr marL="228450" indent="-228450" defTabSz="913799">
              <a:buFont typeface="+mj-lt"/>
              <a:buAutoNum type="arabicPeriod"/>
              <a:defRPr/>
            </a:pPr>
            <a:r>
              <a:rPr lang="en-US" baseline="0" dirty="0" smtClean="0"/>
              <a:t>these sets must be disjoint (or else we did not choose </a:t>
            </a:r>
            <a:r>
              <a:rPr lang="en-US" baseline="0" dirty="0" err="1" smtClean="0"/>
              <a:t>P</a:t>
            </a:r>
            <a:r>
              <a:rPr lang="en-US" baseline="-25000" dirty="0" err="1" smtClean="0"/>
              <a:t>max</a:t>
            </a:r>
            <a:r>
              <a:rPr lang="en-US" baseline="0" dirty="0" smtClean="0"/>
              <a:t> correctly)</a:t>
            </a:r>
          </a:p>
          <a:p>
            <a:pPr marL="228450" indent="-228450" defTabSz="913799">
              <a:buFont typeface="+mj-lt"/>
              <a:buAutoNum type="arabicPeriod"/>
              <a:defRPr/>
            </a:pPr>
            <a:r>
              <a:rPr lang="en-US" baseline="0" dirty="0" err="1" smtClean="0"/>
              <a:t>P</a:t>
            </a:r>
            <a:r>
              <a:rPr lang="en-US" baseline="-25000" dirty="0" err="1" smtClean="0"/>
              <a:t>max</a:t>
            </a:r>
            <a:r>
              <a:rPr lang="en-US" baseline="0" dirty="0" smtClean="0"/>
              <a:t> must be in the upper hull.  </a:t>
            </a:r>
          </a:p>
          <a:p>
            <a:pPr marL="228450" indent="-228450" defTabSz="913799">
              <a:buFont typeface="+mj-lt"/>
              <a:buAutoNum type="arabicPeriod"/>
              <a:defRPr/>
            </a:pPr>
            <a:r>
              <a:rPr lang="en-US" baseline="0" dirty="0" smtClean="0"/>
              <a:t>No points inside the triangle can be in the upper hull.</a:t>
            </a:r>
          </a:p>
          <a:p>
            <a:pPr marL="228450" indent="-228450" defTabSz="913799">
              <a:buFont typeface="+mj-lt"/>
              <a:buAutoNum type="arabicPeriod"/>
              <a:defRPr/>
            </a:pPr>
            <a:endParaRPr lang="en-US" baseline="0" dirty="0" smtClean="0"/>
          </a:p>
          <a:p>
            <a:pPr defTabSz="913799">
              <a:defRPr/>
            </a:pPr>
            <a:r>
              <a:rPr lang="en-US" baseline="0" dirty="0" smtClean="0"/>
              <a:t>Recursively construct upper hulls of P</a:t>
            </a:r>
            <a:r>
              <a:rPr lang="en-US" baseline="-25000" dirty="0" smtClean="0"/>
              <a:t>1</a:t>
            </a:r>
            <a:r>
              <a:rPr lang="en-US" baseline="0" dirty="0" smtClean="0"/>
              <a:t> U </a:t>
            </a:r>
            <a:r>
              <a:rPr lang="en-US" dirty="0" smtClean="0"/>
              <a:t>S</a:t>
            </a:r>
            <a:r>
              <a:rPr lang="en-US" baseline="-25000" dirty="0" smtClean="0"/>
              <a:t>1,1</a:t>
            </a:r>
            <a:r>
              <a:rPr lang="en-US" baseline="0" dirty="0" smtClean="0"/>
              <a:t>  U </a:t>
            </a:r>
            <a:r>
              <a:rPr lang="en-US" baseline="0" dirty="0" err="1" smtClean="0"/>
              <a:t>P</a:t>
            </a:r>
            <a:r>
              <a:rPr lang="en-US" baseline="-25000" dirty="0" err="1" smtClean="0"/>
              <a:t>max</a:t>
            </a:r>
            <a:r>
              <a:rPr lang="en-US" baseline="0" dirty="0" smtClean="0"/>
              <a:t> and of </a:t>
            </a:r>
            <a:r>
              <a:rPr lang="en-US" baseline="0" dirty="0" err="1" smtClean="0"/>
              <a:t>P</a:t>
            </a:r>
            <a:r>
              <a:rPr lang="en-US" baseline="-25000" dirty="0" err="1" smtClean="0"/>
              <a:t>max</a:t>
            </a:r>
            <a:r>
              <a:rPr lang="en-US" baseline="0" dirty="0" smtClean="0"/>
              <a:t> U </a:t>
            </a:r>
            <a:r>
              <a:rPr lang="en-US" dirty="0" smtClean="0"/>
              <a:t>S</a:t>
            </a:r>
            <a:r>
              <a:rPr lang="en-US" baseline="-25000" dirty="0" smtClean="0"/>
              <a:t>1,2</a:t>
            </a:r>
            <a:r>
              <a:rPr lang="en-US" baseline="0" dirty="0" smtClean="0"/>
              <a:t>  U </a:t>
            </a:r>
            <a:r>
              <a:rPr lang="en-US" baseline="0" dirty="0" err="1" smtClean="0"/>
              <a:t>P</a:t>
            </a:r>
            <a:r>
              <a:rPr lang="en-US" baseline="-25000" dirty="0" err="1" smtClean="0"/>
              <a:t>n</a:t>
            </a:r>
            <a:r>
              <a:rPr lang="en-US" baseline="0" dirty="0" smtClean="0"/>
              <a:t>.</a:t>
            </a:r>
          </a:p>
          <a:p>
            <a:pPr defTabSz="913799">
              <a:defRPr/>
            </a:pPr>
            <a:endParaRPr lang="en-US" baseline="0" dirty="0" smtClean="0"/>
          </a:p>
          <a:p>
            <a:pPr defTabSz="91379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14</a:t>
            </a:fld>
            <a:endParaRPr lang="en-US"/>
          </a:p>
        </p:txBody>
      </p:sp>
    </p:spTree>
    <p:extLst>
      <p:ext uri="{BB962C8B-B14F-4D97-AF65-F5344CB8AC3E}">
        <p14:creationId xmlns:p14="http://schemas.microsoft.com/office/powerpoint/2010/main" val="2694373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678">
              <a:defRPr/>
            </a:pPr>
            <a:r>
              <a:rPr lang="en-US" sz="1800" b="1" dirty="0"/>
              <a:t>Speeding up he calculation of the determinant</a:t>
            </a:r>
          </a:p>
          <a:p>
            <a:r>
              <a:rPr lang="en-US" sz="1800" dirty="0"/>
              <a:t>Note that the first two terms of the determinant are the same for all P3, </a:t>
            </a:r>
          </a:p>
          <a:p>
            <a:r>
              <a:rPr lang="en-US" sz="1800" dirty="0"/>
              <a:t>so for each point we only have to do  4 multiplications and 4 additions.</a:t>
            </a:r>
          </a:p>
        </p:txBody>
      </p:sp>
      <p:sp>
        <p:nvSpPr>
          <p:cNvPr id="4" name="Slide Number Placeholder 3"/>
          <p:cNvSpPr>
            <a:spLocks noGrp="1"/>
          </p:cNvSpPr>
          <p:nvPr>
            <p:ph type="sldNum" sz="quarter" idx="10"/>
          </p:nvPr>
        </p:nvSpPr>
        <p:spPr/>
        <p:txBody>
          <a:bodyPr/>
          <a:lstStyle/>
          <a:p>
            <a:fld id="{DC82725C-350C-46F5-844B-F6E4F7B10B15}" type="slidenum">
              <a:rPr lang="en-US" smtClean="0"/>
              <a:pPr/>
              <a:t>15</a:t>
            </a:fld>
            <a:endParaRPr lang="en-US"/>
          </a:p>
        </p:txBody>
      </p:sp>
    </p:spTree>
    <p:extLst>
      <p:ext uri="{BB962C8B-B14F-4D97-AF65-F5344CB8AC3E}">
        <p14:creationId xmlns:p14="http://schemas.microsoft.com/office/powerpoint/2010/main" val="2207272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3799">
              <a:defRPr/>
            </a:pPr>
            <a:r>
              <a:rPr lang="en-US" dirty="0" smtClean="0"/>
              <a:t>Worst Case is O(n</a:t>
            </a:r>
            <a:r>
              <a:rPr lang="en-US" baseline="30000" dirty="0" smtClean="0"/>
              <a:t>2</a:t>
            </a:r>
            <a:r>
              <a:rPr lang="en-US" dirty="0" smtClean="0"/>
              <a:t>).  What is the worst case (none of the points are inside the triangle).</a:t>
            </a:r>
          </a:p>
          <a:p>
            <a:pPr defTabSz="913799">
              <a:defRPr/>
            </a:pPr>
            <a:endParaRPr lang="en-US" dirty="0" smtClean="0"/>
          </a:p>
          <a:p>
            <a:pPr defTabSz="913799">
              <a:defRPr/>
            </a:pPr>
            <a:r>
              <a:rPr lang="en-US" dirty="0" smtClean="0"/>
              <a:t>Average turns out to be O(N), where N = number of points.</a:t>
            </a: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16</a:t>
            </a:fld>
            <a:endParaRPr lang="en-US"/>
          </a:p>
        </p:txBody>
      </p:sp>
    </p:spTree>
    <p:extLst>
      <p:ext uri="{BB962C8B-B14F-4D97-AF65-F5344CB8AC3E}">
        <p14:creationId xmlns:p14="http://schemas.microsoft.com/office/powerpoint/2010/main" val="2441687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16503">
              <a:defRPr/>
            </a:pPr>
            <a:r>
              <a:rPr lang="en-US" dirty="0" smtClean="0"/>
              <a:t>After 183647520:  183650247                    After 471638520:  471650238</a:t>
            </a:r>
          </a:p>
          <a:p>
            <a:pPr marL="0" lvl="1" defTabSz="916503">
              <a:defRPr/>
            </a:pPr>
            <a:r>
              <a:rPr lang="en-US" dirty="0" smtClean="0"/>
              <a:t>Algorithm:  Scan from</a:t>
            </a:r>
            <a:r>
              <a:rPr lang="en-US" baseline="0" dirty="0" smtClean="0"/>
              <a:t> right, find first place where p[i] &lt; p[i+1].</a:t>
            </a:r>
          </a:p>
          <a:p>
            <a:pPr marL="0" lvl="1" defTabSz="916503">
              <a:defRPr/>
            </a:pPr>
            <a:r>
              <a:rPr lang="en-US" baseline="0" dirty="0" smtClean="0"/>
              <a:t>                  find j, position of smallest among numbers in  p[i+1]…p[n-1] that are greater than p[i].</a:t>
            </a:r>
          </a:p>
          <a:p>
            <a:pPr marL="0" lvl="1" defTabSz="916503">
              <a:defRPr/>
            </a:pPr>
            <a:r>
              <a:rPr lang="en-US" baseline="0" dirty="0" smtClean="0"/>
              <a:t>                  exchange p[i] and p[j], then reverse p[i+1] ..p[n-1]</a:t>
            </a:r>
            <a:endParaRPr lang="en-US"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extLst>
      <p:ext uri="{BB962C8B-B14F-4D97-AF65-F5344CB8AC3E}">
        <p14:creationId xmlns:p14="http://schemas.microsoft.com/office/powerpoint/2010/main" val="4275695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3303030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list some</a:t>
            </a:r>
            <a:r>
              <a:rPr lang="en-US" baseline="0" dirty="0" smtClean="0"/>
              <a:t> examples of divide-and-conquer algorithms</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extLst>
      <p:ext uri="{BB962C8B-B14F-4D97-AF65-F5344CB8AC3E}">
        <p14:creationId xmlns:p14="http://schemas.microsoft.com/office/powerpoint/2010/main" val="2725892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list some</a:t>
            </a:r>
            <a:r>
              <a:rPr lang="en-US" baseline="0" dirty="0" smtClean="0"/>
              <a:t> examples of divide-and-conquer algorithms</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extLst>
      <p:ext uri="{BB962C8B-B14F-4D97-AF65-F5344CB8AC3E}">
        <p14:creationId xmlns:p14="http://schemas.microsoft.com/office/powerpoint/2010/main" val="3911317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extLst>
      <p:ext uri="{BB962C8B-B14F-4D97-AF65-F5344CB8AC3E}">
        <p14:creationId xmlns:p14="http://schemas.microsoft.com/office/powerpoint/2010/main" val="1902511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extLst>
      <p:ext uri="{BB962C8B-B14F-4D97-AF65-F5344CB8AC3E}">
        <p14:creationId xmlns:p14="http://schemas.microsoft.com/office/powerpoint/2010/main" val="552865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Next-to-last bullet:</a:t>
            </a:r>
            <a:br>
              <a:rPr lang="en-US" dirty="0" smtClean="0"/>
            </a:br>
            <a:r>
              <a:rPr lang="en-US" dirty="0" smtClean="0"/>
              <a:t>T(N)</a:t>
            </a:r>
            <a:r>
              <a:rPr lang="en-US" baseline="0" dirty="0" smtClean="0"/>
              <a:t> = 2T(N/2) + theta(N</a:t>
            </a:r>
            <a:r>
              <a:rPr lang="en-US" baseline="30000" dirty="0" smtClean="0"/>
              <a:t>2</a:t>
            </a:r>
            <a:r>
              <a:rPr lang="en-US" baseline="0" dirty="0" smtClean="0"/>
              <a:t>).  </a:t>
            </a:r>
          </a:p>
          <a:p>
            <a:r>
              <a:rPr lang="en-US" baseline="0" dirty="0" smtClean="0"/>
              <a:t>This is the first case of the Master Theorem.   And so T(N) is theta(N</a:t>
            </a:r>
            <a:r>
              <a:rPr lang="en-US" baseline="30000" dirty="0" smtClean="0"/>
              <a:t>2</a:t>
            </a:r>
            <a:r>
              <a:rPr lang="en-US" baseline="0" dirty="0" smtClean="0"/>
              <a:t>). </a:t>
            </a:r>
          </a:p>
          <a:p>
            <a:r>
              <a:rPr lang="en-US" b="1" baseline="0" dirty="0" smtClean="0">
                <a:solidFill>
                  <a:srgbClr val="FF0000"/>
                </a:solidFill>
              </a:rPr>
              <a:t>MASTER THEOREM IS ON NEXT SLIDE</a:t>
            </a:r>
            <a:endParaRPr lang="en-US" b="1" dirty="0">
              <a:solidFill>
                <a:srgbClr val="FF0000"/>
              </a:solidFill>
            </a:endParaRPr>
          </a:p>
        </p:txBody>
      </p:sp>
      <p:sp>
        <p:nvSpPr>
          <p:cNvPr id="4" name="Slide Number Placeholder 3"/>
          <p:cNvSpPr>
            <a:spLocks noGrp="1"/>
          </p:cNvSpPr>
          <p:nvPr>
            <p:ph type="sldNum" sz="quarter" idx="10"/>
          </p:nvPr>
        </p:nvSpPr>
        <p:spPr/>
        <p:txBody>
          <a:bodyPr/>
          <a:lstStyle/>
          <a:p>
            <a:fld id="{DC82725C-350C-46F5-844B-F6E4F7B10B15}" type="slidenum">
              <a:rPr lang="en-US" smtClean="0"/>
              <a:pPr/>
              <a:t>10</a:t>
            </a:fld>
            <a:endParaRPr lang="en-US"/>
          </a:p>
        </p:txBody>
      </p:sp>
    </p:spTree>
    <p:extLst>
      <p:ext uri="{BB962C8B-B14F-4D97-AF65-F5344CB8AC3E}">
        <p14:creationId xmlns:p14="http://schemas.microsoft.com/office/powerpoint/2010/main" val="57209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11</a:t>
            </a:fld>
            <a:endParaRPr lang="en-US"/>
          </a:p>
        </p:txBody>
      </p:sp>
    </p:spTree>
    <p:extLst>
      <p:ext uri="{BB962C8B-B14F-4D97-AF65-F5344CB8AC3E}">
        <p14:creationId xmlns:p14="http://schemas.microsoft.com/office/powerpoint/2010/main" val="17164768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hyperlink" Target="http://mathforum.org/library/drmath/view/55063.html"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3277820"/>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473 Day 16</a:t>
            </a:r>
            <a:endParaRPr lang="en-US" sz="8000" b="1" dirty="0" smtClean="0">
              <a:solidFill>
                <a:srgbClr val="F2FDF7"/>
              </a:solidFill>
              <a:latin typeface="Arial Black" pitchFamily="96" charset="0"/>
            </a:endParaRPr>
          </a:p>
          <a:p>
            <a:pPr>
              <a:spcBef>
                <a:spcPct val="50000"/>
              </a:spcBef>
            </a:pP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048000"/>
            <a:ext cx="3581400" cy="3970318"/>
          </a:xfrm>
          <a:prstGeom prst="rect">
            <a:avLst/>
          </a:prstGeom>
          <a:noFill/>
          <a:ln w="9525">
            <a:noFill/>
            <a:miter lim="800000"/>
            <a:headEnd/>
            <a:tailEnd/>
          </a:ln>
          <a:effectLst/>
        </p:spPr>
        <p:txBody>
          <a:bodyPr wrap="square">
            <a:spAutoFit/>
          </a:bodyPr>
          <a:lstStyle/>
          <a:p>
            <a:r>
              <a:rPr lang="en-US" sz="2800" b="1" dirty="0" smtClean="0"/>
              <a:t>Answers to your questions</a:t>
            </a:r>
          </a:p>
          <a:p>
            <a:endParaRPr lang="en-US" sz="2800" b="1" dirty="0"/>
          </a:p>
          <a:p>
            <a:r>
              <a:rPr lang="en-US" sz="2800" b="1" dirty="0" smtClean="0"/>
              <a:t>Divide and Conquer</a:t>
            </a:r>
          </a:p>
          <a:p>
            <a:endParaRPr lang="en-US" sz="2800" b="1" dirty="0"/>
          </a:p>
          <a:p>
            <a:r>
              <a:rPr lang="en-US" sz="2800" b="1" dirty="0" smtClean="0"/>
              <a:t>Closest </a:t>
            </a:r>
            <a:r>
              <a:rPr lang="en-US" sz="2800" b="1" dirty="0" smtClean="0"/>
              <a:t>Points</a:t>
            </a:r>
          </a:p>
          <a:p>
            <a:endParaRPr lang="en-US" sz="2800" b="1" dirty="0"/>
          </a:p>
          <a:p>
            <a:r>
              <a:rPr lang="en-US" sz="2800" b="1" dirty="0" smtClean="0"/>
              <a:t>Convex Hull intro</a:t>
            </a:r>
            <a:endParaRPr lang="en-US" sz="2800" b="1" dirty="0" smtClean="0"/>
          </a:p>
          <a:p>
            <a:endParaRPr lang="en-US" sz="28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"conquer" phase</a:t>
            </a:r>
            <a:endParaRPr lang="en-US" dirty="0"/>
          </a:p>
        </p:txBody>
      </p:sp>
      <p:sp>
        <p:nvSpPr>
          <p:cNvPr id="3" name="Content Placeholder 2"/>
          <p:cNvSpPr>
            <a:spLocks noGrp="1"/>
          </p:cNvSpPr>
          <p:nvPr>
            <p:ph idx="1"/>
          </p:nvPr>
        </p:nvSpPr>
        <p:spPr>
          <a:xfrm>
            <a:off x="304800" y="1066800"/>
            <a:ext cx="8534400" cy="5029200"/>
          </a:xfrm>
        </p:spPr>
        <p:txBody>
          <a:bodyPr>
            <a:normAutofit fontScale="92500" lnSpcReduction="20000"/>
          </a:bodyPr>
          <a:lstStyle/>
          <a:p>
            <a:r>
              <a:rPr lang="en-US" dirty="0" smtClean="0"/>
              <a:t>Assume that the points of S are sorted by x-coordinate, then by y-coordinate if x's are equal</a:t>
            </a:r>
          </a:p>
          <a:p>
            <a:r>
              <a:rPr lang="en-US" dirty="0" smtClean="0"/>
              <a:t>Let d</a:t>
            </a:r>
            <a:r>
              <a:rPr lang="en-US" baseline="-25000" dirty="0" smtClean="0"/>
              <a:t>1</a:t>
            </a:r>
            <a:r>
              <a:rPr lang="en-US" dirty="0" smtClean="0"/>
              <a:t> be the minimum distance between two points in S</a:t>
            </a:r>
            <a:r>
              <a:rPr lang="en-US" baseline="-25000" dirty="0" smtClean="0"/>
              <a:t>1</a:t>
            </a:r>
            <a:r>
              <a:rPr lang="en-US" dirty="0" smtClean="0"/>
              <a:t>  (the set of "left half" points)</a:t>
            </a:r>
          </a:p>
          <a:p>
            <a:r>
              <a:rPr lang="en-US" dirty="0" smtClean="0"/>
              <a:t>Let d</a:t>
            </a:r>
            <a:r>
              <a:rPr lang="en-US" baseline="-25000" dirty="0" smtClean="0"/>
              <a:t>2</a:t>
            </a:r>
            <a:r>
              <a:rPr lang="en-US" dirty="0" smtClean="0"/>
              <a:t> be the minimum distance between two points in S</a:t>
            </a:r>
            <a:r>
              <a:rPr lang="en-US" baseline="-25000" dirty="0" smtClean="0"/>
              <a:t>2  </a:t>
            </a:r>
            <a:r>
              <a:rPr lang="en-US" dirty="0"/>
              <a:t>(the set of </a:t>
            </a:r>
            <a:r>
              <a:rPr lang="en-US" dirty="0" smtClean="0"/>
              <a:t>"right half</a:t>
            </a:r>
            <a:r>
              <a:rPr lang="en-US" dirty="0"/>
              <a:t>" </a:t>
            </a:r>
            <a:r>
              <a:rPr lang="en-US" dirty="0" smtClean="0"/>
              <a:t>points)</a:t>
            </a:r>
          </a:p>
          <a:p>
            <a:r>
              <a:rPr lang="en-US" dirty="0" smtClean="0"/>
              <a:t>Let d = min(d</a:t>
            </a:r>
            <a:r>
              <a:rPr lang="en-US" baseline="-25000" dirty="0" smtClean="0"/>
              <a:t>1</a:t>
            </a:r>
            <a:r>
              <a:rPr lang="en-US" dirty="0" smtClean="0"/>
              <a:t>, d</a:t>
            </a:r>
            <a:r>
              <a:rPr lang="en-US" baseline="-25000" dirty="0" smtClean="0"/>
              <a:t>2</a:t>
            </a:r>
            <a:r>
              <a:rPr lang="en-US" dirty="0" smtClean="0"/>
              <a:t>).  Is d the minimum distance for S?</a:t>
            </a:r>
          </a:p>
          <a:p>
            <a:r>
              <a:rPr lang="en-US" dirty="0" smtClean="0"/>
              <a:t>What else do we have to consider?</a:t>
            </a:r>
          </a:p>
          <a:p>
            <a:r>
              <a:rPr lang="en-US" dirty="0" smtClean="0"/>
              <a:t>Suppose we needed to compare every point in S</a:t>
            </a:r>
            <a:r>
              <a:rPr lang="en-US" baseline="-25000" dirty="0" smtClean="0"/>
              <a:t>1 </a:t>
            </a:r>
            <a:r>
              <a:rPr lang="en-US" dirty="0" smtClean="0"/>
              <a:t>to every point in S</a:t>
            </a:r>
            <a:r>
              <a:rPr lang="en-US" baseline="-25000" dirty="0" smtClean="0"/>
              <a:t>2</a:t>
            </a:r>
            <a:r>
              <a:rPr lang="en-US" dirty="0" smtClean="0"/>
              <a:t>.  What would the running time be?</a:t>
            </a:r>
          </a:p>
          <a:p>
            <a:r>
              <a:rPr lang="en-US" dirty="0" smtClean="0"/>
              <a:t>How can we avoid doing so many comparisons?</a:t>
            </a:r>
          </a:p>
        </p:txBody>
      </p:sp>
    </p:spTree>
    <p:extLst>
      <p:ext uri="{BB962C8B-B14F-4D97-AF65-F5344CB8AC3E}">
        <p14:creationId xmlns:p14="http://schemas.microsoft.com/office/powerpoint/2010/main" val="207532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nSpc>
                <a:spcPct val="90000"/>
              </a:lnSpc>
            </a:pPr>
            <a:r>
              <a:rPr lang="en-US" dirty="0" smtClean="0"/>
              <a:t>Reference: The Master Theorem</a:t>
            </a:r>
            <a:endParaRPr lang="en-US" dirty="0"/>
          </a:p>
        </p:txBody>
      </p:sp>
      <p:sp>
        <p:nvSpPr>
          <p:cNvPr id="3" name="Content Placeholder 2"/>
          <p:cNvSpPr>
            <a:spLocks noGrp="1"/>
          </p:cNvSpPr>
          <p:nvPr>
            <p:ph idx="1"/>
          </p:nvPr>
        </p:nvSpPr>
        <p:spPr/>
        <p:txBody>
          <a:bodyPr>
            <a:normAutofit lnSpcReduction="10000"/>
          </a:bodyPr>
          <a:lstStyle/>
          <a:p>
            <a:r>
              <a:rPr lang="en-US" dirty="0" smtClean="0"/>
              <a:t>The Master Theorem for Divide and Conquer recurrence relations:</a:t>
            </a:r>
          </a:p>
          <a:p>
            <a:r>
              <a:rPr lang="en-US" dirty="0" smtClean="0"/>
              <a:t>Consider the recurrence</a:t>
            </a:r>
            <a:br>
              <a:rPr lang="en-US" dirty="0" smtClean="0"/>
            </a:br>
            <a:r>
              <a:rPr lang="en-US" dirty="0" smtClean="0"/>
              <a:t>T(n) = </a:t>
            </a:r>
            <a:r>
              <a:rPr lang="en-US" dirty="0" err="1" smtClean="0"/>
              <a:t>aT</a:t>
            </a:r>
            <a:r>
              <a:rPr lang="en-US" dirty="0" smtClean="0"/>
              <a:t>(n/b) +f(n), T(1)=c,</a:t>
            </a:r>
            <a:br>
              <a:rPr lang="en-US" dirty="0" smtClean="0"/>
            </a:br>
            <a:r>
              <a:rPr lang="en-US" dirty="0" smtClean="0"/>
              <a:t>where f(n) = </a:t>
            </a:r>
            <a:r>
              <a:rPr lang="az-Cyrl-AZ" dirty="0" smtClean="0"/>
              <a:t>Ѳ</a:t>
            </a:r>
            <a:r>
              <a:rPr lang="en-US" dirty="0" smtClean="0"/>
              <a:t>(</a:t>
            </a:r>
            <a:r>
              <a:rPr lang="en-US" dirty="0" err="1" smtClean="0"/>
              <a:t>n</a:t>
            </a:r>
            <a:r>
              <a:rPr lang="en-US" baseline="30000" dirty="0" err="1" smtClean="0"/>
              <a:t>k</a:t>
            </a:r>
            <a:r>
              <a:rPr lang="en-US" dirty="0" smtClean="0"/>
              <a:t>) and k≥0 , </a:t>
            </a:r>
          </a:p>
          <a:p>
            <a:r>
              <a:rPr lang="en-US" dirty="0" smtClean="0"/>
              <a:t>The solution is </a:t>
            </a:r>
          </a:p>
          <a:p>
            <a:pPr lvl="1"/>
            <a:r>
              <a:rPr lang="az-Cyrl-AZ" dirty="0" smtClean="0"/>
              <a:t>Ѳ</a:t>
            </a:r>
            <a:r>
              <a:rPr lang="en-US" dirty="0" smtClean="0"/>
              <a:t>(</a:t>
            </a:r>
            <a:r>
              <a:rPr lang="en-US" dirty="0" err="1" smtClean="0"/>
              <a:t>n</a:t>
            </a:r>
            <a:r>
              <a:rPr lang="en-US" baseline="30000" dirty="0" err="1" smtClean="0"/>
              <a:t>k</a:t>
            </a:r>
            <a:r>
              <a:rPr lang="en-US" dirty="0" smtClean="0"/>
              <a:t>)		if   a &lt;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k</a:t>
            </a:r>
            <a:r>
              <a:rPr lang="en-US" baseline="30000" dirty="0" smtClean="0"/>
              <a:t> </a:t>
            </a:r>
            <a:r>
              <a:rPr lang="en-US" dirty="0" smtClean="0"/>
              <a:t>log n)	if   a =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log</a:t>
            </a:r>
            <a:r>
              <a:rPr lang="en-US" sz="2000" baseline="14000" dirty="0" err="1" smtClean="0"/>
              <a:t>b</a:t>
            </a:r>
            <a:r>
              <a:rPr lang="en-US" baseline="30000" dirty="0" err="1" smtClean="0"/>
              <a:t>a</a:t>
            </a:r>
            <a:r>
              <a:rPr lang="en-US" dirty="0" smtClean="0"/>
              <a:t>)	if   a &gt; </a:t>
            </a:r>
            <a:r>
              <a:rPr lang="en-US" dirty="0" err="1" smtClean="0"/>
              <a:t>b</a:t>
            </a:r>
            <a:r>
              <a:rPr lang="en-US" baseline="30000" dirty="0" err="1" smtClean="0"/>
              <a:t>k</a:t>
            </a:r>
            <a:endParaRPr lang="en-US" baseline="30000" dirty="0" smtClean="0"/>
          </a:p>
          <a:p>
            <a:pPr lvl="1"/>
            <a:endParaRPr lang="en-US" dirty="0" smtClean="0"/>
          </a:p>
          <a:p>
            <a:pPr lvl="1"/>
            <a:endParaRPr lang="en-US" dirty="0" smtClean="0"/>
          </a:p>
          <a:p>
            <a:pPr lvl="1"/>
            <a:endParaRPr lang="en-US" dirty="0"/>
          </a:p>
        </p:txBody>
      </p:sp>
      <p:sp>
        <p:nvSpPr>
          <p:cNvPr id="4" name="TextBox 3"/>
          <p:cNvSpPr txBox="1"/>
          <p:nvPr/>
        </p:nvSpPr>
        <p:spPr>
          <a:xfrm>
            <a:off x="5715000" y="1981200"/>
            <a:ext cx="2895600" cy="2246769"/>
          </a:xfrm>
          <a:prstGeom prst="rect">
            <a:avLst/>
          </a:prstGeom>
          <a:noFill/>
          <a:ln w="44450">
            <a:solidFill>
              <a:schemeClr val="tx2"/>
            </a:solidFill>
          </a:ln>
        </p:spPr>
        <p:txBody>
          <a:bodyPr wrap="square" rtlCol="0">
            <a:spAutoFit/>
          </a:bodyPr>
          <a:lstStyle/>
          <a:p>
            <a:r>
              <a:rPr lang="en-US" sz="2000" dirty="0" smtClean="0"/>
              <a:t>For details, see Levitin pages 483-485 or Weiss section 7.5.3. </a:t>
            </a:r>
            <a:br>
              <a:rPr lang="en-US" sz="2000" dirty="0" smtClean="0"/>
            </a:br>
            <a:r>
              <a:rPr lang="en-US" sz="2000" dirty="0" smtClean="0"/>
              <a:t/>
            </a:r>
            <a:br>
              <a:rPr lang="en-US" sz="2000" dirty="0" smtClean="0"/>
            </a:br>
            <a:r>
              <a:rPr lang="en-US" sz="2000" dirty="0" err="1" smtClean="0"/>
              <a:t>Grimaldi's</a:t>
            </a:r>
            <a:r>
              <a:rPr lang="en-US" sz="2000" dirty="0" smtClean="0"/>
              <a:t> Theorem 10.1 is a special case of the Master Theorem.</a:t>
            </a:r>
            <a:endParaRPr lang="en-US" sz="2000" dirty="0"/>
          </a:p>
        </p:txBody>
      </p:sp>
      <p:sp>
        <p:nvSpPr>
          <p:cNvPr id="5" name="TextBox 4"/>
          <p:cNvSpPr txBox="1"/>
          <p:nvPr/>
        </p:nvSpPr>
        <p:spPr>
          <a:xfrm>
            <a:off x="457200" y="5562600"/>
            <a:ext cx="6858000" cy="1200329"/>
          </a:xfrm>
          <a:prstGeom prst="rect">
            <a:avLst/>
          </a:prstGeom>
          <a:noFill/>
          <a:ln w="44450">
            <a:solidFill>
              <a:schemeClr val="tx2"/>
            </a:solidFill>
          </a:ln>
        </p:spPr>
        <p:txBody>
          <a:bodyPr wrap="square" rtlCol="0">
            <a:spAutoFit/>
          </a:bodyPr>
          <a:lstStyle/>
          <a:p>
            <a:r>
              <a:rPr lang="en-US" sz="2400" dirty="0" smtClean="0"/>
              <a:t>We will use this theorem often.  You should review its proof soon (Weiss's proof is a bit easier than </a:t>
            </a:r>
            <a:r>
              <a:rPr lang="en-US" sz="2400" dirty="0" err="1" smtClean="0"/>
              <a:t>Levitin's</a:t>
            </a:r>
            <a:r>
              <a:rPr lang="en-US" sz="2400" dirty="0" smtClean="0"/>
              <a:t>).</a:t>
            </a:r>
            <a:endParaRPr lang="en-US" sz="2400" dirty="0"/>
          </a:p>
        </p:txBody>
      </p:sp>
    </p:spTree>
    <p:extLst>
      <p:ext uri="{BB962C8B-B14F-4D97-AF65-F5344CB8AC3E}">
        <p14:creationId xmlns:p14="http://schemas.microsoft.com/office/powerpoint/2010/main" val="309780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2819400" cy="3276600"/>
          </a:xfrm>
        </p:spPr>
        <p:txBody>
          <a:bodyPr/>
          <a:lstStyle/>
          <a:p>
            <a:r>
              <a:rPr lang="en-US" dirty="0" smtClean="0"/>
              <a:t>After recursive calls on S</a:t>
            </a:r>
            <a:r>
              <a:rPr lang="en-US" baseline="-25000" dirty="0" smtClean="0"/>
              <a:t>1</a:t>
            </a:r>
            <a:r>
              <a:rPr lang="en-US" dirty="0" smtClean="0"/>
              <a:t> and S</a:t>
            </a:r>
            <a:r>
              <a:rPr lang="en-US" baseline="-25000" dirty="0" smtClean="0"/>
              <a:t>2</a:t>
            </a:r>
            <a:endParaRPr lang="en-US" baseline="-25000" dirty="0"/>
          </a:p>
        </p:txBody>
      </p:sp>
      <p:pic>
        <p:nvPicPr>
          <p:cNvPr id="4" name="Picture 2" descr="fig04_07"/>
          <p:cNvPicPr>
            <a:picLocks noChangeAspect="1" noChangeArrowheads="1"/>
          </p:cNvPicPr>
          <p:nvPr/>
        </p:nvPicPr>
        <p:blipFill>
          <a:blip r:embed="rId3"/>
          <a:srcRect/>
          <a:stretch>
            <a:fillRect/>
          </a:stretch>
        </p:blipFill>
        <p:spPr bwMode="auto">
          <a:xfrm>
            <a:off x="3505201" y="126759"/>
            <a:ext cx="5638800" cy="6731241"/>
          </a:xfrm>
          <a:prstGeom prst="rect">
            <a:avLst/>
          </a:prstGeom>
          <a:noFill/>
        </p:spPr>
      </p:pic>
      <p:sp>
        <p:nvSpPr>
          <p:cNvPr id="3" name="Rectangle 2"/>
          <p:cNvSpPr/>
          <p:nvPr/>
        </p:nvSpPr>
        <p:spPr>
          <a:xfrm>
            <a:off x="609600" y="3613666"/>
            <a:ext cx="2678938" cy="523220"/>
          </a:xfrm>
          <a:prstGeom prst="rect">
            <a:avLst/>
          </a:prstGeom>
        </p:spPr>
        <p:txBody>
          <a:bodyPr wrap="none">
            <a:spAutoFit/>
          </a:bodyPr>
          <a:lstStyle/>
          <a:p>
            <a:r>
              <a:rPr lang="en-US" sz="2800" dirty="0" smtClean="0"/>
              <a:t>d </a:t>
            </a:r>
            <a:r>
              <a:rPr lang="en-US" sz="2800" dirty="0"/>
              <a:t>= min(d</a:t>
            </a:r>
            <a:r>
              <a:rPr lang="en-US" sz="2800" baseline="-25000" dirty="0"/>
              <a:t>1</a:t>
            </a:r>
            <a:r>
              <a:rPr lang="en-US" sz="2800" dirty="0"/>
              <a:t>, d</a:t>
            </a:r>
            <a:r>
              <a:rPr lang="en-US" sz="2800" baseline="-25000" dirty="0"/>
              <a:t>2</a:t>
            </a:r>
            <a:r>
              <a:rPr lang="en-US" sz="2800" dirty="0"/>
              <a:t>). </a:t>
            </a:r>
          </a:p>
        </p:txBody>
      </p:sp>
    </p:spTree>
    <p:extLst>
      <p:ext uri="{BB962C8B-B14F-4D97-AF65-F5344CB8AC3E}">
        <p14:creationId xmlns:p14="http://schemas.microsoft.com/office/powerpoint/2010/main" val="2989244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Convex Hull Problem</a:t>
            </a:r>
            <a:endParaRPr lang="en-US" dirty="0"/>
          </a:p>
        </p:txBody>
      </p:sp>
      <p:sp>
        <p:nvSpPr>
          <p:cNvPr id="3" name="Content Placeholder 2"/>
          <p:cNvSpPr>
            <a:spLocks noGrp="1"/>
          </p:cNvSpPr>
          <p:nvPr>
            <p:ph idx="1"/>
          </p:nvPr>
        </p:nvSpPr>
        <p:spPr/>
        <p:txBody>
          <a:bodyPr/>
          <a:lstStyle/>
          <a:p>
            <a:r>
              <a:rPr lang="en-US" dirty="0" smtClean="0"/>
              <a:t>Again, sort by x-coordinate, with tie going to larger y-coordinate.</a:t>
            </a:r>
          </a:p>
          <a:p>
            <a:endParaRPr lang="en-US" dirty="0"/>
          </a:p>
        </p:txBody>
      </p:sp>
      <p:pic>
        <p:nvPicPr>
          <p:cNvPr id="4" name="Picture 4" descr="fig04_08"/>
          <p:cNvPicPr>
            <a:picLocks noChangeAspect="1" noChangeArrowheads="1"/>
          </p:cNvPicPr>
          <p:nvPr/>
        </p:nvPicPr>
        <p:blipFill>
          <a:blip r:embed="rId3"/>
          <a:srcRect/>
          <a:stretch>
            <a:fillRect/>
          </a:stretch>
        </p:blipFill>
        <p:spPr bwMode="auto">
          <a:xfrm>
            <a:off x="152400" y="2286000"/>
            <a:ext cx="8153400" cy="3805237"/>
          </a:xfrm>
          <a:prstGeom prst="rect">
            <a:avLst/>
          </a:prstGeom>
          <a:noFill/>
        </p:spPr>
      </p:pic>
    </p:spTree>
    <p:extLst>
      <p:ext uri="{BB962C8B-B14F-4D97-AF65-F5344CB8AC3E}">
        <p14:creationId xmlns:p14="http://schemas.microsoft.com/office/powerpoint/2010/main" val="13304439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calculation of Upper Hull</a:t>
            </a:r>
            <a:endParaRPr lang="en-US" dirty="0"/>
          </a:p>
        </p:txBody>
      </p:sp>
      <p:sp>
        <p:nvSpPr>
          <p:cNvPr id="3" name="Content Placeholder 2"/>
          <p:cNvSpPr>
            <a:spLocks noGrp="1"/>
          </p:cNvSpPr>
          <p:nvPr>
            <p:ph idx="1"/>
          </p:nvPr>
        </p:nvSpPr>
        <p:spPr/>
        <p:txBody>
          <a:bodyPr/>
          <a:lstStyle/>
          <a:p>
            <a:endParaRPr lang="en-US"/>
          </a:p>
        </p:txBody>
      </p:sp>
      <p:pic>
        <p:nvPicPr>
          <p:cNvPr id="4" name="Picture 1027" descr="fig04_09"/>
          <p:cNvPicPr>
            <a:picLocks noChangeAspect="1" noChangeArrowheads="1"/>
          </p:cNvPicPr>
          <p:nvPr/>
        </p:nvPicPr>
        <p:blipFill>
          <a:blip r:embed="rId3"/>
          <a:srcRect/>
          <a:stretch>
            <a:fillRect/>
          </a:stretch>
        </p:blipFill>
        <p:spPr bwMode="auto">
          <a:xfrm>
            <a:off x="457200" y="1720850"/>
            <a:ext cx="8153400" cy="3552825"/>
          </a:xfrm>
          <a:prstGeom prst="rect">
            <a:avLst/>
          </a:prstGeom>
          <a:noFill/>
        </p:spPr>
      </p:pic>
    </p:spTree>
    <p:extLst>
      <p:ext uri="{BB962C8B-B14F-4D97-AF65-F5344CB8AC3E}">
        <p14:creationId xmlns:p14="http://schemas.microsoft.com/office/powerpoint/2010/main" val="18682418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Simplifying the Calculations</a:t>
            </a:r>
            <a:endParaRPr lang="en-US" dirty="0"/>
          </a:p>
        </p:txBody>
      </p:sp>
      <p:sp>
        <p:nvSpPr>
          <p:cNvPr id="3" name="Content Placeholder 2"/>
          <p:cNvSpPr>
            <a:spLocks noGrp="1"/>
          </p:cNvSpPr>
          <p:nvPr>
            <p:ph idx="1"/>
          </p:nvPr>
        </p:nvSpPr>
        <p:spPr>
          <a:xfrm>
            <a:off x="76200" y="609600"/>
            <a:ext cx="8458200" cy="6172200"/>
          </a:xfrm>
        </p:spPr>
        <p:txBody>
          <a:bodyPr>
            <a:normAutofit fontScale="85000" lnSpcReduction="20000"/>
          </a:bodyPr>
          <a:lstStyle/>
          <a:p>
            <a:pPr marL="0" indent="0">
              <a:buNone/>
            </a:pPr>
            <a:r>
              <a:rPr lang="en-US" sz="3400" b="1" dirty="0" smtClean="0">
                <a:solidFill>
                  <a:srgbClr val="FF0000"/>
                </a:solidFill>
              </a:rPr>
              <a:t>We can simplify two things at once:</a:t>
            </a:r>
          </a:p>
          <a:p>
            <a:r>
              <a:rPr lang="en-US" dirty="0" smtClean="0"/>
              <a:t>Finding the distance of P from line P</a:t>
            </a:r>
            <a:r>
              <a:rPr lang="en-US" baseline="-25000" dirty="0" smtClean="0"/>
              <a:t>1</a:t>
            </a:r>
            <a:r>
              <a:rPr lang="en-US" dirty="0" smtClean="0"/>
              <a:t>P</a:t>
            </a:r>
            <a:r>
              <a:rPr lang="en-US" baseline="-25000" dirty="0" smtClean="0"/>
              <a:t>2, and</a:t>
            </a:r>
          </a:p>
          <a:p>
            <a:r>
              <a:rPr lang="en-US" dirty="0" smtClean="0"/>
              <a:t>Determining whether P is "to the left" of  P</a:t>
            </a:r>
            <a:r>
              <a:rPr lang="en-US" baseline="-25000" dirty="0" smtClean="0"/>
              <a:t>1</a:t>
            </a:r>
            <a:r>
              <a:rPr lang="en-US" dirty="0" smtClean="0"/>
              <a:t>P</a:t>
            </a:r>
            <a:r>
              <a:rPr lang="en-US" baseline="-25000" dirty="0" smtClean="0"/>
              <a:t>2</a:t>
            </a:r>
          </a:p>
          <a:p>
            <a:pPr lvl="1"/>
            <a:r>
              <a:rPr lang="en-US" dirty="0" smtClean="0"/>
              <a:t>The area of the triangle through P</a:t>
            </a:r>
            <a:r>
              <a:rPr lang="en-US" baseline="-25000" dirty="0" smtClean="0"/>
              <a:t>1</a:t>
            </a:r>
            <a:r>
              <a:rPr lang="en-US" dirty="0" smtClean="0"/>
              <a:t>=(x</a:t>
            </a:r>
            <a:r>
              <a:rPr lang="en-US" baseline="-25000" dirty="0" smtClean="0"/>
              <a:t>1</a:t>
            </a:r>
            <a:r>
              <a:rPr lang="en-US" dirty="0" smtClean="0"/>
              <a:t>,y</a:t>
            </a:r>
            <a:r>
              <a:rPr lang="en-US" baseline="-25000" dirty="0" smtClean="0"/>
              <a:t>1</a:t>
            </a:r>
            <a:r>
              <a:rPr lang="en-US" dirty="0" smtClean="0"/>
              <a:t>), P</a:t>
            </a:r>
            <a:r>
              <a:rPr lang="en-US" baseline="-25000" dirty="0" smtClean="0"/>
              <a:t>2</a:t>
            </a:r>
            <a:r>
              <a:rPr lang="en-US" dirty="0" smtClean="0"/>
              <a:t>=(x</a:t>
            </a:r>
            <a:r>
              <a:rPr lang="en-US" baseline="-25000" dirty="0" smtClean="0"/>
              <a:t>2</a:t>
            </a:r>
            <a:r>
              <a:rPr lang="en-US" dirty="0" smtClean="0"/>
              <a:t>,y</a:t>
            </a:r>
            <a:r>
              <a:rPr lang="en-US" baseline="-25000" dirty="0" smtClean="0"/>
              <a:t>2</a:t>
            </a:r>
            <a:r>
              <a:rPr lang="en-US" dirty="0" smtClean="0"/>
              <a:t>), and P</a:t>
            </a:r>
            <a:r>
              <a:rPr lang="en-US" baseline="-25000" dirty="0" smtClean="0"/>
              <a:t>3</a:t>
            </a:r>
            <a:r>
              <a:rPr lang="en-US" dirty="0" smtClean="0"/>
              <a:t>=(x</a:t>
            </a:r>
            <a:r>
              <a:rPr lang="en-US" baseline="-25000" dirty="0" smtClean="0"/>
              <a:t>3</a:t>
            </a:r>
            <a:r>
              <a:rPr lang="en-US" dirty="0" smtClean="0"/>
              <a:t>,y</a:t>
            </a:r>
            <a:r>
              <a:rPr lang="en-US" baseline="-25000" dirty="0" smtClean="0"/>
              <a:t>e</a:t>
            </a:r>
            <a:r>
              <a:rPr lang="en-US" dirty="0" smtClean="0"/>
              <a:t>) is ½ of the absolute value of the determinant</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lvl="2"/>
            <a:r>
              <a:rPr lang="en-US" dirty="0"/>
              <a:t>For a proof of this property, see </a:t>
            </a:r>
            <a:r>
              <a:rPr lang="en-US" u="sng" dirty="0">
                <a:hlinkClick r:id="rId4"/>
              </a:rPr>
              <a:t>http://</a:t>
            </a:r>
            <a:r>
              <a:rPr lang="en-US" u="sng" dirty="0" smtClean="0">
                <a:hlinkClick r:id="rId4"/>
              </a:rPr>
              <a:t>mathforum.org/library/drmath/view/55063.html</a:t>
            </a:r>
            <a:endParaRPr lang="en-US" u="sng" dirty="0" smtClean="0"/>
          </a:p>
          <a:p>
            <a:pPr lvl="2"/>
            <a:r>
              <a:rPr lang="en-US" dirty="0" smtClean="0"/>
              <a:t>How do we use this to calculate distance from P to the line?</a:t>
            </a:r>
            <a:endParaRPr lang="en-US" dirty="0"/>
          </a:p>
          <a:p>
            <a:pPr lvl="1"/>
            <a:r>
              <a:rPr lang="en-US" dirty="0" smtClean="0"/>
              <a:t>The sign of the determinant is positive if the order of the three points is clockwise, and negative if it is counter-clockwise</a:t>
            </a:r>
          </a:p>
          <a:p>
            <a:pPr lvl="2"/>
            <a:r>
              <a:rPr lang="en-US" dirty="0" smtClean="0"/>
              <a:t>Clockwise means that P</a:t>
            </a:r>
            <a:r>
              <a:rPr lang="en-US" baseline="-25000" dirty="0" smtClean="0"/>
              <a:t>3 </a:t>
            </a:r>
            <a:r>
              <a:rPr lang="en-US" dirty="0" smtClean="0"/>
              <a:t>is "to the left" of directed line segment P</a:t>
            </a:r>
            <a:r>
              <a:rPr lang="en-US" baseline="-25000" dirty="0" smtClean="0"/>
              <a:t>1</a:t>
            </a:r>
            <a:r>
              <a:rPr lang="en-US" dirty="0" smtClean="0"/>
              <a:t>P</a:t>
            </a:r>
            <a:r>
              <a:rPr lang="en-US" baseline="-25000" dirty="0" smtClean="0"/>
              <a:t>2</a:t>
            </a:r>
          </a:p>
          <a:p>
            <a:r>
              <a:rPr lang="en-US" dirty="0" smtClean="0"/>
              <a:t>Speeding up the calculation</a:t>
            </a:r>
          </a:p>
        </p:txBody>
      </p:sp>
      <p:graphicFrame>
        <p:nvGraphicFramePr>
          <p:cNvPr id="4" name="Object 3"/>
          <p:cNvGraphicFramePr>
            <a:graphicFrameLocks noChangeAspect="1"/>
          </p:cNvGraphicFramePr>
          <p:nvPr/>
        </p:nvGraphicFramePr>
        <p:xfrm>
          <a:off x="1828799" y="2438400"/>
          <a:ext cx="5597979" cy="1295400"/>
        </p:xfrm>
        <a:graphic>
          <a:graphicData uri="http://schemas.openxmlformats.org/presentationml/2006/ole">
            <mc:AlternateContent xmlns:mc="http://schemas.openxmlformats.org/markup-compatibility/2006">
              <mc:Choice xmlns:v="urn:schemas-microsoft-com:vml" Requires="v">
                <p:oleObj spid="_x0000_s1057" name="Equation" r:id="rId5" imgW="3073320" imgH="711000" progId="Equation.3">
                  <p:embed/>
                </p:oleObj>
              </mc:Choice>
              <mc:Fallback>
                <p:oleObj name="Equation" r:id="rId5" imgW="3073320" imgH="7110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799" y="2438400"/>
                        <a:ext cx="5597979"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3721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of </a:t>
            </a:r>
            <a:r>
              <a:rPr lang="en-US" dirty="0" err="1" smtClean="0"/>
              <a:t>quickhull</a:t>
            </a:r>
            <a:r>
              <a:rPr lang="en-US" dirty="0" smtClean="0"/>
              <a:t> algorithm</a:t>
            </a:r>
            <a:endParaRPr lang="en-US" dirty="0"/>
          </a:p>
        </p:txBody>
      </p:sp>
      <p:sp>
        <p:nvSpPr>
          <p:cNvPr id="3" name="Content Placeholder 2"/>
          <p:cNvSpPr>
            <a:spLocks noGrp="1"/>
          </p:cNvSpPr>
          <p:nvPr>
            <p:ph idx="1"/>
          </p:nvPr>
        </p:nvSpPr>
        <p:spPr>
          <a:xfrm>
            <a:off x="457200" y="3200400"/>
            <a:ext cx="8229600" cy="2362200"/>
          </a:xfrm>
        </p:spPr>
        <p:txBody>
          <a:bodyPr/>
          <a:lstStyle/>
          <a:p>
            <a:r>
              <a:rPr lang="en-US" dirty="0" smtClean="0"/>
              <a:t>What arrangements of points give us worst case behavior?</a:t>
            </a:r>
          </a:p>
          <a:p>
            <a:r>
              <a:rPr lang="en-US" dirty="0" smtClean="0"/>
              <a:t>Average case is much better.  Why?</a:t>
            </a:r>
          </a:p>
        </p:txBody>
      </p:sp>
      <p:pic>
        <p:nvPicPr>
          <p:cNvPr id="4" name="Picture 1027" descr="fig04_09"/>
          <p:cNvPicPr>
            <a:picLocks noChangeAspect="1" noChangeArrowheads="1"/>
          </p:cNvPicPr>
          <p:nvPr/>
        </p:nvPicPr>
        <p:blipFill>
          <a:blip r:embed="rId3"/>
          <a:srcRect/>
          <a:stretch>
            <a:fillRect/>
          </a:stretch>
        </p:blipFill>
        <p:spPr bwMode="auto">
          <a:xfrm>
            <a:off x="457200" y="914400"/>
            <a:ext cx="5105400" cy="2224666"/>
          </a:xfrm>
          <a:prstGeom prst="rect">
            <a:avLst/>
          </a:prstGeom>
          <a:noFill/>
        </p:spPr>
      </p:pic>
    </p:spTree>
    <p:extLst>
      <p:ext uri="{BB962C8B-B14F-4D97-AF65-F5344CB8AC3E}">
        <p14:creationId xmlns:p14="http://schemas.microsoft.com/office/powerpoint/2010/main" val="2008009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from </a:t>
            </a:r>
            <a:r>
              <a:rPr lang="en-US" smtClean="0"/>
              <a:t>last time</a:t>
            </a:r>
            <a:endParaRPr lang="en-US" dirty="0"/>
          </a:p>
        </p:txBody>
      </p:sp>
      <p:sp>
        <p:nvSpPr>
          <p:cNvPr id="3" name="Content Placeholder 2"/>
          <p:cNvSpPr>
            <a:spLocks noGrp="1"/>
          </p:cNvSpPr>
          <p:nvPr>
            <p:ph idx="1"/>
          </p:nvPr>
        </p:nvSpPr>
        <p:spPr>
          <a:xfrm>
            <a:off x="457200" y="914400"/>
            <a:ext cx="8229600" cy="5791200"/>
          </a:xfrm>
        </p:spPr>
        <p:txBody>
          <a:bodyPr>
            <a:normAutofit fontScale="92500" lnSpcReduction="20000"/>
          </a:bodyPr>
          <a:lstStyle/>
          <a:p>
            <a:r>
              <a:rPr lang="en-US" dirty="0" smtClean="0"/>
              <a:t>Which permutation follows each of these in lexicographic order?</a:t>
            </a:r>
          </a:p>
          <a:p>
            <a:pPr lvl="1"/>
            <a:r>
              <a:rPr lang="en-US" dirty="0" smtClean="0"/>
              <a:t>183647520          471638520</a:t>
            </a:r>
            <a:endParaRPr lang="en-US" dirty="0"/>
          </a:p>
          <a:p>
            <a:pPr lvl="1"/>
            <a:r>
              <a:rPr lang="en-US" dirty="0" smtClean="0"/>
              <a:t>Try to write an algorithm for  generating the next permutation, with only the current permutation as input.</a:t>
            </a:r>
          </a:p>
          <a:p>
            <a:r>
              <a:rPr lang="en-US" dirty="0" smtClean="0"/>
              <a:t>If the lexicographic permutations of the numbers [0, 1, 2, 3, 4, 5] are  numbered starting with 0, what is the number of the permutation 14032?</a:t>
            </a:r>
          </a:p>
          <a:p>
            <a:pPr lvl="1"/>
            <a:r>
              <a:rPr lang="en-US" dirty="0" smtClean="0"/>
              <a:t>General form?  How to calculate efficiency?</a:t>
            </a:r>
          </a:p>
          <a:p>
            <a:r>
              <a:rPr lang="en-US" dirty="0" smtClean="0"/>
              <a:t>In the lexicographic ordering of permutations of [0, 1, 2, 3, 4, 5], which permutation is number 541?</a:t>
            </a:r>
          </a:p>
          <a:p>
            <a:pPr lvl="1"/>
            <a:r>
              <a:rPr lang="en-US" dirty="0" smtClean="0"/>
              <a:t>How to calculate efficiently?</a:t>
            </a:r>
          </a:p>
          <a:p>
            <a:pPr marL="457200" lvl="1" indent="0">
              <a:buNone/>
            </a:pPr>
            <a:endParaRPr lang="en-US" dirty="0" smtClean="0"/>
          </a:p>
          <a:p>
            <a:endParaRPr lang="en-US" dirty="0"/>
          </a:p>
        </p:txBody>
      </p:sp>
    </p:spTree>
    <p:extLst>
      <p:ext uri="{BB962C8B-B14F-4D97-AF65-F5344CB8AC3E}">
        <p14:creationId xmlns:p14="http://schemas.microsoft.com/office/powerpoint/2010/main" val="14890475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066800"/>
            <a:ext cx="8797264" cy="5791200"/>
          </a:xfrm>
        </p:spPr>
        <p:txBody>
          <a:bodyPr>
            <a:normAutofit/>
          </a:bodyPr>
          <a:lstStyle/>
          <a:p>
            <a:r>
              <a:rPr lang="en-US" dirty="0" smtClean="0"/>
              <a:t>A Hamiltonian cycle in an undirected graph is …</a:t>
            </a:r>
          </a:p>
          <a:p>
            <a:r>
              <a:rPr lang="en-US" dirty="0" smtClean="0"/>
              <a:t>Hypercubes</a:t>
            </a:r>
            <a:br>
              <a:rPr lang="en-US" dirty="0" smtClean="0"/>
            </a:br>
            <a:r>
              <a:rPr lang="en-US" dirty="0" smtClean="0"/>
              <a:t>(picture is from </a:t>
            </a:r>
            <a:br>
              <a:rPr lang="en-US" dirty="0" smtClean="0"/>
            </a:br>
            <a:r>
              <a:rPr lang="en-US" dirty="0" smtClean="0"/>
              <a:t>Wikipedia):</a:t>
            </a:r>
            <a:br>
              <a:rPr lang="en-US" dirty="0" smtClean="0"/>
            </a:br>
            <a:endParaRPr lang="en-US" dirty="0" smtClean="0"/>
          </a:p>
          <a:p>
            <a:r>
              <a:rPr lang="en-US" dirty="0" smtClean="0"/>
              <a:t>Binary-reflected </a:t>
            </a:r>
            <a:br>
              <a:rPr lang="en-US" dirty="0" smtClean="0"/>
            </a:br>
            <a:r>
              <a:rPr lang="en-US" dirty="0" smtClean="0"/>
              <a:t>Gray Code is a</a:t>
            </a:r>
            <a:br>
              <a:rPr lang="en-US" dirty="0" smtClean="0"/>
            </a:br>
            <a:r>
              <a:rPr lang="en-US" dirty="0" smtClean="0"/>
              <a:t>Hamiltonian </a:t>
            </a:r>
            <a:br>
              <a:rPr lang="en-US" dirty="0" smtClean="0"/>
            </a:br>
            <a:r>
              <a:rPr lang="en-US" dirty="0" smtClean="0"/>
              <a:t>Cycle of a</a:t>
            </a:r>
            <a:br>
              <a:rPr lang="en-US" dirty="0" smtClean="0"/>
            </a:br>
            <a:r>
              <a:rPr lang="en-US" dirty="0" smtClean="0"/>
              <a:t>Hypercube:</a:t>
            </a:r>
          </a:p>
          <a:p>
            <a:endParaRPr lang="en-US" dirty="0"/>
          </a:p>
        </p:txBody>
      </p:sp>
      <p:sp>
        <p:nvSpPr>
          <p:cNvPr id="2" name="Title 1"/>
          <p:cNvSpPr>
            <a:spLocks noGrp="1"/>
          </p:cNvSpPr>
          <p:nvPr>
            <p:ph type="title"/>
          </p:nvPr>
        </p:nvSpPr>
        <p:spPr>
          <a:xfrm>
            <a:off x="457200" y="0"/>
            <a:ext cx="8686800" cy="914400"/>
          </a:xfrm>
        </p:spPr>
        <p:txBody>
          <a:bodyPr/>
          <a:lstStyle/>
          <a:p>
            <a:r>
              <a:rPr lang="en-US" dirty="0" smtClean="0"/>
              <a:t>Gray Code and Hamiltonian Cycles</a:t>
            </a:r>
            <a:endParaRPr lang="en-US" dirty="0"/>
          </a:p>
        </p:txBody>
      </p:sp>
      <p:pic>
        <p:nvPicPr>
          <p:cNvPr id="2050" name="Picture 2" descr="https://upload.wikimedia.org/wikipedia/commons/thumb/4/45/Dimension_levels.svg/350px-Dimension_levels.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667161"/>
            <a:ext cx="5749264" cy="192189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stretch>
            <a:fillRect/>
          </a:stretch>
        </p:blipFill>
        <p:spPr>
          <a:xfrm>
            <a:off x="3105313" y="4335372"/>
            <a:ext cx="5962487" cy="2141628"/>
          </a:xfrm>
          <a:prstGeom prst="rect">
            <a:avLst/>
          </a:prstGeom>
        </p:spPr>
      </p:pic>
    </p:spTree>
    <p:extLst>
      <p:ext uri="{BB962C8B-B14F-4D97-AF65-F5344CB8AC3E}">
        <p14:creationId xmlns:p14="http://schemas.microsoft.com/office/powerpoint/2010/main" val="3580467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Divide </a:t>
            </a:r>
            <a:r>
              <a:rPr lang="en-US" dirty="0" smtClean="0"/>
              <a:t>and Conquer</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80475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914400"/>
          </a:xfrm>
        </p:spPr>
        <p:txBody>
          <a:bodyPr/>
          <a:lstStyle/>
          <a:p>
            <a:r>
              <a:rPr lang="en-US" dirty="0" smtClean="0"/>
              <a:t>Divide-and-conquer algorithms</a:t>
            </a:r>
            <a:endParaRPr lang="en-US" dirty="0"/>
          </a:p>
        </p:txBody>
      </p:sp>
      <p:sp>
        <p:nvSpPr>
          <p:cNvPr id="3" name="Content Placeholder 2"/>
          <p:cNvSpPr>
            <a:spLocks noGrp="1"/>
          </p:cNvSpPr>
          <p:nvPr>
            <p:ph idx="1"/>
          </p:nvPr>
        </p:nvSpPr>
        <p:spPr/>
        <p:txBody>
          <a:bodyPr/>
          <a:lstStyle/>
          <a:p>
            <a:r>
              <a:rPr lang="en-US" dirty="0" smtClean="0"/>
              <a:t>Definition	</a:t>
            </a:r>
          </a:p>
          <a:p>
            <a:r>
              <a:rPr lang="en-US" dirty="0" smtClean="0"/>
              <a:t>List examples seen in prior courses or so far in this course</a:t>
            </a:r>
            <a:endParaRPr lang="en-US" dirty="0"/>
          </a:p>
        </p:txBody>
      </p:sp>
    </p:spTree>
    <p:extLst>
      <p:ext uri="{BB962C8B-B14F-4D97-AF65-F5344CB8AC3E}">
        <p14:creationId xmlns:p14="http://schemas.microsoft.com/office/powerpoint/2010/main" val="1075894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Divide and Conquer Algorithms</a:t>
            </a:r>
            <a:endParaRPr lang="en-US" dirty="0"/>
          </a:p>
        </p:txBody>
      </p:sp>
      <p:sp>
        <p:nvSpPr>
          <p:cNvPr id="5" name="Text Placeholder 4"/>
          <p:cNvSpPr>
            <a:spLocks noGrp="1"/>
          </p:cNvSpPr>
          <p:nvPr>
            <p:ph type="body" idx="1"/>
          </p:nvPr>
        </p:nvSpPr>
        <p:spPr/>
        <p:txBody>
          <a:bodyPr>
            <a:normAutofit/>
          </a:bodyPr>
          <a:lstStyle/>
          <a:p>
            <a:r>
              <a:rPr lang="en-US" sz="2400" dirty="0" smtClean="0"/>
              <a:t>Today:   Closest Points,  Convex Hull</a:t>
            </a:r>
            <a:endParaRPr lang="en-US" sz="2400" dirty="0"/>
          </a:p>
        </p:txBody>
      </p:sp>
    </p:spTree>
    <p:extLst>
      <p:ext uri="{BB962C8B-B14F-4D97-AF65-F5344CB8AC3E}">
        <p14:creationId xmlns:p14="http://schemas.microsoft.com/office/powerpoint/2010/main" val="4244824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914400"/>
          </a:xfrm>
        </p:spPr>
        <p:txBody>
          <a:bodyPr/>
          <a:lstStyle/>
          <a:p>
            <a:r>
              <a:rPr lang="en-US" dirty="0" smtClean="0"/>
              <a:t>Divide-and-conquer algorithms</a:t>
            </a:r>
            <a:endParaRPr lang="en-US" dirty="0"/>
          </a:p>
        </p:txBody>
      </p:sp>
      <p:sp>
        <p:nvSpPr>
          <p:cNvPr id="3" name="Content Placeholder 2"/>
          <p:cNvSpPr>
            <a:spLocks noGrp="1"/>
          </p:cNvSpPr>
          <p:nvPr>
            <p:ph idx="1"/>
          </p:nvPr>
        </p:nvSpPr>
        <p:spPr/>
        <p:txBody>
          <a:bodyPr/>
          <a:lstStyle/>
          <a:p>
            <a:r>
              <a:rPr lang="en-US" dirty="0" smtClean="0"/>
              <a:t>Definition	</a:t>
            </a:r>
          </a:p>
          <a:p>
            <a:r>
              <a:rPr lang="en-US" dirty="0" smtClean="0"/>
              <a:t>Examples seen prior to this course or so far in this course</a:t>
            </a:r>
            <a:endParaRPr lang="en-US" dirty="0"/>
          </a:p>
        </p:txBody>
      </p:sp>
      <p:sp>
        <p:nvSpPr>
          <p:cNvPr id="4" name="TextBox 3"/>
          <p:cNvSpPr txBox="1"/>
          <p:nvPr/>
        </p:nvSpPr>
        <p:spPr>
          <a:xfrm>
            <a:off x="8543926" y="6324600"/>
            <a:ext cx="828674" cy="523220"/>
          </a:xfrm>
          <a:prstGeom prst="rect">
            <a:avLst/>
          </a:prstGeom>
          <a:noFill/>
        </p:spPr>
        <p:txBody>
          <a:bodyPr wrap="square" rtlCol="0">
            <a:spAutoFit/>
          </a:bodyPr>
          <a:lstStyle/>
          <a:p>
            <a:r>
              <a:rPr lang="en-US" sz="2800" b="1" dirty="0" smtClean="0">
                <a:solidFill>
                  <a:schemeClr val="tx2"/>
                </a:solidFill>
                <a:latin typeface="+mj-lt"/>
                <a:ea typeface="+mj-ea"/>
                <a:cs typeface="+mj-cs"/>
              </a:rPr>
              <a:t>Q1</a:t>
            </a:r>
            <a:endParaRPr lang="en-US" sz="2800" b="1"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problem</a:t>
            </a:r>
            <a:endParaRPr lang="en-US" dirty="0"/>
          </a:p>
        </p:txBody>
      </p:sp>
      <p:sp>
        <p:nvSpPr>
          <p:cNvPr id="3" name="Content Placeholder 2"/>
          <p:cNvSpPr>
            <a:spLocks noGrp="1"/>
          </p:cNvSpPr>
          <p:nvPr>
            <p:ph idx="1"/>
          </p:nvPr>
        </p:nvSpPr>
        <p:spPr>
          <a:xfrm>
            <a:off x="457200" y="1066800"/>
            <a:ext cx="8534400" cy="4495800"/>
          </a:xfrm>
        </p:spPr>
        <p:txBody>
          <a:bodyPr>
            <a:normAutofit/>
          </a:bodyPr>
          <a:lstStyle/>
          <a:p>
            <a:r>
              <a:rPr lang="en-US" dirty="0" smtClean="0"/>
              <a:t>Given a set, S,  of N points in the </a:t>
            </a:r>
            <a:r>
              <a:rPr lang="en-US" dirty="0" err="1" smtClean="0"/>
              <a:t>xy</a:t>
            </a:r>
            <a:r>
              <a:rPr lang="en-US" dirty="0" smtClean="0"/>
              <a:t>-plane, find the minimum distance between two points in S.</a:t>
            </a:r>
          </a:p>
          <a:p>
            <a:r>
              <a:rPr lang="en-US" dirty="0" smtClean="0"/>
              <a:t>Running time for brute force algorithm?</a:t>
            </a:r>
          </a:p>
          <a:p>
            <a:r>
              <a:rPr lang="en-US" dirty="0" smtClean="0"/>
              <a:t>Next we examine a divide-and-conquer approach.</a:t>
            </a:r>
            <a:endParaRPr lang="en-US" dirty="0"/>
          </a:p>
        </p:txBody>
      </p:sp>
    </p:spTree>
    <p:extLst>
      <p:ext uri="{BB962C8B-B14F-4D97-AF65-F5344CB8AC3E}">
        <p14:creationId xmlns:p14="http://schemas.microsoft.com/office/powerpoint/2010/main" val="229270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Closest Points "divide" phase</a:t>
            </a:r>
            <a:endParaRPr lang="en-US" dirty="0"/>
          </a:p>
        </p:txBody>
      </p:sp>
      <p:sp>
        <p:nvSpPr>
          <p:cNvPr id="3" name="Content Placeholder 2"/>
          <p:cNvSpPr>
            <a:spLocks noGrp="1"/>
          </p:cNvSpPr>
          <p:nvPr>
            <p:ph idx="1"/>
          </p:nvPr>
        </p:nvSpPr>
        <p:spPr>
          <a:xfrm>
            <a:off x="457200" y="1066800"/>
            <a:ext cx="8229600" cy="5410200"/>
          </a:xfrm>
        </p:spPr>
        <p:txBody>
          <a:bodyPr>
            <a:normAutofit lnSpcReduction="10000"/>
          </a:bodyPr>
          <a:lstStyle/>
          <a:p>
            <a:r>
              <a:rPr lang="en-US" dirty="0" smtClean="0"/>
              <a:t>S is  a set of N points in the </a:t>
            </a:r>
            <a:r>
              <a:rPr lang="en-US" dirty="0" err="1" smtClean="0"/>
              <a:t>xy</a:t>
            </a:r>
            <a:r>
              <a:rPr lang="en-US" dirty="0" smtClean="0"/>
              <a:t>-plane</a:t>
            </a:r>
          </a:p>
          <a:p>
            <a:r>
              <a:rPr lang="en-US" dirty="0" smtClean="0"/>
              <a:t>For simplicity, we assume N = 2</a:t>
            </a:r>
            <a:r>
              <a:rPr lang="en-US" baseline="30000" dirty="0" smtClean="0"/>
              <a:t>k</a:t>
            </a:r>
            <a:r>
              <a:rPr lang="en-US" dirty="0" smtClean="0"/>
              <a:t> for some k. </a:t>
            </a:r>
            <a:br>
              <a:rPr lang="en-US" dirty="0" smtClean="0"/>
            </a:br>
            <a:r>
              <a:rPr lang="en-US" sz="2400" dirty="0" smtClean="0"/>
              <a:t>(Otherwise use floor and ceiling functions)</a:t>
            </a:r>
          </a:p>
          <a:p>
            <a:r>
              <a:rPr lang="en-US" dirty="0" smtClean="0"/>
              <a:t>Sort the points by x-coordinate</a:t>
            </a:r>
          </a:p>
          <a:p>
            <a:pPr lvl="1"/>
            <a:r>
              <a:rPr lang="en-US" dirty="0"/>
              <a:t>If two points have the same x-coordinate, order them by y-coordinate</a:t>
            </a:r>
            <a:endParaRPr lang="en-US" dirty="0" smtClean="0"/>
          </a:p>
          <a:p>
            <a:pPr lvl="1"/>
            <a:r>
              <a:rPr lang="en-US" dirty="0" smtClean="0"/>
              <a:t>If we use merge sort, the worst case is </a:t>
            </a:r>
            <a:r>
              <a:rPr lang="az-Cyrl-AZ" dirty="0" smtClean="0">
                <a:latin typeface="Calibri"/>
              </a:rPr>
              <a:t>Ѳ</a:t>
            </a:r>
            <a:r>
              <a:rPr lang="en-US" dirty="0" smtClean="0">
                <a:latin typeface="Calibri"/>
              </a:rPr>
              <a:t>(N log N)</a:t>
            </a:r>
            <a:endParaRPr lang="en-US" dirty="0" smtClean="0"/>
          </a:p>
          <a:p>
            <a:r>
              <a:rPr lang="en-US" dirty="0"/>
              <a:t>Let c be the median x-value of the points</a:t>
            </a:r>
          </a:p>
          <a:p>
            <a:r>
              <a:rPr lang="en-US" dirty="0"/>
              <a:t>Let S</a:t>
            </a:r>
            <a:r>
              <a:rPr lang="en-US" baseline="-25000" dirty="0"/>
              <a:t>1</a:t>
            </a:r>
            <a:r>
              <a:rPr lang="en-US" dirty="0"/>
              <a:t> be {(x, y): x ≤ c}, and S</a:t>
            </a:r>
            <a:r>
              <a:rPr lang="en-US" baseline="-25000" dirty="0"/>
              <a:t>2</a:t>
            </a:r>
            <a:r>
              <a:rPr lang="en-US" dirty="0"/>
              <a:t> be {(x, y): x ≥ c}</a:t>
            </a:r>
          </a:p>
          <a:p>
            <a:pPr lvl="1"/>
            <a:r>
              <a:rPr lang="en-US" dirty="0"/>
              <a:t>adjust so we get exactly N/2 points </a:t>
            </a:r>
            <a:r>
              <a:rPr lang="en-US" dirty="0" smtClean="0"/>
              <a:t/>
            </a:r>
            <a:br>
              <a:rPr lang="en-US" dirty="0" smtClean="0"/>
            </a:br>
            <a:r>
              <a:rPr lang="en-US" dirty="0" smtClean="0"/>
              <a:t>in </a:t>
            </a:r>
            <a:r>
              <a:rPr lang="en-US" dirty="0"/>
              <a:t>each subset</a:t>
            </a:r>
          </a:p>
          <a:p>
            <a:endParaRPr lang="en-US" dirty="0"/>
          </a:p>
        </p:txBody>
      </p:sp>
    </p:spTree>
    <p:extLst>
      <p:ext uri="{BB962C8B-B14F-4D97-AF65-F5344CB8AC3E}">
        <p14:creationId xmlns:p14="http://schemas.microsoft.com/office/powerpoint/2010/main" val="345893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16108</TotalTime>
  <Words>860</Words>
  <Application>Microsoft Office PowerPoint</Application>
  <PresentationFormat>On-screen Show (4:3)</PresentationFormat>
  <Paragraphs>132</Paragraphs>
  <Slides>16</Slides>
  <Notes>14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Arial Black</vt:lpstr>
      <vt:lpstr>Calibri</vt:lpstr>
      <vt:lpstr>Default Design</vt:lpstr>
      <vt:lpstr>Equation</vt:lpstr>
      <vt:lpstr>PowerPoint Presentation</vt:lpstr>
      <vt:lpstr>Exercise from last time</vt:lpstr>
      <vt:lpstr>Gray Code and Hamiltonian Cycles</vt:lpstr>
      <vt:lpstr>Divide and Conquer</vt:lpstr>
      <vt:lpstr>Divide-and-conquer algorithms</vt:lpstr>
      <vt:lpstr>Divide and Conquer Algorithms</vt:lpstr>
      <vt:lpstr>Divide-and-conquer algorithms</vt:lpstr>
      <vt:lpstr>Closest Points problem</vt:lpstr>
      <vt:lpstr>Closest Points "divide" phase</vt:lpstr>
      <vt:lpstr>Closest Points "conquer" phase</vt:lpstr>
      <vt:lpstr>Reference: The Master Theorem</vt:lpstr>
      <vt:lpstr>After recursive calls on S1 and S2</vt:lpstr>
      <vt:lpstr>Convex Hull Problem</vt:lpstr>
      <vt:lpstr>Recursive calculation of Upper Hull</vt:lpstr>
      <vt:lpstr>Simplifying the Calculations</vt:lpstr>
      <vt:lpstr>Efficiency of quickhull algorithm</vt:lpstr>
    </vt:vector>
  </TitlesOfParts>
  <Company>clearly presented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dc:creator>Anderson, Claude W</dc:creator>
  <cp:lastModifiedBy>Claude Anderson</cp:lastModifiedBy>
  <cp:revision>597</cp:revision>
  <cp:lastPrinted>2017-01-06T10:54:47Z</cp:lastPrinted>
  <dcterms:modified xsi:type="dcterms:W3CDTF">2017-01-06T11:59:21Z</dcterms:modified>
</cp:coreProperties>
</file>