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6" r:id="rId3"/>
    <p:sldId id="449" r:id="rId4"/>
    <p:sldId id="450" r:id="rId5"/>
    <p:sldId id="452" r:id="rId6"/>
    <p:sldId id="453" r:id="rId7"/>
    <p:sldId id="454" r:id="rId8"/>
    <p:sldId id="456" r:id="rId9"/>
    <p:sldId id="455" r:id="rId10"/>
    <p:sldId id="448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114" autoAdjust="0"/>
    <p:restoredTop sz="69722" autoAdjust="0"/>
  </p:normalViewPr>
  <p:slideViewPr>
    <p:cSldViewPr snapToObjects="1">
      <p:cViewPr varScale="1">
        <p:scale>
          <a:sx n="67" d="100"/>
          <a:sy n="67" d="100"/>
        </p:scale>
        <p:origin x="426" y="7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16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3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3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03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0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79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Take</a:t>
            </a:r>
            <a:r>
              <a:rPr lang="en-US" baseline="0" dirty="0" smtClean="0"/>
              <a:t> Knuth Fascicle to class.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557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804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543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872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532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9702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335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 these, with examples: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227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916503">
              <a:defRPr/>
            </a:pPr>
            <a:r>
              <a:rPr lang="en-US" dirty="0" smtClean="0"/>
              <a:t>After 183647520:  183650247                    After 471638520:  471650238</a:t>
            </a:r>
          </a:p>
          <a:p>
            <a:pPr marL="0" lvl="1" defTabSz="916503">
              <a:defRPr/>
            </a:pPr>
            <a:r>
              <a:rPr lang="en-US" dirty="0" smtClean="0"/>
              <a:t>Algorithm:  Scan from</a:t>
            </a:r>
            <a:r>
              <a:rPr lang="en-US" baseline="0" dirty="0" smtClean="0"/>
              <a:t> right, find first place where p[i] &lt; p[i+1].</a:t>
            </a:r>
          </a:p>
          <a:p>
            <a:pPr marL="0" lvl="1" defTabSz="916503">
              <a:defRPr/>
            </a:pPr>
            <a:r>
              <a:rPr lang="en-US" baseline="0" dirty="0" smtClean="0"/>
              <a:t>                  find j, position of smallest among numbers in  p[i+1]…p[n-1] that are greater than p[i].</a:t>
            </a:r>
          </a:p>
          <a:p>
            <a:pPr marL="0" lvl="1" defTabSz="916503">
              <a:defRPr/>
            </a:pPr>
            <a:r>
              <a:rPr lang="en-US" baseline="0" dirty="0" smtClean="0"/>
              <a:t>                  exchange p[i] and p[j], then reverse p[i+1] ..p[n-1]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31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15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014663"/>
            <a:ext cx="4572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Return </a:t>
            </a:r>
            <a:r>
              <a:rPr lang="en-US" sz="2800" b="1" dirty="0" smtClean="0"/>
              <a:t>Exam</a:t>
            </a:r>
          </a:p>
          <a:p>
            <a:endParaRPr lang="en-US" sz="2800" b="1" dirty="0"/>
          </a:p>
          <a:p>
            <a:r>
              <a:rPr lang="en-US" sz="2800" b="1" dirty="0" smtClean="0"/>
              <a:t>Student questions</a:t>
            </a:r>
            <a:endParaRPr lang="en-US" sz="2800" b="1" dirty="0" smtClean="0"/>
          </a:p>
          <a:p>
            <a:endParaRPr lang="en-US" sz="2800" b="1" dirty="0"/>
          </a:p>
          <a:p>
            <a:r>
              <a:rPr lang="en-US" sz="2800" b="1" dirty="0" smtClean="0"/>
              <a:t>Towers of </a:t>
            </a:r>
            <a:r>
              <a:rPr lang="en-US" sz="2800" b="1" dirty="0" smtClean="0"/>
              <a:t>Hanoi</a:t>
            </a:r>
          </a:p>
          <a:p>
            <a:endParaRPr lang="en-US" sz="2800" b="1" dirty="0"/>
          </a:p>
          <a:p>
            <a:r>
              <a:rPr lang="en-US" sz="2800" b="1" dirty="0" smtClean="0"/>
              <a:t>Subsets</a:t>
            </a:r>
            <a:endParaRPr lang="en-US" sz="2800" b="1" dirty="0" smtClean="0"/>
          </a:p>
          <a:p>
            <a:endParaRPr lang="en-US" sz="2800" b="1" dirty="0"/>
          </a:p>
          <a:p>
            <a:r>
              <a:rPr lang="en-US" sz="2800" b="1" dirty="0" smtClean="0"/>
              <a:t>Ordered Permutations</a:t>
            </a:r>
            <a:endParaRPr lang="en-US" sz="28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Discovery time (with two partners)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Which permutation follows each of these in lexicographic order?</a:t>
            </a:r>
          </a:p>
          <a:p>
            <a:pPr lvl="1"/>
            <a:r>
              <a:rPr lang="en-US" dirty="0" smtClean="0"/>
              <a:t>183647520          471638520</a:t>
            </a:r>
            <a:endParaRPr lang="en-US" dirty="0"/>
          </a:p>
          <a:p>
            <a:pPr lvl="1"/>
            <a:r>
              <a:rPr lang="en-US" dirty="0" smtClean="0"/>
              <a:t>Try to write an algorithm for  generating the next permutation, with only the current permutation as input.</a:t>
            </a:r>
          </a:p>
          <a:p>
            <a:r>
              <a:rPr lang="en-US" dirty="0" smtClean="0"/>
              <a:t>If the lexicographic permutations of the numbers [0, 1, 2, 3, 4, 5] are  numbered starting with 0, what is the number of the permutation 14032?</a:t>
            </a:r>
          </a:p>
          <a:p>
            <a:pPr lvl="1"/>
            <a:r>
              <a:rPr lang="en-US" dirty="0" smtClean="0"/>
              <a:t>General form?  How to calculate efficiency?</a:t>
            </a:r>
          </a:p>
          <a:p>
            <a:r>
              <a:rPr lang="en-US" dirty="0" smtClean="0"/>
              <a:t>In the lexicographic ordering of permutations of [0, 1, 2, 3, </a:t>
            </a:r>
            <a:r>
              <a:rPr lang="en-US" dirty="0" smtClean="0"/>
              <a:t>4, 5], </a:t>
            </a:r>
            <a:r>
              <a:rPr lang="en-US" dirty="0" smtClean="0"/>
              <a:t>which permutation is number 541?</a:t>
            </a:r>
          </a:p>
          <a:p>
            <a:pPr lvl="1"/>
            <a:r>
              <a:rPr lang="en-US" dirty="0" smtClean="0"/>
              <a:t>How to calculate efficiently?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5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609600"/>
            <a:ext cx="8610600" cy="5181600"/>
          </a:xfrm>
        </p:spPr>
        <p:txBody>
          <a:bodyPr>
            <a:normAutofit/>
          </a:bodyPr>
          <a:lstStyle/>
          <a:p>
            <a:endParaRPr lang="en-US" sz="800" dirty="0" smtClean="0"/>
          </a:p>
          <a:p>
            <a:endParaRPr lang="en-US" sz="800" b="1" dirty="0" smtClean="0"/>
          </a:p>
          <a:p>
            <a:r>
              <a:rPr lang="en-US" sz="2800" dirty="0" smtClean="0"/>
              <a:t>Student Questions on exam or anything else</a:t>
            </a:r>
            <a:endParaRPr lang="en-US" sz="2800" dirty="0"/>
          </a:p>
          <a:p>
            <a:r>
              <a:rPr lang="en-US" sz="2800" dirty="0" smtClean="0"/>
              <a:t>Towers of Hanoi</a:t>
            </a:r>
            <a:endParaRPr lang="en-US" sz="2800" dirty="0"/>
          </a:p>
          <a:p>
            <a:r>
              <a:rPr lang="en-US" sz="2800" dirty="0" smtClean="0"/>
              <a:t>Subset generation – Gray code</a:t>
            </a:r>
          </a:p>
          <a:p>
            <a:r>
              <a:rPr lang="en-US" sz="2800" dirty="0"/>
              <a:t>Permutations and order</a:t>
            </a:r>
          </a:p>
          <a:p>
            <a:endParaRPr lang="en-US" sz="28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Towers of Hanoi</a:t>
            </a:r>
            <a:endParaRPr lang="en-US" dirty="0"/>
          </a:p>
        </p:txBody>
      </p:sp>
      <p:pic>
        <p:nvPicPr>
          <p:cNvPr id="1026" name="Picture 2" descr="Image result for tower hano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202" y="1447800"/>
            <a:ext cx="4333386" cy="1907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4" descr="Image result for tower hanoi"/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457200" y="1066800"/>
            <a:ext cx="82296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800" dirty="0" smtClean="0"/>
              <a:t>Move all disks from </a:t>
            </a:r>
            <a:br>
              <a:rPr lang="en-US" sz="2800" dirty="0" smtClean="0"/>
            </a:br>
            <a:r>
              <a:rPr lang="en-US" sz="2800" dirty="0" smtClean="0"/>
              <a:t>peg A to peg B</a:t>
            </a:r>
          </a:p>
          <a:p>
            <a:r>
              <a:rPr lang="en-US" sz="2800" dirty="0" smtClean="0"/>
              <a:t>One at a time</a:t>
            </a:r>
          </a:p>
          <a:p>
            <a:r>
              <a:rPr lang="en-US" sz="2800" dirty="0" smtClean="0"/>
              <a:t>Never place larger disk</a:t>
            </a:r>
            <a:br>
              <a:rPr lang="en-US" sz="2800" dirty="0" smtClean="0"/>
            </a:br>
            <a:r>
              <a:rPr lang="en-US" sz="2800" dirty="0" smtClean="0"/>
              <a:t>on top of a smaller disk</a:t>
            </a:r>
          </a:p>
          <a:p>
            <a:endParaRPr lang="en-US" sz="2800" dirty="0" smtClean="0"/>
          </a:p>
          <a:p>
            <a:r>
              <a:rPr lang="en-US" sz="2800" dirty="0" smtClean="0"/>
              <a:t>Demo</a:t>
            </a:r>
          </a:p>
          <a:p>
            <a:r>
              <a:rPr lang="en-US" sz="2800" dirty="0" smtClean="0"/>
              <a:t>Code</a:t>
            </a:r>
          </a:p>
          <a:p>
            <a:r>
              <a:rPr lang="en-US" sz="2800" dirty="0" smtClean="0"/>
              <a:t>Recurrence and solution</a:t>
            </a:r>
            <a:endParaRPr lang="en-US" sz="2800" dirty="0"/>
          </a:p>
        </p:txBody>
      </p:sp>
      <p:pic>
        <p:nvPicPr>
          <p:cNvPr id="1030" name="Picture 6" descr="Image result for tower hano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8996" y="3925529"/>
            <a:ext cx="4350592" cy="1665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603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Towers of Hanoi code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804862"/>
            <a:ext cx="6324600" cy="59980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05600" y="1219200"/>
            <a:ext cx="2362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1"/>
                </a:solidFill>
              </a:rPr>
              <a:t>Recurrence</a:t>
            </a:r>
            <a:br>
              <a:rPr lang="en-US" sz="2800" b="1" dirty="0" smtClean="0">
                <a:solidFill>
                  <a:schemeClr val="accent1"/>
                </a:solidFill>
              </a:rPr>
            </a:br>
            <a:r>
              <a:rPr lang="en-US" sz="2800" b="1" dirty="0" smtClean="0">
                <a:solidFill>
                  <a:schemeClr val="accent1"/>
                </a:solidFill>
              </a:rPr>
              <a:t>for number of moves,</a:t>
            </a:r>
          </a:p>
          <a:p>
            <a:pPr algn="ctr"/>
            <a:r>
              <a:rPr lang="en-US" sz="2800" b="1" dirty="0" smtClean="0">
                <a:solidFill>
                  <a:schemeClr val="accent1"/>
                </a:solidFill>
              </a:rPr>
              <a:t>and its</a:t>
            </a:r>
          </a:p>
          <a:p>
            <a:pPr algn="ctr"/>
            <a:r>
              <a:rPr lang="en-US" sz="2800" b="1" dirty="0" smtClean="0">
                <a:solidFill>
                  <a:schemeClr val="accent1"/>
                </a:solidFill>
              </a:rPr>
              <a:t>solution?</a:t>
            </a:r>
            <a:endParaRPr lang="en-US" sz="2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34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Subset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534400" cy="6400800"/>
          </a:xfrm>
        </p:spPr>
        <p:txBody>
          <a:bodyPr>
            <a:normAutofit lnSpcReduction="10000"/>
          </a:bodyPr>
          <a:lstStyle/>
          <a:p>
            <a:r>
              <a:rPr lang="en-US" sz="4000" b="1" dirty="0" smtClean="0"/>
              <a:t>Goal: </a:t>
            </a:r>
            <a:r>
              <a:rPr lang="en-US" sz="4000" dirty="0" smtClean="0"/>
              <a:t>generate all subsets of </a:t>
            </a:r>
            <a:br>
              <a:rPr lang="en-US" sz="4000" dirty="0" smtClean="0"/>
            </a:br>
            <a:r>
              <a:rPr lang="en-US" sz="4000" dirty="0" smtClean="0"/>
              <a:t>      {0, 1, 2, …, N-1</a:t>
            </a:r>
            <a:r>
              <a:rPr lang="en-US" sz="4000" dirty="0"/>
              <a:t>}</a:t>
            </a:r>
            <a:endParaRPr lang="en-US" sz="4000" dirty="0" smtClean="0"/>
          </a:p>
          <a:p>
            <a:pPr lvl="0"/>
            <a:r>
              <a:rPr lang="en-US" sz="4000" b="1" dirty="0" smtClean="0"/>
              <a:t>Bottom-up </a:t>
            </a:r>
            <a:r>
              <a:rPr lang="en-US" sz="4000" dirty="0"/>
              <a:t>(decrease-by-one) approach</a:t>
            </a:r>
          </a:p>
          <a:p>
            <a:r>
              <a:rPr lang="en-US" sz="4400" dirty="0" smtClean="0"/>
              <a:t>First generate </a:t>
            </a:r>
            <a:r>
              <a:rPr lang="en-US" sz="4400" dirty="0"/>
              <a:t>S</a:t>
            </a:r>
            <a:r>
              <a:rPr lang="en-US" sz="4400" baseline="-25000" dirty="0"/>
              <a:t>n-1</a:t>
            </a:r>
            <a:r>
              <a:rPr lang="en-US" sz="4400" dirty="0"/>
              <a:t>, the collection of </a:t>
            </a:r>
            <a:r>
              <a:rPr lang="en-US" sz="4400" dirty="0" smtClean="0"/>
              <a:t>all subsets </a:t>
            </a:r>
            <a:r>
              <a:rPr lang="en-US" sz="4400" dirty="0"/>
              <a:t>of  </a:t>
            </a:r>
            <a:r>
              <a:rPr lang="en-US" sz="4400" dirty="0" smtClean="0"/>
              <a:t>{0, </a:t>
            </a:r>
            <a:r>
              <a:rPr lang="en-US" sz="4400" dirty="0"/>
              <a:t>…, </a:t>
            </a:r>
            <a:r>
              <a:rPr lang="en-US" sz="4400" dirty="0" smtClean="0"/>
              <a:t>N-2}</a:t>
            </a:r>
            <a:endParaRPr lang="en-US" sz="4400" dirty="0"/>
          </a:p>
          <a:p>
            <a:r>
              <a:rPr lang="en-US" sz="4000" dirty="0"/>
              <a:t>Then S</a:t>
            </a:r>
            <a:r>
              <a:rPr lang="en-US" sz="4000" baseline="-25000" dirty="0"/>
              <a:t>n</a:t>
            </a:r>
            <a:r>
              <a:rPr lang="en-US" sz="4000" dirty="0"/>
              <a:t> = S</a:t>
            </a:r>
            <a:r>
              <a:rPr lang="en-US" sz="4000" baseline="-25000" dirty="0"/>
              <a:t>n-1</a:t>
            </a:r>
            <a:r>
              <a:rPr lang="en-US" sz="4000" dirty="0"/>
              <a:t> </a:t>
            </a:r>
            <a:r>
              <a:rPr lang="en-US" sz="4000" dirty="0">
                <a:sym typeface="Symbol" panose="05050102010706020507" pitchFamily="18" charset="2"/>
              </a:rPr>
              <a:t></a:t>
            </a:r>
            <a:r>
              <a:rPr lang="en-US" sz="4000" dirty="0"/>
              <a:t> { </a:t>
            </a:r>
            <a:r>
              <a:rPr lang="en-US" sz="4000" dirty="0" smtClean="0"/>
              <a:t>s </a:t>
            </a:r>
            <a:r>
              <a:rPr lang="en-US" sz="4000" dirty="0">
                <a:sym typeface="Symbol" panose="05050102010706020507" pitchFamily="18" charset="2"/>
              </a:rPr>
              <a:t></a:t>
            </a:r>
            <a:r>
              <a:rPr lang="en-US" sz="4000" dirty="0"/>
              <a:t> </a:t>
            </a:r>
            <a:r>
              <a:rPr lang="en-US" sz="4000" dirty="0" smtClean="0"/>
              <a:t>{N-1} </a:t>
            </a:r>
            <a:r>
              <a:rPr lang="en-US" sz="4000" dirty="0"/>
              <a:t>: s</a:t>
            </a:r>
            <a:r>
              <a:rPr lang="en-US" sz="4000" dirty="0">
                <a:sym typeface="Symbol" panose="05050102010706020507" pitchFamily="18" charset="2"/>
              </a:rPr>
              <a:t></a:t>
            </a:r>
            <a:r>
              <a:rPr lang="en-US" sz="4000" dirty="0"/>
              <a:t>S</a:t>
            </a:r>
            <a:r>
              <a:rPr lang="en-US" sz="4000" baseline="-25000" dirty="0"/>
              <a:t>n-1</a:t>
            </a:r>
            <a:r>
              <a:rPr lang="en-US" sz="4000" dirty="0" smtClean="0"/>
              <a:t>}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44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Subset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534400" cy="64008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Numeric </a:t>
            </a:r>
            <a:r>
              <a:rPr lang="en-US" sz="4000" b="1" dirty="0"/>
              <a:t>approach: </a:t>
            </a:r>
            <a:r>
              <a:rPr lang="en-US" sz="4000" dirty="0"/>
              <a:t>Each subset of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{0, </a:t>
            </a:r>
            <a:r>
              <a:rPr lang="en-US" sz="4000" dirty="0"/>
              <a:t>…, </a:t>
            </a:r>
            <a:r>
              <a:rPr lang="en-US" sz="4000" dirty="0" smtClean="0"/>
              <a:t>N-1} </a:t>
            </a:r>
            <a:r>
              <a:rPr lang="en-US" sz="4000" dirty="0"/>
              <a:t>corresponds to an bit string of length </a:t>
            </a:r>
            <a:r>
              <a:rPr lang="en-US" sz="4000" dirty="0" smtClean="0"/>
              <a:t>N </a:t>
            </a:r>
            <a:r>
              <a:rPr lang="en-US" sz="4000" dirty="0"/>
              <a:t>where the </a:t>
            </a:r>
            <a:r>
              <a:rPr lang="en-US" sz="4000" dirty="0" err="1"/>
              <a:t>i</a:t>
            </a:r>
            <a:r>
              <a:rPr lang="en-US" sz="4000" baseline="30000" dirty="0" err="1"/>
              <a:t>th</a:t>
            </a:r>
            <a:r>
              <a:rPr lang="en-US" sz="4000" dirty="0"/>
              <a:t> bit is 1 iff </a:t>
            </a:r>
            <a:r>
              <a:rPr lang="en-US" sz="4000" dirty="0" smtClean="0"/>
              <a:t>i </a:t>
            </a:r>
            <a:r>
              <a:rPr lang="en-US" sz="4000" dirty="0"/>
              <a:t>is in the subset</a:t>
            </a:r>
            <a:r>
              <a:rPr lang="en-US" sz="4000" dirty="0" smtClean="0"/>
              <a:t>.</a:t>
            </a:r>
          </a:p>
          <a:p>
            <a:r>
              <a:rPr lang="en-US" sz="4000" dirty="0" smtClean="0"/>
              <a:t>So each </a:t>
            </a:r>
            <a:r>
              <a:rPr lang="en-US" sz="4000" dirty="0"/>
              <a:t>subset can be represented by N bits</a:t>
            </a:r>
            <a:r>
              <a:rPr lang="en-US" sz="4000" dirty="0" smtClean="0"/>
              <a:t>.</a:t>
            </a:r>
          </a:p>
          <a:p>
            <a:r>
              <a:rPr lang="en-US" sz="4000" dirty="0" smtClean="0"/>
              <a:t>A simple loop generates them all in "numeric" order.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7663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Subset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534400" cy="7239000"/>
          </a:xfrm>
        </p:spPr>
        <p:txBody>
          <a:bodyPr>
            <a:normAutofit fontScale="85000" lnSpcReduction="20000"/>
          </a:bodyPr>
          <a:lstStyle/>
          <a:p>
            <a:r>
              <a:rPr lang="en-US" sz="4000" b="1" dirty="0" smtClean="0"/>
              <a:t>Minimal </a:t>
            </a:r>
            <a:r>
              <a:rPr lang="en-US" sz="4000" b="1" dirty="0"/>
              <a:t>change </a:t>
            </a:r>
            <a:r>
              <a:rPr lang="en-US" sz="4000" b="1" dirty="0" smtClean="0"/>
              <a:t>algorithm</a:t>
            </a:r>
            <a:r>
              <a:rPr lang="en-US" sz="4000" dirty="0" smtClean="0"/>
              <a:t>:</a:t>
            </a:r>
          </a:p>
          <a:p>
            <a:r>
              <a:rPr lang="en-US" sz="4000" dirty="0" smtClean="0"/>
              <a:t>flip </a:t>
            </a:r>
            <a:r>
              <a:rPr lang="en-US" sz="4000" dirty="0"/>
              <a:t>exactly one bit each time </a:t>
            </a:r>
            <a:r>
              <a:rPr lang="en-US" sz="4000" dirty="0" smtClean="0"/>
              <a:t>we generate </a:t>
            </a:r>
            <a:r>
              <a:rPr lang="en-US" sz="4000" dirty="0"/>
              <a:t>the next subset.</a:t>
            </a:r>
          </a:p>
          <a:p>
            <a:r>
              <a:rPr lang="en-US" sz="4000" dirty="0" smtClean="0"/>
              <a:t>Most common minimal-change approach:</a:t>
            </a:r>
            <a:br>
              <a:rPr lang="en-US" sz="4000" dirty="0" smtClean="0"/>
            </a:br>
            <a:r>
              <a:rPr lang="en-US" sz="4000" dirty="0" smtClean="0"/>
              <a:t>Binary-reflected Gray code.</a:t>
            </a:r>
            <a:br>
              <a:rPr lang="en-US" sz="4000" dirty="0" smtClean="0"/>
            </a:br>
            <a:r>
              <a:rPr lang="en-US" sz="4000" dirty="0" smtClean="0"/>
              <a:t>See the links in the announcements page and the schedule page.</a:t>
            </a:r>
          </a:p>
          <a:p>
            <a:r>
              <a:rPr lang="en-US" sz="4000" dirty="0" smtClean="0"/>
              <a:t>Transition sequences: which bit to flip</a:t>
            </a:r>
          </a:p>
          <a:p>
            <a:r>
              <a:rPr lang="en-US" sz="4000" dirty="0" smtClean="0"/>
              <a:t>0</a:t>
            </a:r>
            <a:br>
              <a:rPr lang="en-US" sz="4000" dirty="0" smtClean="0"/>
            </a:br>
            <a:r>
              <a:rPr lang="en-US" sz="4000" dirty="0" smtClean="0"/>
              <a:t>010</a:t>
            </a:r>
            <a:br>
              <a:rPr lang="en-US" sz="4000" dirty="0" smtClean="0"/>
            </a:br>
            <a:r>
              <a:rPr lang="en-US" sz="4000" dirty="0" smtClean="0"/>
              <a:t>0102010</a:t>
            </a:r>
            <a:br>
              <a:rPr lang="en-US" sz="4000" dirty="0" smtClean="0"/>
            </a:br>
            <a:r>
              <a:rPr lang="en-US" sz="4000" dirty="0"/>
              <a:t>010201030102010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49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914400"/>
          </a:xfrm>
        </p:spPr>
        <p:txBody>
          <a:bodyPr/>
          <a:lstStyle/>
          <a:p>
            <a:r>
              <a:rPr lang="en-US" dirty="0" smtClean="0"/>
              <a:t>Gray Code and Hamiltonian Cycles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797264" cy="5791200"/>
          </a:xfrm>
        </p:spPr>
        <p:txBody>
          <a:bodyPr>
            <a:normAutofit/>
          </a:bodyPr>
          <a:lstStyle/>
          <a:p>
            <a:r>
              <a:rPr lang="en-US" dirty="0" smtClean="0"/>
              <a:t>A Hamiltonian cycle in an undirected graph is …</a:t>
            </a:r>
          </a:p>
          <a:p>
            <a:r>
              <a:rPr lang="en-US" dirty="0" err="1" smtClean="0"/>
              <a:t>Hypercubes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(from </a:t>
            </a:r>
            <a:br>
              <a:rPr lang="en-US" dirty="0" smtClean="0"/>
            </a:br>
            <a:r>
              <a:rPr lang="en-US" dirty="0" smtClean="0"/>
              <a:t>Wikipedia):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Binary-reflected </a:t>
            </a:r>
            <a:br>
              <a:rPr lang="en-US" dirty="0" smtClean="0"/>
            </a:br>
            <a:r>
              <a:rPr lang="en-US" dirty="0" smtClean="0"/>
              <a:t>Gray Code is a</a:t>
            </a:r>
            <a:br>
              <a:rPr lang="en-US" dirty="0" smtClean="0"/>
            </a:br>
            <a:r>
              <a:rPr lang="en-US" dirty="0" smtClean="0"/>
              <a:t>Hamiltonian </a:t>
            </a:r>
            <a:br>
              <a:rPr lang="en-US" dirty="0" smtClean="0"/>
            </a:br>
            <a:r>
              <a:rPr lang="en-US" dirty="0" smtClean="0"/>
              <a:t>Cycle of a</a:t>
            </a:r>
            <a:br>
              <a:rPr lang="en-US" dirty="0" smtClean="0"/>
            </a:br>
            <a:r>
              <a:rPr lang="en-US" dirty="0" smtClean="0"/>
              <a:t>Hypercube:</a:t>
            </a:r>
          </a:p>
          <a:p>
            <a:endParaRPr lang="en-US" dirty="0"/>
          </a:p>
        </p:txBody>
      </p:sp>
      <p:pic>
        <p:nvPicPr>
          <p:cNvPr id="2050" name="Picture 2" descr="https://upload.wikimedia.org/wikipedia/commons/thumb/4/45/Dimension_levels.svg/350px-Dimension_levels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5986" y="1752600"/>
            <a:ext cx="5230813" cy="1748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2648" y="3878172"/>
            <a:ext cx="5527016" cy="1985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755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Permutations </a:t>
            </a:r>
            <a:r>
              <a:rPr lang="en-US" dirty="0" smtClean="0"/>
              <a:t>and </a:t>
            </a:r>
            <a:r>
              <a:rPr lang="en-US" dirty="0" smtClean="0"/>
              <a:t>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7800" y="914400"/>
            <a:ext cx="3657600" cy="4267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Given a permutation of 0, 1, …, n-1, can we directly find the next permutation in the lexicographic sequence?</a:t>
            </a:r>
          </a:p>
          <a:p>
            <a:r>
              <a:rPr lang="en-US" dirty="0" smtClean="0"/>
              <a:t>Given a permutation of 0..n-1, can we determine its permutation sequence number?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7000" y="914400"/>
          <a:ext cx="4902199" cy="3886194"/>
        </p:xfrm>
        <a:graphic>
          <a:graphicData uri="http://schemas.openxmlformats.org/drawingml/2006/table">
            <a:tbl>
              <a:tblPr/>
              <a:tblGrid>
                <a:gridCol w="870027"/>
                <a:gridCol w="1397633"/>
                <a:gridCol w="408808"/>
                <a:gridCol w="852556"/>
                <a:gridCol w="1373175"/>
              </a:tblGrid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number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permutation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number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permutation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0123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0132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0213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0231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0312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27000" y="5181600"/>
            <a:ext cx="779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 n and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can we directly generate </a:t>
            </a:r>
            <a:b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3200" b="0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permutation of 0, …, n-1?</a:t>
            </a:r>
          </a:p>
        </p:txBody>
      </p:sp>
    </p:spTree>
    <p:extLst>
      <p:ext uri="{BB962C8B-B14F-4D97-AF65-F5344CB8AC3E}">
        <p14:creationId xmlns:p14="http://schemas.microsoft.com/office/powerpoint/2010/main" val="19004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21622</TotalTime>
  <Words>402</Words>
  <Application>Microsoft Office PowerPoint</Application>
  <PresentationFormat>On-screen Show (4:3)</PresentationFormat>
  <Paragraphs>131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Symbol</vt:lpstr>
      <vt:lpstr>Default Design</vt:lpstr>
      <vt:lpstr>PowerPoint Presentation</vt:lpstr>
      <vt:lpstr>MA/CSSE 473 Day 13</vt:lpstr>
      <vt:lpstr>Towers of Hanoi</vt:lpstr>
      <vt:lpstr>Towers of Hanoi code</vt:lpstr>
      <vt:lpstr>Subset generation</vt:lpstr>
      <vt:lpstr>Subset generation</vt:lpstr>
      <vt:lpstr>Subset generation</vt:lpstr>
      <vt:lpstr>Gray Code and Hamiltonian Cycles</vt:lpstr>
      <vt:lpstr>Recap: Permutations and Order</vt:lpstr>
      <vt:lpstr>Discovery time (with two partners)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Claude Anderson</cp:lastModifiedBy>
  <cp:revision>674</cp:revision>
  <cp:lastPrinted>2017-01-05T12:48:56Z</cp:lastPrinted>
  <dcterms:modified xsi:type="dcterms:W3CDTF">2017-01-05T22:02:20Z</dcterms:modified>
</cp:coreProperties>
</file>