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6" r:id="rId3"/>
    <p:sldId id="453" r:id="rId4"/>
    <p:sldId id="449" r:id="rId5"/>
    <p:sldId id="450" r:id="rId6"/>
    <p:sldId id="451" r:id="rId7"/>
    <p:sldId id="452" r:id="rId8"/>
    <p:sldId id="435" r:id="rId9"/>
    <p:sldId id="436" r:id="rId10"/>
    <p:sldId id="437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445" r:id="rId19"/>
    <p:sldId id="446" r:id="rId20"/>
    <p:sldId id="447" r:id="rId21"/>
    <p:sldId id="448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14" autoAdjust="0"/>
    <p:restoredTop sz="67969" autoAdjust="0"/>
  </p:normalViewPr>
  <p:slideViewPr>
    <p:cSldViewPr snapToObjects="1">
      <p:cViewPr varScale="1">
        <p:scale>
          <a:sx n="65" d="100"/>
          <a:sy n="65" d="100"/>
        </p:scale>
        <p:origin x="486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3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3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03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79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r>
              <a:rPr lang="en-US" baseline="0" dirty="0" smtClean="0"/>
              <a:t> Knuth Fascicle to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57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06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26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84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first few steps for n=4:</a:t>
            </a:r>
          </a:p>
          <a:p>
            <a:endParaRPr lang="en-US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                                  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1   2   3  4          1   2   4  3              1   4   2  3          4   1   2  3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                                     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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4   1   3  2          1   4   3  2              1   3   4  2          1   3   2  4  </a:t>
            </a:r>
          </a:p>
          <a:p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                                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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3   1   2  4          3   1   4  2              3   4   1  2          4   3   1  2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                                   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   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4   3   2  1          3   4   2  1              3   2   4  1          3   2   1  4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</a:p>
          <a:p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6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21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292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07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on next Slide.  Do</a:t>
            </a:r>
            <a:r>
              <a:rPr lang="en-US" baseline="0" dirty="0" smtClean="0"/>
              <a:t> not include it in the slides placed online before class.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this as a live coding exercise.  Before class, copy PermutationStartingCode.py to PermutationSection1 and PermutationSection2 files.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69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book describes</a:t>
            </a:r>
            <a:r>
              <a:rPr lang="en-US" baseline="0" dirty="0" smtClean="0"/>
              <a:t> a "permute in place" algorithm.</a:t>
            </a:r>
          </a:p>
          <a:p>
            <a:r>
              <a:rPr lang="en-US" baseline="0" dirty="0" smtClean="0"/>
              <a:t>We will look at </a:t>
            </a:r>
            <a:r>
              <a:rPr lang="en-US" baseline="0" smtClean="0"/>
              <a:t>that one later.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73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these, with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88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046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6503">
              <a:defRPr/>
            </a:pPr>
            <a:r>
              <a:rPr lang="en-US" dirty="0" smtClean="0"/>
              <a:t>After 183647520:  183650247                    After 471638520:  471650238</a:t>
            </a:r>
          </a:p>
          <a:p>
            <a:pPr marL="0" lvl="1" defTabSz="916503">
              <a:defRPr/>
            </a:pPr>
            <a:r>
              <a:rPr lang="en-US" dirty="0" smtClean="0"/>
              <a:t>Algorithm:  Scan from</a:t>
            </a:r>
            <a:r>
              <a:rPr lang="en-US" baseline="0" dirty="0" smtClean="0"/>
              <a:t> right, find first place where p[i] &lt; p[i+1].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find j, position of smallest among numbers in  p[i+1]…p[n-1] that are greater than p[i].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exchange p[i] and p[j], then reverse p[i+1] ..p[n-1]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31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C80F8-1D1A-40A2-AF58-6D7CC5176E78}" type="slidenum">
              <a:rPr lang="en-US"/>
              <a:pPr/>
              <a:t>4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Efficiency is the same as DFS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574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0764C-548B-419A-A678-E98EE9706853}" type="slidenum">
              <a:rPr lang="en-US"/>
              <a:pPr/>
              <a:t>5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8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Draw, or at least start a dependency graph.</a:t>
            </a:r>
          </a:p>
          <a:p>
            <a:r>
              <a:rPr lang="en-US" dirty="0" smtClean="0"/>
              <a:t>An edge from each cell to cells that directly depend</a:t>
            </a:r>
            <a:r>
              <a:rPr lang="en-US" baseline="0" dirty="0" smtClean="0"/>
              <a:t> on it.</a:t>
            </a:r>
          </a:p>
          <a:p>
            <a:r>
              <a:rPr lang="en-US" baseline="0" dirty="0" smtClean="0"/>
              <a:t>Go down the columns, from left to right, </a:t>
            </a:r>
          </a:p>
          <a:p>
            <a:r>
              <a:rPr lang="en-US" baseline="0" dirty="0" smtClean="0"/>
              <a:t>Stop after B3.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3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5DA3F-7433-41C1-A03D-B504E493B6C0}" type="slidenum">
              <a:rPr lang="en-US"/>
              <a:pPr/>
              <a:t>7</a:t>
            </a:fld>
            <a:endParaRPr lang="en-US"/>
          </a:p>
        </p:txBody>
      </p:sp>
      <p:sp>
        <p:nvSpPr>
          <p:cNvPr id="92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03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50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Evidence: The book I received in 2008</a:t>
            </a:r>
          </a:p>
          <a:p>
            <a:pPr lvl="1"/>
            <a:r>
              <a:rPr lang="en-US" i="1" dirty="0" smtClean="0"/>
              <a:t>The Art of Computer Programming, Volume 4, Fascicle 2</a:t>
            </a:r>
          </a:p>
          <a:p>
            <a:pPr lvl="1"/>
            <a:r>
              <a:rPr lang="en-US" i="1" dirty="0" smtClean="0"/>
              <a:t>Generating All Tuples and Permutations</a:t>
            </a:r>
          </a:p>
          <a:p>
            <a:pPr lvl="1"/>
            <a:r>
              <a:rPr lang="en-US" i="1" dirty="0" smtClean="0"/>
              <a:t>127 pages of very small print.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3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1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368457"/>
            <a:ext cx="3581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Finish </a:t>
            </a:r>
            <a:br>
              <a:rPr lang="en-US" sz="2800" b="1" dirty="0" smtClean="0"/>
            </a:br>
            <a:r>
              <a:rPr lang="en-US" sz="2800" b="1" dirty="0" smtClean="0"/>
              <a:t>Topological Sort </a:t>
            </a:r>
          </a:p>
          <a:p>
            <a:endParaRPr lang="en-US" sz="2800" b="1" dirty="0"/>
          </a:p>
          <a:p>
            <a:r>
              <a:rPr lang="en-US" sz="2800" b="1" dirty="0" smtClean="0"/>
              <a:t>Permutation </a:t>
            </a:r>
            <a:r>
              <a:rPr lang="en-US" sz="2800" b="1" dirty="0" smtClean="0"/>
              <a:t>Generation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334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We generate all permutations of the numbers 1..n.</a:t>
            </a:r>
          </a:p>
          <a:p>
            <a:pPr lvl="1"/>
            <a:r>
              <a:rPr lang="en-US" dirty="0" smtClean="0"/>
              <a:t>Permutations of any other collection of n distinct objects can be obtained from these by a simple mapping.</a:t>
            </a:r>
          </a:p>
          <a:p>
            <a:r>
              <a:rPr lang="en-US" dirty="0" smtClean="0"/>
              <a:t>How would a "decrease by 1" approach work?</a:t>
            </a:r>
          </a:p>
          <a:p>
            <a:pPr lvl="1"/>
            <a:r>
              <a:rPr lang="en-US" dirty="0" smtClean="0"/>
              <a:t>Find all permutations of 1.. n-1</a:t>
            </a:r>
          </a:p>
          <a:p>
            <a:pPr lvl="1"/>
            <a:r>
              <a:rPr lang="en-US" dirty="0" smtClean="0"/>
              <a:t>Insert n into each position of each such permutation</a:t>
            </a:r>
          </a:p>
          <a:p>
            <a:pPr lvl="1"/>
            <a:r>
              <a:rPr lang="en-US" dirty="0" smtClean="0"/>
              <a:t>We'd like to do it in a way that minimizes the change from one permutation to the next.</a:t>
            </a:r>
          </a:p>
          <a:p>
            <a:pPr lvl="1"/>
            <a:r>
              <a:rPr lang="en-US" dirty="0" smtClean="0"/>
              <a:t>It turns out we can do it so that we always get the next permutation by swapping two adjacent elements.</a:t>
            </a:r>
          </a:p>
        </p:txBody>
      </p:sp>
    </p:spTree>
    <p:extLst>
      <p:ext uri="{BB962C8B-B14F-4D97-AF65-F5344CB8AC3E}">
        <p14:creationId xmlns:p14="http://schemas.microsoft.com/office/powerpoint/2010/main" val="345358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approach we might think 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permutation of 1..n-1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=0..n-1</a:t>
            </a:r>
          </a:p>
          <a:p>
            <a:pPr lvl="2"/>
            <a:r>
              <a:rPr lang="en-US" dirty="0" smtClean="0"/>
              <a:t>insert n in position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That is, we do the insertion of n into each smaller permutation from  left to right each time</a:t>
            </a:r>
          </a:p>
          <a:p>
            <a:r>
              <a:rPr lang="en-US" dirty="0" smtClean="0"/>
              <a:t>However, to get "minimal change", we  alternate:</a:t>
            </a:r>
          </a:p>
          <a:p>
            <a:pPr lvl="1"/>
            <a:r>
              <a:rPr lang="en-US" dirty="0" smtClean="0"/>
              <a:t>Insert n L-to-R in one permutation of 1..n-1</a:t>
            </a:r>
          </a:p>
          <a:p>
            <a:pPr lvl="1"/>
            <a:r>
              <a:rPr lang="en-US" dirty="0" smtClean="0"/>
              <a:t>Insert n R-to-L in the next permutation of 1..n-1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5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Bottom-up generation of permutations of 123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Example: Do the first few permutations for n=4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9318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5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integrates the insertion of n with the generation of permutations of 1..n-1</a:t>
            </a:r>
          </a:p>
          <a:p>
            <a:r>
              <a:rPr lang="en-US" dirty="0" smtClean="0"/>
              <a:t>Does it by keeping track of which direction each number is currently moving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number k is </a:t>
            </a:r>
            <a:r>
              <a:rPr lang="en-US" b="1" dirty="0" smtClean="0"/>
              <a:t>mobile </a:t>
            </a:r>
            <a:r>
              <a:rPr lang="en-US" dirty="0" smtClean="0"/>
              <a:t>if its arrow points to an adjacent element that is smaller than itself</a:t>
            </a:r>
          </a:p>
          <a:p>
            <a:r>
              <a:rPr lang="en-US" dirty="0" smtClean="0"/>
              <a:t>In this example, 4 and 3 are mobile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124201" y="2983230"/>
          <a:ext cx="1676400" cy="113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507960" imgH="342720" progId="Equation.3">
                  <p:embed/>
                </p:oleObj>
              </mc:Choice>
              <mc:Fallback>
                <p:oleObj name="Equation" r:id="rId4" imgW="5079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1" y="2983230"/>
                        <a:ext cx="1676400" cy="113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10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458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The number k is </a:t>
            </a:r>
            <a:r>
              <a:rPr lang="en-US" b="1" dirty="0" smtClean="0"/>
              <a:t>mobile </a:t>
            </a:r>
            <a:r>
              <a:rPr lang="en-US" dirty="0" smtClean="0"/>
              <a:t>if its arrow points to an adjacent element that is smaller than itself.</a:t>
            </a:r>
          </a:p>
          <a:p>
            <a:r>
              <a:rPr lang="en-US" dirty="0" smtClean="0"/>
              <a:t>In this example, 4 and 3 are mobile</a:t>
            </a:r>
          </a:p>
          <a:p>
            <a:r>
              <a:rPr lang="en-US" dirty="0" smtClean="0"/>
              <a:t>To get the next  permutation, exchange the largest mobile number (call it k) with its </a:t>
            </a:r>
            <a:r>
              <a:rPr lang="en-US" dirty="0" smtClean="0"/>
              <a:t>neighbor.</a:t>
            </a:r>
            <a:endParaRPr lang="en-US" dirty="0" smtClean="0"/>
          </a:p>
          <a:p>
            <a:r>
              <a:rPr lang="en-US" dirty="0" smtClean="0"/>
              <a:t>Then reverse directions of all numbers that are larger than k.</a:t>
            </a:r>
          </a:p>
          <a:p>
            <a:r>
              <a:rPr lang="en-US" dirty="0" smtClean="0"/>
              <a:t>Initialize:  All arrows point </a:t>
            </a:r>
            <a:r>
              <a:rPr lang="en-US" dirty="0" smtClean="0"/>
              <a:t>left.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352800" y="838200"/>
          <a:ext cx="1676400" cy="113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507960" imgH="342720" progId="Equation.3">
                  <p:embed/>
                </p:oleObj>
              </mc:Choice>
              <mc:Fallback>
                <p:oleObj name="Equation" r:id="rId4" imgW="5079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838200"/>
                        <a:ext cx="1676400" cy="113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45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Johnson-Trotter Driver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990600"/>
            <a:ext cx="5791200" cy="4036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1400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background code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9674" y="1348933"/>
            <a:ext cx="8685726" cy="375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930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Johnson-Trotter major methods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685800"/>
            <a:ext cx="7691384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472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Lexicographic Permutation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the permutations of 1..n in "natural" order.</a:t>
            </a:r>
          </a:p>
          <a:p>
            <a:r>
              <a:rPr lang="en-US" dirty="0" smtClean="0"/>
              <a:t>Let's do it  recursively.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7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Lexicographic Permutation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90600"/>
            <a:ext cx="891325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938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09600"/>
            <a:ext cx="8229600" cy="5181600"/>
          </a:xfrm>
        </p:spPr>
        <p:txBody>
          <a:bodyPr>
            <a:normAutofit/>
          </a:bodyPr>
          <a:lstStyle/>
          <a:p>
            <a:endParaRPr lang="en-US" sz="800" dirty="0" smtClean="0"/>
          </a:p>
          <a:p>
            <a:r>
              <a:rPr lang="en-US" dirty="0" smtClean="0"/>
              <a:t>Student Questions</a:t>
            </a:r>
          </a:p>
          <a:p>
            <a:endParaRPr lang="en-US" sz="800" b="1" dirty="0" smtClean="0"/>
          </a:p>
          <a:p>
            <a:r>
              <a:rPr lang="en-US" sz="2800" dirty="0" smtClean="0"/>
              <a:t>Finish Topological  Sort</a:t>
            </a:r>
            <a:endParaRPr lang="en-US" sz="2800" dirty="0"/>
          </a:p>
          <a:p>
            <a:r>
              <a:rPr lang="en-US" sz="2800" dirty="0" smtClean="0"/>
              <a:t>Permutation generation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0" y="2650744"/>
            <a:ext cx="8961040" cy="2718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 and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914400"/>
            <a:ext cx="3657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permutation of 0, 1, …, n-1, can we directly find the next permutation in the lexicographic sequence?</a:t>
            </a:r>
          </a:p>
          <a:p>
            <a:r>
              <a:rPr lang="en-US" dirty="0" smtClean="0"/>
              <a:t>Given a permutation of 0..n-1, can we determine its permutation sequence number?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7000" y="914400"/>
          <a:ext cx="4902199" cy="3886194"/>
        </p:xfrm>
        <a:graphic>
          <a:graphicData uri="http://schemas.openxmlformats.org/drawingml/2006/table">
            <a:tbl>
              <a:tblPr/>
              <a:tblGrid>
                <a:gridCol w="870027"/>
                <a:gridCol w="1397633"/>
                <a:gridCol w="408808"/>
                <a:gridCol w="852556"/>
                <a:gridCol w="1373175"/>
              </a:tblGrid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7000" y="5181600"/>
            <a:ext cx="779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n and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can we directly generate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permutation of 0, …, n-1?</a:t>
            </a:r>
          </a:p>
        </p:txBody>
      </p:sp>
    </p:spTree>
    <p:extLst>
      <p:ext uri="{BB962C8B-B14F-4D97-AF65-F5344CB8AC3E}">
        <p14:creationId xmlns:p14="http://schemas.microsoft.com/office/powerpoint/2010/main" val="31249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time (with </a:t>
            </a:r>
            <a:r>
              <a:rPr lang="en-US" dirty="0" smtClean="0"/>
              <a:t>two partners)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Which permutation follows each of these in lexicographic order?</a:t>
            </a:r>
          </a:p>
          <a:p>
            <a:pPr lvl="1"/>
            <a:r>
              <a:rPr lang="en-US" dirty="0" smtClean="0"/>
              <a:t>183647520          471638520</a:t>
            </a:r>
            <a:endParaRPr lang="en-US" dirty="0"/>
          </a:p>
          <a:p>
            <a:pPr lvl="1"/>
            <a:r>
              <a:rPr lang="en-US" dirty="0" smtClean="0"/>
              <a:t>Try to write an algorithm for  generating the next permutation, with only the current permutation as input.</a:t>
            </a:r>
          </a:p>
          <a:p>
            <a:r>
              <a:rPr lang="en-US" dirty="0" smtClean="0"/>
              <a:t>If the lexicographic permutations of the numbers [0, 1, 2, 3, 4, 5] are  numbered starting with 0, what is the number of the permutation 14032?</a:t>
            </a:r>
          </a:p>
          <a:p>
            <a:pPr lvl="1"/>
            <a:r>
              <a:rPr lang="en-US" dirty="0" smtClean="0"/>
              <a:t>General form?  How to calculate efficiency?</a:t>
            </a:r>
          </a:p>
          <a:p>
            <a:r>
              <a:rPr lang="en-US" dirty="0" smtClean="0"/>
              <a:t>In the lexicographic ordering of permutations of [0, 1, 2, 3, 4, 5], which permutation is number 541?</a:t>
            </a:r>
          </a:p>
          <a:p>
            <a:pPr lvl="1"/>
            <a:r>
              <a:rPr lang="en-US" dirty="0" smtClean="0"/>
              <a:t>How to calculate efficiently?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Topologically sort a 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DAG = Directed </a:t>
            </a:r>
            <a:r>
              <a:rPr lang="en-US" dirty="0" err="1" smtClean="0"/>
              <a:t>Aclyclic</a:t>
            </a:r>
            <a:r>
              <a:rPr lang="en-US" dirty="0" smtClean="0"/>
              <a:t> Graph</a:t>
            </a:r>
          </a:p>
          <a:p>
            <a:r>
              <a:rPr lang="en-US" dirty="0" smtClean="0"/>
              <a:t>Linearly order the vertices of the DAG so that for every edge e, e's tail vertex precedes its head vertex in the ordering.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5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609600"/>
          </a:xfrm>
        </p:spPr>
        <p:txBody>
          <a:bodyPr/>
          <a:lstStyle/>
          <a:p>
            <a:r>
              <a:rPr lang="en-US"/>
              <a:t>DFS-based Algorithm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543877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Monotype Sorts" pitchFamily="2" charset="2"/>
              <a:buNone/>
            </a:pPr>
            <a:r>
              <a:rPr lang="en-US" sz="2000" u="sng" dirty="0"/>
              <a:t>DFS-based algorithm for topological sorting</a:t>
            </a:r>
          </a:p>
          <a:p>
            <a:pPr marL="838200" lvl="1" indent="-381000"/>
            <a:r>
              <a:rPr lang="en-US" dirty="0"/>
              <a:t>Perform DFS traversal, noting the order vertices are popped off the traversal stack</a:t>
            </a:r>
          </a:p>
          <a:p>
            <a:pPr marL="838200" lvl="1" indent="-381000"/>
            <a:r>
              <a:rPr lang="en-US" dirty="0" smtClean="0"/>
              <a:t>Reversing </a:t>
            </a:r>
            <a:r>
              <a:rPr lang="en-US" dirty="0"/>
              <a:t>order solves topological sorting problem</a:t>
            </a:r>
          </a:p>
          <a:p>
            <a:pPr marL="838200" lvl="1" indent="-381000"/>
            <a:r>
              <a:rPr lang="en-US" dirty="0"/>
              <a:t>Back edges encountered?</a:t>
            </a:r>
            <a:r>
              <a:rPr lang="en-US" dirty="0">
                <a:ea typeface="Lucida Grande" pitchFamily="84" charset="0"/>
                <a:cs typeface="Lucida Grande" pitchFamily="84" charset="0"/>
              </a:rPr>
              <a:t>→</a:t>
            </a:r>
            <a:r>
              <a:rPr lang="en-US" dirty="0"/>
              <a:t> NOT a dag!</a:t>
            </a:r>
          </a:p>
          <a:p>
            <a:pPr marL="838200" lvl="1" indent="-381000">
              <a:buFontTx/>
              <a:buAutoNum type="arabicPeriod"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 smtClean="0"/>
              <a:t>Efficiency: </a:t>
            </a:r>
            <a:endParaRPr lang="en-US" sz="2000" dirty="0"/>
          </a:p>
        </p:txBody>
      </p:sp>
      <p:sp>
        <p:nvSpPr>
          <p:cNvPr id="377860" name="Oval 4"/>
          <p:cNvSpPr>
            <a:spLocks noChangeArrowheads="1"/>
          </p:cNvSpPr>
          <p:nvPr/>
        </p:nvSpPr>
        <p:spPr bwMode="auto">
          <a:xfrm>
            <a:off x="7620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7861" name="Oval 5"/>
          <p:cNvSpPr>
            <a:spLocks noChangeArrowheads="1"/>
          </p:cNvSpPr>
          <p:nvPr/>
        </p:nvSpPr>
        <p:spPr bwMode="auto">
          <a:xfrm>
            <a:off x="23622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7862" name="Oval 6"/>
          <p:cNvSpPr>
            <a:spLocks noChangeArrowheads="1"/>
          </p:cNvSpPr>
          <p:nvPr/>
        </p:nvSpPr>
        <p:spPr bwMode="auto">
          <a:xfrm>
            <a:off x="7620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7863" name="Oval 7"/>
          <p:cNvSpPr>
            <a:spLocks noChangeArrowheads="1"/>
          </p:cNvSpPr>
          <p:nvPr/>
        </p:nvSpPr>
        <p:spPr bwMode="auto">
          <a:xfrm>
            <a:off x="23622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7864" name="Line 8"/>
          <p:cNvSpPr>
            <a:spLocks noChangeShapeType="1"/>
          </p:cNvSpPr>
          <p:nvPr/>
        </p:nvSpPr>
        <p:spPr bwMode="auto">
          <a:xfrm>
            <a:off x="1295400" y="4343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5" name="Line 9"/>
          <p:cNvSpPr>
            <a:spLocks noChangeShapeType="1"/>
          </p:cNvSpPr>
          <p:nvPr/>
        </p:nvSpPr>
        <p:spPr bwMode="auto">
          <a:xfrm>
            <a:off x="9906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6" name="Line 10"/>
          <p:cNvSpPr>
            <a:spLocks noChangeShapeType="1"/>
          </p:cNvSpPr>
          <p:nvPr/>
        </p:nvSpPr>
        <p:spPr bwMode="auto">
          <a:xfrm>
            <a:off x="12954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7" name="Line 11"/>
          <p:cNvSpPr>
            <a:spLocks noChangeShapeType="1"/>
          </p:cNvSpPr>
          <p:nvPr/>
        </p:nvSpPr>
        <p:spPr bwMode="auto">
          <a:xfrm>
            <a:off x="25908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8" name="Line 12"/>
          <p:cNvSpPr>
            <a:spLocks noChangeShapeType="1"/>
          </p:cNvSpPr>
          <p:nvPr/>
        </p:nvSpPr>
        <p:spPr bwMode="auto">
          <a:xfrm>
            <a:off x="1219200" y="45720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9" name="Text Box 13"/>
          <p:cNvSpPr txBox="1">
            <a:spLocks noChangeArrowheads="1"/>
          </p:cNvSpPr>
          <p:nvPr/>
        </p:nvSpPr>
        <p:spPr bwMode="auto">
          <a:xfrm>
            <a:off x="8223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0" name="Text Box 14"/>
          <p:cNvSpPr txBox="1">
            <a:spLocks noChangeArrowheads="1"/>
          </p:cNvSpPr>
          <p:nvPr/>
        </p:nvSpPr>
        <p:spPr bwMode="auto">
          <a:xfrm>
            <a:off x="16573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1" name="Text Box 15"/>
          <p:cNvSpPr txBox="1">
            <a:spLocks noChangeArrowheads="1"/>
          </p:cNvSpPr>
          <p:nvPr/>
        </p:nvSpPr>
        <p:spPr bwMode="auto">
          <a:xfrm>
            <a:off x="16573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2" name="Text Box 16"/>
          <p:cNvSpPr txBox="1">
            <a:spLocks noChangeArrowheads="1"/>
          </p:cNvSpPr>
          <p:nvPr/>
        </p:nvSpPr>
        <p:spPr bwMode="auto">
          <a:xfrm>
            <a:off x="14287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3" name="Text Box 17"/>
          <p:cNvSpPr txBox="1">
            <a:spLocks noChangeArrowheads="1"/>
          </p:cNvSpPr>
          <p:nvPr/>
        </p:nvSpPr>
        <p:spPr bwMode="auto">
          <a:xfrm>
            <a:off x="26479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4" name="Oval 18"/>
          <p:cNvSpPr>
            <a:spLocks noChangeArrowheads="1"/>
          </p:cNvSpPr>
          <p:nvPr/>
        </p:nvSpPr>
        <p:spPr bwMode="auto">
          <a:xfrm>
            <a:off x="40386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7875" name="Oval 19"/>
          <p:cNvSpPr>
            <a:spLocks noChangeArrowheads="1"/>
          </p:cNvSpPr>
          <p:nvPr/>
        </p:nvSpPr>
        <p:spPr bwMode="auto">
          <a:xfrm>
            <a:off x="56388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7876" name="Oval 20"/>
          <p:cNvSpPr>
            <a:spLocks noChangeArrowheads="1"/>
          </p:cNvSpPr>
          <p:nvPr/>
        </p:nvSpPr>
        <p:spPr bwMode="auto">
          <a:xfrm>
            <a:off x="40386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7877" name="Oval 21"/>
          <p:cNvSpPr>
            <a:spLocks noChangeArrowheads="1"/>
          </p:cNvSpPr>
          <p:nvPr/>
        </p:nvSpPr>
        <p:spPr bwMode="auto">
          <a:xfrm>
            <a:off x="56388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7878" name="Line 22"/>
          <p:cNvSpPr>
            <a:spLocks noChangeShapeType="1"/>
          </p:cNvSpPr>
          <p:nvPr/>
        </p:nvSpPr>
        <p:spPr bwMode="auto">
          <a:xfrm>
            <a:off x="42672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79" name="Line 23"/>
          <p:cNvSpPr>
            <a:spLocks noChangeShapeType="1"/>
          </p:cNvSpPr>
          <p:nvPr/>
        </p:nvSpPr>
        <p:spPr bwMode="auto">
          <a:xfrm>
            <a:off x="45720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0" name="Line 24"/>
          <p:cNvSpPr>
            <a:spLocks noChangeShapeType="1"/>
          </p:cNvSpPr>
          <p:nvPr/>
        </p:nvSpPr>
        <p:spPr bwMode="auto">
          <a:xfrm>
            <a:off x="58674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1" name="Line 25"/>
          <p:cNvSpPr>
            <a:spLocks noChangeShapeType="1"/>
          </p:cNvSpPr>
          <p:nvPr/>
        </p:nvSpPr>
        <p:spPr bwMode="auto">
          <a:xfrm flipV="1">
            <a:off x="4572000" y="44196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2" name="Text Box 26"/>
          <p:cNvSpPr txBox="1">
            <a:spLocks noChangeArrowheads="1"/>
          </p:cNvSpPr>
          <p:nvPr/>
        </p:nvSpPr>
        <p:spPr bwMode="auto">
          <a:xfrm>
            <a:off x="40989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3" name="Text Box 27"/>
          <p:cNvSpPr txBox="1">
            <a:spLocks noChangeArrowheads="1"/>
          </p:cNvSpPr>
          <p:nvPr/>
        </p:nvSpPr>
        <p:spPr bwMode="auto">
          <a:xfrm>
            <a:off x="49339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4" name="Text Box 28"/>
          <p:cNvSpPr txBox="1">
            <a:spLocks noChangeArrowheads="1"/>
          </p:cNvSpPr>
          <p:nvPr/>
        </p:nvSpPr>
        <p:spPr bwMode="auto">
          <a:xfrm>
            <a:off x="49339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5" name="Text Box 29"/>
          <p:cNvSpPr txBox="1">
            <a:spLocks noChangeArrowheads="1"/>
          </p:cNvSpPr>
          <p:nvPr/>
        </p:nvSpPr>
        <p:spPr bwMode="auto">
          <a:xfrm>
            <a:off x="47053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6" name="Text Box 30"/>
          <p:cNvSpPr txBox="1">
            <a:spLocks noChangeArrowheads="1"/>
          </p:cNvSpPr>
          <p:nvPr/>
        </p:nvSpPr>
        <p:spPr bwMode="auto">
          <a:xfrm>
            <a:off x="51625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7" name="Text Box 31"/>
          <p:cNvSpPr txBox="1">
            <a:spLocks noChangeArrowheads="1"/>
          </p:cNvSpPr>
          <p:nvPr/>
        </p:nvSpPr>
        <p:spPr bwMode="auto">
          <a:xfrm>
            <a:off x="59245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8" name="Line 32"/>
          <p:cNvSpPr>
            <a:spLocks noChangeShapeType="1"/>
          </p:cNvSpPr>
          <p:nvPr/>
        </p:nvSpPr>
        <p:spPr bwMode="auto">
          <a:xfrm>
            <a:off x="2895600" y="44958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7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8438"/>
            <a:ext cx="8382000" cy="685800"/>
          </a:xfrm>
        </p:spPr>
        <p:txBody>
          <a:bodyPr/>
          <a:lstStyle/>
          <a:p>
            <a:r>
              <a:rPr lang="en-US"/>
              <a:t>Source Removal Algorithm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610600" cy="5486400"/>
          </a:xfrm>
        </p:spPr>
        <p:txBody>
          <a:bodyPr>
            <a:normAutofit fontScale="92500" lnSpcReduction="10000"/>
          </a:bodyPr>
          <a:lstStyle/>
          <a:p>
            <a:pPr marL="577850" lvl="1" indent="-120650">
              <a:buFontTx/>
              <a:buNone/>
            </a:pPr>
            <a:r>
              <a:rPr lang="en-US" dirty="0" smtClean="0"/>
              <a:t> </a:t>
            </a:r>
            <a:r>
              <a:rPr lang="en-US" dirty="0"/>
              <a:t>Repeatedly identify and remove a </a:t>
            </a:r>
            <a:r>
              <a:rPr lang="en-US" i="1" dirty="0"/>
              <a:t>source</a:t>
            </a:r>
            <a:r>
              <a:rPr lang="en-US" dirty="0"/>
              <a:t> (a vertex with no incoming edges) and all the edges incident to it until either no vertex is left (problem is solved) or there is no source among remaining vertices (not a dag)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endParaRPr lang="en-US" sz="2000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b="1" dirty="0"/>
              <a:t>Efficiency:</a:t>
            </a:r>
            <a:r>
              <a:rPr lang="en-US" sz="2000" dirty="0"/>
              <a:t> same as efficiency of the DFS-based algorithm</a:t>
            </a:r>
          </a:p>
        </p:txBody>
      </p:sp>
      <p:sp>
        <p:nvSpPr>
          <p:cNvPr id="378884" name="Oval 4"/>
          <p:cNvSpPr>
            <a:spLocks noChangeArrowheads="1"/>
          </p:cNvSpPr>
          <p:nvPr/>
        </p:nvSpPr>
        <p:spPr bwMode="auto">
          <a:xfrm>
            <a:off x="6096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8885" name="Oval 5"/>
          <p:cNvSpPr>
            <a:spLocks noChangeArrowheads="1"/>
          </p:cNvSpPr>
          <p:nvPr/>
        </p:nvSpPr>
        <p:spPr bwMode="auto">
          <a:xfrm>
            <a:off x="22098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8886" name="Oval 6"/>
          <p:cNvSpPr>
            <a:spLocks noChangeArrowheads="1"/>
          </p:cNvSpPr>
          <p:nvPr/>
        </p:nvSpPr>
        <p:spPr bwMode="auto">
          <a:xfrm>
            <a:off x="6096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8887" name="Oval 7"/>
          <p:cNvSpPr>
            <a:spLocks noChangeArrowheads="1"/>
          </p:cNvSpPr>
          <p:nvPr/>
        </p:nvSpPr>
        <p:spPr bwMode="auto">
          <a:xfrm>
            <a:off x="22098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8888" name="Line 8"/>
          <p:cNvSpPr>
            <a:spLocks noChangeShapeType="1"/>
          </p:cNvSpPr>
          <p:nvPr/>
        </p:nvSpPr>
        <p:spPr bwMode="auto">
          <a:xfrm>
            <a:off x="1143000" y="38862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89" name="Line 9"/>
          <p:cNvSpPr>
            <a:spLocks noChangeShapeType="1"/>
          </p:cNvSpPr>
          <p:nvPr/>
        </p:nvSpPr>
        <p:spPr bwMode="auto">
          <a:xfrm>
            <a:off x="8382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0" name="Line 10"/>
          <p:cNvSpPr>
            <a:spLocks noChangeShapeType="1"/>
          </p:cNvSpPr>
          <p:nvPr/>
        </p:nvSpPr>
        <p:spPr bwMode="auto">
          <a:xfrm>
            <a:off x="11430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1" name="Line 11"/>
          <p:cNvSpPr>
            <a:spLocks noChangeShapeType="1"/>
          </p:cNvSpPr>
          <p:nvPr/>
        </p:nvSpPr>
        <p:spPr bwMode="auto">
          <a:xfrm>
            <a:off x="24384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2" name="Line 12"/>
          <p:cNvSpPr>
            <a:spLocks noChangeShapeType="1"/>
          </p:cNvSpPr>
          <p:nvPr/>
        </p:nvSpPr>
        <p:spPr bwMode="auto">
          <a:xfrm>
            <a:off x="1066800" y="41148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68580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15049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5" name="Text Box 15"/>
          <p:cNvSpPr txBox="1">
            <a:spLocks noChangeArrowheads="1"/>
          </p:cNvSpPr>
          <p:nvPr/>
        </p:nvSpPr>
        <p:spPr bwMode="auto">
          <a:xfrm>
            <a:off x="15049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6" name="Text Box 16"/>
          <p:cNvSpPr txBox="1">
            <a:spLocks noChangeArrowheads="1"/>
          </p:cNvSpPr>
          <p:nvPr/>
        </p:nvSpPr>
        <p:spPr bwMode="auto">
          <a:xfrm>
            <a:off x="12763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7" name="Text Box 17"/>
          <p:cNvSpPr txBox="1">
            <a:spLocks noChangeArrowheads="1"/>
          </p:cNvSpPr>
          <p:nvPr/>
        </p:nvSpPr>
        <p:spPr bwMode="auto">
          <a:xfrm>
            <a:off x="24955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8" name="Oval 18"/>
          <p:cNvSpPr>
            <a:spLocks noChangeArrowheads="1"/>
          </p:cNvSpPr>
          <p:nvPr/>
        </p:nvSpPr>
        <p:spPr bwMode="auto">
          <a:xfrm>
            <a:off x="38862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8899" name="Oval 19"/>
          <p:cNvSpPr>
            <a:spLocks noChangeArrowheads="1"/>
          </p:cNvSpPr>
          <p:nvPr/>
        </p:nvSpPr>
        <p:spPr bwMode="auto">
          <a:xfrm>
            <a:off x="54864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8900" name="Oval 20"/>
          <p:cNvSpPr>
            <a:spLocks noChangeArrowheads="1"/>
          </p:cNvSpPr>
          <p:nvPr/>
        </p:nvSpPr>
        <p:spPr bwMode="auto">
          <a:xfrm>
            <a:off x="38862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8901" name="Oval 21"/>
          <p:cNvSpPr>
            <a:spLocks noChangeArrowheads="1"/>
          </p:cNvSpPr>
          <p:nvPr/>
        </p:nvSpPr>
        <p:spPr bwMode="auto">
          <a:xfrm>
            <a:off x="54864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8902" name="Line 22"/>
          <p:cNvSpPr>
            <a:spLocks noChangeShapeType="1"/>
          </p:cNvSpPr>
          <p:nvPr/>
        </p:nvSpPr>
        <p:spPr bwMode="auto">
          <a:xfrm>
            <a:off x="41148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3" name="Line 23"/>
          <p:cNvSpPr>
            <a:spLocks noChangeShapeType="1"/>
          </p:cNvSpPr>
          <p:nvPr/>
        </p:nvSpPr>
        <p:spPr bwMode="auto">
          <a:xfrm>
            <a:off x="44196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4" name="Line 24"/>
          <p:cNvSpPr>
            <a:spLocks noChangeShapeType="1"/>
          </p:cNvSpPr>
          <p:nvPr/>
        </p:nvSpPr>
        <p:spPr bwMode="auto">
          <a:xfrm>
            <a:off x="57150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5" name="Line 25"/>
          <p:cNvSpPr>
            <a:spLocks noChangeShapeType="1"/>
          </p:cNvSpPr>
          <p:nvPr/>
        </p:nvSpPr>
        <p:spPr bwMode="auto">
          <a:xfrm flipV="1">
            <a:off x="4419600" y="3962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6" name="Text Box 26"/>
          <p:cNvSpPr txBox="1">
            <a:spLocks noChangeArrowheads="1"/>
          </p:cNvSpPr>
          <p:nvPr/>
        </p:nvSpPr>
        <p:spPr bwMode="auto">
          <a:xfrm>
            <a:off x="3946525" y="43815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7" name="Text Box 27"/>
          <p:cNvSpPr txBox="1">
            <a:spLocks noChangeArrowheads="1"/>
          </p:cNvSpPr>
          <p:nvPr/>
        </p:nvSpPr>
        <p:spPr bwMode="auto">
          <a:xfrm>
            <a:off x="47815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8" name="Text Box 28"/>
          <p:cNvSpPr txBox="1">
            <a:spLocks noChangeArrowheads="1"/>
          </p:cNvSpPr>
          <p:nvPr/>
        </p:nvSpPr>
        <p:spPr bwMode="auto">
          <a:xfrm>
            <a:off x="47815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9" name="Text Box 29"/>
          <p:cNvSpPr txBox="1">
            <a:spLocks noChangeArrowheads="1"/>
          </p:cNvSpPr>
          <p:nvPr/>
        </p:nvSpPr>
        <p:spPr bwMode="auto">
          <a:xfrm>
            <a:off x="45529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0" name="Text Box 30"/>
          <p:cNvSpPr txBox="1">
            <a:spLocks noChangeArrowheads="1"/>
          </p:cNvSpPr>
          <p:nvPr/>
        </p:nvSpPr>
        <p:spPr bwMode="auto">
          <a:xfrm>
            <a:off x="50101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1" name="Text Box 31"/>
          <p:cNvSpPr txBox="1">
            <a:spLocks noChangeArrowheads="1"/>
          </p:cNvSpPr>
          <p:nvPr/>
        </p:nvSpPr>
        <p:spPr bwMode="auto">
          <a:xfrm>
            <a:off x="57721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2" name="Line 32"/>
          <p:cNvSpPr>
            <a:spLocks noChangeShapeType="1"/>
          </p:cNvSpPr>
          <p:nvPr/>
        </p:nvSpPr>
        <p:spPr bwMode="auto">
          <a:xfrm>
            <a:off x="2743200" y="40386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4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Spreadsheet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allowable order of computation of the cells' values?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362200"/>
            <a:ext cx="68580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0267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Cycles cause a problem!</a:t>
            </a:r>
          </a:p>
        </p:txBody>
      </p:sp>
      <p:pic>
        <p:nvPicPr>
          <p:cNvPr id="922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8839200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7147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Permutations</a:t>
            </a:r>
            <a:br>
              <a:rPr lang="en-US" sz="2400" b="1" dirty="0" smtClean="0"/>
            </a:br>
            <a:r>
              <a:rPr lang="en-US" sz="2400" b="1" dirty="0" smtClean="0"/>
              <a:t>Subsets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960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Generation of permutations, combinations, subsets.</a:t>
            </a:r>
          </a:p>
          <a:p>
            <a:r>
              <a:rPr lang="en-US" dirty="0" smtClean="0"/>
              <a:t>This is a big topic in CS</a:t>
            </a:r>
          </a:p>
          <a:p>
            <a:r>
              <a:rPr lang="en-US" dirty="0" smtClean="0"/>
              <a:t>We will just scratch the surface of this subject.</a:t>
            </a:r>
          </a:p>
          <a:p>
            <a:pPr lvl="1"/>
            <a:r>
              <a:rPr lang="en-US" dirty="0" smtClean="0"/>
              <a:t>Permutations of a list of elements (no duplicates)</a:t>
            </a:r>
          </a:p>
          <a:p>
            <a:pPr lvl="1"/>
            <a:r>
              <a:rPr lang="en-US" dirty="0" smtClean="0"/>
              <a:t>Subsets of a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1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20024</TotalTime>
  <Words>1122</Words>
  <Application>Microsoft Office PowerPoint</Application>
  <PresentationFormat>On-screen Show (4:3)</PresentationFormat>
  <Paragraphs>224</Paragraphs>
  <Slides>21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Courier New</vt:lpstr>
      <vt:lpstr>Lucida Grande</vt:lpstr>
      <vt:lpstr>Monotype Sorts</vt:lpstr>
      <vt:lpstr>Symbol</vt:lpstr>
      <vt:lpstr>Default Design</vt:lpstr>
      <vt:lpstr>Equation</vt:lpstr>
      <vt:lpstr>PowerPoint Presentation</vt:lpstr>
      <vt:lpstr>MA/CSSE 473 Day 13</vt:lpstr>
      <vt:lpstr>Recap: Topologically sort a DAG</vt:lpstr>
      <vt:lpstr>DFS-based Algorithm</vt:lpstr>
      <vt:lpstr>Source Removal Algorithm</vt:lpstr>
      <vt:lpstr>Application: Spreadsheet program</vt:lpstr>
      <vt:lpstr>Cycles cause a problem!</vt:lpstr>
      <vt:lpstr>Combinatorial object Generation</vt:lpstr>
      <vt:lpstr>Combinatorial Object Generation</vt:lpstr>
      <vt:lpstr>Permutations</vt:lpstr>
      <vt:lpstr>First approach we might think of</vt:lpstr>
      <vt:lpstr>Example</vt:lpstr>
      <vt:lpstr>Johnson-Trotter Approach</vt:lpstr>
      <vt:lpstr>Johnson-Trotter Approach</vt:lpstr>
      <vt:lpstr>Johnson-Trotter Driver</vt:lpstr>
      <vt:lpstr>Johnson-Trotter background code</vt:lpstr>
      <vt:lpstr>Johnson-Trotter major methods</vt:lpstr>
      <vt:lpstr>Lexicographic Permutation Generation</vt:lpstr>
      <vt:lpstr>Lexicographic Permutation Code</vt:lpstr>
      <vt:lpstr>Permutations and order</vt:lpstr>
      <vt:lpstr>Discovery time (with two partners)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643</cp:revision>
  <dcterms:modified xsi:type="dcterms:W3CDTF">2016-12-19T01:37:18Z</dcterms:modified>
</cp:coreProperties>
</file>