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86" r:id="rId3"/>
    <p:sldId id="311" r:id="rId4"/>
    <p:sldId id="312" r:id="rId5"/>
    <p:sldId id="313" r:id="rId6"/>
    <p:sldId id="314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8" r:id="rId29"/>
    <p:sldId id="309" r:id="rId30"/>
    <p:sldId id="310" r:id="rId3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DF7"/>
    <a:srgbClr val="800040"/>
    <a:srgbClr val="FF008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987" autoAdjust="0"/>
    <p:restoredTop sz="67222" autoAdjust="0"/>
  </p:normalViewPr>
  <p:slideViewPr>
    <p:cSldViewPr snapToObjects="1">
      <p:cViewPr varScale="1">
        <p:scale>
          <a:sx n="65" d="100"/>
          <a:sy n="65" d="100"/>
        </p:scale>
        <p:origin x="600" y="66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2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2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43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9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9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680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8801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1EA210-8024-49C2-915B-7D49EE339993}" type="slidenum">
              <a:rPr lang="en-US"/>
              <a:pPr/>
              <a:t>10</a:t>
            </a:fld>
            <a:endParaRPr lang="en-US"/>
          </a:p>
        </p:txBody>
      </p:sp>
      <p:sp>
        <p:nvSpPr>
          <p:cNvPr id="425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1305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E98CC6-9C64-449A-BEF0-E2966C0CA7BE}" type="slidenum">
              <a:rPr lang="en-US"/>
              <a:pPr/>
              <a:t>11</a:t>
            </a:fld>
            <a:endParaRPr lang="en-US"/>
          </a:p>
        </p:txBody>
      </p:sp>
      <p:sp>
        <p:nvSpPr>
          <p:cNvPr id="428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</a:t>
            </a:r>
            <a:r>
              <a:rPr lang="en-US" baseline="0" dirty="0" smtClean="0"/>
              <a:t> a connected graph, an articulation point is a vertex whose removal would result in a disconnected graph.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2391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47DAE6-F57F-469B-A6C0-318A162E0914}" type="slidenum">
              <a:rPr lang="en-US"/>
              <a:pPr/>
              <a:t>12</a:t>
            </a:fld>
            <a:endParaRPr lang="en-US"/>
          </a:p>
        </p:txBody>
      </p:sp>
      <p:sp>
        <p:nvSpPr>
          <p:cNvPr id="427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1366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4AC00C-C08C-458F-B16F-51B40C6BC4B3}" type="slidenum">
              <a:rPr lang="en-US"/>
              <a:pPr/>
              <a:t>13</a:t>
            </a:fld>
            <a:endParaRPr lang="en-US"/>
          </a:p>
        </p:txBody>
      </p:sp>
      <p:sp>
        <p:nvSpPr>
          <p:cNvPr id="335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Traversal using alphabetical order of vertices. Work through this example in </a:t>
            </a:r>
            <a:r>
              <a:rPr lang="en-US" dirty="0" smtClean="0"/>
              <a:t>detail, showing </a:t>
            </a:r>
            <a:r>
              <a:rPr lang="en-US" dirty="0"/>
              <a:t>the traversal by highlighting edges on the graph and showing how the stack</a:t>
            </a:r>
          </a:p>
          <a:p>
            <a:r>
              <a:rPr lang="en-US" dirty="0"/>
              <a:t>evolves</a:t>
            </a:r>
            <a:r>
              <a:rPr lang="en-US" dirty="0" smtClean="0"/>
              <a:t>:   </a:t>
            </a:r>
            <a:endParaRPr lang="en-US" dirty="0"/>
          </a:p>
          <a:p>
            <a:r>
              <a:rPr lang="en-US" dirty="0"/>
              <a:t>                        8 h 3</a:t>
            </a:r>
          </a:p>
          <a:p>
            <a:r>
              <a:rPr lang="en-US" dirty="0"/>
              <a:t>                        7 d 4                  stack shown growing upwards</a:t>
            </a:r>
          </a:p>
          <a:p>
            <a:r>
              <a:rPr lang="en-US" dirty="0"/>
              <a:t>         4 e 1       6 c 5                  number on left is order that vertex was pushed onto stack</a:t>
            </a:r>
          </a:p>
          <a:p>
            <a:r>
              <a:rPr lang="en-US" dirty="0"/>
              <a:t>         3 f 2        5 g 6                  number on right is order that vertex was popped from stack</a:t>
            </a:r>
          </a:p>
          <a:p>
            <a:r>
              <a:rPr lang="en-US" dirty="0"/>
              <a:t>         2 b 7                                overlap is because after e, f are popped off stack, g and c</a:t>
            </a:r>
          </a:p>
          <a:p>
            <a:r>
              <a:rPr lang="en-US" dirty="0"/>
              <a:t>         1 a 8                                  are pushed onto stack in their former locations.</a:t>
            </a:r>
          </a:p>
          <a:p>
            <a:endParaRPr lang="en-US" dirty="0"/>
          </a:p>
          <a:p>
            <a:r>
              <a:rPr lang="en-US" dirty="0"/>
              <a:t>order pushed onto stack: a b f e g c d h</a:t>
            </a:r>
          </a:p>
          <a:p>
            <a:r>
              <a:rPr lang="en-US" dirty="0"/>
              <a:t>order popped from stack: e f h d c g b a</a:t>
            </a:r>
          </a:p>
          <a:p>
            <a:endParaRPr lang="en-US" dirty="0"/>
          </a:p>
          <a:p>
            <a:r>
              <a:rPr lang="en-US" dirty="0"/>
              <a:t>* show </a:t>
            </a:r>
            <a:r>
              <a:rPr lang="en-US" dirty="0" err="1"/>
              <a:t>dfs</a:t>
            </a:r>
            <a:r>
              <a:rPr lang="en-US" dirty="0"/>
              <a:t> tree as it gets constructed, back edges</a:t>
            </a:r>
          </a:p>
        </p:txBody>
      </p:sp>
    </p:spTree>
    <p:extLst>
      <p:ext uri="{BB962C8B-B14F-4D97-AF65-F5344CB8AC3E}">
        <p14:creationId xmlns:p14="http://schemas.microsoft.com/office/powerpoint/2010/main" val="2938785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E98CC6-9C64-449A-BEF0-E2966C0CA7BE}" type="slidenum">
              <a:rPr lang="en-US"/>
              <a:pPr/>
              <a:t>14</a:t>
            </a:fld>
            <a:endParaRPr lang="en-US"/>
          </a:p>
        </p:txBody>
      </p:sp>
      <p:sp>
        <p:nvSpPr>
          <p:cNvPr id="428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that</a:t>
            </a:r>
            <a:r>
              <a:rPr lang="en-US" baseline="0" dirty="0" smtClean="0"/>
              <a:t> if the graph is a binary tree and we start at the root, these two orders are preorder/postorder and </a:t>
            </a:r>
            <a:r>
              <a:rPr lang="en-US" baseline="0" dirty="0" err="1" smtClean="0"/>
              <a:t>levelorder</a:t>
            </a:r>
            <a:r>
              <a:rPr lang="en-US" baseline="0" dirty="0" smtClean="0"/>
              <a:t> traversals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4531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A97170-8258-434F-AF66-7607A5E5A54A}" type="slidenum">
              <a:rPr lang="en-US"/>
              <a:pPr/>
              <a:t>15</a:t>
            </a:fld>
            <a:endParaRPr lang="en-US"/>
          </a:p>
        </p:txBody>
      </p:sp>
      <p:sp>
        <p:nvSpPr>
          <p:cNvPr id="430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4126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E12217-AA81-4F37-B9EC-AF06E5DEF201}" type="slidenum">
              <a:rPr lang="en-US"/>
              <a:pPr/>
              <a:t>16</a:t>
            </a:fld>
            <a:endParaRPr lang="en-US"/>
          </a:p>
        </p:txBody>
      </p:sp>
      <p:sp>
        <p:nvSpPr>
          <p:cNvPr id="431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899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B8E66B-B19B-4FE8-B005-C716E5A4328D}" type="slidenum">
              <a:rPr lang="en-US"/>
              <a:pPr/>
              <a:t>17</a:t>
            </a:fld>
            <a:endParaRPr lang="en-US"/>
          </a:p>
        </p:txBody>
      </p:sp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0436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923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351159-A15D-46FC-A21D-7B1C80D186D3}" type="slidenum">
              <a:rPr lang="en-US"/>
              <a:pPr/>
              <a:t>20</a:t>
            </a:fld>
            <a:endParaRPr lang="en-US"/>
          </a:p>
        </p:txBody>
      </p:sp>
      <p:sp>
        <p:nvSpPr>
          <p:cNvPr id="43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021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7903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6C2873-D4DF-4C7C-B981-B18C970A001B}" type="slidenum">
              <a:rPr lang="en-US"/>
              <a:pPr/>
              <a:t>21</a:t>
            </a:fld>
            <a:endParaRPr lang="en-US"/>
          </a:p>
        </p:txBody>
      </p:sp>
      <p:sp>
        <p:nvSpPr>
          <p:cNvPr id="434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 a possible</a:t>
            </a:r>
            <a:r>
              <a:rPr lang="en-US" baseline="0" dirty="0" smtClean="0"/>
              <a:t> sort order by hand.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9588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1C80F8-1D1A-40A2-AF58-6D7CC5176E78}" type="slidenum">
              <a:rPr lang="en-US"/>
              <a:pPr/>
              <a:t>22</a:t>
            </a:fld>
            <a:endParaRPr lang="en-US"/>
          </a:p>
        </p:txBody>
      </p:sp>
      <p:sp>
        <p:nvSpPr>
          <p:cNvPr id="435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Efficiency is the same as DFS algorithm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3958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30764C-548B-419A-A678-E98EE9706853}" type="slidenum">
              <a:rPr lang="en-US"/>
              <a:pPr/>
              <a:t>23</a:t>
            </a:fld>
            <a:endParaRPr lang="en-US"/>
          </a:p>
        </p:txBody>
      </p:sp>
      <p:sp>
        <p:nvSpPr>
          <p:cNvPr id="436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4815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Draw, or at least start a dependency graph.</a:t>
            </a:r>
          </a:p>
          <a:p>
            <a:r>
              <a:rPr lang="en-US" dirty="0" smtClean="0"/>
              <a:t>An edge from each cell to cells that directly depend</a:t>
            </a:r>
            <a:r>
              <a:rPr lang="en-US" baseline="0" dirty="0" smtClean="0"/>
              <a:t> on it.</a:t>
            </a:r>
          </a:p>
          <a:p>
            <a:r>
              <a:rPr lang="en-US" baseline="0" dirty="0" smtClean="0"/>
              <a:t>Go down the columns, from left to right, </a:t>
            </a:r>
          </a:p>
          <a:p>
            <a:r>
              <a:rPr lang="en-US" baseline="0" dirty="0" smtClean="0"/>
              <a:t>Stop after B3.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7888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95DA3F-7433-41C1-A03D-B504E493B6C0}" type="slidenum">
              <a:rPr lang="en-US"/>
              <a:pPr/>
              <a:t>25</a:t>
            </a:fld>
            <a:endParaRPr lang="en-US"/>
          </a:p>
        </p:txBody>
      </p:sp>
      <p:sp>
        <p:nvSpPr>
          <p:cNvPr id="92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63604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Evidence: The book I received in 2008</a:t>
            </a:r>
          </a:p>
          <a:p>
            <a:pPr lvl="1"/>
            <a:r>
              <a:rPr lang="en-US" i="1" dirty="0" smtClean="0"/>
              <a:t>The Art of Computer Programming, Volume 4, Fascicle 2</a:t>
            </a:r>
          </a:p>
          <a:p>
            <a:pPr lvl="1"/>
            <a:r>
              <a:rPr lang="en-US" i="1" dirty="0" smtClean="0"/>
              <a:t>Generating All Tuples and Permutations</a:t>
            </a:r>
          </a:p>
          <a:p>
            <a:pPr lvl="1"/>
            <a:r>
              <a:rPr lang="en-US" i="1" dirty="0" smtClean="0"/>
              <a:t>127 pages of very small print.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92638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0246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30361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431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Exploit the relationship between the solution to a given</a:t>
            </a:r>
            <a:r>
              <a:rPr lang="en-US" baseline="0" dirty="0" smtClean="0"/>
              <a:t> instance of a problem and a solution to a smaller instance of the same problem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612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"Known" as in "students should already know Euclid"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580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Take a phone book to class.    Ask a</a:t>
            </a:r>
            <a:r>
              <a:rPr lang="en-US" baseline="0" dirty="0" smtClean="0"/>
              <a:t> student to the number for ABC Bail Bonds.   Then ask them to tell me who has the number 812-299-3937   (It is Dr. Steven Black)</a:t>
            </a:r>
          </a:p>
          <a:p>
            <a:endParaRPr lang="en-US" baseline="0" dirty="0" smtClean="0"/>
          </a:p>
          <a:p>
            <a:r>
              <a:rPr lang="en-US" baseline="0" dirty="0" smtClean="0"/>
              <a:t>Make the point of how much of a difference sorting makes.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 you are looking me up in the phone book, using binary search, you would start in the middle.  It would take several probes to get near me.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0257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N is a billion, how big are </a:t>
            </a:r>
            <a:r>
              <a:rPr lang="en-US" dirty="0" err="1" smtClean="0"/>
              <a:t>lg</a:t>
            </a:r>
            <a:r>
              <a:rPr lang="en-US" dirty="0" smtClean="0"/>
              <a:t> n, </a:t>
            </a:r>
            <a:r>
              <a:rPr lang="en-US" dirty="0" err="1" smtClean="0"/>
              <a:t>lg</a:t>
            </a:r>
            <a:r>
              <a:rPr lang="en-US" dirty="0" smtClean="0"/>
              <a:t> </a:t>
            </a:r>
            <a:r>
              <a:rPr lang="en-US" dirty="0" err="1" smtClean="0"/>
              <a:t>lg</a:t>
            </a:r>
            <a:r>
              <a:rPr lang="en-US" dirty="0" smtClean="0"/>
              <a:t> N?  (30, 5)</a:t>
            </a:r>
          </a:p>
          <a:p>
            <a:endParaRPr lang="en-US" dirty="0" smtClean="0"/>
          </a:p>
          <a:p>
            <a:r>
              <a:rPr lang="en-US" dirty="0" smtClean="0"/>
              <a:t>A lot of overhead in doing the calculations of where to probe, so we would only use this if the array is HUGE, or if each comparison takes a long time.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Note how many current profs</a:t>
            </a:r>
            <a:r>
              <a:rPr lang="en-US" baseline="0" dirty="0" smtClean="0"/>
              <a:t> are A-D, L-M, R=T (all but one)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29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6093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BAB26A-0141-4D3A-A66E-30C5503E39DD}" type="slidenum">
              <a:rPr lang="en-US"/>
              <a:pPr/>
              <a:t>8</a:t>
            </a:fld>
            <a:endParaRPr lang="en-US"/>
          </a:p>
        </p:txBody>
      </p:sp>
      <p:sp>
        <p:nvSpPr>
          <p:cNvPr id="42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4220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49760D-58CC-4ED7-A010-1FF20E5FEE45}" type="slidenum">
              <a:rPr lang="en-US"/>
              <a:pPr/>
              <a:t>9</a:t>
            </a:fld>
            <a:endParaRPr lang="en-US"/>
          </a:p>
        </p:txBody>
      </p:sp>
      <p:sp>
        <p:nvSpPr>
          <p:cNvPr id="42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051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12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069527"/>
            <a:ext cx="37338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Interpolation Search </a:t>
            </a:r>
          </a:p>
          <a:p>
            <a:endParaRPr lang="en-US" sz="2800" b="1" dirty="0"/>
          </a:p>
          <a:p>
            <a:r>
              <a:rPr lang="en-US" sz="2800" b="1" dirty="0" smtClean="0"/>
              <a:t>Insertion Sort </a:t>
            </a:r>
            <a:br>
              <a:rPr lang="en-US" sz="2800" b="1" dirty="0" smtClean="0"/>
            </a:br>
            <a:r>
              <a:rPr lang="en-US" sz="2800" b="1" dirty="0" smtClean="0"/>
              <a:t>quick review</a:t>
            </a:r>
          </a:p>
          <a:p>
            <a:endParaRPr lang="en-US" sz="2800" b="1" dirty="0"/>
          </a:p>
          <a:p>
            <a:r>
              <a:rPr lang="en-US" sz="2800" b="1" dirty="0" smtClean="0"/>
              <a:t>DFS, BFS</a:t>
            </a:r>
            <a:endParaRPr lang="en-US" sz="2800" b="1" dirty="0"/>
          </a:p>
          <a:p>
            <a:endParaRPr lang="en-US" sz="2800" b="1" dirty="0" smtClean="0"/>
          </a:p>
          <a:p>
            <a:r>
              <a:rPr lang="en-US" sz="2800" b="1" dirty="0" smtClean="0"/>
              <a:t>Topological Sort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Depth-First Search (DFS) 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534400" cy="5867400"/>
          </a:xfrm>
        </p:spPr>
        <p:txBody>
          <a:bodyPr>
            <a:normAutofit fontScale="92500"/>
          </a:bodyPr>
          <a:lstStyle/>
          <a:p>
            <a:pPr marL="0" indent="0"/>
            <a:r>
              <a:rPr lang="en-US" dirty="0"/>
              <a:t> Visits </a:t>
            </a:r>
            <a:r>
              <a:rPr lang="en-US" dirty="0" smtClean="0"/>
              <a:t>a graph’s </a:t>
            </a:r>
            <a:r>
              <a:rPr lang="en-US" dirty="0"/>
              <a:t>vertices by always moving away from </a:t>
            </a:r>
            <a:r>
              <a:rPr lang="en-US" dirty="0" smtClean="0"/>
              <a:t>last visited </a:t>
            </a:r>
            <a:r>
              <a:rPr lang="en-US" dirty="0"/>
              <a:t>vertex to unvisited one, backtracks if no </a:t>
            </a:r>
            <a:r>
              <a:rPr lang="en-US" dirty="0" smtClean="0"/>
              <a:t>adjacent </a:t>
            </a:r>
            <a:r>
              <a:rPr lang="en-US" dirty="0"/>
              <a:t>unvisited vertex is </a:t>
            </a:r>
            <a:r>
              <a:rPr lang="en-US" dirty="0" smtClean="0"/>
              <a:t>available</a:t>
            </a:r>
          </a:p>
          <a:p>
            <a:pPr marL="0" indent="0">
              <a:spcBef>
                <a:spcPts val="0"/>
              </a:spcBef>
            </a:pPr>
            <a:r>
              <a:rPr lang="en-US" dirty="0" smtClean="0"/>
              <a:t>  Uses a stack</a:t>
            </a:r>
          </a:p>
          <a:p>
            <a:pPr marL="623888" lvl="1" indent="-276225"/>
            <a:r>
              <a:rPr lang="en-US" sz="2400" dirty="0" smtClean="0"/>
              <a:t>a </a:t>
            </a:r>
            <a:r>
              <a:rPr lang="en-US" sz="2400" dirty="0"/>
              <a:t>vertex is pushed onto the stack when it’s reached for the first time</a:t>
            </a:r>
          </a:p>
          <a:p>
            <a:pPr marL="623888" lvl="1" indent="-276225"/>
            <a:r>
              <a:rPr lang="en-US" sz="2400" dirty="0"/>
              <a:t>a vertex is popped off the stack when it becomes a dead end, i.e., when there </a:t>
            </a:r>
            <a:r>
              <a:rPr lang="en-US" sz="2400" dirty="0" smtClean="0"/>
              <a:t>are no </a:t>
            </a:r>
            <a:r>
              <a:rPr lang="en-US" sz="2400" dirty="0"/>
              <a:t>adjacent unvisited </a:t>
            </a:r>
            <a:r>
              <a:rPr lang="en-US" sz="2400" dirty="0" smtClean="0"/>
              <a:t>vertices</a:t>
            </a:r>
          </a:p>
          <a:p>
            <a:pPr marL="0" indent="0"/>
            <a:r>
              <a:rPr lang="en-US" dirty="0" smtClean="0"/>
              <a:t>  </a:t>
            </a:r>
            <a:r>
              <a:rPr lang="en-US" dirty="0"/>
              <a:t>“Redraws” graph in tree-like fashion (with tree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edges and back </a:t>
            </a:r>
            <a:r>
              <a:rPr lang="en-US" dirty="0"/>
              <a:t>edges for undirected graph</a:t>
            </a:r>
            <a:r>
              <a:rPr lang="en-US" dirty="0" smtClean="0"/>
              <a:t>)</a:t>
            </a:r>
          </a:p>
          <a:p>
            <a:pPr marL="400050" lvl="1" indent="0"/>
            <a:r>
              <a:rPr lang="en-US" dirty="0" smtClean="0"/>
              <a:t>A back edge is an edge of the graph that goes from the current vertex to a previously visited vertex </a:t>
            </a:r>
            <a:br>
              <a:rPr lang="en-US" dirty="0" smtClean="0"/>
            </a:br>
            <a:r>
              <a:rPr lang="en-US" dirty="0" smtClean="0"/>
              <a:t>(other than the current vertex's parent).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70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Notes on DFS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8305800" cy="5334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DFS can be implemented with graphs represented as:</a:t>
            </a:r>
          </a:p>
          <a:p>
            <a:pPr lvl="1"/>
            <a:r>
              <a:rPr lang="en-US" dirty="0"/>
              <a:t>adjacency </a:t>
            </a:r>
            <a:r>
              <a:rPr lang="en-US" dirty="0" smtClean="0"/>
              <a:t>matrix: </a:t>
            </a:r>
            <a:r>
              <a:rPr lang="el-GR" dirty="0">
                <a:latin typeface="Lucida Grande" pitchFamily="84" charset="0"/>
                <a:cs typeface="Times New Roman" pitchFamily="18" charset="0"/>
              </a:rPr>
              <a:t>Θ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V</a:t>
            </a:r>
            <a:r>
              <a:rPr lang="en-US" baseline="30000" dirty="0">
                <a:cs typeface="Times New Roman" pitchFamily="18" charset="0"/>
              </a:rPr>
              <a:t>2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lvl="1"/>
            <a:r>
              <a:rPr lang="en-US" dirty="0"/>
              <a:t>adjacency </a:t>
            </a:r>
            <a:r>
              <a:rPr lang="en-US" dirty="0" smtClean="0"/>
              <a:t>list: </a:t>
            </a:r>
            <a:r>
              <a:rPr lang="el-GR" dirty="0">
                <a:latin typeface="Lucida Grande" pitchFamily="84" charset="0"/>
                <a:cs typeface="Times New Roman" pitchFamily="18" charset="0"/>
              </a:rPr>
              <a:t>Θ</a:t>
            </a:r>
            <a:r>
              <a:rPr lang="en-US" dirty="0">
                <a:cs typeface="Times New Roman" pitchFamily="18" charset="0"/>
              </a:rPr>
              <a:t>(|</a:t>
            </a:r>
            <a:r>
              <a:rPr lang="en-US" i="1" dirty="0">
                <a:cs typeface="Times New Roman" pitchFamily="18" charset="0"/>
              </a:rPr>
              <a:t>V|</a:t>
            </a:r>
            <a:r>
              <a:rPr lang="en-US" dirty="0">
                <a:cs typeface="Times New Roman" pitchFamily="18" charset="0"/>
              </a:rPr>
              <a:t>+|E</a:t>
            </a:r>
            <a:r>
              <a:rPr lang="en-US" dirty="0" smtClean="0">
                <a:cs typeface="Times New Roman" pitchFamily="18" charset="0"/>
              </a:rPr>
              <a:t>|)</a:t>
            </a:r>
            <a:endParaRPr lang="en-US" dirty="0"/>
          </a:p>
          <a:p>
            <a:r>
              <a:rPr lang="en-US" dirty="0"/>
              <a:t>Yields two distinct ordering of vertices:</a:t>
            </a:r>
          </a:p>
          <a:p>
            <a:pPr lvl="1"/>
            <a:r>
              <a:rPr lang="en-US" dirty="0"/>
              <a:t>order in which vertices are first encountered (pushed onto stack)</a:t>
            </a:r>
          </a:p>
          <a:p>
            <a:pPr lvl="1"/>
            <a:r>
              <a:rPr lang="en-US" dirty="0"/>
              <a:t>order in which vertices become dead-ends (popped off stack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Applications:</a:t>
            </a:r>
          </a:p>
          <a:p>
            <a:pPr lvl="1"/>
            <a:r>
              <a:rPr lang="en-US" dirty="0"/>
              <a:t>checking connectivity, finding connected components</a:t>
            </a:r>
          </a:p>
          <a:p>
            <a:pPr lvl="1"/>
            <a:r>
              <a:rPr lang="en-US" dirty="0"/>
              <a:t>checking </a:t>
            </a:r>
            <a:r>
              <a:rPr lang="en-US" dirty="0" err="1" smtClean="0"/>
              <a:t>acyclicity</a:t>
            </a:r>
            <a:endParaRPr lang="en-US" dirty="0" smtClean="0"/>
          </a:p>
          <a:p>
            <a:pPr lvl="1"/>
            <a:r>
              <a:rPr lang="en-US" dirty="0" smtClean="0"/>
              <a:t>finding articulation points</a:t>
            </a:r>
            <a:endParaRPr lang="en-US" dirty="0"/>
          </a:p>
          <a:p>
            <a:pPr lvl="1"/>
            <a:r>
              <a:rPr lang="en-US" dirty="0" smtClean="0"/>
              <a:t>searching </a:t>
            </a:r>
            <a:r>
              <a:rPr lang="en-US" dirty="0"/>
              <a:t>state-space of problems for solution (AI)</a:t>
            </a:r>
          </a:p>
        </p:txBody>
      </p:sp>
    </p:spTree>
    <p:extLst>
      <p:ext uri="{BB962C8B-B14F-4D97-AF65-F5344CB8AC3E}">
        <p14:creationId xmlns:p14="http://schemas.microsoft.com/office/powerpoint/2010/main" val="2669808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664450" cy="685800"/>
          </a:xfrm>
        </p:spPr>
        <p:txBody>
          <a:bodyPr/>
          <a:lstStyle/>
          <a:p>
            <a:r>
              <a:rPr lang="en-US" dirty="0" err="1"/>
              <a:t>Pseudocode</a:t>
            </a:r>
            <a:r>
              <a:rPr lang="en-US" dirty="0"/>
              <a:t> </a:t>
            </a:r>
            <a:r>
              <a:rPr lang="en-US" dirty="0" smtClean="0"/>
              <a:t>for </a:t>
            </a:r>
            <a:r>
              <a:rPr lang="en-US" dirty="0"/>
              <a:t>DFS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066800"/>
            <a:ext cx="8534400" cy="5057775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endParaRPr lang="en-US" sz="2000"/>
          </a:p>
          <a:p>
            <a:pPr>
              <a:buFont typeface="Monotype Sorts" pitchFamily="2" charset="2"/>
              <a:buNone/>
            </a:pPr>
            <a:endParaRPr lang="en-US" sz="2000"/>
          </a:p>
          <a:p>
            <a:pPr>
              <a:buFont typeface="Monotype Sorts" pitchFamily="2" charset="2"/>
              <a:buNone/>
            </a:pPr>
            <a:endParaRPr lang="en-US" sz="2000"/>
          </a:p>
          <a:p>
            <a:pPr>
              <a:buFont typeface="Monotype Sorts" pitchFamily="2" charset="2"/>
              <a:buNone/>
            </a:pPr>
            <a:endParaRPr lang="en-US" sz="2000"/>
          </a:p>
          <a:p>
            <a:pPr lvl="1">
              <a:buFontTx/>
              <a:buNone/>
            </a:pPr>
            <a:endParaRPr lang="en-US" sz="1800">
              <a:ea typeface="Arial Unicode MS" pitchFamily="34" charset="-128"/>
              <a:cs typeface="Arial Unicode MS" pitchFamily="34" charset="-128"/>
            </a:endParaRPr>
          </a:p>
          <a:p>
            <a:pPr lvl="1">
              <a:buFontTx/>
              <a:buNone/>
            </a:pPr>
            <a:endParaRPr lang="en-US" sz="1800"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67620" name="Picture 4" descr="5_2a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85800" y="1143000"/>
            <a:ext cx="6934200" cy="5318125"/>
          </a:xfrm>
          <a:solidFill>
            <a:schemeClr val="tx1"/>
          </a:solidFill>
          <a:ln/>
        </p:spPr>
      </p:pic>
    </p:spTree>
    <p:extLst>
      <p:ext uri="{BB962C8B-B14F-4D97-AF65-F5344CB8AC3E}">
        <p14:creationId xmlns:p14="http://schemas.microsoft.com/office/powerpoint/2010/main" val="200755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610600" cy="457200"/>
          </a:xfrm>
        </p:spPr>
        <p:txBody>
          <a:bodyPr/>
          <a:lstStyle/>
          <a:p>
            <a:r>
              <a:rPr lang="en-US" sz="3200"/>
              <a:t>Example: DFS traversal of undirected graph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85800" y="1143000"/>
            <a:ext cx="4800600" cy="1785938"/>
            <a:chOff x="1200" y="1152"/>
            <a:chExt cx="3408" cy="1401"/>
          </a:xfrm>
        </p:grpSpPr>
        <p:sp>
          <p:nvSpPr>
            <p:cNvPr id="321541" name="Oval 5"/>
            <p:cNvSpPr>
              <a:spLocks noChangeArrowheads="1"/>
            </p:cNvSpPr>
            <p:nvPr/>
          </p:nvSpPr>
          <p:spPr bwMode="auto">
            <a:xfrm>
              <a:off x="1200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 dirty="0">
                  <a:solidFill>
                    <a:schemeClr val="bg2"/>
                  </a:solidFill>
                </a:rPr>
                <a:t>a</a:t>
              </a:r>
            </a:p>
          </p:txBody>
        </p:sp>
        <p:sp>
          <p:nvSpPr>
            <p:cNvPr id="321542" name="Oval 6"/>
            <p:cNvSpPr>
              <a:spLocks noChangeArrowheads="1"/>
            </p:cNvSpPr>
            <p:nvPr/>
          </p:nvSpPr>
          <p:spPr bwMode="auto">
            <a:xfrm>
              <a:off x="2208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b</a:t>
              </a:r>
            </a:p>
          </p:txBody>
        </p:sp>
        <p:sp>
          <p:nvSpPr>
            <p:cNvPr id="321543" name="Oval 7"/>
            <p:cNvSpPr>
              <a:spLocks noChangeArrowheads="1"/>
            </p:cNvSpPr>
            <p:nvPr/>
          </p:nvSpPr>
          <p:spPr bwMode="auto">
            <a:xfrm>
              <a:off x="1200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 dirty="0">
                  <a:solidFill>
                    <a:schemeClr val="bg2"/>
                  </a:solidFill>
                </a:rPr>
                <a:t>e</a:t>
              </a:r>
            </a:p>
          </p:txBody>
        </p:sp>
        <p:sp>
          <p:nvSpPr>
            <p:cNvPr id="321544" name="Oval 8"/>
            <p:cNvSpPr>
              <a:spLocks noChangeArrowheads="1"/>
            </p:cNvSpPr>
            <p:nvPr/>
          </p:nvSpPr>
          <p:spPr bwMode="auto">
            <a:xfrm>
              <a:off x="2208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f</a:t>
              </a:r>
            </a:p>
          </p:txBody>
        </p:sp>
        <p:sp>
          <p:nvSpPr>
            <p:cNvPr id="321545" name="Line 9"/>
            <p:cNvSpPr>
              <a:spLocks noChangeShapeType="1"/>
            </p:cNvSpPr>
            <p:nvPr/>
          </p:nvSpPr>
          <p:spPr bwMode="auto">
            <a:xfrm>
              <a:off x="1536" y="1392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46" name="Line 10"/>
            <p:cNvSpPr>
              <a:spLocks noChangeShapeType="1"/>
            </p:cNvSpPr>
            <p:nvPr/>
          </p:nvSpPr>
          <p:spPr bwMode="auto">
            <a:xfrm>
              <a:off x="1344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47" name="Line 11"/>
            <p:cNvSpPr>
              <a:spLocks noChangeShapeType="1"/>
            </p:cNvSpPr>
            <p:nvPr/>
          </p:nvSpPr>
          <p:spPr bwMode="auto">
            <a:xfrm>
              <a:off x="1536" y="2256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48" name="Line 12"/>
            <p:cNvSpPr>
              <a:spLocks noChangeShapeType="1"/>
            </p:cNvSpPr>
            <p:nvPr/>
          </p:nvSpPr>
          <p:spPr bwMode="auto">
            <a:xfrm>
              <a:off x="2352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49" name="Line 13"/>
            <p:cNvSpPr>
              <a:spLocks noChangeShapeType="1"/>
            </p:cNvSpPr>
            <p:nvPr/>
          </p:nvSpPr>
          <p:spPr bwMode="auto">
            <a:xfrm>
              <a:off x="1488" y="1536"/>
              <a:ext cx="720" cy="62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50" name="Text Box 14"/>
            <p:cNvSpPr txBox="1">
              <a:spLocks noChangeArrowheads="1"/>
            </p:cNvSpPr>
            <p:nvPr/>
          </p:nvSpPr>
          <p:spPr bwMode="auto">
            <a:xfrm>
              <a:off x="1229" y="1704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1" name="Text Box 15"/>
            <p:cNvSpPr txBox="1">
              <a:spLocks noChangeArrowheads="1"/>
            </p:cNvSpPr>
            <p:nvPr/>
          </p:nvSpPr>
          <p:spPr bwMode="auto">
            <a:xfrm>
              <a:off x="1756" y="1152"/>
              <a:ext cx="130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2" name="Text Box 16"/>
            <p:cNvSpPr txBox="1">
              <a:spLocks noChangeArrowheads="1"/>
            </p:cNvSpPr>
            <p:nvPr/>
          </p:nvSpPr>
          <p:spPr bwMode="auto">
            <a:xfrm>
              <a:off x="1756" y="2256"/>
              <a:ext cx="130" cy="2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3" name="Text Box 17"/>
            <p:cNvSpPr txBox="1">
              <a:spLocks noChangeArrowheads="1"/>
            </p:cNvSpPr>
            <p:nvPr/>
          </p:nvSpPr>
          <p:spPr bwMode="auto">
            <a:xfrm>
              <a:off x="1611" y="1537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4" name="Text Box 18"/>
            <p:cNvSpPr txBox="1">
              <a:spLocks noChangeArrowheads="1"/>
            </p:cNvSpPr>
            <p:nvPr/>
          </p:nvSpPr>
          <p:spPr bwMode="auto">
            <a:xfrm>
              <a:off x="2380" y="1680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5" name="Oval 19"/>
            <p:cNvSpPr>
              <a:spLocks noChangeArrowheads="1"/>
            </p:cNvSpPr>
            <p:nvPr/>
          </p:nvSpPr>
          <p:spPr bwMode="auto">
            <a:xfrm>
              <a:off x="3264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c</a:t>
              </a:r>
            </a:p>
          </p:txBody>
        </p:sp>
        <p:sp>
          <p:nvSpPr>
            <p:cNvPr id="321556" name="Oval 20"/>
            <p:cNvSpPr>
              <a:spLocks noChangeArrowheads="1"/>
            </p:cNvSpPr>
            <p:nvPr/>
          </p:nvSpPr>
          <p:spPr bwMode="auto">
            <a:xfrm>
              <a:off x="4272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d</a:t>
              </a:r>
            </a:p>
          </p:txBody>
        </p:sp>
        <p:sp>
          <p:nvSpPr>
            <p:cNvPr id="321557" name="Oval 21"/>
            <p:cNvSpPr>
              <a:spLocks noChangeArrowheads="1"/>
            </p:cNvSpPr>
            <p:nvPr/>
          </p:nvSpPr>
          <p:spPr bwMode="auto">
            <a:xfrm>
              <a:off x="3264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g</a:t>
              </a:r>
            </a:p>
          </p:txBody>
        </p:sp>
        <p:sp>
          <p:nvSpPr>
            <p:cNvPr id="321558" name="Oval 22"/>
            <p:cNvSpPr>
              <a:spLocks noChangeArrowheads="1"/>
            </p:cNvSpPr>
            <p:nvPr/>
          </p:nvSpPr>
          <p:spPr bwMode="auto">
            <a:xfrm>
              <a:off x="4272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h</a:t>
              </a:r>
            </a:p>
          </p:txBody>
        </p:sp>
        <p:sp>
          <p:nvSpPr>
            <p:cNvPr id="321559" name="Line 23"/>
            <p:cNvSpPr>
              <a:spLocks noChangeShapeType="1"/>
            </p:cNvSpPr>
            <p:nvPr/>
          </p:nvSpPr>
          <p:spPr bwMode="auto">
            <a:xfrm>
              <a:off x="3408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60" name="Line 24"/>
            <p:cNvSpPr>
              <a:spLocks noChangeShapeType="1"/>
            </p:cNvSpPr>
            <p:nvPr/>
          </p:nvSpPr>
          <p:spPr bwMode="auto">
            <a:xfrm>
              <a:off x="3600" y="2256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61" name="Line 25"/>
            <p:cNvSpPr>
              <a:spLocks noChangeShapeType="1"/>
            </p:cNvSpPr>
            <p:nvPr/>
          </p:nvSpPr>
          <p:spPr bwMode="auto">
            <a:xfrm>
              <a:off x="4416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62" name="Line 26"/>
            <p:cNvSpPr>
              <a:spLocks noChangeShapeType="1"/>
            </p:cNvSpPr>
            <p:nvPr/>
          </p:nvSpPr>
          <p:spPr bwMode="auto">
            <a:xfrm flipV="1">
              <a:off x="3600" y="1440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63" name="Text Box 27"/>
            <p:cNvSpPr txBox="1">
              <a:spLocks noChangeArrowheads="1"/>
            </p:cNvSpPr>
            <p:nvPr/>
          </p:nvSpPr>
          <p:spPr bwMode="auto">
            <a:xfrm>
              <a:off x="3294" y="1704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4" name="Text Box 28"/>
            <p:cNvSpPr txBox="1">
              <a:spLocks noChangeArrowheads="1"/>
            </p:cNvSpPr>
            <p:nvPr/>
          </p:nvSpPr>
          <p:spPr bwMode="auto">
            <a:xfrm>
              <a:off x="3819" y="1152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5" name="Text Box 29"/>
            <p:cNvSpPr txBox="1">
              <a:spLocks noChangeArrowheads="1"/>
            </p:cNvSpPr>
            <p:nvPr/>
          </p:nvSpPr>
          <p:spPr bwMode="auto">
            <a:xfrm>
              <a:off x="3819" y="2255"/>
              <a:ext cx="131" cy="2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6" name="Text Box 30"/>
            <p:cNvSpPr txBox="1">
              <a:spLocks noChangeArrowheads="1"/>
            </p:cNvSpPr>
            <p:nvPr/>
          </p:nvSpPr>
          <p:spPr bwMode="auto">
            <a:xfrm>
              <a:off x="3675" y="1536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7" name="Text Box 31"/>
            <p:cNvSpPr txBox="1">
              <a:spLocks noChangeArrowheads="1"/>
            </p:cNvSpPr>
            <p:nvPr/>
          </p:nvSpPr>
          <p:spPr bwMode="auto">
            <a:xfrm>
              <a:off x="3963" y="1536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8" name="Text Box 32"/>
            <p:cNvSpPr txBox="1">
              <a:spLocks noChangeArrowheads="1"/>
            </p:cNvSpPr>
            <p:nvPr/>
          </p:nvSpPr>
          <p:spPr bwMode="auto">
            <a:xfrm>
              <a:off x="4442" y="1680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9" name="Line 33"/>
            <p:cNvSpPr>
              <a:spLocks noChangeShapeType="1"/>
            </p:cNvSpPr>
            <p:nvPr/>
          </p:nvSpPr>
          <p:spPr bwMode="auto">
            <a:xfrm>
              <a:off x="2544" y="1488"/>
              <a:ext cx="768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1570" name="Text Box 34"/>
          <p:cNvSpPr txBox="1">
            <a:spLocks noChangeArrowheads="1"/>
          </p:cNvSpPr>
          <p:nvPr/>
        </p:nvSpPr>
        <p:spPr bwMode="auto">
          <a:xfrm>
            <a:off x="7391400" y="2895600"/>
            <a:ext cx="1524000" cy="47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21571" name="Text Box 35"/>
          <p:cNvSpPr txBox="1">
            <a:spLocks noChangeArrowheads="1"/>
          </p:cNvSpPr>
          <p:nvPr/>
        </p:nvSpPr>
        <p:spPr bwMode="auto">
          <a:xfrm>
            <a:off x="685800" y="3200400"/>
            <a:ext cx="2971800" cy="47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DFS traversal stack:</a:t>
            </a:r>
          </a:p>
        </p:txBody>
      </p:sp>
      <p:sp>
        <p:nvSpPr>
          <p:cNvPr id="321573" name="Text Box 37"/>
          <p:cNvSpPr txBox="1">
            <a:spLocks noChangeArrowheads="1"/>
          </p:cNvSpPr>
          <p:nvPr/>
        </p:nvSpPr>
        <p:spPr bwMode="auto">
          <a:xfrm>
            <a:off x="5334000" y="3200400"/>
            <a:ext cx="2971800" cy="47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DFS tree:</a:t>
            </a:r>
          </a:p>
        </p:txBody>
      </p:sp>
    </p:spTree>
    <p:extLst>
      <p:ext uri="{BB962C8B-B14F-4D97-AF65-F5344CB8AC3E}">
        <p14:creationId xmlns:p14="http://schemas.microsoft.com/office/powerpoint/2010/main" val="64394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search (BFS)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8305800" cy="5334000"/>
          </a:xfrm>
        </p:spPr>
        <p:txBody>
          <a:bodyPr>
            <a:normAutofit/>
          </a:bodyPr>
          <a:lstStyle/>
          <a:p>
            <a:r>
              <a:rPr lang="en-US" dirty="0"/>
              <a:t>Visits graph vertices </a:t>
            </a:r>
            <a:r>
              <a:rPr lang="en-US" dirty="0" smtClean="0"/>
              <a:t>in increasing order of length of path from initial vertex.  </a:t>
            </a:r>
          </a:p>
          <a:p>
            <a:r>
              <a:rPr lang="en-US" dirty="0" smtClean="0"/>
              <a:t>Vertices </a:t>
            </a:r>
            <a:r>
              <a:rPr lang="en-US" dirty="0"/>
              <a:t>closer to the start are visited </a:t>
            </a:r>
            <a:r>
              <a:rPr lang="en-US" dirty="0" smtClean="0"/>
              <a:t>early</a:t>
            </a:r>
            <a:endParaRPr lang="en-US" dirty="0"/>
          </a:p>
          <a:p>
            <a:r>
              <a:rPr lang="en-US" dirty="0"/>
              <a:t>Instead of a stack, BFS uses a </a:t>
            </a:r>
            <a:r>
              <a:rPr lang="en-US" dirty="0" smtClean="0"/>
              <a:t>queue</a:t>
            </a:r>
            <a:endParaRPr lang="en-US" dirty="0"/>
          </a:p>
          <a:p>
            <a:r>
              <a:rPr lang="en-US" dirty="0"/>
              <a:t>Level-order </a:t>
            </a:r>
            <a:r>
              <a:rPr lang="en-US" dirty="0" smtClean="0"/>
              <a:t>traversal of a rooted tree </a:t>
            </a:r>
            <a:r>
              <a:rPr lang="en-US" dirty="0"/>
              <a:t>is a special case of </a:t>
            </a:r>
            <a:r>
              <a:rPr lang="en-US" dirty="0" smtClean="0"/>
              <a:t>BFS</a:t>
            </a:r>
            <a:endParaRPr lang="en-US" dirty="0"/>
          </a:p>
          <a:p>
            <a:r>
              <a:rPr lang="en-US" dirty="0"/>
              <a:t>“Redraws” graph in tree-like fashion (with tree edges and cross edges for undirected graph)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23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808038"/>
          </a:xfrm>
        </p:spPr>
        <p:txBody>
          <a:bodyPr/>
          <a:lstStyle/>
          <a:p>
            <a:r>
              <a:rPr lang="en-US" dirty="0" err="1"/>
              <a:t>Pseudocode</a:t>
            </a:r>
            <a:r>
              <a:rPr lang="en-US" dirty="0"/>
              <a:t> </a:t>
            </a:r>
            <a:r>
              <a:rPr lang="en-US" dirty="0" smtClean="0"/>
              <a:t>for </a:t>
            </a:r>
            <a:r>
              <a:rPr lang="en-US" dirty="0"/>
              <a:t>BFS</a:t>
            </a:r>
          </a:p>
        </p:txBody>
      </p:sp>
      <p:sp>
        <p:nvSpPr>
          <p:cNvPr id="370691" name="Text Box 3"/>
          <p:cNvSpPr txBox="1">
            <a:spLocks noGrp="1" noChangeArrowheads="1"/>
          </p:cNvSpPr>
          <p:nvPr>
            <p:ph type="body" sz="half" idx="1"/>
          </p:nvPr>
        </p:nvSpPr>
        <p:spPr>
          <a:noFill/>
          <a:ln/>
        </p:spPr>
        <p:txBody>
          <a:bodyPr/>
          <a:lstStyle/>
          <a:p>
            <a:pPr marL="114300" lvl="1" indent="0"/>
            <a:endParaRPr lang="en-US" sz="1800"/>
          </a:p>
          <a:p>
            <a:pPr marL="114300" lvl="1" indent="0">
              <a:buFontTx/>
              <a:buNone/>
            </a:pPr>
            <a:endParaRPr lang="en-US" sz="1800"/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endParaRPr kumimoji="0" lang="en-US" sz="1800" b="0">
              <a:solidFill>
                <a:schemeClr val="tx1"/>
              </a:solidFill>
              <a:effectLst/>
            </a:endParaRPr>
          </a:p>
        </p:txBody>
      </p:sp>
      <p:pic>
        <p:nvPicPr>
          <p:cNvPr id="370693" name="Picture 5" descr="5_2b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57200" y="884238"/>
            <a:ext cx="7613770" cy="5821362"/>
          </a:xfrm>
          <a:solidFill>
            <a:schemeClr val="tx1"/>
          </a:solidFill>
          <a:ln/>
        </p:spPr>
      </p:pic>
      <p:sp>
        <p:nvSpPr>
          <p:cNvPr id="2" name="TextBox 1"/>
          <p:cNvSpPr txBox="1"/>
          <p:nvPr/>
        </p:nvSpPr>
        <p:spPr>
          <a:xfrm>
            <a:off x="3810000" y="2590800"/>
            <a:ext cx="4343400" cy="13849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Note that this code is like DFS, with the stack replaced by a queue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00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305800" cy="685800"/>
          </a:xfrm>
        </p:spPr>
        <p:txBody>
          <a:bodyPr/>
          <a:lstStyle/>
          <a:p>
            <a:r>
              <a:rPr lang="en-US" sz="3200"/>
              <a:t>Example of BFS traversal of undirected graph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276600"/>
            <a:ext cx="3048000" cy="533400"/>
          </a:xfrm>
        </p:spPr>
        <p:txBody>
          <a:bodyPr>
            <a:normAutofit fontScale="85000"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en-US"/>
              <a:t>BFS traversal queue: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85800" y="1371600"/>
            <a:ext cx="4648200" cy="1631950"/>
            <a:chOff x="1200" y="1152"/>
            <a:chExt cx="3408" cy="1437"/>
          </a:xfrm>
        </p:grpSpPr>
        <p:sp>
          <p:nvSpPr>
            <p:cNvPr id="327685" name="Oval 5"/>
            <p:cNvSpPr>
              <a:spLocks noChangeArrowheads="1"/>
            </p:cNvSpPr>
            <p:nvPr/>
          </p:nvSpPr>
          <p:spPr bwMode="auto">
            <a:xfrm>
              <a:off x="1200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a</a:t>
              </a:r>
            </a:p>
          </p:txBody>
        </p:sp>
        <p:sp>
          <p:nvSpPr>
            <p:cNvPr id="327686" name="Oval 6"/>
            <p:cNvSpPr>
              <a:spLocks noChangeArrowheads="1"/>
            </p:cNvSpPr>
            <p:nvPr/>
          </p:nvSpPr>
          <p:spPr bwMode="auto">
            <a:xfrm>
              <a:off x="2208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b</a:t>
              </a:r>
            </a:p>
          </p:txBody>
        </p:sp>
        <p:sp>
          <p:nvSpPr>
            <p:cNvPr id="327687" name="Oval 7"/>
            <p:cNvSpPr>
              <a:spLocks noChangeArrowheads="1"/>
            </p:cNvSpPr>
            <p:nvPr/>
          </p:nvSpPr>
          <p:spPr bwMode="auto">
            <a:xfrm>
              <a:off x="1200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e</a:t>
              </a:r>
            </a:p>
          </p:txBody>
        </p:sp>
        <p:sp>
          <p:nvSpPr>
            <p:cNvPr id="327688" name="Oval 8"/>
            <p:cNvSpPr>
              <a:spLocks noChangeArrowheads="1"/>
            </p:cNvSpPr>
            <p:nvPr/>
          </p:nvSpPr>
          <p:spPr bwMode="auto">
            <a:xfrm>
              <a:off x="2208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f</a:t>
              </a:r>
            </a:p>
          </p:txBody>
        </p:sp>
        <p:sp>
          <p:nvSpPr>
            <p:cNvPr id="327689" name="Line 9"/>
            <p:cNvSpPr>
              <a:spLocks noChangeShapeType="1"/>
            </p:cNvSpPr>
            <p:nvPr/>
          </p:nvSpPr>
          <p:spPr bwMode="auto">
            <a:xfrm>
              <a:off x="1536" y="1392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690" name="Line 10"/>
            <p:cNvSpPr>
              <a:spLocks noChangeShapeType="1"/>
            </p:cNvSpPr>
            <p:nvPr/>
          </p:nvSpPr>
          <p:spPr bwMode="auto">
            <a:xfrm>
              <a:off x="1344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691" name="Line 11"/>
            <p:cNvSpPr>
              <a:spLocks noChangeShapeType="1"/>
            </p:cNvSpPr>
            <p:nvPr/>
          </p:nvSpPr>
          <p:spPr bwMode="auto">
            <a:xfrm>
              <a:off x="1536" y="2256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692" name="Line 12"/>
            <p:cNvSpPr>
              <a:spLocks noChangeShapeType="1"/>
            </p:cNvSpPr>
            <p:nvPr/>
          </p:nvSpPr>
          <p:spPr bwMode="auto">
            <a:xfrm>
              <a:off x="2352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693" name="Line 13"/>
            <p:cNvSpPr>
              <a:spLocks noChangeShapeType="1"/>
            </p:cNvSpPr>
            <p:nvPr/>
          </p:nvSpPr>
          <p:spPr bwMode="auto">
            <a:xfrm>
              <a:off x="1488" y="1536"/>
              <a:ext cx="720" cy="62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694" name="Text Box 14"/>
            <p:cNvSpPr txBox="1">
              <a:spLocks noChangeArrowheads="1"/>
            </p:cNvSpPr>
            <p:nvPr/>
          </p:nvSpPr>
          <p:spPr bwMode="auto">
            <a:xfrm>
              <a:off x="1227" y="1704"/>
              <a:ext cx="135" cy="3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7695" name="Text Box 15"/>
            <p:cNvSpPr txBox="1">
              <a:spLocks noChangeArrowheads="1"/>
            </p:cNvSpPr>
            <p:nvPr/>
          </p:nvSpPr>
          <p:spPr bwMode="auto">
            <a:xfrm>
              <a:off x="1754" y="1152"/>
              <a:ext cx="135" cy="3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7696" name="Text Box 16"/>
            <p:cNvSpPr txBox="1">
              <a:spLocks noChangeArrowheads="1"/>
            </p:cNvSpPr>
            <p:nvPr/>
          </p:nvSpPr>
          <p:spPr bwMode="auto">
            <a:xfrm>
              <a:off x="1754" y="2256"/>
              <a:ext cx="135" cy="3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7697" name="Text Box 17"/>
            <p:cNvSpPr txBox="1">
              <a:spLocks noChangeArrowheads="1"/>
            </p:cNvSpPr>
            <p:nvPr/>
          </p:nvSpPr>
          <p:spPr bwMode="auto">
            <a:xfrm>
              <a:off x="1610" y="1537"/>
              <a:ext cx="135" cy="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7698" name="Text Box 18"/>
            <p:cNvSpPr txBox="1">
              <a:spLocks noChangeArrowheads="1"/>
            </p:cNvSpPr>
            <p:nvPr/>
          </p:nvSpPr>
          <p:spPr bwMode="auto">
            <a:xfrm>
              <a:off x="2378" y="1681"/>
              <a:ext cx="135" cy="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7699" name="Oval 19"/>
            <p:cNvSpPr>
              <a:spLocks noChangeArrowheads="1"/>
            </p:cNvSpPr>
            <p:nvPr/>
          </p:nvSpPr>
          <p:spPr bwMode="auto">
            <a:xfrm>
              <a:off x="3264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c</a:t>
              </a:r>
            </a:p>
          </p:txBody>
        </p:sp>
        <p:sp>
          <p:nvSpPr>
            <p:cNvPr id="327700" name="Oval 20"/>
            <p:cNvSpPr>
              <a:spLocks noChangeArrowheads="1"/>
            </p:cNvSpPr>
            <p:nvPr/>
          </p:nvSpPr>
          <p:spPr bwMode="auto">
            <a:xfrm>
              <a:off x="4272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d</a:t>
              </a:r>
            </a:p>
          </p:txBody>
        </p:sp>
        <p:sp>
          <p:nvSpPr>
            <p:cNvPr id="327701" name="Oval 21"/>
            <p:cNvSpPr>
              <a:spLocks noChangeArrowheads="1"/>
            </p:cNvSpPr>
            <p:nvPr/>
          </p:nvSpPr>
          <p:spPr bwMode="auto">
            <a:xfrm>
              <a:off x="3264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g</a:t>
              </a:r>
            </a:p>
          </p:txBody>
        </p:sp>
        <p:sp>
          <p:nvSpPr>
            <p:cNvPr id="327702" name="Oval 22"/>
            <p:cNvSpPr>
              <a:spLocks noChangeArrowheads="1"/>
            </p:cNvSpPr>
            <p:nvPr/>
          </p:nvSpPr>
          <p:spPr bwMode="auto">
            <a:xfrm>
              <a:off x="4272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h</a:t>
              </a:r>
            </a:p>
          </p:txBody>
        </p:sp>
        <p:sp>
          <p:nvSpPr>
            <p:cNvPr id="327703" name="Line 23"/>
            <p:cNvSpPr>
              <a:spLocks noChangeShapeType="1"/>
            </p:cNvSpPr>
            <p:nvPr/>
          </p:nvSpPr>
          <p:spPr bwMode="auto">
            <a:xfrm>
              <a:off x="3408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04" name="Line 24"/>
            <p:cNvSpPr>
              <a:spLocks noChangeShapeType="1"/>
            </p:cNvSpPr>
            <p:nvPr/>
          </p:nvSpPr>
          <p:spPr bwMode="auto">
            <a:xfrm>
              <a:off x="3600" y="2256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05" name="Line 25"/>
            <p:cNvSpPr>
              <a:spLocks noChangeShapeType="1"/>
            </p:cNvSpPr>
            <p:nvPr/>
          </p:nvSpPr>
          <p:spPr bwMode="auto">
            <a:xfrm>
              <a:off x="4416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06" name="Line 26"/>
            <p:cNvSpPr>
              <a:spLocks noChangeShapeType="1"/>
            </p:cNvSpPr>
            <p:nvPr/>
          </p:nvSpPr>
          <p:spPr bwMode="auto">
            <a:xfrm flipV="1">
              <a:off x="3600" y="1440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07" name="Text Box 27"/>
            <p:cNvSpPr txBox="1">
              <a:spLocks noChangeArrowheads="1"/>
            </p:cNvSpPr>
            <p:nvPr/>
          </p:nvSpPr>
          <p:spPr bwMode="auto">
            <a:xfrm>
              <a:off x="3292" y="1704"/>
              <a:ext cx="135" cy="3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7708" name="Text Box 28"/>
            <p:cNvSpPr txBox="1">
              <a:spLocks noChangeArrowheads="1"/>
            </p:cNvSpPr>
            <p:nvPr/>
          </p:nvSpPr>
          <p:spPr bwMode="auto">
            <a:xfrm>
              <a:off x="3818" y="1152"/>
              <a:ext cx="135" cy="3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7709" name="Text Box 29"/>
            <p:cNvSpPr txBox="1">
              <a:spLocks noChangeArrowheads="1"/>
            </p:cNvSpPr>
            <p:nvPr/>
          </p:nvSpPr>
          <p:spPr bwMode="auto">
            <a:xfrm>
              <a:off x="3818" y="2257"/>
              <a:ext cx="135" cy="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7710" name="Text Box 30"/>
            <p:cNvSpPr txBox="1">
              <a:spLocks noChangeArrowheads="1"/>
            </p:cNvSpPr>
            <p:nvPr/>
          </p:nvSpPr>
          <p:spPr bwMode="auto">
            <a:xfrm>
              <a:off x="3673" y="1536"/>
              <a:ext cx="135" cy="3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7711" name="Text Box 31"/>
            <p:cNvSpPr txBox="1">
              <a:spLocks noChangeArrowheads="1"/>
            </p:cNvSpPr>
            <p:nvPr/>
          </p:nvSpPr>
          <p:spPr bwMode="auto">
            <a:xfrm>
              <a:off x="3962" y="1536"/>
              <a:ext cx="135" cy="3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7712" name="Text Box 32"/>
            <p:cNvSpPr txBox="1">
              <a:spLocks noChangeArrowheads="1"/>
            </p:cNvSpPr>
            <p:nvPr/>
          </p:nvSpPr>
          <p:spPr bwMode="auto">
            <a:xfrm>
              <a:off x="4442" y="1679"/>
              <a:ext cx="135" cy="3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7713" name="Line 33"/>
            <p:cNvSpPr>
              <a:spLocks noChangeShapeType="1"/>
            </p:cNvSpPr>
            <p:nvPr/>
          </p:nvSpPr>
          <p:spPr bwMode="auto">
            <a:xfrm>
              <a:off x="2544" y="1488"/>
              <a:ext cx="768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7714" name="Rectangle 34"/>
          <p:cNvSpPr>
            <a:spLocks noChangeArrowheads="1"/>
          </p:cNvSpPr>
          <p:nvPr/>
        </p:nvSpPr>
        <p:spPr bwMode="auto">
          <a:xfrm>
            <a:off x="6629400" y="32766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A50021"/>
              </a:buClr>
              <a:buSzPct val="75000"/>
              <a:buFont typeface="Monotype Sorts" pitchFamily="2" charset="2"/>
              <a:buNone/>
            </a:pPr>
            <a:r>
              <a:rPr kumimoji="1" lang="en-US" sz="2400" dirty="0">
                <a:latin typeface="+mn-lt"/>
              </a:rPr>
              <a:t>BFS tree:</a:t>
            </a:r>
          </a:p>
        </p:txBody>
      </p:sp>
    </p:spTree>
    <p:extLst>
      <p:ext uri="{BB962C8B-B14F-4D97-AF65-F5344CB8AC3E}">
        <p14:creationId xmlns:p14="http://schemas.microsoft.com/office/powerpoint/2010/main" val="258455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Notes on BFS</a:t>
            </a:r>
          </a:p>
        </p:txBody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BFS has same efficiency as DFS and can be implemented with graphs represented as:</a:t>
            </a:r>
          </a:p>
          <a:p>
            <a:pPr lvl="1"/>
            <a:r>
              <a:rPr lang="en-US" sz="2400" dirty="0"/>
              <a:t>adjacency matrices: </a:t>
            </a:r>
            <a:r>
              <a:rPr lang="el-GR" sz="2400" dirty="0">
                <a:latin typeface="Lucida Grande" pitchFamily="84" charset="0"/>
                <a:cs typeface="Times New Roman" pitchFamily="18" charset="0"/>
              </a:rPr>
              <a:t>Θ</a:t>
            </a:r>
            <a:r>
              <a:rPr lang="en-US" sz="2400" dirty="0">
                <a:cs typeface="Times New Roman" pitchFamily="18" charset="0"/>
              </a:rPr>
              <a:t>(</a:t>
            </a:r>
            <a:r>
              <a:rPr lang="en-US" sz="2400" i="1" dirty="0">
                <a:cs typeface="Times New Roman" pitchFamily="18" charset="0"/>
              </a:rPr>
              <a:t>V</a:t>
            </a:r>
            <a:r>
              <a:rPr lang="en-US" sz="2400" baseline="30000" dirty="0">
                <a:cs typeface="Times New Roman" pitchFamily="18" charset="0"/>
              </a:rPr>
              <a:t>2</a:t>
            </a:r>
            <a:r>
              <a:rPr lang="en-US" sz="2400" dirty="0">
                <a:cs typeface="Times New Roman" pitchFamily="18" charset="0"/>
              </a:rPr>
              <a:t>)</a:t>
            </a:r>
          </a:p>
          <a:p>
            <a:pPr lvl="1"/>
            <a:r>
              <a:rPr lang="en-US" sz="2400" dirty="0"/>
              <a:t>adjacency lists: </a:t>
            </a:r>
            <a:r>
              <a:rPr lang="el-GR" sz="2400" dirty="0">
                <a:latin typeface="Lucida Grande" pitchFamily="84" charset="0"/>
                <a:cs typeface="Times New Roman" pitchFamily="18" charset="0"/>
              </a:rPr>
              <a:t>Θ</a:t>
            </a:r>
            <a:r>
              <a:rPr lang="en-US" sz="2400" dirty="0">
                <a:cs typeface="Times New Roman" pitchFamily="18" charset="0"/>
              </a:rPr>
              <a:t>(|</a:t>
            </a:r>
            <a:r>
              <a:rPr lang="en-US" sz="2400" i="1" dirty="0">
                <a:cs typeface="Times New Roman" pitchFamily="18" charset="0"/>
              </a:rPr>
              <a:t>V|</a:t>
            </a:r>
            <a:r>
              <a:rPr lang="en-US" sz="2400" dirty="0">
                <a:cs typeface="Times New Roman" pitchFamily="18" charset="0"/>
              </a:rPr>
              <a:t>+|E|)</a:t>
            </a:r>
          </a:p>
          <a:p>
            <a:pPr lvl="1"/>
            <a:endParaRPr lang="en-US" dirty="0"/>
          </a:p>
          <a:p>
            <a:r>
              <a:rPr lang="en-US" dirty="0"/>
              <a:t>Yields </a:t>
            </a:r>
            <a:r>
              <a:rPr lang="en-US" dirty="0" smtClean="0"/>
              <a:t>a single </a:t>
            </a:r>
            <a:r>
              <a:rPr lang="en-US" dirty="0"/>
              <a:t>ordering of vertices (order added/deleted from </a:t>
            </a:r>
            <a:r>
              <a:rPr lang="en-US" dirty="0" smtClean="0"/>
              <a:t>the queue </a:t>
            </a:r>
            <a:r>
              <a:rPr lang="en-US" dirty="0"/>
              <a:t>is the same)</a:t>
            </a:r>
            <a:br>
              <a:rPr lang="en-US" dirty="0"/>
            </a:br>
            <a:endParaRPr lang="en-US" dirty="0"/>
          </a:p>
          <a:p>
            <a:r>
              <a:rPr lang="en-US" dirty="0"/>
              <a:t>Applications: same as DFS, but can also find </a:t>
            </a:r>
            <a:r>
              <a:rPr lang="en-US" dirty="0" smtClean="0"/>
              <a:t>shortest paths (smallest number of edges) </a:t>
            </a:r>
            <a:r>
              <a:rPr lang="en-US" dirty="0"/>
              <a:t>from a vertex to all other </a:t>
            </a:r>
            <a:r>
              <a:rPr lang="en-US" dirty="0" smtClean="0"/>
              <a:t>vertices</a:t>
            </a:r>
            <a:endParaRPr lang="en-US" dirty="0"/>
          </a:p>
          <a:p>
            <a:endParaRPr lang="en-US" dirty="0"/>
          </a:p>
          <a:p>
            <a:pPr>
              <a:buFont typeface="Monotype Sort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75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DFS and BFS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914400"/>
            <a:ext cx="8703869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423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Directed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an undirected graph, each edge is a "two-way street".</a:t>
            </a:r>
          </a:p>
          <a:p>
            <a:pPr lvl="1"/>
            <a:r>
              <a:rPr lang="en-US" dirty="0" smtClean="0"/>
              <a:t>The adjacency matrix is symmetric</a:t>
            </a:r>
          </a:p>
          <a:p>
            <a:r>
              <a:rPr lang="en-US" dirty="0" smtClean="0"/>
              <a:t>In an directed graph (digraph), each edge goes only one way.</a:t>
            </a:r>
          </a:p>
          <a:p>
            <a:pPr lvl="1"/>
            <a:r>
              <a:rPr lang="en-US" dirty="0" smtClean="0"/>
              <a:t>(</a:t>
            </a:r>
            <a:r>
              <a:rPr lang="en-US" dirty="0" err="1" smtClean="0"/>
              <a:t>a,b</a:t>
            </a:r>
            <a:r>
              <a:rPr lang="en-US" dirty="0" smtClean="0"/>
              <a:t>) and (</a:t>
            </a:r>
            <a:r>
              <a:rPr lang="en-US" dirty="0" err="1" smtClean="0"/>
              <a:t>b,a</a:t>
            </a:r>
            <a:r>
              <a:rPr lang="en-US" dirty="0" smtClean="0"/>
              <a:t>) are separate edges.</a:t>
            </a:r>
          </a:p>
          <a:p>
            <a:pPr lvl="1"/>
            <a:r>
              <a:rPr lang="en-US" dirty="0" smtClean="0"/>
              <a:t>One such edge can be in the graph without the other being there.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29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6400800"/>
          </a:xfrm>
        </p:spPr>
        <p:txBody>
          <a:bodyPr>
            <a:normAutofit/>
          </a:bodyPr>
          <a:lstStyle/>
          <a:p>
            <a:pPr>
              <a:spcBef>
                <a:spcPts val="468"/>
              </a:spcBef>
            </a:pPr>
            <a:r>
              <a:rPr lang="en-US" dirty="0" smtClean="0"/>
              <a:t>Questions?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Interpolation Search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Insertion sort analysis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Depth-first Search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Breadth-first Search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Topological Sort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(Introduce permutation and subset generation)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Dags and Topological Sorting</a:t>
            </a:r>
          </a:p>
        </p:txBody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763000" cy="5410200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80000"/>
              </a:lnSpc>
              <a:buFont typeface="Monotype Sorts" pitchFamily="2" charset="2"/>
              <a:buNone/>
            </a:pPr>
            <a:r>
              <a:rPr lang="en-US" sz="3500" b="1" i="1" dirty="0" smtClean="0"/>
              <a:t>dag</a:t>
            </a:r>
            <a:r>
              <a:rPr lang="en-US" sz="2400" dirty="0"/>
              <a:t>: a directed acyclic graph, i.e. a directed graph with no (directed) cycles</a:t>
            </a:r>
            <a:br>
              <a:rPr lang="en-US" sz="2400" dirty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  <a:p>
            <a:pPr marL="0" indent="0">
              <a:lnSpc>
                <a:spcPct val="80000"/>
              </a:lnSpc>
              <a:buFont typeface="Monotype Sorts" pitchFamily="2" charset="2"/>
              <a:buNone/>
            </a:pP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  <a:p>
            <a:pPr marL="0" indent="0">
              <a:lnSpc>
                <a:spcPct val="80000"/>
              </a:lnSpc>
              <a:buFont typeface="Monotype Sorts" pitchFamily="2" charset="2"/>
              <a:buNone/>
            </a:pPr>
            <a:endParaRPr lang="en-US" sz="2000" dirty="0" smtClean="0"/>
          </a:p>
          <a:p>
            <a:pPr marL="0" indent="0">
              <a:lnSpc>
                <a:spcPct val="80000"/>
              </a:lnSpc>
              <a:buFont typeface="Monotype Sorts" pitchFamily="2" charset="2"/>
              <a:buNone/>
            </a:pPr>
            <a:r>
              <a:rPr lang="en-US" sz="2400" dirty="0" err="1" smtClean="0"/>
              <a:t>Dags</a:t>
            </a:r>
            <a:r>
              <a:rPr lang="en-US" sz="2400" dirty="0" smtClean="0"/>
              <a:t> arise </a:t>
            </a:r>
            <a:r>
              <a:rPr lang="en-US" sz="2400" dirty="0"/>
              <a:t>in modeling many problems that involve prerequisite</a:t>
            </a:r>
          </a:p>
          <a:p>
            <a:pPr marL="0" indent="0">
              <a:lnSpc>
                <a:spcPct val="80000"/>
              </a:lnSpc>
              <a:buFont typeface="Monotype Sorts" pitchFamily="2" charset="2"/>
              <a:buNone/>
            </a:pPr>
            <a:r>
              <a:rPr lang="en-US" sz="2400" dirty="0"/>
              <a:t>constraints (construction projects, document version </a:t>
            </a:r>
            <a:r>
              <a:rPr lang="en-US" sz="2400" dirty="0" smtClean="0"/>
              <a:t>control, compilers)</a:t>
            </a:r>
            <a:endParaRPr lang="en-US" sz="2400" dirty="0"/>
          </a:p>
          <a:p>
            <a:pPr marL="0" indent="0">
              <a:lnSpc>
                <a:spcPct val="80000"/>
              </a:lnSpc>
            </a:pPr>
            <a:endParaRPr lang="en-US" sz="2400" dirty="0"/>
          </a:p>
          <a:p>
            <a:pPr marL="0" indent="0">
              <a:lnSpc>
                <a:spcPct val="80000"/>
              </a:lnSpc>
              <a:buFont typeface="Monotype Sorts" pitchFamily="2" charset="2"/>
              <a:buNone/>
            </a:pPr>
            <a:r>
              <a:rPr lang="en-US" sz="2400" dirty="0" smtClean="0"/>
              <a:t>The vertices </a:t>
            </a:r>
            <a:r>
              <a:rPr lang="en-US" sz="2400" dirty="0"/>
              <a:t>of a dag can be linearly ordered so that </a:t>
            </a:r>
            <a:r>
              <a:rPr lang="en-US" sz="2400" dirty="0" smtClean="0"/>
              <a:t>every edge's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starting </a:t>
            </a:r>
            <a:r>
              <a:rPr lang="en-US" sz="2400" dirty="0"/>
              <a:t>vertex is listed before its ending vertex (</a:t>
            </a:r>
            <a:r>
              <a:rPr lang="en-US" sz="2400" b="1" dirty="0">
                <a:solidFill>
                  <a:srgbClr val="FF0000"/>
                </a:solidFill>
              </a:rPr>
              <a:t>topological   </a:t>
            </a:r>
            <a:r>
              <a:rPr lang="en-US" sz="2400" b="1" dirty="0" smtClean="0">
                <a:solidFill>
                  <a:srgbClr val="FF0000"/>
                </a:solidFill>
              </a:rPr>
              <a:t>sort</a:t>
            </a:r>
            <a:r>
              <a:rPr lang="en-US" sz="2400" dirty="0" smtClean="0"/>
              <a:t>).  </a:t>
            </a:r>
          </a:p>
          <a:p>
            <a:pPr marL="0" indent="0">
              <a:lnSpc>
                <a:spcPct val="80000"/>
              </a:lnSpc>
              <a:buFont typeface="Monotype Sorts" pitchFamily="2" charset="2"/>
              <a:buNone/>
            </a:pPr>
            <a:endParaRPr lang="en-US" sz="2400" dirty="0" smtClean="0"/>
          </a:p>
          <a:p>
            <a:pPr marL="0" indent="0">
              <a:lnSpc>
                <a:spcPct val="80000"/>
              </a:lnSpc>
              <a:buFont typeface="Monotype Sorts" pitchFamily="2" charset="2"/>
              <a:buNone/>
            </a:pPr>
            <a:r>
              <a:rPr lang="en-US" sz="2400" dirty="0" smtClean="0"/>
              <a:t>A graph must be a  </a:t>
            </a:r>
            <a:r>
              <a:rPr lang="en-US" sz="2400" dirty="0"/>
              <a:t>dag </a:t>
            </a:r>
            <a:r>
              <a:rPr lang="en-US" sz="2400" dirty="0" smtClean="0"/>
              <a:t>in order for a topological sort of its </a:t>
            </a:r>
            <a:br>
              <a:rPr lang="en-US" sz="2400" dirty="0" smtClean="0"/>
            </a:br>
            <a:r>
              <a:rPr lang="en-US" sz="2400" dirty="0" smtClean="0"/>
              <a:t>vertices to </a:t>
            </a:r>
            <a:r>
              <a:rPr lang="en-US" sz="2400" dirty="0"/>
              <a:t>be possible. </a:t>
            </a:r>
          </a:p>
        </p:txBody>
      </p:sp>
      <p:sp>
        <p:nvSpPr>
          <p:cNvPr id="375812" name="Oval 4"/>
          <p:cNvSpPr>
            <a:spLocks noChangeArrowheads="1"/>
          </p:cNvSpPr>
          <p:nvPr/>
        </p:nvSpPr>
        <p:spPr bwMode="auto">
          <a:xfrm>
            <a:off x="1905000" y="16764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 dirty="0">
                <a:solidFill>
                  <a:schemeClr val="bg2"/>
                </a:solidFill>
              </a:rPr>
              <a:t>a</a:t>
            </a:r>
          </a:p>
        </p:txBody>
      </p:sp>
      <p:sp>
        <p:nvSpPr>
          <p:cNvPr id="375813" name="Oval 5"/>
          <p:cNvSpPr>
            <a:spLocks noChangeArrowheads="1"/>
          </p:cNvSpPr>
          <p:nvPr/>
        </p:nvSpPr>
        <p:spPr bwMode="auto">
          <a:xfrm>
            <a:off x="3505200" y="16764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b</a:t>
            </a:r>
          </a:p>
        </p:txBody>
      </p:sp>
      <p:sp>
        <p:nvSpPr>
          <p:cNvPr id="375814" name="Oval 6"/>
          <p:cNvSpPr>
            <a:spLocks noChangeArrowheads="1"/>
          </p:cNvSpPr>
          <p:nvPr/>
        </p:nvSpPr>
        <p:spPr bwMode="auto">
          <a:xfrm>
            <a:off x="1905000" y="30480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c</a:t>
            </a:r>
          </a:p>
        </p:txBody>
      </p:sp>
      <p:sp>
        <p:nvSpPr>
          <p:cNvPr id="375815" name="Oval 7"/>
          <p:cNvSpPr>
            <a:spLocks noChangeArrowheads="1"/>
          </p:cNvSpPr>
          <p:nvPr/>
        </p:nvSpPr>
        <p:spPr bwMode="auto">
          <a:xfrm>
            <a:off x="3505200" y="30480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d</a:t>
            </a:r>
          </a:p>
        </p:txBody>
      </p:sp>
      <p:sp>
        <p:nvSpPr>
          <p:cNvPr id="375816" name="Line 8"/>
          <p:cNvSpPr>
            <a:spLocks noChangeShapeType="1"/>
          </p:cNvSpPr>
          <p:nvPr/>
        </p:nvSpPr>
        <p:spPr bwMode="auto">
          <a:xfrm>
            <a:off x="2438400" y="1905000"/>
            <a:ext cx="1066800" cy="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 type="none" w="sm" len="sm"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17" name="Line 9"/>
          <p:cNvSpPr>
            <a:spLocks noChangeShapeType="1"/>
          </p:cNvSpPr>
          <p:nvPr/>
        </p:nvSpPr>
        <p:spPr bwMode="auto">
          <a:xfrm>
            <a:off x="2133600" y="2209800"/>
            <a:ext cx="0" cy="83820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 type="none" w="sm" len="sm"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18" name="Line 10"/>
          <p:cNvSpPr>
            <a:spLocks noChangeShapeType="1"/>
          </p:cNvSpPr>
          <p:nvPr/>
        </p:nvSpPr>
        <p:spPr bwMode="auto">
          <a:xfrm>
            <a:off x="2438400" y="3276600"/>
            <a:ext cx="1066800" cy="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 type="none" w="sm" len="sm"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19" name="Line 11"/>
          <p:cNvSpPr>
            <a:spLocks noChangeShapeType="1"/>
          </p:cNvSpPr>
          <p:nvPr/>
        </p:nvSpPr>
        <p:spPr bwMode="auto">
          <a:xfrm>
            <a:off x="3733800" y="2209800"/>
            <a:ext cx="0" cy="83820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 type="none" w="sm" len="sm"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20" name="Line 12"/>
          <p:cNvSpPr>
            <a:spLocks noChangeShapeType="1"/>
          </p:cNvSpPr>
          <p:nvPr/>
        </p:nvSpPr>
        <p:spPr bwMode="auto">
          <a:xfrm>
            <a:off x="2362200" y="2133600"/>
            <a:ext cx="1143000" cy="99060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 type="none" w="sm" len="sm"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22" name="Text Box 14"/>
          <p:cNvSpPr txBox="1">
            <a:spLocks noChangeArrowheads="1"/>
          </p:cNvSpPr>
          <p:nvPr/>
        </p:nvSpPr>
        <p:spPr bwMode="auto">
          <a:xfrm>
            <a:off x="2800350" y="3581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5823" name="Text Box 15"/>
          <p:cNvSpPr txBox="1">
            <a:spLocks noChangeArrowheads="1"/>
          </p:cNvSpPr>
          <p:nvPr/>
        </p:nvSpPr>
        <p:spPr bwMode="auto">
          <a:xfrm>
            <a:off x="2571750" y="2438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5824" name="Text Box 16"/>
          <p:cNvSpPr txBox="1">
            <a:spLocks noChangeArrowheads="1"/>
          </p:cNvSpPr>
          <p:nvPr/>
        </p:nvSpPr>
        <p:spPr bwMode="auto">
          <a:xfrm>
            <a:off x="3790950" y="26670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5825" name="Oval 17"/>
          <p:cNvSpPr>
            <a:spLocks noChangeArrowheads="1"/>
          </p:cNvSpPr>
          <p:nvPr/>
        </p:nvSpPr>
        <p:spPr bwMode="auto">
          <a:xfrm>
            <a:off x="5181600" y="16764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a</a:t>
            </a:r>
          </a:p>
        </p:txBody>
      </p:sp>
      <p:sp>
        <p:nvSpPr>
          <p:cNvPr id="375826" name="Oval 18"/>
          <p:cNvSpPr>
            <a:spLocks noChangeArrowheads="1"/>
          </p:cNvSpPr>
          <p:nvPr/>
        </p:nvSpPr>
        <p:spPr bwMode="auto">
          <a:xfrm>
            <a:off x="6781800" y="16764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b</a:t>
            </a:r>
          </a:p>
        </p:txBody>
      </p:sp>
      <p:sp>
        <p:nvSpPr>
          <p:cNvPr id="375827" name="Oval 19"/>
          <p:cNvSpPr>
            <a:spLocks noChangeArrowheads="1"/>
          </p:cNvSpPr>
          <p:nvPr/>
        </p:nvSpPr>
        <p:spPr bwMode="auto">
          <a:xfrm>
            <a:off x="5181600" y="30480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c</a:t>
            </a:r>
          </a:p>
        </p:txBody>
      </p:sp>
      <p:sp>
        <p:nvSpPr>
          <p:cNvPr id="375828" name="Oval 20"/>
          <p:cNvSpPr>
            <a:spLocks noChangeArrowheads="1"/>
          </p:cNvSpPr>
          <p:nvPr/>
        </p:nvSpPr>
        <p:spPr bwMode="auto">
          <a:xfrm>
            <a:off x="6781800" y="30480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d</a:t>
            </a:r>
          </a:p>
        </p:txBody>
      </p:sp>
      <p:sp>
        <p:nvSpPr>
          <p:cNvPr id="375829" name="Line 21"/>
          <p:cNvSpPr>
            <a:spLocks noChangeShapeType="1"/>
          </p:cNvSpPr>
          <p:nvPr/>
        </p:nvSpPr>
        <p:spPr bwMode="auto">
          <a:xfrm>
            <a:off x="5410200" y="2209800"/>
            <a:ext cx="0" cy="83820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 type="triangle" w="med" len="med"/>
            <a:tailEnd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30" name="Line 22"/>
          <p:cNvSpPr>
            <a:spLocks noChangeShapeType="1"/>
          </p:cNvSpPr>
          <p:nvPr/>
        </p:nvSpPr>
        <p:spPr bwMode="auto">
          <a:xfrm>
            <a:off x="5715000" y="3276600"/>
            <a:ext cx="1066800" cy="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 type="triangle" w="med" len="med"/>
            <a:tailEnd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31" name="Line 23"/>
          <p:cNvSpPr>
            <a:spLocks noChangeShapeType="1"/>
          </p:cNvSpPr>
          <p:nvPr/>
        </p:nvSpPr>
        <p:spPr bwMode="auto">
          <a:xfrm>
            <a:off x="7010400" y="2209800"/>
            <a:ext cx="0" cy="83820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 type="none" w="sm" len="sm"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32" name="Line 24"/>
          <p:cNvSpPr>
            <a:spLocks noChangeShapeType="1"/>
          </p:cNvSpPr>
          <p:nvPr/>
        </p:nvSpPr>
        <p:spPr bwMode="auto">
          <a:xfrm flipV="1">
            <a:off x="5715000" y="1905000"/>
            <a:ext cx="1066800" cy="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 type="none" w="sm" len="sm"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34" name="Text Box 26"/>
          <p:cNvSpPr txBox="1">
            <a:spLocks noChangeArrowheads="1"/>
          </p:cNvSpPr>
          <p:nvPr/>
        </p:nvSpPr>
        <p:spPr bwMode="auto">
          <a:xfrm>
            <a:off x="6076950" y="32766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5835" name="Text Box 27"/>
          <p:cNvSpPr txBox="1">
            <a:spLocks noChangeArrowheads="1"/>
          </p:cNvSpPr>
          <p:nvPr/>
        </p:nvSpPr>
        <p:spPr bwMode="auto">
          <a:xfrm>
            <a:off x="5848350" y="2438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5836" name="Text Box 28"/>
          <p:cNvSpPr txBox="1">
            <a:spLocks noChangeArrowheads="1"/>
          </p:cNvSpPr>
          <p:nvPr/>
        </p:nvSpPr>
        <p:spPr bwMode="auto">
          <a:xfrm>
            <a:off x="6305550" y="2438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5837" name="Text Box 29"/>
          <p:cNvSpPr txBox="1">
            <a:spLocks noChangeArrowheads="1"/>
          </p:cNvSpPr>
          <p:nvPr/>
        </p:nvSpPr>
        <p:spPr bwMode="auto">
          <a:xfrm>
            <a:off x="7067550" y="26670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5838" name="Line 30"/>
          <p:cNvSpPr>
            <a:spLocks noChangeShapeType="1"/>
          </p:cNvSpPr>
          <p:nvPr/>
        </p:nvSpPr>
        <p:spPr bwMode="auto">
          <a:xfrm>
            <a:off x="5638800" y="2133600"/>
            <a:ext cx="1143000" cy="949325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 type="none" w="sm" len="sm"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39" name="Text Box 31"/>
          <p:cNvSpPr txBox="1">
            <a:spLocks noChangeArrowheads="1"/>
          </p:cNvSpPr>
          <p:nvPr/>
        </p:nvSpPr>
        <p:spPr bwMode="auto">
          <a:xfrm>
            <a:off x="838200" y="2387973"/>
            <a:ext cx="990600" cy="47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dag</a:t>
            </a:r>
          </a:p>
        </p:txBody>
      </p:sp>
      <p:sp>
        <p:nvSpPr>
          <p:cNvPr id="375840" name="Text Box 32"/>
          <p:cNvSpPr txBox="1">
            <a:spLocks noChangeArrowheads="1"/>
          </p:cNvSpPr>
          <p:nvPr/>
        </p:nvSpPr>
        <p:spPr bwMode="auto">
          <a:xfrm>
            <a:off x="7391400" y="2209800"/>
            <a:ext cx="15240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not a dag</a:t>
            </a:r>
          </a:p>
        </p:txBody>
      </p:sp>
    </p:spTree>
    <p:extLst>
      <p:ext uri="{BB962C8B-B14F-4D97-AF65-F5344CB8AC3E}">
        <p14:creationId xmlns:p14="http://schemas.microsoft.com/office/powerpoint/2010/main" val="295707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Topological </a:t>
            </a:r>
            <a:r>
              <a:rPr lang="en-US" dirty="0" smtClean="0"/>
              <a:t>Sort </a:t>
            </a:r>
            <a:r>
              <a:rPr lang="en-US" dirty="0"/>
              <a:t>Example</a:t>
            </a:r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305800" cy="5057775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kumimoji="0" lang="en-US"/>
              <a:t>Order the following items in a food chain</a:t>
            </a:r>
            <a:endParaRPr lang="en-US"/>
          </a:p>
          <a:p>
            <a:pPr>
              <a:buFont typeface="Monotype Sorts" pitchFamily="2" charset="2"/>
              <a:buNone/>
            </a:pPr>
            <a:endParaRPr lang="en-US"/>
          </a:p>
        </p:txBody>
      </p:sp>
      <p:sp>
        <p:nvSpPr>
          <p:cNvPr id="376836" name="Oval 4"/>
          <p:cNvSpPr>
            <a:spLocks noChangeArrowheads="1"/>
          </p:cNvSpPr>
          <p:nvPr/>
        </p:nvSpPr>
        <p:spPr bwMode="auto">
          <a:xfrm>
            <a:off x="1066800" y="3429000"/>
            <a:ext cx="1143000" cy="6096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fish</a:t>
            </a:r>
          </a:p>
        </p:txBody>
      </p:sp>
      <p:sp>
        <p:nvSpPr>
          <p:cNvPr id="376837" name="Oval 5"/>
          <p:cNvSpPr>
            <a:spLocks noChangeArrowheads="1"/>
          </p:cNvSpPr>
          <p:nvPr/>
        </p:nvSpPr>
        <p:spPr bwMode="auto">
          <a:xfrm>
            <a:off x="2590800" y="2819400"/>
            <a:ext cx="1143000" cy="6096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human</a:t>
            </a:r>
          </a:p>
        </p:txBody>
      </p:sp>
      <p:sp>
        <p:nvSpPr>
          <p:cNvPr id="376838" name="Oval 6"/>
          <p:cNvSpPr>
            <a:spLocks noChangeArrowheads="1"/>
          </p:cNvSpPr>
          <p:nvPr/>
        </p:nvSpPr>
        <p:spPr bwMode="auto">
          <a:xfrm>
            <a:off x="2133600" y="4343400"/>
            <a:ext cx="1143000" cy="6096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shrimp</a:t>
            </a:r>
          </a:p>
        </p:txBody>
      </p:sp>
      <p:sp>
        <p:nvSpPr>
          <p:cNvPr id="376839" name="Oval 7"/>
          <p:cNvSpPr>
            <a:spLocks noChangeArrowheads="1"/>
          </p:cNvSpPr>
          <p:nvPr/>
        </p:nvSpPr>
        <p:spPr bwMode="auto">
          <a:xfrm>
            <a:off x="4267200" y="3810000"/>
            <a:ext cx="1143000" cy="6096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sheep</a:t>
            </a:r>
          </a:p>
        </p:txBody>
      </p:sp>
      <p:sp>
        <p:nvSpPr>
          <p:cNvPr id="376840" name="Oval 8"/>
          <p:cNvSpPr>
            <a:spLocks noChangeArrowheads="1"/>
          </p:cNvSpPr>
          <p:nvPr/>
        </p:nvSpPr>
        <p:spPr bwMode="auto">
          <a:xfrm>
            <a:off x="2971800" y="5410200"/>
            <a:ext cx="1143000" cy="6096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wheat</a:t>
            </a:r>
          </a:p>
        </p:txBody>
      </p:sp>
      <p:sp>
        <p:nvSpPr>
          <p:cNvPr id="376841" name="Oval 9"/>
          <p:cNvSpPr>
            <a:spLocks noChangeArrowheads="1"/>
          </p:cNvSpPr>
          <p:nvPr/>
        </p:nvSpPr>
        <p:spPr bwMode="auto">
          <a:xfrm>
            <a:off x="1524000" y="5410200"/>
            <a:ext cx="1143000" cy="6096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plankton</a:t>
            </a:r>
          </a:p>
        </p:txBody>
      </p:sp>
      <p:sp>
        <p:nvSpPr>
          <p:cNvPr id="376842" name="Oval 10"/>
          <p:cNvSpPr>
            <a:spLocks noChangeArrowheads="1"/>
          </p:cNvSpPr>
          <p:nvPr/>
        </p:nvSpPr>
        <p:spPr bwMode="auto">
          <a:xfrm>
            <a:off x="3429000" y="1752600"/>
            <a:ext cx="1143000" cy="6096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tiger</a:t>
            </a:r>
          </a:p>
        </p:txBody>
      </p:sp>
      <p:sp>
        <p:nvSpPr>
          <p:cNvPr id="376843" name="Line 11"/>
          <p:cNvSpPr>
            <a:spLocks noChangeShapeType="1"/>
          </p:cNvSpPr>
          <p:nvPr/>
        </p:nvSpPr>
        <p:spPr bwMode="auto">
          <a:xfrm flipH="1">
            <a:off x="3429000" y="2362200"/>
            <a:ext cx="381000" cy="457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6844" name="Line 12"/>
          <p:cNvSpPr>
            <a:spLocks noChangeShapeType="1"/>
          </p:cNvSpPr>
          <p:nvPr/>
        </p:nvSpPr>
        <p:spPr bwMode="auto">
          <a:xfrm flipH="1">
            <a:off x="2133600" y="3429000"/>
            <a:ext cx="685800" cy="152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6845" name="Line 13"/>
          <p:cNvSpPr>
            <a:spLocks noChangeShapeType="1"/>
          </p:cNvSpPr>
          <p:nvPr/>
        </p:nvSpPr>
        <p:spPr bwMode="auto">
          <a:xfrm>
            <a:off x="3657600" y="3276600"/>
            <a:ext cx="914400" cy="6096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6846" name="Line 14"/>
          <p:cNvSpPr>
            <a:spLocks noChangeShapeType="1"/>
          </p:cNvSpPr>
          <p:nvPr/>
        </p:nvSpPr>
        <p:spPr bwMode="auto">
          <a:xfrm flipH="1">
            <a:off x="2895600" y="3429000"/>
            <a:ext cx="304800" cy="914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6847" name="Line 15"/>
          <p:cNvSpPr>
            <a:spLocks noChangeShapeType="1"/>
          </p:cNvSpPr>
          <p:nvPr/>
        </p:nvSpPr>
        <p:spPr bwMode="auto">
          <a:xfrm>
            <a:off x="1981200" y="3962400"/>
            <a:ext cx="381000" cy="457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6848" name="Line 16"/>
          <p:cNvSpPr>
            <a:spLocks noChangeShapeType="1"/>
          </p:cNvSpPr>
          <p:nvPr/>
        </p:nvSpPr>
        <p:spPr bwMode="auto">
          <a:xfrm>
            <a:off x="1676400" y="4038600"/>
            <a:ext cx="228600" cy="13716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6849" name="Line 17"/>
          <p:cNvSpPr>
            <a:spLocks noChangeShapeType="1"/>
          </p:cNvSpPr>
          <p:nvPr/>
        </p:nvSpPr>
        <p:spPr bwMode="auto">
          <a:xfrm>
            <a:off x="3429000" y="3429000"/>
            <a:ext cx="152400" cy="1981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6850" name="Line 18"/>
          <p:cNvSpPr>
            <a:spLocks noChangeShapeType="1"/>
          </p:cNvSpPr>
          <p:nvPr/>
        </p:nvSpPr>
        <p:spPr bwMode="auto">
          <a:xfrm flipH="1">
            <a:off x="3886200" y="4419600"/>
            <a:ext cx="685800" cy="10668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6851" name="Text Box 19"/>
          <p:cNvSpPr txBox="1">
            <a:spLocks noChangeArrowheads="1"/>
          </p:cNvSpPr>
          <p:nvPr/>
        </p:nvSpPr>
        <p:spPr bwMode="auto">
          <a:xfrm>
            <a:off x="6538913" y="1870075"/>
            <a:ext cx="184150" cy="47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76852" name="Line 20"/>
          <p:cNvSpPr>
            <a:spLocks noChangeShapeType="1"/>
          </p:cNvSpPr>
          <p:nvPr/>
        </p:nvSpPr>
        <p:spPr bwMode="auto">
          <a:xfrm flipH="1">
            <a:off x="1828800" y="2209800"/>
            <a:ext cx="1676400" cy="1219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6853" name="Line 21"/>
          <p:cNvSpPr>
            <a:spLocks noChangeShapeType="1"/>
          </p:cNvSpPr>
          <p:nvPr/>
        </p:nvSpPr>
        <p:spPr bwMode="auto">
          <a:xfrm>
            <a:off x="4267200" y="2362200"/>
            <a:ext cx="457200" cy="14478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6854" name="Line 22"/>
          <p:cNvSpPr>
            <a:spLocks noChangeShapeType="1"/>
          </p:cNvSpPr>
          <p:nvPr/>
        </p:nvSpPr>
        <p:spPr bwMode="auto">
          <a:xfrm flipH="1">
            <a:off x="2362200" y="4953000"/>
            <a:ext cx="228600" cy="457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4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153400" cy="609600"/>
          </a:xfrm>
        </p:spPr>
        <p:txBody>
          <a:bodyPr/>
          <a:lstStyle/>
          <a:p>
            <a:r>
              <a:rPr lang="en-US"/>
              <a:t>DFS-based Algorithm</a:t>
            </a:r>
          </a:p>
        </p:txBody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305800" cy="5438775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Monotype Sorts" pitchFamily="2" charset="2"/>
              <a:buNone/>
            </a:pPr>
            <a:r>
              <a:rPr lang="en-US" sz="2000" u="sng" dirty="0"/>
              <a:t>DFS-based algorithm for topological sorting</a:t>
            </a:r>
          </a:p>
          <a:p>
            <a:pPr marL="838200" lvl="1" indent="-381000"/>
            <a:r>
              <a:rPr lang="en-US" dirty="0"/>
              <a:t>Perform DFS traversal, noting the order vertices are popped off the traversal stack</a:t>
            </a:r>
          </a:p>
          <a:p>
            <a:pPr marL="838200" lvl="1" indent="-381000"/>
            <a:r>
              <a:rPr lang="en-US" dirty="0" smtClean="0"/>
              <a:t>Reversing </a:t>
            </a:r>
            <a:r>
              <a:rPr lang="en-US" dirty="0"/>
              <a:t>order solves topological sorting problem</a:t>
            </a:r>
          </a:p>
          <a:p>
            <a:pPr marL="838200" lvl="1" indent="-381000"/>
            <a:r>
              <a:rPr lang="en-US" dirty="0"/>
              <a:t>Back edges encountered?</a:t>
            </a:r>
            <a:r>
              <a:rPr lang="en-US" dirty="0">
                <a:ea typeface="Lucida Grande" pitchFamily="84" charset="0"/>
                <a:cs typeface="Lucida Grande" pitchFamily="84" charset="0"/>
              </a:rPr>
              <a:t>→</a:t>
            </a:r>
            <a:r>
              <a:rPr lang="en-US" dirty="0"/>
              <a:t> NOT a dag!</a:t>
            </a:r>
          </a:p>
          <a:p>
            <a:pPr marL="838200" lvl="1" indent="-381000">
              <a:buFontTx/>
              <a:buAutoNum type="arabicPeriod"/>
            </a:pPr>
            <a:endParaRPr lang="en-US" dirty="0"/>
          </a:p>
          <a:p>
            <a:pPr marL="457200" indent="-457200">
              <a:buFont typeface="Monotype Sorts" pitchFamily="2" charset="2"/>
              <a:buNone/>
            </a:pPr>
            <a:r>
              <a:rPr lang="en-US" sz="2000" dirty="0"/>
              <a:t>Example:</a:t>
            </a:r>
            <a:endParaRPr lang="en-US" dirty="0"/>
          </a:p>
          <a:p>
            <a:pPr marL="838200" lvl="1" indent="-381000">
              <a:buFontTx/>
              <a:buNone/>
            </a:pPr>
            <a:endParaRPr lang="en-US" dirty="0"/>
          </a:p>
          <a:p>
            <a:pPr marL="838200" lvl="1" indent="-381000">
              <a:buFontTx/>
              <a:buNone/>
            </a:pPr>
            <a:endParaRPr lang="en-US" dirty="0"/>
          </a:p>
          <a:p>
            <a:pPr marL="838200" lvl="1" indent="-381000">
              <a:buFontTx/>
              <a:buNone/>
            </a:pPr>
            <a:endParaRPr lang="en-US" dirty="0"/>
          </a:p>
          <a:p>
            <a:pPr marL="838200" lvl="1" indent="-381000">
              <a:buFontTx/>
              <a:buNone/>
            </a:pPr>
            <a:endParaRPr lang="en-US" dirty="0"/>
          </a:p>
          <a:p>
            <a:pPr marL="838200" lvl="1" indent="-381000">
              <a:buFontTx/>
              <a:buNone/>
            </a:pPr>
            <a:endParaRPr lang="en-US" dirty="0"/>
          </a:p>
          <a:p>
            <a:pPr marL="838200" lvl="1" indent="-381000">
              <a:buFontTx/>
              <a:buNone/>
            </a:pPr>
            <a:endParaRPr lang="en-US" dirty="0"/>
          </a:p>
          <a:p>
            <a:pPr marL="457200" indent="-457200">
              <a:buFont typeface="Monotype Sorts" pitchFamily="2" charset="2"/>
              <a:buNone/>
            </a:pPr>
            <a:r>
              <a:rPr lang="en-US" sz="2000" dirty="0"/>
              <a:t>Efficiency: </a:t>
            </a:r>
          </a:p>
        </p:txBody>
      </p:sp>
      <p:sp>
        <p:nvSpPr>
          <p:cNvPr id="377860" name="Oval 4"/>
          <p:cNvSpPr>
            <a:spLocks noChangeArrowheads="1"/>
          </p:cNvSpPr>
          <p:nvPr/>
        </p:nvSpPr>
        <p:spPr bwMode="auto">
          <a:xfrm>
            <a:off x="762000" y="41148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a</a:t>
            </a:r>
          </a:p>
        </p:txBody>
      </p:sp>
      <p:sp>
        <p:nvSpPr>
          <p:cNvPr id="377861" name="Oval 5"/>
          <p:cNvSpPr>
            <a:spLocks noChangeArrowheads="1"/>
          </p:cNvSpPr>
          <p:nvPr/>
        </p:nvSpPr>
        <p:spPr bwMode="auto">
          <a:xfrm>
            <a:off x="2362200" y="41148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b</a:t>
            </a:r>
          </a:p>
        </p:txBody>
      </p:sp>
      <p:sp>
        <p:nvSpPr>
          <p:cNvPr id="377862" name="Oval 6"/>
          <p:cNvSpPr>
            <a:spLocks noChangeArrowheads="1"/>
          </p:cNvSpPr>
          <p:nvPr/>
        </p:nvSpPr>
        <p:spPr bwMode="auto">
          <a:xfrm>
            <a:off x="762000" y="54864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e</a:t>
            </a:r>
          </a:p>
        </p:txBody>
      </p:sp>
      <p:sp>
        <p:nvSpPr>
          <p:cNvPr id="377863" name="Oval 7"/>
          <p:cNvSpPr>
            <a:spLocks noChangeArrowheads="1"/>
          </p:cNvSpPr>
          <p:nvPr/>
        </p:nvSpPr>
        <p:spPr bwMode="auto">
          <a:xfrm>
            <a:off x="2362200" y="54864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f</a:t>
            </a:r>
          </a:p>
        </p:txBody>
      </p:sp>
      <p:sp>
        <p:nvSpPr>
          <p:cNvPr id="377864" name="Line 8"/>
          <p:cNvSpPr>
            <a:spLocks noChangeShapeType="1"/>
          </p:cNvSpPr>
          <p:nvPr/>
        </p:nvSpPr>
        <p:spPr bwMode="auto">
          <a:xfrm>
            <a:off x="1295400" y="43434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65" name="Line 9"/>
          <p:cNvSpPr>
            <a:spLocks noChangeShapeType="1"/>
          </p:cNvSpPr>
          <p:nvPr/>
        </p:nvSpPr>
        <p:spPr bwMode="auto">
          <a:xfrm>
            <a:off x="990600" y="46482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66" name="Line 10"/>
          <p:cNvSpPr>
            <a:spLocks noChangeShapeType="1"/>
          </p:cNvSpPr>
          <p:nvPr/>
        </p:nvSpPr>
        <p:spPr bwMode="auto">
          <a:xfrm>
            <a:off x="1295400" y="57150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67" name="Line 11"/>
          <p:cNvSpPr>
            <a:spLocks noChangeShapeType="1"/>
          </p:cNvSpPr>
          <p:nvPr/>
        </p:nvSpPr>
        <p:spPr bwMode="auto">
          <a:xfrm>
            <a:off x="2590800" y="46482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68" name="Line 12"/>
          <p:cNvSpPr>
            <a:spLocks noChangeShapeType="1"/>
          </p:cNvSpPr>
          <p:nvPr/>
        </p:nvSpPr>
        <p:spPr bwMode="auto">
          <a:xfrm>
            <a:off x="1219200" y="4572000"/>
            <a:ext cx="1143000" cy="9906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69" name="Text Box 13"/>
          <p:cNvSpPr txBox="1">
            <a:spLocks noChangeArrowheads="1"/>
          </p:cNvSpPr>
          <p:nvPr/>
        </p:nvSpPr>
        <p:spPr bwMode="auto">
          <a:xfrm>
            <a:off x="822325" y="48387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70" name="Text Box 14"/>
          <p:cNvSpPr txBox="1">
            <a:spLocks noChangeArrowheads="1"/>
          </p:cNvSpPr>
          <p:nvPr/>
        </p:nvSpPr>
        <p:spPr bwMode="auto">
          <a:xfrm>
            <a:off x="1657350" y="3962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71" name="Text Box 15"/>
          <p:cNvSpPr txBox="1">
            <a:spLocks noChangeArrowheads="1"/>
          </p:cNvSpPr>
          <p:nvPr/>
        </p:nvSpPr>
        <p:spPr bwMode="auto">
          <a:xfrm>
            <a:off x="1657350" y="57912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72" name="Text Box 16"/>
          <p:cNvSpPr txBox="1">
            <a:spLocks noChangeArrowheads="1"/>
          </p:cNvSpPr>
          <p:nvPr/>
        </p:nvSpPr>
        <p:spPr bwMode="auto">
          <a:xfrm>
            <a:off x="1428750" y="45720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73" name="Text Box 17"/>
          <p:cNvSpPr txBox="1">
            <a:spLocks noChangeArrowheads="1"/>
          </p:cNvSpPr>
          <p:nvPr/>
        </p:nvSpPr>
        <p:spPr bwMode="auto">
          <a:xfrm>
            <a:off x="2647950" y="48006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74" name="Oval 18"/>
          <p:cNvSpPr>
            <a:spLocks noChangeArrowheads="1"/>
          </p:cNvSpPr>
          <p:nvPr/>
        </p:nvSpPr>
        <p:spPr bwMode="auto">
          <a:xfrm>
            <a:off x="4038600" y="41148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c</a:t>
            </a:r>
          </a:p>
        </p:txBody>
      </p:sp>
      <p:sp>
        <p:nvSpPr>
          <p:cNvPr id="377875" name="Oval 19"/>
          <p:cNvSpPr>
            <a:spLocks noChangeArrowheads="1"/>
          </p:cNvSpPr>
          <p:nvPr/>
        </p:nvSpPr>
        <p:spPr bwMode="auto">
          <a:xfrm>
            <a:off x="5638800" y="41148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d</a:t>
            </a:r>
          </a:p>
        </p:txBody>
      </p:sp>
      <p:sp>
        <p:nvSpPr>
          <p:cNvPr id="377876" name="Oval 20"/>
          <p:cNvSpPr>
            <a:spLocks noChangeArrowheads="1"/>
          </p:cNvSpPr>
          <p:nvPr/>
        </p:nvSpPr>
        <p:spPr bwMode="auto">
          <a:xfrm>
            <a:off x="4038600" y="54864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g</a:t>
            </a:r>
          </a:p>
        </p:txBody>
      </p:sp>
      <p:sp>
        <p:nvSpPr>
          <p:cNvPr id="377877" name="Oval 21"/>
          <p:cNvSpPr>
            <a:spLocks noChangeArrowheads="1"/>
          </p:cNvSpPr>
          <p:nvPr/>
        </p:nvSpPr>
        <p:spPr bwMode="auto">
          <a:xfrm>
            <a:off x="5638800" y="54864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h</a:t>
            </a:r>
          </a:p>
        </p:txBody>
      </p:sp>
      <p:sp>
        <p:nvSpPr>
          <p:cNvPr id="377878" name="Line 22"/>
          <p:cNvSpPr>
            <a:spLocks noChangeShapeType="1"/>
          </p:cNvSpPr>
          <p:nvPr/>
        </p:nvSpPr>
        <p:spPr bwMode="auto">
          <a:xfrm>
            <a:off x="4267200" y="46482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79" name="Line 23"/>
          <p:cNvSpPr>
            <a:spLocks noChangeShapeType="1"/>
          </p:cNvSpPr>
          <p:nvPr/>
        </p:nvSpPr>
        <p:spPr bwMode="auto">
          <a:xfrm>
            <a:off x="4572000" y="57150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80" name="Line 24"/>
          <p:cNvSpPr>
            <a:spLocks noChangeShapeType="1"/>
          </p:cNvSpPr>
          <p:nvPr/>
        </p:nvSpPr>
        <p:spPr bwMode="auto">
          <a:xfrm>
            <a:off x="5867400" y="46482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81" name="Line 25"/>
          <p:cNvSpPr>
            <a:spLocks noChangeShapeType="1"/>
          </p:cNvSpPr>
          <p:nvPr/>
        </p:nvSpPr>
        <p:spPr bwMode="auto">
          <a:xfrm flipV="1">
            <a:off x="4572000" y="44196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82" name="Text Box 26"/>
          <p:cNvSpPr txBox="1">
            <a:spLocks noChangeArrowheads="1"/>
          </p:cNvSpPr>
          <p:nvPr/>
        </p:nvSpPr>
        <p:spPr bwMode="auto">
          <a:xfrm>
            <a:off x="4098925" y="48387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83" name="Text Box 27"/>
          <p:cNvSpPr txBox="1">
            <a:spLocks noChangeArrowheads="1"/>
          </p:cNvSpPr>
          <p:nvPr/>
        </p:nvSpPr>
        <p:spPr bwMode="auto">
          <a:xfrm>
            <a:off x="4933950" y="3962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84" name="Text Box 28"/>
          <p:cNvSpPr txBox="1">
            <a:spLocks noChangeArrowheads="1"/>
          </p:cNvSpPr>
          <p:nvPr/>
        </p:nvSpPr>
        <p:spPr bwMode="auto">
          <a:xfrm>
            <a:off x="4933950" y="57912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85" name="Text Box 29"/>
          <p:cNvSpPr txBox="1">
            <a:spLocks noChangeArrowheads="1"/>
          </p:cNvSpPr>
          <p:nvPr/>
        </p:nvSpPr>
        <p:spPr bwMode="auto">
          <a:xfrm>
            <a:off x="4705350" y="45720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86" name="Text Box 30"/>
          <p:cNvSpPr txBox="1">
            <a:spLocks noChangeArrowheads="1"/>
          </p:cNvSpPr>
          <p:nvPr/>
        </p:nvSpPr>
        <p:spPr bwMode="auto">
          <a:xfrm>
            <a:off x="5162550" y="45720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87" name="Text Box 31"/>
          <p:cNvSpPr txBox="1">
            <a:spLocks noChangeArrowheads="1"/>
          </p:cNvSpPr>
          <p:nvPr/>
        </p:nvSpPr>
        <p:spPr bwMode="auto">
          <a:xfrm>
            <a:off x="5924550" y="48006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88" name="Line 32"/>
          <p:cNvSpPr>
            <a:spLocks noChangeShapeType="1"/>
          </p:cNvSpPr>
          <p:nvPr/>
        </p:nvSpPr>
        <p:spPr bwMode="auto">
          <a:xfrm>
            <a:off x="2895600" y="4495800"/>
            <a:ext cx="1219200" cy="10668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06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98438"/>
            <a:ext cx="8382000" cy="685800"/>
          </a:xfrm>
        </p:spPr>
        <p:txBody>
          <a:bodyPr/>
          <a:lstStyle/>
          <a:p>
            <a:r>
              <a:rPr lang="en-US"/>
              <a:t>Source Removal Algorithm</a:t>
            </a:r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8610600" cy="5486400"/>
          </a:xfrm>
        </p:spPr>
        <p:txBody>
          <a:bodyPr>
            <a:normAutofit fontScale="92500" lnSpcReduction="10000"/>
          </a:bodyPr>
          <a:lstStyle/>
          <a:p>
            <a:pPr marL="577850" lvl="1" indent="-120650">
              <a:buFontTx/>
              <a:buNone/>
            </a:pPr>
            <a:r>
              <a:rPr lang="en-US" dirty="0" smtClean="0"/>
              <a:t> </a:t>
            </a:r>
            <a:r>
              <a:rPr lang="en-US" dirty="0"/>
              <a:t>Repeatedly identify and remove a </a:t>
            </a:r>
            <a:r>
              <a:rPr lang="en-US" i="1" dirty="0"/>
              <a:t>source</a:t>
            </a:r>
            <a:r>
              <a:rPr lang="en-US" dirty="0"/>
              <a:t> (a vertex with no incoming edges) and all the edges incident to it until either no vertex is left (problem is solved) or there is no source among remaining vertices (not a dag)</a:t>
            </a:r>
          </a:p>
          <a:p>
            <a:pPr marL="457200" indent="-457200">
              <a:buFont typeface="Monotype Sorts" pitchFamily="2" charset="2"/>
              <a:buNone/>
            </a:pPr>
            <a:r>
              <a:rPr lang="en-US" sz="2000" dirty="0"/>
              <a:t>Example:</a:t>
            </a:r>
            <a:endParaRPr lang="en-US" dirty="0"/>
          </a:p>
          <a:p>
            <a:pPr marL="577850" lvl="1" indent="-120650">
              <a:buFontTx/>
              <a:buNone/>
            </a:pPr>
            <a:endParaRPr lang="en-US" dirty="0"/>
          </a:p>
          <a:p>
            <a:pPr marL="577850" lvl="1" indent="-120650">
              <a:buFontTx/>
              <a:buNone/>
            </a:pPr>
            <a:endParaRPr lang="en-US" dirty="0"/>
          </a:p>
          <a:p>
            <a:pPr marL="577850" lvl="1" indent="-120650">
              <a:buFontTx/>
              <a:buNone/>
            </a:pPr>
            <a:endParaRPr lang="en-US" dirty="0"/>
          </a:p>
          <a:p>
            <a:pPr marL="577850" lvl="1" indent="-120650">
              <a:buFontTx/>
              <a:buNone/>
            </a:pPr>
            <a:endParaRPr lang="en-US" dirty="0"/>
          </a:p>
          <a:p>
            <a:pPr marL="577850" lvl="1" indent="-120650">
              <a:buFontTx/>
              <a:buNone/>
            </a:pPr>
            <a:endParaRPr lang="en-US" dirty="0"/>
          </a:p>
          <a:p>
            <a:pPr marL="577850" lvl="1" indent="-120650">
              <a:buFontTx/>
              <a:buNone/>
            </a:pPr>
            <a:endParaRPr lang="en-US" dirty="0"/>
          </a:p>
          <a:p>
            <a:pPr marL="457200" indent="-457200">
              <a:buFont typeface="Monotype Sorts" pitchFamily="2" charset="2"/>
              <a:buNone/>
            </a:pPr>
            <a:endParaRPr lang="en-US" sz="2000" dirty="0"/>
          </a:p>
          <a:p>
            <a:pPr marL="457200" indent="-457200">
              <a:buFont typeface="Monotype Sorts" pitchFamily="2" charset="2"/>
              <a:buNone/>
            </a:pPr>
            <a:r>
              <a:rPr lang="en-US" sz="2000" b="1" dirty="0"/>
              <a:t>Efficiency:</a:t>
            </a:r>
            <a:r>
              <a:rPr lang="en-US" sz="2000" dirty="0"/>
              <a:t> same as efficiency of the DFS-based algorithm</a:t>
            </a:r>
          </a:p>
        </p:txBody>
      </p:sp>
      <p:sp>
        <p:nvSpPr>
          <p:cNvPr id="378884" name="Oval 4"/>
          <p:cNvSpPr>
            <a:spLocks noChangeArrowheads="1"/>
          </p:cNvSpPr>
          <p:nvPr/>
        </p:nvSpPr>
        <p:spPr bwMode="auto">
          <a:xfrm>
            <a:off x="609600" y="36576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a</a:t>
            </a:r>
          </a:p>
        </p:txBody>
      </p:sp>
      <p:sp>
        <p:nvSpPr>
          <p:cNvPr id="378885" name="Oval 5"/>
          <p:cNvSpPr>
            <a:spLocks noChangeArrowheads="1"/>
          </p:cNvSpPr>
          <p:nvPr/>
        </p:nvSpPr>
        <p:spPr bwMode="auto">
          <a:xfrm>
            <a:off x="2209800" y="36576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b</a:t>
            </a:r>
          </a:p>
        </p:txBody>
      </p:sp>
      <p:sp>
        <p:nvSpPr>
          <p:cNvPr id="378886" name="Oval 6"/>
          <p:cNvSpPr>
            <a:spLocks noChangeArrowheads="1"/>
          </p:cNvSpPr>
          <p:nvPr/>
        </p:nvSpPr>
        <p:spPr bwMode="auto">
          <a:xfrm>
            <a:off x="609600" y="50292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e</a:t>
            </a:r>
          </a:p>
        </p:txBody>
      </p:sp>
      <p:sp>
        <p:nvSpPr>
          <p:cNvPr id="378887" name="Oval 7"/>
          <p:cNvSpPr>
            <a:spLocks noChangeArrowheads="1"/>
          </p:cNvSpPr>
          <p:nvPr/>
        </p:nvSpPr>
        <p:spPr bwMode="auto">
          <a:xfrm>
            <a:off x="2209800" y="50292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f</a:t>
            </a:r>
          </a:p>
        </p:txBody>
      </p:sp>
      <p:sp>
        <p:nvSpPr>
          <p:cNvPr id="378888" name="Line 8"/>
          <p:cNvSpPr>
            <a:spLocks noChangeShapeType="1"/>
          </p:cNvSpPr>
          <p:nvPr/>
        </p:nvSpPr>
        <p:spPr bwMode="auto">
          <a:xfrm>
            <a:off x="1143000" y="38862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889" name="Line 9"/>
          <p:cNvSpPr>
            <a:spLocks noChangeShapeType="1"/>
          </p:cNvSpPr>
          <p:nvPr/>
        </p:nvSpPr>
        <p:spPr bwMode="auto">
          <a:xfrm>
            <a:off x="838200" y="41910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890" name="Line 10"/>
          <p:cNvSpPr>
            <a:spLocks noChangeShapeType="1"/>
          </p:cNvSpPr>
          <p:nvPr/>
        </p:nvSpPr>
        <p:spPr bwMode="auto">
          <a:xfrm>
            <a:off x="1143000" y="52578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891" name="Line 11"/>
          <p:cNvSpPr>
            <a:spLocks noChangeShapeType="1"/>
          </p:cNvSpPr>
          <p:nvPr/>
        </p:nvSpPr>
        <p:spPr bwMode="auto">
          <a:xfrm>
            <a:off x="2438400" y="41910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892" name="Line 12"/>
          <p:cNvSpPr>
            <a:spLocks noChangeShapeType="1"/>
          </p:cNvSpPr>
          <p:nvPr/>
        </p:nvSpPr>
        <p:spPr bwMode="auto">
          <a:xfrm>
            <a:off x="1066800" y="4114800"/>
            <a:ext cx="1143000" cy="9906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893" name="Text Box 13"/>
          <p:cNvSpPr txBox="1">
            <a:spLocks noChangeArrowheads="1"/>
          </p:cNvSpPr>
          <p:nvPr/>
        </p:nvSpPr>
        <p:spPr bwMode="auto">
          <a:xfrm>
            <a:off x="685800" y="4343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894" name="Text Box 14"/>
          <p:cNvSpPr txBox="1">
            <a:spLocks noChangeArrowheads="1"/>
          </p:cNvSpPr>
          <p:nvPr/>
        </p:nvSpPr>
        <p:spPr bwMode="auto">
          <a:xfrm>
            <a:off x="1504950" y="35052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895" name="Text Box 15"/>
          <p:cNvSpPr txBox="1">
            <a:spLocks noChangeArrowheads="1"/>
          </p:cNvSpPr>
          <p:nvPr/>
        </p:nvSpPr>
        <p:spPr bwMode="auto">
          <a:xfrm>
            <a:off x="1504950" y="52578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896" name="Text Box 16"/>
          <p:cNvSpPr txBox="1">
            <a:spLocks noChangeArrowheads="1"/>
          </p:cNvSpPr>
          <p:nvPr/>
        </p:nvSpPr>
        <p:spPr bwMode="auto">
          <a:xfrm>
            <a:off x="1276350" y="41148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897" name="Text Box 17"/>
          <p:cNvSpPr txBox="1">
            <a:spLocks noChangeArrowheads="1"/>
          </p:cNvSpPr>
          <p:nvPr/>
        </p:nvSpPr>
        <p:spPr bwMode="auto">
          <a:xfrm>
            <a:off x="2495550" y="4343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898" name="Oval 18"/>
          <p:cNvSpPr>
            <a:spLocks noChangeArrowheads="1"/>
          </p:cNvSpPr>
          <p:nvPr/>
        </p:nvSpPr>
        <p:spPr bwMode="auto">
          <a:xfrm>
            <a:off x="3886200" y="36576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c</a:t>
            </a:r>
          </a:p>
        </p:txBody>
      </p:sp>
      <p:sp>
        <p:nvSpPr>
          <p:cNvPr id="378899" name="Oval 19"/>
          <p:cNvSpPr>
            <a:spLocks noChangeArrowheads="1"/>
          </p:cNvSpPr>
          <p:nvPr/>
        </p:nvSpPr>
        <p:spPr bwMode="auto">
          <a:xfrm>
            <a:off x="5486400" y="36576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d</a:t>
            </a:r>
          </a:p>
        </p:txBody>
      </p:sp>
      <p:sp>
        <p:nvSpPr>
          <p:cNvPr id="378900" name="Oval 20"/>
          <p:cNvSpPr>
            <a:spLocks noChangeArrowheads="1"/>
          </p:cNvSpPr>
          <p:nvPr/>
        </p:nvSpPr>
        <p:spPr bwMode="auto">
          <a:xfrm>
            <a:off x="3886200" y="50292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g</a:t>
            </a:r>
          </a:p>
        </p:txBody>
      </p:sp>
      <p:sp>
        <p:nvSpPr>
          <p:cNvPr id="378901" name="Oval 21"/>
          <p:cNvSpPr>
            <a:spLocks noChangeArrowheads="1"/>
          </p:cNvSpPr>
          <p:nvPr/>
        </p:nvSpPr>
        <p:spPr bwMode="auto">
          <a:xfrm>
            <a:off x="5486400" y="50292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h</a:t>
            </a:r>
          </a:p>
        </p:txBody>
      </p:sp>
      <p:sp>
        <p:nvSpPr>
          <p:cNvPr id="378902" name="Line 22"/>
          <p:cNvSpPr>
            <a:spLocks noChangeShapeType="1"/>
          </p:cNvSpPr>
          <p:nvPr/>
        </p:nvSpPr>
        <p:spPr bwMode="auto">
          <a:xfrm>
            <a:off x="4114800" y="41910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03" name="Line 23"/>
          <p:cNvSpPr>
            <a:spLocks noChangeShapeType="1"/>
          </p:cNvSpPr>
          <p:nvPr/>
        </p:nvSpPr>
        <p:spPr bwMode="auto">
          <a:xfrm>
            <a:off x="4419600" y="52578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04" name="Line 24"/>
          <p:cNvSpPr>
            <a:spLocks noChangeShapeType="1"/>
          </p:cNvSpPr>
          <p:nvPr/>
        </p:nvSpPr>
        <p:spPr bwMode="auto">
          <a:xfrm>
            <a:off x="5715000" y="41910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05" name="Line 25"/>
          <p:cNvSpPr>
            <a:spLocks noChangeShapeType="1"/>
          </p:cNvSpPr>
          <p:nvPr/>
        </p:nvSpPr>
        <p:spPr bwMode="auto">
          <a:xfrm flipV="1">
            <a:off x="4419600" y="39624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06" name="Text Box 26"/>
          <p:cNvSpPr txBox="1">
            <a:spLocks noChangeArrowheads="1"/>
          </p:cNvSpPr>
          <p:nvPr/>
        </p:nvSpPr>
        <p:spPr bwMode="auto">
          <a:xfrm>
            <a:off x="3946525" y="43815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907" name="Text Box 27"/>
          <p:cNvSpPr txBox="1">
            <a:spLocks noChangeArrowheads="1"/>
          </p:cNvSpPr>
          <p:nvPr/>
        </p:nvSpPr>
        <p:spPr bwMode="auto">
          <a:xfrm>
            <a:off x="4781550" y="35052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908" name="Text Box 28"/>
          <p:cNvSpPr txBox="1">
            <a:spLocks noChangeArrowheads="1"/>
          </p:cNvSpPr>
          <p:nvPr/>
        </p:nvSpPr>
        <p:spPr bwMode="auto">
          <a:xfrm>
            <a:off x="4781550" y="52578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909" name="Text Box 29"/>
          <p:cNvSpPr txBox="1">
            <a:spLocks noChangeArrowheads="1"/>
          </p:cNvSpPr>
          <p:nvPr/>
        </p:nvSpPr>
        <p:spPr bwMode="auto">
          <a:xfrm>
            <a:off x="4552950" y="41148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910" name="Text Box 30"/>
          <p:cNvSpPr txBox="1">
            <a:spLocks noChangeArrowheads="1"/>
          </p:cNvSpPr>
          <p:nvPr/>
        </p:nvSpPr>
        <p:spPr bwMode="auto">
          <a:xfrm>
            <a:off x="5010150" y="41148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911" name="Text Box 31"/>
          <p:cNvSpPr txBox="1">
            <a:spLocks noChangeArrowheads="1"/>
          </p:cNvSpPr>
          <p:nvPr/>
        </p:nvSpPr>
        <p:spPr bwMode="auto">
          <a:xfrm>
            <a:off x="5772150" y="4343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912" name="Line 32"/>
          <p:cNvSpPr>
            <a:spLocks noChangeShapeType="1"/>
          </p:cNvSpPr>
          <p:nvPr/>
        </p:nvSpPr>
        <p:spPr bwMode="auto">
          <a:xfrm>
            <a:off x="2743200" y="4038600"/>
            <a:ext cx="1219200" cy="10668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57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Application: Spreadsheet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an allowable order of computation of the cells' values?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2362200"/>
            <a:ext cx="6858000" cy="227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798027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Cycles cause a problem!</a:t>
            </a:r>
          </a:p>
        </p:txBody>
      </p:sp>
      <p:pic>
        <p:nvPicPr>
          <p:cNvPr id="9226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24000"/>
            <a:ext cx="8839200" cy="296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91692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Combinatorial object Generation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(We may not get to this today)</a:t>
            </a:r>
          </a:p>
          <a:p>
            <a:r>
              <a:rPr lang="en-US" sz="2400" b="1" smtClean="0"/>
              <a:t>Permutations</a:t>
            </a:r>
            <a:br>
              <a:rPr lang="en-US" sz="2400" b="1" smtClean="0"/>
            </a:br>
            <a:r>
              <a:rPr lang="en-US" sz="2400" b="1" smtClean="0"/>
              <a:t>Subsets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2771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Combinatorial Object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Generation of permutations, combinations, subsets.</a:t>
            </a:r>
          </a:p>
          <a:p>
            <a:r>
              <a:rPr lang="en-US" dirty="0" smtClean="0"/>
              <a:t>This is a big topic in CS</a:t>
            </a:r>
          </a:p>
          <a:p>
            <a:r>
              <a:rPr lang="en-US" dirty="0" smtClean="0"/>
              <a:t>We will just scratch the surface of this subject.</a:t>
            </a:r>
          </a:p>
          <a:p>
            <a:pPr lvl="1"/>
            <a:r>
              <a:rPr lang="en-US" dirty="0" smtClean="0"/>
              <a:t>Permutations of a list of elements (no duplicates)</a:t>
            </a:r>
          </a:p>
          <a:p>
            <a:pPr lvl="1"/>
            <a:r>
              <a:rPr lang="en-US" dirty="0" smtClean="0"/>
              <a:t>Subsets of a set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22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Permutations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 generate all permutations of the numbers 1..n.</a:t>
            </a:r>
          </a:p>
          <a:p>
            <a:pPr lvl="1"/>
            <a:r>
              <a:rPr lang="en-US" dirty="0" smtClean="0"/>
              <a:t>Permutations of any other collection of n distinct objects can be obtained from these by a simple mapping.</a:t>
            </a:r>
          </a:p>
          <a:p>
            <a:r>
              <a:rPr lang="en-US" dirty="0" smtClean="0"/>
              <a:t>How would a "decrease by 1" approach work?</a:t>
            </a:r>
          </a:p>
          <a:p>
            <a:pPr lvl="1"/>
            <a:r>
              <a:rPr lang="en-US" dirty="0" smtClean="0"/>
              <a:t>Find all permutations of 1.. n-1</a:t>
            </a:r>
          </a:p>
          <a:p>
            <a:pPr lvl="1"/>
            <a:r>
              <a:rPr lang="en-US" dirty="0" smtClean="0"/>
              <a:t>Insert n into each position of each such permutation</a:t>
            </a:r>
          </a:p>
          <a:p>
            <a:pPr lvl="1"/>
            <a:r>
              <a:rPr lang="en-US" dirty="0" smtClean="0"/>
              <a:t>We'd like to do it in a way that minimizes the change from one permutation to the next.</a:t>
            </a:r>
          </a:p>
          <a:p>
            <a:pPr lvl="1"/>
            <a:r>
              <a:rPr lang="en-US" dirty="0" smtClean="0"/>
              <a:t>It turns out we can do it so that we always get the next permutation by swapping two adjacent elements.</a:t>
            </a:r>
          </a:p>
        </p:txBody>
      </p:sp>
    </p:spTree>
    <p:extLst>
      <p:ext uri="{BB962C8B-B14F-4D97-AF65-F5344CB8AC3E}">
        <p14:creationId xmlns:p14="http://schemas.microsoft.com/office/powerpoint/2010/main" val="2073873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approach we might think 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 each permutation of 1..n-1</a:t>
            </a:r>
          </a:p>
          <a:p>
            <a:pPr lvl="1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=0..n-1</a:t>
            </a:r>
          </a:p>
          <a:p>
            <a:pPr lvl="2"/>
            <a:r>
              <a:rPr lang="en-US" dirty="0" smtClean="0"/>
              <a:t>insert n in position 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smtClean="0"/>
              <a:t>That is, we do the insertion of n into each smaller permutation from  left to right each time</a:t>
            </a:r>
          </a:p>
          <a:p>
            <a:r>
              <a:rPr lang="en-US" dirty="0" smtClean="0"/>
              <a:t>However, to get "minimal change", we  alternate:</a:t>
            </a:r>
          </a:p>
          <a:p>
            <a:pPr lvl="1"/>
            <a:r>
              <a:rPr lang="en-US" dirty="0" smtClean="0"/>
              <a:t>Insert n L-to-R in one permutation of 1..n-1</a:t>
            </a:r>
          </a:p>
          <a:p>
            <a:pPr lvl="1"/>
            <a:r>
              <a:rPr lang="en-US" dirty="0" smtClean="0"/>
              <a:t>Insert n R-to-L in the next permutation of 1..n-1</a:t>
            </a:r>
          </a:p>
          <a:p>
            <a:pPr lvl="1"/>
            <a:r>
              <a:rPr lang="en-US" dirty="0" smtClean="0"/>
              <a:t>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4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Decrease and Conquer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Three variations.  Decrease by </a:t>
            </a:r>
          </a:p>
          <a:p>
            <a:pPr lvl="1"/>
            <a:r>
              <a:rPr lang="en-US" dirty="0" smtClean="0"/>
              <a:t>constant amount</a:t>
            </a:r>
          </a:p>
          <a:p>
            <a:pPr lvl="1"/>
            <a:r>
              <a:rPr lang="en-US" dirty="0" smtClean="0"/>
              <a:t>constant factor</a:t>
            </a:r>
          </a:p>
          <a:p>
            <a:pPr lvl="1"/>
            <a:r>
              <a:rPr lang="en-US" dirty="0" smtClean="0"/>
              <a:t>variable amount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717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Bottom-up generation of permutations of 123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Example: Do the first few permutations for n=4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7793182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4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914400"/>
          </a:xfrm>
        </p:spPr>
        <p:txBody>
          <a:bodyPr/>
          <a:lstStyle/>
          <a:p>
            <a:r>
              <a:rPr lang="en-US" dirty="0" smtClean="0"/>
              <a:t>Variable Decrease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Euclid's algorithm</a:t>
            </a:r>
          </a:p>
          <a:p>
            <a:pPr lvl="1"/>
            <a:r>
              <a:rPr lang="en-US" b="1" dirty="0" smtClean="0"/>
              <a:t>b</a:t>
            </a:r>
            <a:r>
              <a:rPr lang="en-US" dirty="0" smtClean="0"/>
              <a:t> and </a:t>
            </a:r>
            <a:r>
              <a:rPr lang="en-US" b="1" dirty="0" smtClean="0"/>
              <a:t>a % b</a:t>
            </a:r>
            <a:r>
              <a:rPr lang="en-US" dirty="0" smtClean="0"/>
              <a:t> are smaller than </a:t>
            </a:r>
            <a:r>
              <a:rPr lang="en-US" b="1" dirty="0" smtClean="0"/>
              <a:t>a</a:t>
            </a:r>
            <a:r>
              <a:rPr lang="en-US" dirty="0" smtClean="0"/>
              <a:t> and </a:t>
            </a:r>
            <a:r>
              <a:rPr lang="en-US" b="1" dirty="0" smtClean="0"/>
              <a:t>b</a:t>
            </a:r>
            <a:r>
              <a:rPr lang="en-US" dirty="0" smtClean="0"/>
              <a:t>, but not by a constant amount or constant factor</a:t>
            </a:r>
          </a:p>
          <a:p>
            <a:r>
              <a:rPr lang="en-US" dirty="0" smtClean="0"/>
              <a:t>Interpolation search</a:t>
            </a:r>
          </a:p>
          <a:p>
            <a:pPr lvl="1"/>
            <a:r>
              <a:rPr lang="en-US" dirty="0" smtClean="0"/>
              <a:t>Each of </a:t>
            </a:r>
            <a:r>
              <a:rPr lang="en-US" dirty="0" err="1" smtClean="0"/>
              <a:t>he</a:t>
            </a:r>
            <a:r>
              <a:rPr lang="en-US" dirty="0" smtClean="0"/>
              <a:t> two sides of the partitioning element are smaller than n, but can be anything from 0 to n-1.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05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838396"/>
            <a:ext cx="5410200" cy="3956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Interpolation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991600" cy="4191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Searches a sorted array similar to binary search but estimates location of the search key in A[</a:t>
            </a:r>
            <a:r>
              <a:rPr lang="en-US" dirty="0" err="1"/>
              <a:t>l..r</a:t>
            </a:r>
            <a:r>
              <a:rPr lang="en-US" dirty="0"/>
              <a:t>] by using its value v. </a:t>
            </a:r>
            <a:endParaRPr lang="en-US" dirty="0" smtClean="0"/>
          </a:p>
          <a:p>
            <a:r>
              <a:rPr lang="en-US" dirty="0" smtClean="0"/>
              <a:t>Specifically</a:t>
            </a:r>
            <a:r>
              <a:rPr lang="en-US" dirty="0"/>
              <a:t>, the values of the array’s elements are assumed to </a:t>
            </a:r>
            <a:r>
              <a:rPr lang="en-US" dirty="0" smtClean="0"/>
              <a:t>increase </a:t>
            </a:r>
            <a:r>
              <a:rPr lang="en-US" dirty="0"/>
              <a:t>linearly from A[l] to A[r] </a:t>
            </a:r>
          </a:p>
          <a:p>
            <a:r>
              <a:rPr lang="en-US" dirty="0" smtClean="0"/>
              <a:t>Location </a:t>
            </a:r>
            <a:r>
              <a:rPr lang="en-US" dirty="0"/>
              <a:t>of v is estimated as the x-coordinate of the point on the straight line through (l, A[l]) and (r, A[r]) whose y-coordinate is v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pt-BR" dirty="0" smtClean="0"/>
              <a:t>                                                    x </a:t>
            </a:r>
            <a:r>
              <a:rPr lang="pt-BR" dirty="0"/>
              <a:t>= l + </a:t>
            </a:r>
            <a:r>
              <a:rPr lang="pt-BR" dirty="0" smtClean="0">
                <a:sym typeface="Symbol"/>
              </a:rPr>
              <a:t></a:t>
            </a:r>
            <a:r>
              <a:rPr lang="pt-BR" dirty="0" smtClean="0"/>
              <a:t>(</a:t>
            </a:r>
            <a:r>
              <a:rPr lang="pt-BR" dirty="0"/>
              <a:t>v - A[l])(r - l)/(A[r] – A[l] </a:t>
            </a:r>
            <a:r>
              <a:rPr lang="pt-BR" dirty="0" smtClean="0"/>
              <a:t>)</a:t>
            </a:r>
            <a:r>
              <a:rPr lang="pt-BR" dirty="0" smtClean="0">
                <a:sym typeface="Symbol"/>
              </a:rPr>
              <a:t></a:t>
            </a:r>
            <a:endParaRPr lang="pt-BR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14800" y="4419600"/>
            <a:ext cx="4572000" cy="646331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See Weiss, section 5.6.3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        Levitin Section 4.5 [5.6]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231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 smtClean="0"/>
              <a:t>Interpolation Search Running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763000" cy="2133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Average case:  </a:t>
            </a:r>
            <a:r>
              <a:rPr lang="en-US" dirty="0" smtClean="0">
                <a:sym typeface="Symbol"/>
              </a:rPr>
              <a:t>(log (log n))    </a:t>
            </a:r>
            <a:r>
              <a:rPr lang="en-US" dirty="0">
                <a:sym typeface="Symbol"/>
              </a:rPr>
              <a:t>Worst: </a:t>
            </a:r>
            <a:r>
              <a:rPr lang="en-US" dirty="0" smtClean="0">
                <a:sym typeface="Symbol"/>
              </a:rPr>
              <a:t>(n</a:t>
            </a:r>
            <a:r>
              <a:rPr lang="en-US" dirty="0">
                <a:sym typeface="Symbol"/>
              </a:rPr>
              <a:t>)  </a:t>
            </a:r>
            <a:endParaRPr lang="en-US" dirty="0" smtClean="0"/>
          </a:p>
          <a:p>
            <a:r>
              <a:rPr lang="en-US" dirty="0" smtClean="0"/>
              <a:t>What can lead to worst-case behavior?</a:t>
            </a:r>
          </a:p>
          <a:p>
            <a:pPr lvl="2"/>
            <a:r>
              <a:rPr lang="en-US" dirty="0" smtClean="0"/>
              <a:t>Social Security numbers of US residents</a:t>
            </a:r>
          </a:p>
          <a:p>
            <a:pPr lvl="2"/>
            <a:r>
              <a:rPr lang="en-US" dirty="0" smtClean="0"/>
              <a:t>Phone book (Wilkes-Barre)</a:t>
            </a:r>
          </a:p>
          <a:p>
            <a:pPr lvl="2"/>
            <a:r>
              <a:rPr lang="en-US" dirty="0" smtClean="0"/>
              <a:t>CSSE department employees*, 1984-2017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486400" y="5105400"/>
            <a:ext cx="2209800" cy="1200329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*</a:t>
            </a:r>
            <a:r>
              <a:rPr lang="en-US" sz="2400" b="1" dirty="0" smtClean="0">
                <a:solidFill>
                  <a:schemeClr val="tx2"/>
                </a:solidFill>
              </a:rPr>
              <a:t>Red</a:t>
            </a:r>
            <a:r>
              <a:rPr lang="en-US" sz="2400" dirty="0" smtClean="0"/>
              <a:t> and </a:t>
            </a:r>
            <a:r>
              <a:rPr lang="en-US" sz="2400" b="1" dirty="0" smtClean="0">
                <a:solidFill>
                  <a:srgbClr val="0070C0"/>
                </a:solidFill>
              </a:rPr>
              <a:t>blue</a:t>
            </a:r>
            <a:r>
              <a:rPr lang="en-US" sz="2400" dirty="0" smtClean="0"/>
              <a:t> are current employees</a:t>
            </a:r>
            <a:endParaRPr lang="en-US" sz="2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819400"/>
            <a:ext cx="4724400" cy="379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26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r>
              <a:rPr lang="en-US" dirty="0" smtClean="0"/>
              <a:t>Some "decrease by one"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Insertion sort</a:t>
            </a:r>
          </a:p>
          <a:p>
            <a:r>
              <a:rPr lang="en-US" dirty="0" smtClean="0"/>
              <a:t>Selection Sort</a:t>
            </a:r>
          </a:p>
          <a:p>
            <a:r>
              <a:rPr lang="en-US" dirty="0" smtClean="0"/>
              <a:t>Depth-first search of a graph</a:t>
            </a:r>
          </a:p>
          <a:p>
            <a:r>
              <a:rPr lang="en-US" dirty="0" smtClean="0"/>
              <a:t>Breadth-first search of a graph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66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Analysis </a:t>
            </a:r>
            <a:r>
              <a:rPr lang="en-US" dirty="0"/>
              <a:t>of Insertion Sort</a:t>
            </a:r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534400" cy="55911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Time efficiency</a:t>
            </a:r>
          </a:p>
          <a:p>
            <a:pPr>
              <a:buFont typeface="Monotype Sorts" pitchFamily="2" charset="2"/>
              <a:buNone/>
            </a:pPr>
            <a:r>
              <a:rPr lang="en-US" i="1" dirty="0">
                <a:cs typeface="Times New Roman" pitchFamily="18" charset="0"/>
              </a:rPr>
              <a:t>	</a:t>
            </a:r>
            <a:r>
              <a:rPr lang="en-US" i="1" dirty="0" err="1">
                <a:cs typeface="Times New Roman" pitchFamily="18" charset="0"/>
              </a:rPr>
              <a:t>C</a:t>
            </a:r>
            <a:r>
              <a:rPr lang="en-US" i="1" baseline="-25000" dirty="0" err="1">
                <a:cs typeface="Times New Roman" pitchFamily="18" charset="0"/>
              </a:rPr>
              <a:t>worst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 =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-1)/2 </a:t>
            </a:r>
            <a:r>
              <a:rPr kumimoji="0" lang="en-US" dirty="0">
                <a:sym typeface="Symbol" pitchFamily="84" charset="2"/>
              </a:rPr>
              <a:t></a:t>
            </a:r>
            <a:r>
              <a:rPr lang="en-US" dirty="0">
                <a:cs typeface="Times New Roman" pitchFamily="18" charset="0"/>
              </a:rPr>
              <a:t> </a:t>
            </a:r>
            <a:r>
              <a:rPr kumimoji="0" lang="el-GR" dirty="0">
                <a:latin typeface="Lucida Grande" pitchFamily="84" charset="0"/>
                <a:cs typeface="Times New Roman" pitchFamily="18" charset="0"/>
                <a:sym typeface="Symbol" pitchFamily="84" charset="2"/>
              </a:rPr>
              <a:t>Θ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(</a:t>
            </a:r>
            <a:r>
              <a:rPr kumimoji="0" lang="en-US" i="1" dirty="0">
                <a:cs typeface="Times New Roman" pitchFamily="18" charset="0"/>
                <a:sym typeface="Symbol" pitchFamily="84" charset="2"/>
              </a:rPr>
              <a:t>n</a:t>
            </a:r>
            <a:r>
              <a:rPr kumimoji="0" lang="en-US" baseline="30000" dirty="0">
                <a:cs typeface="Times New Roman" pitchFamily="18" charset="0"/>
                <a:sym typeface="Symbol" pitchFamily="84" charset="2"/>
              </a:rPr>
              <a:t>2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)</a:t>
            </a:r>
            <a:endParaRPr lang="en-US" dirty="0"/>
          </a:p>
          <a:p>
            <a:pPr>
              <a:buFont typeface="Monotype Sorts" pitchFamily="2" charset="2"/>
              <a:buNone/>
            </a:pPr>
            <a:r>
              <a:rPr lang="en-US" dirty="0"/>
              <a:t>	</a:t>
            </a:r>
            <a:r>
              <a:rPr lang="en-US" dirty="0" err="1"/>
              <a:t>C</a:t>
            </a:r>
            <a:r>
              <a:rPr lang="en-US" baseline="-25000" dirty="0" err="1"/>
              <a:t>avg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 </a:t>
            </a:r>
            <a:r>
              <a:rPr lang="en-US" dirty="0">
                <a:latin typeface="Lucida Grande" pitchFamily="84" charset="0"/>
                <a:cs typeface="Times New Roman" pitchFamily="18" charset="0"/>
              </a:rPr>
              <a:t>≈</a:t>
            </a:r>
            <a:r>
              <a:rPr lang="en-US" dirty="0"/>
              <a:t> </a:t>
            </a:r>
            <a:r>
              <a:rPr kumimoji="0" lang="en-US" i="1" dirty="0">
                <a:cs typeface="Times New Roman" pitchFamily="18" charset="0"/>
                <a:sym typeface="Symbol" pitchFamily="84" charset="2"/>
              </a:rPr>
              <a:t>n</a:t>
            </a:r>
            <a:r>
              <a:rPr kumimoji="0" lang="en-US" baseline="30000" dirty="0">
                <a:cs typeface="Times New Roman" pitchFamily="18" charset="0"/>
                <a:sym typeface="Symbol" pitchFamily="84" charset="2"/>
              </a:rPr>
              <a:t>2</a:t>
            </a:r>
            <a:r>
              <a:rPr lang="en-US" dirty="0"/>
              <a:t>/4 </a:t>
            </a:r>
            <a:r>
              <a:rPr kumimoji="0" lang="en-US" dirty="0">
                <a:sym typeface="Symbol" pitchFamily="84" charset="2"/>
              </a:rPr>
              <a:t> </a:t>
            </a:r>
            <a:r>
              <a:rPr kumimoji="0" lang="el-GR" dirty="0">
                <a:latin typeface="Lucida Grande" pitchFamily="84" charset="0"/>
                <a:cs typeface="Times New Roman" pitchFamily="18" charset="0"/>
                <a:sym typeface="Symbol" pitchFamily="84" charset="2"/>
              </a:rPr>
              <a:t>Θ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(</a:t>
            </a:r>
            <a:r>
              <a:rPr kumimoji="0" lang="en-US" i="1" dirty="0">
                <a:cs typeface="Times New Roman" pitchFamily="18" charset="0"/>
                <a:sym typeface="Symbol" pitchFamily="84" charset="2"/>
              </a:rPr>
              <a:t>n</a:t>
            </a:r>
            <a:r>
              <a:rPr kumimoji="0" lang="en-US" baseline="30000" dirty="0">
                <a:cs typeface="Times New Roman" pitchFamily="18" charset="0"/>
                <a:sym typeface="Symbol" pitchFamily="84" charset="2"/>
              </a:rPr>
              <a:t>2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)</a:t>
            </a:r>
          </a:p>
          <a:p>
            <a:pPr>
              <a:buFont typeface="Monotype Sorts" pitchFamily="2" charset="2"/>
              <a:buNone/>
            </a:pPr>
            <a:r>
              <a:rPr lang="en-US" i="1" dirty="0">
                <a:cs typeface="Times New Roman" pitchFamily="18" charset="0"/>
              </a:rPr>
              <a:t>	</a:t>
            </a:r>
            <a:r>
              <a:rPr lang="en-US" i="1" dirty="0" err="1">
                <a:cs typeface="Times New Roman" pitchFamily="18" charset="0"/>
              </a:rPr>
              <a:t>C</a:t>
            </a:r>
            <a:r>
              <a:rPr lang="en-US" i="1" baseline="-25000" dirty="0" err="1">
                <a:cs typeface="Times New Roman" pitchFamily="18" charset="0"/>
              </a:rPr>
              <a:t>best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 =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 - 1 </a:t>
            </a:r>
            <a:r>
              <a:rPr kumimoji="0" lang="en-US" dirty="0">
                <a:sym typeface="Symbol" pitchFamily="84" charset="2"/>
              </a:rPr>
              <a:t> </a:t>
            </a:r>
            <a:r>
              <a:rPr kumimoji="0" lang="el-GR" dirty="0">
                <a:latin typeface="Lucida Grande" pitchFamily="84" charset="0"/>
                <a:cs typeface="Times New Roman" pitchFamily="18" charset="0"/>
                <a:sym typeface="Symbol" pitchFamily="84" charset="2"/>
              </a:rPr>
              <a:t>Θ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(</a:t>
            </a:r>
            <a:r>
              <a:rPr kumimoji="0" lang="en-US" i="1" dirty="0">
                <a:cs typeface="Times New Roman" pitchFamily="18" charset="0"/>
                <a:sym typeface="Symbol" pitchFamily="84" charset="2"/>
              </a:rPr>
              <a:t>n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)</a:t>
            </a:r>
            <a:r>
              <a:rPr lang="en-US" sz="3200" b="0" dirty="0">
                <a:cs typeface="Times New Roman" pitchFamily="18" charset="0"/>
              </a:rPr>
              <a:t>  </a:t>
            </a:r>
            <a:r>
              <a:rPr lang="en-US" sz="3200" b="0" dirty="0" smtClean="0">
                <a:cs typeface="Times New Roman" pitchFamily="18" charset="0"/>
              </a:rPr>
              <a:t/>
            </a:r>
            <a:br>
              <a:rPr lang="en-US" sz="3200" b="0" dirty="0" smtClean="0">
                <a:cs typeface="Times New Roman" pitchFamily="18" charset="0"/>
              </a:rPr>
            </a:br>
            <a:r>
              <a:rPr lang="en-US" sz="3200" b="0" dirty="0" smtClean="0">
                <a:cs typeface="Times New Roman" pitchFamily="18" charset="0"/>
              </a:rPr>
              <a:t>           </a:t>
            </a:r>
            <a:r>
              <a:rPr lang="en-US" dirty="0" smtClean="0">
                <a:cs typeface="Times New Roman" pitchFamily="18" charset="0"/>
              </a:rPr>
              <a:t>(</a:t>
            </a:r>
            <a:r>
              <a:rPr lang="en-US" dirty="0">
                <a:cs typeface="Times New Roman" pitchFamily="18" charset="0"/>
              </a:rPr>
              <a:t>also fast on </a:t>
            </a:r>
            <a:r>
              <a:rPr lang="en-US" dirty="0" smtClean="0">
                <a:cs typeface="Times New Roman" pitchFamily="18" charset="0"/>
              </a:rPr>
              <a:t>almost-sorted </a:t>
            </a:r>
            <a:r>
              <a:rPr lang="en-US" dirty="0">
                <a:cs typeface="Times New Roman" pitchFamily="18" charset="0"/>
              </a:rPr>
              <a:t>arrays</a:t>
            </a:r>
            <a:r>
              <a:rPr lang="en-US" dirty="0" smtClean="0">
                <a:cs typeface="Times New Roman" pitchFamily="18" charset="0"/>
              </a:rPr>
              <a:t>)</a:t>
            </a:r>
            <a:endParaRPr lang="en-US" dirty="0"/>
          </a:p>
          <a:p>
            <a:r>
              <a:rPr lang="en-US" dirty="0"/>
              <a:t>Space efficiency: </a:t>
            </a:r>
            <a:r>
              <a:rPr lang="en-US" dirty="0" smtClean="0"/>
              <a:t>in-place </a:t>
            </a:r>
            <a:br>
              <a:rPr lang="en-US" dirty="0" smtClean="0"/>
            </a:br>
            <a:r>
              <a:rPr lang="en-US" dirty="0" smtClean="0"/>
              <a:t>           (constant extra storage)</a:t>
            </a:r>
          </a:p>
          <a:p>
            <a:r>
              <a:rPr lang="en-US" dirty="0" smtClean="0"/>
              <a:t>Stable: yes</a:t>
            </a:r>
            <a:endParaRPr lang="en-US" dirty="0"/>
          </a:p>
          <a:p>
            <a:r>
              <a:rPr lang="en-US" dirty="0"/>
              <a:t>Binary insertion </a:t>
            </a:r>
            <a:r>
              <a:rPr lang="en-US" dirty="0" smtClean="0"/>
              <a:t>sort (HW 6)</a:t>
            </a:r>
          </a:p>
          <a:p>
            <a:pPr lvl="1"/>
            <a:r>
              <a:rPr lang="en-US" dirty="0" smtClean="0"/>
              <a:t>use Binary search, then move elements </a:t>
            </a:r>
            <a:br>
              <a:rPr lang="en-US" dirty="0" smtClean="0"/>
            </a:br>
            <a:r>
              <a:rPr lang="en-US" dirty="0" smtClean="0"/>
              <a:t>to make room for inserted element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50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664450" cy="685800"/>
          </a:xfrm>
        </p:spPr>
        <p:txBody>
          <a:bodyPr/>
          <a:lstStyle/>
          <a:p>
            <a:r>
              <a:rPr lang="en-US"/>
              <a:t>Graph Traversal</a:t>
            </a:r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dirty="0"/>
              <a:t>Many problems require processing all graph vertices (and edges)  in systematic fashion</a:t>
            </a:r>
          </a:p>
          <a:p>
            <a:endParaRPr lang="en-US" dirty="0"/>
          </a:p>
          <a:p>
            <a:pPr>
              <a:buFont typeface="Monotype Sorts" pitchFamily="2" charset="2"/>
              <a:buNone/>
            </a:pPr>
            <a:r>
              <a:rPr lang="en-US" sz="2800" u="sng" dirty="0" smtClean="0"/>
              <a:t>Most common Graph </a:t>
            </a:r>
            <a:r>
              <a:rPr lang="en-US" sz="2800" u="sng" dirty="0"/>
              <a:t>traversal algorithms</a:t>
            </a:r>
            <a:r>
              <a:rPr lang="en-US" sz="2800" dirty="0"/>
              <a:t>:</a:t>
            </a:r>
          </a:p>
          <a:p>
            <a:endParaRPr lang="en-US" sz="2800" dirty="0"/>
          </a:p>
          <a:p>
            <a:pPr lvl="1"/>
            <a:r>
              <a:rPr lang="en-US" sz="2400" dirty="0"/>
              <a:t>Depth-first search (DFS)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Breadth-first search (BFS)</a:t>
            </a:r>
          </a:p>
        </p:txBody>
      </p:sp>
    </p:spTree>
    <p:extLst>
      <p:ext uri="{BB962C8B-B14F-4D97-AF65-F5344CB8AC3E}">
        <p14:creationId xmlns:p14="http://schemas.microsoft.com/office/powerpoint/2010/main" val="187995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17220</TotalTime>
  <Words>1612</Words>
  <Application>Microsoft Office PowerPoint</Application>
  <PresentationFormat>On-screen Show (4:3)</PresentationFormat>
  <Paragraphs>299</Paragraphs>
  <Slides>30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 Unicode MS</vt:lpstr>
      <vt:lpstr>Arial</vt:lpstr>
      <vt:lpstr>Arial Black</vt:lpstr>
      <vt:lpstr>Calibri</vt:lpstr>
      <vt:lpstr>Lucida Grande</vt:lpstr>
      <vt:lpstr>Monotype Sorts</vt:lpstr>
      <vt:lpstr>Symbol</vt:lpstr>
      <vt:lpstr>Times New Roman</vt:lpstr>
      <vt:lpstr>Default Design</vt:lpstr>
      <vt:lpstr>PowerPoint Presentation</vt:lpstr>
      <vt:lpstr>MA/CSSE 473 Day 12</vt:lpstr>
      <vt:lpstr>Decrease and Conquer Algorithms</vt:lpstr>
      <vt:lpstr>Variable Decrease Examples</vt:lpstr>
      <vt:lpstr>Interpolation Search</vt:lpstr>
      <vt:lpstr>Interpolation Search Running time</vt:lpstr>
      <vt:lpstr>Some "decrease by one" algorithms</vt:lpstr>
      <vt:lpstr>Review: Analysis of Insertion Sort</vt:lpstr>
      <vt:lpstr>Graph Traversal</vt:lpstr>
      <vt:lpstr>Depth-First Search (DFS) </vt:lpstr>
      <vt:lpstr>Notes on DFS</vt:lpstr>
      <vt:lpstr>Pseudocode for DFS</vt:lpstr>
      <vt:lpstr>Example: DFS traversal of undirected graph</vt:lpstr>
      <vt:lpstr>Breadth-first search (BFS)</vt:lpstr>
      <vt:lpstr>Pseudocode for BFS</vt:lpstr>
      <vt:lpstr>Example of BFS traversal of undirected graph</vt:lpstr>
      <vt:lpstr>Notes on BFS</vt:lpstr>
      <vt:lpstr>DFS and BFS</vt:lpstr>
      <vt:lpstr>Directed graphs</vt:lpstr>
      <vt:lpstr>Dags and Topological Sorting</vt:lpstr>
      <vt:lpstr>Topological Sort Example</vt:lpstr>
      <vt:lpstr>DFS-based Algorithm</vt:lpstr>
      <vt:lpstr>Source Removal Algorithm</vt:lpstr>
      <vt:lpstr>Application: Spreadsheet program</vt:lpstr>
      <vt:lpstr>Cycles cause a problem!</vt:lpstr>
      <vt:lpstr>Combinatorial object Generation</vt:lpstr>
      <vt:lpstr>Combinatorial Object Generation</vt:lpstr>
      <vt:lpstr>Permutations</vt:lpstr>
      <vt:lpstr>First approach we might think of</vt:lpstr>
      <vt:lpstr>Example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Anderson, Claude W</dc:creator>
  <cp:lastModifiedBy>Claude Anderson</cp:lastModifiedBy>
  <cp:revision>613</cp:revision>
  <cp:lastPrinted>2016-12-16T12:39:11Z</cp:lastPrinted>
  <dcterms:modified xsi:type="dcterms:W3CDTF">2016-12-16T19:24:48Z</dcterms:modified>
</cp:coreProperties>
</file>