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6" r:id="rId3"/>
    <p:sldId id="389" r:id="rId4"/>
    <p:sldId id="371" r:id="rId5"/>
    <p:sldId id="382" r:id="rId6"/>
    <p:sldId id="372" r:id="rId7"/>
    <p:sldId id="394" r:id="rId8"/>
    <p:sldId id="395" r:id="rId9"/>
    <p:sldId id="396" r:id="rId10"/>
    <p:sldId id="397" r:id="rId11"/>
    <p:sldId id="393" r:id="rId12"/>
    <p:sldId id="377" r:id="rId13"/>
    <p:sldId id="391" r:id="rId14"/>
    <p:sldId id="392" r:id="rId15"/>
    <p:sldId id="378" r:id="rId16"/>
    <p:sldId id="390" r:id="rId1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836" autoAdjust="0"/>
    <p:restoredTop sz="81716" autoAdjust="0"/>
  </p:normalViewPr>
  <p:slideViewPr>
    <p:cSldViewPr snapToObjects="1">
      <p:cViewPr varScale="1">
        <p:scale>
          <a:sx n="79" d="100"/>
          <a:sy n="79" d="100"/>
        </p:scale>
        <p:origin x="324" y="84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231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996" tIns="48499" rIns="96996" bIns="4849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2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996" tIns="48499" rIns="96996" bIns="4849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996" tIns="48499" rIns="96996" bIns="4849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2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996" tIns="48499" rIns="96996" bIns="4849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543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996" tIns="48499" rIns="96996" bIns="4849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9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996" tIns="48499" rIns="96996" bIns="4849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5713" y="720725"/>
            <a:ext cx="4803775" cy="3602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996" tIns="48499" rIns="96996" bIns="484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1947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996" tIns="48499" rIns="96996" bIns="4849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9" y="911947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996" tIns="48499" rIns="96996" bIns="4849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6802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2607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6788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244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8429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We'd have to</a:t>
            </a:r>
            <a:r>
              <a:rPr lang="en-US" baseline="0" dirty="0" smtClean="0"/>
              <a:t> find d.  This would be easy if we knew p and q, but factoring is hard.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62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066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e and d will be based on very large prime numbers. That's where the stuff on primality testing will come in handy.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 general, e and </a:t>
            </a:r>
            <a:r>
              <a:rPr lang="en-US" baseline="0" dirty="0" err="1" smtClean="0"/>
              <a:t>d are</a:t>
            </a:r>
            <a:r>
              <a:rPr lang="en-US" baseline="0" dirty="0" smtClean="0"/>
              <a:t> functions for encoding and decoding messages.  </a:t>
            </a:r>
          </a:p>
          <a:p>
            <a:r>
              <a:rPr lang="en-US" baseline="0" dirty="0" smtClean="0"/>
              <a:t>In the RSA case, they will be integers, to be used as exponents.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004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7091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0932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661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9951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Another example (</a:t>
            </a:r>
            <a:r>
              <a:rPr lang="en-US" b="1" dirty="0" err="1" smtClean="0"/>
              <a:t>Dasgupta</a:t>
            </a:r>
            <a:r>
              <a:rPr lang="en-US" b="1" dirty="0" smtClean="0"/>
              <a:t> p 33):</a:t>
            </a:r>
          </a:p>
          <a:p>
            <a:endParaRPr lang="en-US" dirty="0" smtClean="0"/>
          </a:p>
          <a:p>
            <a:r>
              <a:rPr lang="en-US" dirty="0" smtClean="0"/>
              <a:t>N=55</a:t>
            </a:r>
            <a:r>
              <a:rPr lang="en-US" baseline="0" dirty="0" smtClean="0"/>
              <a:t> = 5*11. e = 3, d = 3</a:t>
            </a:r>
            <a:r>
              <a:rPr lang="en-US" baseline="30000" dirty="0" smtClean="0"/>
              <a:t>-1</a:t>
            </a:r>
            <a:r>
              <a:rPr lang="en-US" baseline="0" dirty="0" smtClean="0"/>
              <a:t> mod 40 = 27.  </a:t>
            </a:r>
            <a:br>
              <a:rPr lang="en-US" baseline="0" dirty="0" smtClean="0"/>
            </a:br>
            <a:r>
              <a:rPr lang="en-US" baseline="0" dirty="0" smtClean="0"/>
              <a:t>13^3 = 52 mod 55,   52^27 = 13 mod 55.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17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908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10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810000"/>
            <a:ext cx="3581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Data </a:t>
            </a:r>
            <a:r>
              <a:rPr lang="en-US" sz="2800" b="1" dirty="0" smtClean="0"/>
              <a:t>Encryption</a:t>
            </a:r>
          </a:p>
          <a:p>
            <a:endParaRPr lang="en-US" sz="2800" b="1" dirty="0"/>
          </a:p>
          <a:p>
            <a:r>
              <a:rPr lang="en-US" sz="2800" b="1" dirty="0" smtClean="0"/>
              <a:t>RSA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534400" cy="914400"/>
          </a:xfrm>
        </p:spPr>
        <p:txBody>
          <a:bodyPr/>
          <a:lstStyle/>
          <a:p>
            <a:r>
              <a:rPr lang="en-US" dirty="0" smtClean="0"/>
              <a:t>Recap: RSA Public-key Cryptography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020"/>
              </a:spcBef>
            </a:pPr>
            <a:r>
              <a:rPr lang="en-US" dirty="0"/>
              <a:t>Pick any two large primes, </a:t>
            </a:r>
            <a:r>
              <a:rPr lang="en-US" b="1" dirty="0"/>
              <a:t>p</a:t>
            </a:r>
            <a:r>
              <a:rPr lang="en-US" dirty="0"/>
              <a:t> and </a:t>
            </a:r>
            <a:r>
              <a:rPr lang="en-US" b="1" dirty="0"/>
              <a:t>q</a:t>
            </a:r>
            <a:r>
              <a:rPr lang="en-US" dirty="0"/>
              <a:t>, and let </a:t>
            </a:r>
            <a:r>
              <a:rPr lang="en-US" b="1" dirty="0"/>
              <a:t>N</a:t>
            </a:r>
            <a:r>
              <a:rPr lang="en-US" dirty="0"/>
              <a:t> = </a:t>
            </a:r>
            <a:r>
              <a:rPr lang="en-US" b="1" dirty="0" err="1"/>
              <a:t>pq</a:t>
            </a:r>
            <a:r>
              <a:rPr lang="en-US" dirty="0"/>
              <a:t>.</a:t>
            </a:r>
          </a:p>
          <a:p>
            <a:pPr>
              <a:spcBef>
                <a:spcPts val="1020"/>
              </a:spcBef>
            </a:pPr>
            <a:r>
              <a:rPr lang="en-US" dirty="0" smtClean="0"/>
              <a:t>Consider a message to be a number modulo </a:t>
            </a:r>
            <a:r>
              <a:rPr lang="en-US" b="1" dirty="0"/>
              <a:t>N</a:t>
            </a:r>
            <a:r>
              <a:rPr lang="en-US" dirty="0" smtClean="0"/>
              <a:t>, a </a:t>
            </a:r>
            <a:r>
              <a:rPr lang="en-US" b="1" dirty="0"/>
              <a:t>k</a:t>
            </a:r>
            <a:r>
              <a:rPr lang="en-US" dirty="0" smtClean="0"/>
              <a:t>-bit number (longer messages can be broken up into </a:t>
            </a:r>
            <a:r>
              <a:rPr lang="en-US" b="1" dirty="0" smtClean="0"/>
              <a:t>k</a:t>
            </a:r>
            <a:r>
              <a:rPr lang="en-US" dirty="0" smtClean="0"/>
              <a:t>-bit pieces)</a:t>
            </a:r>
          </a:p>
          <a:p>
            <a:pPr>
              <a:spcBef>
                <a:spcPts val="1020"/>
              </a:spcBef>
            </a:pPr>
            <a:r>
              <a:rPr lang="en-US" b="1" dirty="0" smtClean="0"/>
              <a:t>Property</a:t>
            </a:r>
            <a:r>
              <a:rPr lang="en-US" dirty="0" smtClean="0"/>
              <a:t>: If </a:t>
            </a:r>
            <a:r>
              <a:rPr lang="en-US" b="1" dirty="0"/>
              <a:t>e</a:t>
            </a:r>
            <a:r>
              <a:rPr lang="en-US" dirty="0" smtClean="0"/>
              <a:t> is any number that is relatively prime to </a:t>
            </a:r>
            <a:r>
              <a:rPr lang="en-US" sz="3000" b="1" dirty="0" smtClean="0"/>
              <a:t>N' = </a:t>
            </a:r>
            <a:r>
              <a:rPr lang="en-US" dirty="0" smtClean="0"/>
              <a:t>(</a:t>
            </a:r>
            <a:r>
              <a:rPr lang="en-US" b="1" dirty="0" smtClean="0"/>
              <a:t>p</a:t>
            </a:r>
            <a:r>
              <a:rPr lang="en-US" dirty="0" smtClean="0"/>
              <a:t>-1)(</a:t>
            </a:r>
            <a:r>
              <a:rPr lang="en-US" b="1" dirty="0"/>
              <a:t>q</a:t>
            </a:r>
            <a:r>
              <a:rPr lang="en-US" dirty="0" smtClean="0"/>
              <a:t>-1), then</a:t>
            </a:r>
          </a:p>
          <a:p>
            <a:pPr lvl="1">
              <a:spcBef>
                <a:spcPts val="1020"/>
              </a:spcBef>
            </a:pPr>
            <a:r>
              <a:rPr lang="en-US" dirty="0" smtClean="0"/>
              <a:t>the mapping </a:t>
            </a:r>
            <a:r>
              <a:rPr lang="en-US" sz="3200" b="1" dirty="0" err="1">
                <a:ea typeface="+mn-ea"/>
                <a:cs typeface="+mn-cs"/>
              </a:rPr>
              <a:t>x</a:t>
            </a:r>
            <a:r>
              <a:rPr lang="en-US" dirty="0" err="1" smtClean="0">
                <a:sym typeface="Symbol"/>
              </a:rPr>
              <a:t></a:t>
            </a:r>
            <a:r>
              <a:rPr lang="en-US" sz="3200" b="1" dirty="0" err="1">
                <a:ea typeface="+mn-ea"/>
                <a:cs typeface="+mn-cs"/>
                <a:sym typeface="Wingdings" pitchFamily="2" charset="2"/>
              </a:rPr>
              <a:t>x</a:t>
            </a:r>
            <a:r>
              <a:rPr lang="en-US" sz="3200" b="1" baseline="30000" dirty="0" err="1">
                <a:ea typeface="+mn-ea"/>
                <a:cs typeface="+mn-cs"/>
                <a:sym typeface="Wingdings" pitchFamily="2" charset="2"/>
              </a:rPr>
              <a:t>e</a:t>
            </a:r>
            <a:r>
              <a:rPr lang="en-US" dirty="0" smtClean="0">
                <a:sym typeface="Wingdings" pitchFamily="2" charset="2"/>
              </a:rPr>
              <a:t> mod </a:t>
            </a:r>
            <a:r>
              <a:rPr lang="en-US" sz="3200" b="1" dirty="0">
                <a:ea typeface="+mn-ea"/>
                <a:cs typeface="+mn-cs"/>
                <a:sym typeface="Wingdings" pitchFamily="2" charset="2"/>
              </a:rPr>
              <a:t>N</a:t>
            </a:r>
            <a:r>
              <a:rPr lang="en-US" dirty="0" smtClean="0">
                <a:sym typeface="Wingdings" pitchFamily="2" charset="2"/>
              </a:rPr>
              <a:t> is a bijection on 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/>
              <a:t>{0, 1, …, </a:t>
            </a:r>
            <a:r>
              <a:rPr lang="en-US" sz="3200" b="1" dirty="0">
                <a:ea typeface="+mn-ea"/>
                <a:cs typeface="+mn-cs"/>
              </a:rPr>
              <a:t>N</a:t>
            </a:r>
            <a:r>
              <a:rPr lang="en-US" dirty="0" smtClean="0"/>
              <a:t>-1}</a:t>
            </a:r>
          </a:p>
          <a:p>
            <a:pPr lvl="1">
              <a:spcBef>
                <a:spcPts val="1020"/>
              </a:spcBef>
            </a:pPr>
            <a:r>
              <a:rPr lang="en-US" dirty="0" smtClean="0"/>
              <a:t>If </a:t>
            </a:r>
            <a:r>
              <a:rPr lang="en-US" sz="3200" b="1" dirty="0">
                <a:ea typeface="+mn-ea"/>
                <a:cs typeface="+mn-cs"/>
              </a:rPr>
              <a:t>d</a:t>
            </a:r>
            <a:r>
              <a:rPr lang="en-US" dirty="0" smtClean="0"/>
              <a:t> is the inverse of </a:t>
            </a:r>
            <a:r>
              <a:rPr lang="en-US" sz="3200" b="1" dirty="0">
                <a:ea typeface="+mn-ea"/>
                <a:cs typeface="+mn-cs"/>
              </a:rPr>
              <a:t>e</a:t>
            </a:r>
            <a:r>
              <a:rPr lang="en-US" dirty="0" smtClean="0"/>
              <a:t> mod </a:t>
            </a:r>
            <a:r>
              <a:rPr lang="en-US" b="1" dirty="0" smtClean="0"/>
              <a:t>N'</a:t>
            </a:r>
            <a:r>
              <a:rPr lang="en-US" dirty="0" smtClean="0"/>
              <a:t>, then for all </a:t>
            </a:r>
            <a:r>
              <a:rPr lang="en-US" sz="3200" b="1" dirty="0">
                <a:ea typeface="+mn-ea"/>
                <a:cs typeface="+mn-cs"/>
              </a:rPr>
              <a:t>x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in {0, 1, …, </a:t>
            </a:r>
            <a:r>
              <a:rPr lang="en-US" sz="3200" b="1" dirty="0">
                <a:ea typeface="+mn-ea"/>
                <a:cs typeface="+mn-cs"/>
              </a:rPr>
              <a:t>N</a:t>
            </a:r>
            <a:r>
              <a:rPr lang="en-US" dirty="0" smtClean="0"/>
              <a:t>-1}, (</a:t>
            </a:r>
            <a:r>
              <a:rPr lang="en-US" sz="3500" b="1" dirty="0" err="1">
                <a:ea typeface="+mn-ea"/>
                <a:cs typeface="+mn-cs"/>
              </a:rPr>
              <a:t>x</a:t>
            </a:r>
            <a:r>
              <a:rPr lang="en-US" sz="3500" b="1" baseline="30000" dirty="0" err="1">
                <a:ea typeface="+mn-ea"/>
                <a:cs typeface="+mn-cs"/>
              </a:rPr>
              <a:t>e</a:t>
            </a:r>
            <a:r>
              <a:rPr lang="en-US" dirty="0" smtClean="0"/>
              <a:t>)</a:t>
            </a:r>
            <a:r>
              <a:rPr lang="en-US" sz="3500" b="1" baseline="30000" dirty="0">
                <a:ea typeface="+mn-ea"/>
                <a:cs typeface="+mn-cs"/>
              </a:rPr>
              <a:t>d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sz="3500" b="1" dirty="0">
                <a:ea typeface="+mn-ea"/>
                <a:cs typeface="+mn-cs"/>
                <a:sym typeface="Symbol"/>
              </a:rPr>
              <a:t>x</a:t>
            </a:r>
            <a:r>
              <a:rPr lang="en-US" dirty="0" smtClean="0">
                <a:sym typeface="Symbol"/>
              </a:rPr>
              <a:t> (mod </a:t>
            </a:r>
            <a:r>
              <a:rPr lang="en-US" sz="3500" b="1" u="sng" dirty="0">
                <a:ea typeface="+mn-ea"/>
                <a:cs typeface="+mn-cs"/>
                <a:sym typeface="Symbol"/>
              </a:rPr>
              <a:t>N</a:t>
            </a:r>
            <a:r>
              <a:rPr lang="en-US" dirty="0" smtClean="0">
                <a:sym typeface="Symbol"/>
              </a:rPr>
              <a:t>)</a:t>
            </a:r>
          </a:p>
          <a:p>
            <a:pPr>
              <a:spcBef>
                <a:spcPts val="1020"/>
              </a:spcBef>
            </a:pPr>
            <a:r>
              <a:rPr lang="en-US" dirty="0" smtClean="0">
                <a:sym typeface="Symbol"/>
              </a:rPr>
              <a:t>We have applied the property; we should prove it</a:t>
            </a:r>
          </a:p>
          <a:p>
            <a:pPr>
              <a:spcBef>
                <a:spcPts val="1020"/>
              </a:spcBef>
            </a:pPr>
            <a:r>
              <a:rPr lang="en-US" dirty="0">
                <a:sym typeface="Symbol"/>
              </a:rPr>
              <a:t>M</a:t>
            </a:r>
            <a:r>
              <a:rPr lang="en-US" dirty="0" smtClean="0">
                <a:sym typeface="Symbol"/>
              </a:rPr>
              <a:t>odular arithmetic properties will be used heavily in the proof!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51760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put the next three slides online before the class meeting.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585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the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019800"/>
          </a:xfrm>
        </p:spPr>
        <p:txBody>
          <a:bodyPr>
            <a:normAutofit/>
          </a:bodyPr>
          <a:lstStyle/>
          <a:p>
            <a:r>
              <a:rPr lang="en-US" b="1" dirty="0" smtClean="0"/>
              <a:t>Property</a:t>
            </a:r>
            <a:r>
              <a:rPr lang="en-US" dirty="0" smtClean="0"/>
              <a:t>: If </a:t>
            </a:r>
            <a:r>
              <a:rPr lang="en-US" b="1" dirty="0" smtClean="0"/>
              <a:t>N</a:t>
            </a:r>
            <a:r>
              <a:rPr lang="en-US" dirty="0" smtClean="0"/>
              <a:t>=</a:t>
            </a:r>
            <a:r>
              <a:rPr lang="en-US" b="1" dirty="0" err="1" smtClean="0"/>
              <a:t>pq</a:t>
            </a:r>
            <a:r>
              <a:rPr lang="en-US" dirty="0" smtClean="0"/>
              <a:t> for two primes </a:t>
            </a:r>
            <a:r>
              <a:rPr lang="en-US" b="1" dirty="0" smtClean="0"/>
              <a:t>p</a:t>
            </a:r>
            <a:r>
              <a:rPr lang="en-US" dirty="0" smtClean="0"/>
              <a:t> and </a:t>
            </a:r>
            <a:r>
              <a:rPr lang="en-US" b="1" dirty="0" smtClean="0"/>
              <a:t>q</a:t>
            </a:r>
            <a:r>
              <a:rPr lang="en-US" dirty="0" smtClean="0"/>
              <a:t>, and if e is any number that is relatively prime </a:t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b="1" dirty="0" smtClean="0"/>
              <a:t>N'</a:t>
            </a:r>
            <a:r>
              <a:rPr lang="en-US" dirty="0" smtClean="0"/>
              <a:t> = (</a:t>
            </a:r>
            <a:r>
              <a:rPr lang="en-US" b="1" dirty="0" smtClean="0"/>
              <a:t>p</a:t>
            </a:r>
            <a:r>
              <a:rPr lang="en-US" dirty="0" smtClean="0"/>
              <a:t>-1)(</a:t>
            </a:r>
            <a:r>
              <a:rPr lang="en-US" b="1" dirty="0" smtClean="0"/>
              <a:t>q</a:t>
            </a:r>
            <a:r>
              <a:rPr lang="en-US" dirty="0" smtClean="0"/>
              <a:t>-1), then</a:t>
            </a:r>
          </a:p>
          <a:p>
            <a:pPr lvl="1"/>
            <a:r>
              <a:rPr lang="en-US" dirty="0" smtClean="0"/>
              <a:t>the mapping </a:t>
            </a:r>
            <a:r>
              <a:rPr lang="en-US" b="1" dirty="0" err="1" smtClean="0"/>
              <a:t>x</a:t>
            </a:r>
            <a:r>
              <a:rPr lang="en-US" dirty="0" err="1" smtClean="0">
                <a:sym typeface="Symbol"/>
              </a:rPr>
              <a:t></a:t>
            </a:r>
            <a:r>
              <a:rPr lang="en-US" b="1" dirty="0" err="1" smtClean="0">
                <a:sym typeface="Wingdings" pitchFamily="2" charset="2"/>
              </a:rPr>
              <a:t>x</a:t>
            </a:r>
            <a:r>
              <a:rPr lang="en-US" b="1" baseline="30000" dirty="0" err="1" smtClean="0">
                <a:sym typeface="Wingdings" pitchFamily="2" charset="2"/>
              </a:rPr>
              <a:t>e</a:t>
            </a:r>
            <a:r>
              <a:rPr lang="en-US" dirty="0" smtClean="0">
                <a:sym typeface="Wingdings" pitchFamily="2" charset="2"/>
              </a:rPr>
              <a:t> mod </a:t>
            </a:r>
            <a:r>
              <a:rPr lang="en-US" b="1" dirty="0" smtClean="0">
                <a:sym typeface="Wingdings" pitchFamily="2" charset="2"/>
              </a:rPr>
              <a:t>N</a:t>
            </a:r>
            <a:r>
              <a:rPr lang="en-US" dirty="0" smtClean="0">
                <a:sym typeface="Wingdings" pitchFamily="2" charset="2"/>
              </a:rPr>
              <a:t> is a bijection on 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/>
              <a:t>{0, 1, …, </a:t>
            </a:r>
            <a:r>
              <a:rPr lang="en-US" b="1" dirty="0" smtClean="0"/>
              <a:t>N</a:t>
            </a:r>
            <a:r>
              <a:rPr lang="en-US" dirty="0" smtClean="0"/>
              <a:t>-1}</a:t>
            </a:r>
          </a:p>
          <a:p>
            <a:pPr lvl="1"/>
            <a:r>
              <a:rPr lang="en-US" dirty="0" smtClean="0"/>
              <a:t>If d is the inverse of </a:t>
            </a:r>
            <a:r>
              <a:rPr lang="en-US" sz="3200" b="1" dirty="0">
                <a:ea typeface="+mn-ea"/>
                <a:cs typeface="+mn-cs"/>
              </a:rPr>
              <a:t>e</a:t>
            </a:r>
            <a:r>
              <a:rPr lang="en-US" dirty="0" smtClean="0"/>
              <a:t> mod </a:t>
            </a:r>
            <a:r>
              <a:rPr lang="en-US" b="1" dirty="0"/>
              <a:t>N'</a:t>
            </a:r>
            <a:r>
              <a:rPr lang="en-US" dirty="0" smtClean="0"/>
              <a:t>, </a:t>
            </a:r>
            <a:r>
              <a:rPr lang="en-US" dirty="0" smtClean="0"/>
              <a:t>then </a:t>
            </a:r>
            <a:br>
              <a:rPr lang="en-US" dirty="0" smtClean="0"/>
            </a:br>
            <a:r>
              <a:rPr lang="en-US" dirty="0" smtClean="0"/>
              <a:t>for all </a:t>
            </a:r>
            <a:r>
              <a:rPr lang="en-US" sz="3200" b="1" dirty="0">
                <a:ea typeface="+mn-ea"/>
                <a:cs typeface="+mn-cs"/>
              </a:rPr>
              <a:t>x</a:t>
            </a:r>
            <a:r>
              <a:rPr lang="en-US" dirty="0" smtClean="0"/>
              <a:t> in {0, 1, …, </a:t>
            </a:r>
            <a:r>
              <a:rPr lang="en-US" sz="3200" b="1" dirty="0">
                <a:ea typeface="+mn-ea"/>
                <a:cs typeface="+mn-cs"/>
              </a:rPr>
              <a:t>N</a:t>
            </a:r>
            <a:r>
              <a:rPr lang="en-US" dirty="0" smtClean="0"/>
              <a:t>-1}, (</a:t>
            </a:r>
            <a:r>
              <a:rPr lang="en-US" sz="3200" b="1" dirty="0" err="1">
                <a:ea typeface="+mn-ea"/>
                <a:cs typeface="+mn-cs"/>
              </a:rPr>
              <a:t>x</a:t>
            </a:r>
            <a:r>
              <a:rPr lang="en-US" sz="3200" b="1" baseline="30000" dirty="0" err="1">
                <a:ea typeface="+mn-ea"/>
                <a:cs typeface="+mn-cs"/>
              </a:rPr>
              <a:t>e</a:t>
            </a:r>
            <a:r>
              <a:rPr lang="en-US" dirty="0" smtClean="0"/>
              <a:t>)</a:t>
            </a:r>
            <a:r>
              <a:rPr lang="en-US" sz="3200" b="1" baseline="30000" dirty="0">
                <a:ea typeface="+mn-ea"/>
                <a:cs typeface="+mn-cs"/>
              </a:rPr>
              <a:t>d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sz="3200" b="1" dirty="0">
                <a:ea typeface="+mn-ea"/>
                <a:cs typeface="+mn-cs"/>
                <a:sym typeface="Symbol"/>
              </a:rPr>
              <a:t>x</a:t>
            </a:r>
            <a:r>
              <a:rPr lang="en-US" dirty="0" smtClean="0">
                <a:sym typeface="Symbol"/>
              </a:rPr>
              <a:t> (mod </a:t>
            </a:r>
            <a:r>
              <a:rPr lang="en-US" sz="3200" b="1" dirty="0">
                <a:ea typeface="+mn-ea"/>
                <a:cs typeface="+mn-cs"/>
                <a:sym typeface="Symbol"/>
              </a:rPr>
              <a:t>N</a:t>
            </a:r>
            <a:r>
              <a:rPr lang="en-US" dirty="0" smtClean="0">
                <a:sym typeface="Symbol"/>
              </a:rPr>
              <a:t>)</a:t>
            </a:r>
          </a:p>
          <a:p>
            <a:r>
              <a:rPr lang="en-US" dirty="0" smtClean="0"/>
              <a:t>The second conclusion implies the first, so we prove the second one.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791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the property part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763000" cy="62484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Proving</a:t>
            </a:r>
            <a:r>
              <a:rPr lang="en-US" dirty="0" smtClean="0"/>
              <a:t>: If </a:t>
            </a:r>
            <a:r>
              <a:rPr lang="en-US" b="1" dirty="0" smtClean="0"/>
              <a:t>N</a:t>
            </a:r>
            <a:r>
              <a:rPr lang="en-US" dirty="0" smtClean="0"/>
              <a:t>=</a:t>
            </a:r>
            <a:r>
              <a:rPr lang="en-US" b="1" dirty="0" err="1" smtClean="0"/>
              <a:t>pq</a:t>
            </a:r>
            <a:r>
              <a:rPr lang="en-US" dirty="0" smtClean="0"/>
              <a:t> for two primes </a:t>
            </a:r>
            <a:r>
              <a:rPr lang="en-US" b="1" dirty="0"/>
              <a:t>p</a:t>
            </a:r>
            <a:r>
              <a:rPr lang="en-US" dirty="0" smtClean="0"/>
              <a:t> and </a:t>
            </a:r>
            <a:r>
              <a:rPr lang="en-US" b="1" dirty="0"/>
              <a:t>q,</a:t>
            </a:r>
            <a:r>
              <a:rPr lang="en-US" dirty="0" smtClean="0"/>
              <a:t> and if </a:t>
            </a:r>
            <a:r>
              <a:rPr lang="en-US" b="1" dirty="0"/>
              <a:t>e</a:t>
            </a:r>
            <a:r>
              <a:rPr lang="en-US" dirty="0" smtClean="0"/>
              <a:t> is any number that is relatively prime to </a:t>
            </a:r>
            <a:br>
              <a:rPr lang="en-US" dirty="0" smtClean="0"/>
            </a:br>
            <a:r>
              <a:rPr lang="en-US" dirty="0" smtClean="0"/>
              <a:t>                 </a:t>
            </a:r>
            <a:r>
              <a:rPr lang="en-US" b="1" dirty="0"/>
              <a:t>N</a:t>
            </a:r>
            <a:r>
              <a:rPr lang="en-US" dirty="0" smtClean="0"/>
              <a:t>' = (</a:t>
            </a:r>
            <a:r>
              <a:rPr lang="en-US" b="1" dirty="0"/>
              <a:t>p</a:t>
            </a:r>
            <a:r>
              <a:rPr lang="en-US" dirty="0" smtClean="0"/>
              <a:t>-1)(</a:t>
            </a:r>
            <a:r>
              <a:rPr lang="en-US" b="1" dirty="0"/>
              <a:t>q</a:t>
            </a:r>
            <a:r>
              <a:rPr lang="en-US" dirty="0" smtClean="0"/>
              <a:t>-1), then</a:t>
            </a:r>
          </a:p>
          <a:p>
            <a:pPr lvl="1"/>
            <a:r>
              <a:rPr lang="en-US" dirty="0" smtClean="0"/>
              <a:t>If </a:t>
            </a:r>
            <a:r>
              <a:rPr lang="en-US" sz="3200" b="1" dirty="0">
                <a:ea typeface="+mn-ea"/>
                <a:cs typeface="+mn-cs"/>
              </a:rPr>
              <a:t>d</a:t>
            </a:r>
            <a:r>
              <a:rPr lang="en-US" dirty="0" smtClean="0"/>
              <a:t> is the inverse of </a:t>
            </a:r>
            <a:r>
              <a:rPr lang="en-US" sz="3200" b="1" dirty="0">
                <a:ea typeface="+mn-ea"/>
                <a:cs typeface="+mn-cs"/>
              </a:rPr>
              <a:t>e</a:t>
            </a:r>
            <a:r>
              <a:rPr lang="en-US" dirty="0" smtClean="0"/>
              <a:t> mod </a:t>
            </a:r>
            <a:r>
              <a:rPr lang="en-US" sz="3200" b="1" dirty="0" smtClean="0">
                <a:ea typeface="+mn-ea"/>
                <a:cs typeface="+mn-cs"/>
              </a:rPr>
              <a:t>N</a:t>
            </a:r>
            <a:r>
              <a:rPr lang="en-US" dirty="0" smtClean="0"/>
              <a:t>' </a:t>
            </a:r>
            <a:r>
              <a:rPr lang="en-US" dirty="0" smtClean="0"/>
              <a:t>then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for all </a:t>
            </a:r>
            <a:r>
              <a:rPr lang="en-US" b="1" dirty="0"/>
              <a:t>x</a:t>
            </a:r>
            <a:r>
              <a:rPr lang="en-US" dirty="0"/>
              <a:t> </a:t>
            </a:r>
            <a:r>
              <a:rPr lang="en-US" dirty="0" smtClean="0"/>
              <a:t>in {</a:t>
            </a:r>
            <a:r>
              <a:rPr lang="en-US" dirty="0"/>
              <a:t>0</a:t>
            </a:r>
            <a:r>
              <a:rPr lang="en-US" dirty="0" smtClean="0"/>
              <a:t>, 1, …, </a:t>
            </a:r>
            <a:r>
              <a:rPr lang="en-US" sz="3200" b="1" dirty="0">
                <a:ea typeface="+mn-ea"/>
                <a:cs typeface="+mn-cs"/>
              </a:rPr>
              <a:t>N</a:t>
            </a:r>
            <a:r>
              <a:rPr lang="en-US" dirty="0" smtClean="0"/>
              <a:t>-1}, (</a:t>
            </a:r>
            <a:r>
              <a:rPr lang="en-US" sz="3200" b="1" dirty="0" err="1">
                <a:ea typeface="+mn-ea"/>
                <a:cs typeface="+mn-cs"/>
              </a:rPr>
              <a:t>x</a:t>
            </a:r>
            <a:r>
              <a:rPr lang="en-US" sz="3200" b="1" baseline="30000" dirty="0" err="1">
                <a:ea typeface="+mn-ea"/>
                <a:cs typeface="+mn-cs"/>
              </a:rPr>
              <a:t>e</a:t>
            </a:r>
            <a:r>
              <a:rPr lang="en-US" dirty="0" smtClean="0"/>
              <a:t>)</a:t>
            </a:r>
            <a:r>
              <a:rPr lang="en-US" sz="3200" b="1" baseline="30000" dirty="0">
                <a:ea typeface="+mn-ea"/>
                <a:cs typeface="+mn-cs"/>
              </a:rPr>
              <a:t>d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sz="3200" b="1" dirty="0">
                <a:ea typeface="+mn-ea"/>
                <a:cs typeface="+mn-cs"/>
                <a:sym typeface="Symbol"/>
              </a:rPr>
              <a:t>x</a:t>
            </a:r>
            <a:r>
              <a:rPr lang="en-US" dirty="0" smtClean="0">
                <a:sym typeface="Symbol"/>
              </a:rPr>
              <a:t> (mod </a:t>
            </a:r>
            <a:r>
              <a:rPr lang="en-US" sz="3200" b="1" dirty="0">
                <a:ea typeface="+mn-ea"/>
                <a:cs typeface="+mn-cs"/>
                <a:sym typeface="Symbol"/>
              </a:rPr>
              <a:t>N</a:t>
            </a:r>
            <a:r>
              <a:rPr lang="en-US" dirty="0" smtClean="0">
                <a:sym typeface="Symbol"/>
              </a:rPr>
              <a:t>)</a:t>
            </a:r>
          </a:p>
          <a:p>
            <a:pPr marL="342900" lvl="1" indent="-342900">
              <a:buFontTx/>
              <a:buChar char="•"/>
            </a:pPr>
            <a:r>
              <a:rPr lang="en-US" dirty="0" smtClean="0"/>
              <a:t>This is equivalent </a:t>
            </a:r>
            <a:r>
              <a:rPr lang="en-US" dirty="0"/>
              <a:t>to </a:t>
            </a:r>
            <a:r>
              <a:rPr lang="en-US" dirty="0" smtClean="0"/>
              <a:t>(</a:t>
            </a:r>
            <a:r>
              <a:rPr lang="en-US" b="1" dirty="0" err="1" smtClean="0"/>
              <a:t>x</a:t>
            </a:r>
            <a:r>
              <a:rPr lang="en-US" b="1" baseline="30000" dirty="0" err="1" smtClean="0"/>
              <a:t>e</a:t>
            </a:r>
            <a:r>
              <a:rPr lang="en-US" dirty="0" smtClean="0"/>
              <a:t>)</a:t>
            </a:r>
            <a:r>
              <a:rPr lang="en-US" b="1" baseline="30000" dirty="0" smtClean="0"/>
              <a:t>d</a:t>
            </a:r>
            <a:r>
              <a:rPr lang="en-US" dirty="0" smtClean="0"/>
              <a:t> - </a:t>
            </a:r>
            <a:r>
              <a:rPr lang="en-US" b="1" dirty="0">
                <a:sym typeface="Symbol"/>
              </a:rPr>
              <a:t>x</a:t>
            </a:r>
            <a:r>
              <a:rPr lang="en-US" dirty="0" smtClean="0">
                <a:sym typeface="Symbol"/>
              </a:rPr>
              <a:t>  0 </a:t>
            </a:r>
            <a:r>
              <a:rPr lang="en-US" dirty="0">
                <a:sym typeface="Symbol"/>
              </a:rPr>
              <a:t>(mod </a:t>
            </a:r>
            <a:r>
              <a:rPr lang="en-US" b="1" dirty="0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).  We show this.</a:t>
            </a:r>
            <a:endParaRPr lang="en-US" dirty="0" smtClean="0"/>
          </a:p>
          <a:p>
            <a:r>
              <a:rPr lang="en-US" b="1" dirty="0" smtClean="0"/>
              <a:t>e</a:t>
            </a:r>
            <a:r>
              <a:rPr lang="en-US" dirty="0" smtClean="0"/>
              <a:t> is invertible mod </a:t>
            </a:r>
            <a:r>
              <a:rPr lang="en-US" b="1" dirty="0" smtClean="0"/>
              <a:t>N</a:t>
            </a:r>
            <a:r>
              <a:rPr lang="en-US" b="1" dirty="0" smtClean="0"/>
              <a:t>’</a:t>
            </a:r>
            <a:r>
              <a:rPr lang="en-US" dirty="0" smtClean="0"/>
              <a:t>, </a:t>
            </a:r>
            <a:r>
              <a:rPr lang="en-US" dirty="0" smtClean="0"/>
              <a:t>because it is relatively prime to </a:t>
            </a:r>
            <a:r>
              <a:rPr lang="en-US" b="1" dirty="0" smtClean="0"/>
              <a:t>N’</a:t>
            </a:r>
            <a:r>
              <a:rPr lang="en-US" dirty="0" smtClean="0"/>
              <a:t>.  Let </a:t>
            </a:r>
            <a:r>
              <a:rPr lang="en-US" b="1" dirty="0" smtClean="0"/>
              <a:t>d</a:t>
            </a:r>
            <a:r>
              <a:rPr lang="en-US" dirty="0" smtClean="0"/>
              <a:t> be </a:t>
            </a:r>
            <a:r>
              <a:rPr lang="en-US" b="1" dirty="0" smtClean="0"/>
              <a:t>e</a:t>
            </a:r>
            <a:r>
              <a:rPr lang="en-US" dirty="0" smtClean="0"/>
              <a:t>'s inverse</a:t>
            </a:r>
          </a:p>
          <a:p>
            <a:r>
              <a:rPr lang="en-US" b="1" dirty="0" err="1" smtClean="0"/>
              <a:t>ed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(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-1)(</a:t>
            </a:r>
            <a:r>
              <a:rPr lang="en-US" b="1" dirty="0" smtClean="0">
                <a:sym typeface="Symbol"/>
              </a:rPr>
              <a:t>q</a:t>
            </a:r>
            <a:r>
              <a:rPr lang="en-US" dirty="0" smtClean="0">
                <a:sym typeface="Symbol"/>
              </a:rPr>
              <a:t>-1)), so there is an integer </a:t>
            </a:r>
            <a:r>
              <a:rPr lang="en-US" b="1" dirty="0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 such that </a:t>
            </a:r>
            <a:r>
              <a:rPr lang="en-US" b="1" dirty="0" err="1" smtClean="0">
                <a:sym typeface="Symbol"/>
              </a:rPr>
              <a:t>ed</a:t>
            </a:r>
            <a:r>
              <a:rPr lang="en-US" dirty="0" smtClean="0">
                <a:sym typeface="Symbol"/>
              </a:rPr>
              <a:t> = 1 + </a:t>
            </a:r>
            <a:r>
              <a:rPr lang="en-US" b="1" dirty="0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(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-1)(</a:t>
            </a:r>
            <a:r>
              <a:rPr lang="en-US" b="1" dirty="0" smtClean="0">
                <a:sym typeface="Symbol"/>
              </a:rPr>
              <a:t>q</a:t>
            </a:r>
            <a:r>
              <a:rPr lang="en-US" dirty="0" smtClean="0">
                <a:sym typeface="Symbol"/>
              </a:rPr>
              <a:t>-1) </a:t>
            </a:r>
            <a:r>
              <a:rPr lang="en-US" b="1" dirty="0">
                <a:solidFill>
                  <a:srgbClr val="00B050"/>
                </a:solidFill>
                <a:sym typeface="Symbol"/>
              </a:rPr>
              <a:t>[ we could find </a:t>
            </a:r>
            <a:r>
              <a:rPr lang="en-US" b="1" dirty="0">
                <a:solidFill>
                  <a:srgbClr val="191919"/>
                </a:solidFill>
                <a:sym typeface="Symbol"/>
              </a:rPr>
              <a:t>k</a:t>
            </a:r>
            <a:r>
              <a:rPr lang="en-US" b="1" dirty="0">
                <a:solidFill>
                  <a:srgbClr val="00B050"/>
                </a:solidFill>
                <a:sym typeface="Symbol"/>
              </a:rPr>
              <a:t> using Euclid]</a:t>
            </a:r>
          </a:p>
          <a:p>
            <a:r>
              <a:rPr lang="en-US" b="1" dirty="0" err="1" smtClean="0">
                <a:sym typeface="Symbol"/>
              </a:rPr>
              <a:t>x</a:t>
            </a:r>
            <a:r>
              <a:rPr lang="en-US" b="1" baseline="30000" dirty="0" err="1" smtClean="0">
                <a:sym typeface="Symbol"/>
              </a:rPr>
              <a:t>ed</a:t>
            </a:r>
            <a:r>
              <a:rPr lang="en-US" dirty="0" smtClean="0">
                <a:sym typeface="Symbol"/>
              </a:rPr>
              <a:t> – </a:t>
            </a:r>
            <a:r>
              <a:rPr lang="en-US" b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  =  </a:t>
            </a:r>
            <a:r>
              <a:rPr lang="en-US" b="1" dirty="0" smtClean="0">
                <a:sym typeface="Symbol"/>
              </a:rPr>
              <a:t>x</a:t>
            </a:r>
            <a:r>
              <a:rPr lang="en-US" baseline="30000" dirty="0" smtClean="0">
                <a:sym typeface="Symbol"/>
              </a:rPr>
              <a:t>1 + </a:t>
            </a:r>
            <a:r>
              <a:rPr lang="en-US" b="1" baseline="30000" dirty="0" smtClean="0">
                <a:sym typeface="Symbol"/>
              </a:rPr>
              <a:t>k</a:t>
            </a:r>
            <a:r>
              <a:rPr lang="en-US" baseline="30000" dirty="0" smtClean="0">
                <a:sym typeface="Symbol"/>
              </a:rPr>
              <a:t>(</a:t>
            </a:r>
            <a:r>
              <a:rPr lang="en-US" b="1" baseline="30000" dirty="0" smtClean="0">
                <a:sym typeface="Symbol"/>
              </a:rPr>
              <a:t>p</a:t>
            </a:r>
            <a:r>
              <a:rPr lang="en-US" baseline="30000" dirty="0" smtClean="0">
                <a:sym typeface="Symbol"/>
              </a:rPr>
              <a:t>-1)(</a:t>
            </a:r>
            <a:r>
              <a:rPr lang="en-US" b="1" baseline="30000" dirty="0" smtClean="0">
                <a:sym typeface="Symbol"/>
              </a:rPr>
              <a:t>q</a:t>
            </a:r>
            <a:r>
              <a:rPr lang="en-US" baseline="30000" dirty="0" smtClean="0">
                <a:sym typeface="Symbol"/>
              </a:rPr>
              <a:t>-1)</a:t>
            </a:r>
            <a:r>
              <a:rPr lang="en-US" dirty="0" smtClean="0">
                <a:sym typeface="Symbol"/>
              </a:rPr>
              <a:t> – </a:t>
            </a:r>
            <a:r>
              <a:rPr lang="en-US" b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. 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If we can show that  </a:t>
            </a:r>
            <a:r>
              <a:rPr lang="en-US" dirty="0" smtClean="0">
                <a:sym typeface="Symbol"/>
              </a:rPr>
              <a:t>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          </a:t>
            </a:r>
            <a:r>
              <a:rPr lang="en-US" b="1" dirty="0" smtClean="0">
                <a:sym typeface="Symbol"/>
              </a:rPr>
              <a:t>x</a:t>
            </a:r>
            <a:r>
              <a:rPr lang="en-US" baseline="30000" dirty="0" smtClean="0">
                <a:sym typeface="Symbol"/>
              </a:rPr>
              <a:t>1 </a:t>
            </a:r>
            <a:r>
              <a:rPr lang="en-US" baseline="30000" dirty="0">
                <a:sym typeface="Symbol"/>
              </a:rPr>
              <a:t>+ </a:t>
            </a:r>
            <a:r>
              <a:rPr lang="en-US" b="1" baseline="30000" dirty="0">
                <a:sym typeface="Symbol"/>
              </a:rPr>
              <a:t>k</a:t>
            </a:r>
            <a:r>
              <a:rPr lang="en-US" baseline="30000" dirty="0">
                <a:sym typeface="Symbol"/>
              </a:rPr>
              <a:t>(</a:t>
            </a:r>
            <a:r>
              <a:rPr lang="en-US" b="1" baseline="30000" dirty="0">
                <a:sym typeface="Symbol"/>
              </a:rPr>
              <a:t>p</a:t>
            </a:r>
            <a:r>
              <a:rPr lang="en-US" baseline="30000" dirty="0">
                <a:sym typeface="Symbol"/>
              </a:rPr>
              <a:t>-1)(</a:t>
            </a:r>
            <a:r>
              <a:rPr lang="en-US" b="1" baseline="30000" dirty="0">
                <a:sym typeface="Symbol"/>
              </a:rPr>
              <a:t>q</a:t>
            </a:r>
            <a:r>
              <a:rPr lang="en-US" baseline="30000" dirty="0">
                <a:sym typeface="Symbol"/>
              </a:rPr>
              <a:t>-1)</a:t>
            </a:r>
            <a:r>
              <a:rPr lang="en-US" dirty="0">
                <a:sym typeface="Symbol"/>
              </a:rPr>
              <a:t> – </a:t>
            </a:r>
            <a:r>
              <a:rPr lang="en-US" b="1" dirty="0">
                <a:sym typeface="Symbol"/>
              </a:rPr>
              <a:t>x </a:t>
            </a:r>
            <a:r>
              <a:rPr lang="en-US" b="1" dirty="0" smtClean="0">
                <a:sym typeface="Symbol"/>
              </a:rPr>
              <a:t> </a:t>
            </a:r>
            <a:r>
              <a:rPr lang="en-US" dirty="0" smtClean="0">
                <a:sym typeface="Symbol"/>
              </a:rPr>
              <a:t> 0  (mod </a:t>
            </a:r>
            <a:r>
              <a:rPr lang="en-US" b="1" dirty="0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),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then we’ll be done.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229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the property part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60198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Left to show</a:t>
            </a:r>
            <a:r>
              <a:rPr lang="en-US" dirty="0" smtClean="0"/>
              <a:t>: If </a:t>
            </a:r>
            <a:r>
              <a:rPr lang="en-US" b="1" dirty="0" smtClean="0"/>
              <a:t>N</a:t>
            </a:r>
            <a:r>
              <a:rPr lang="en-US" dirty="0" smtClean="0"/>
              <a:t>=</a:t>
            </a:r>
            <a:r>
              <a:rPr lang="en-US" b="1" dirty="0" err="1" smtClean="0"/>
              <a:t>pq</a:t>
            </a:r>
            <a:r>
              <a:rPr lang="en-US" dirty="0" smtClean="0"/>
              <a:t> for two primes </a:t>
            </a:r>
            <a:r>
              <a:rPr lang="en-US" b="1" dirty="0" smtClean="0"/>
              <a:t>p</a:t>
            </a:r>
            <a:r>
              <a:rPr lang="en-US" dirty="0" smtClean="0"/>
              <a:t> and q, and if </a:t>
            </a:r>
            <a:r>
              <a:rPr lang="en-US" b="1" dirty="0" smtClean="0"/>
              <a:t>e</a:t>
            </a:r>
            <a:r>
              <a:rPr lang="en-US" dirty="0" smtClean="0"/>
              <a:t> is any number that is relatively prime to </a:t>
            </a:r>
            <a:r>
              <a:rPr lang="en-US" b="1" dirty="0" smtClean="0"/>
              <a:t>N'</a:t>
            </a:r>
            <a:r>
              <a:rPr lang="en-US" dirty="0" smtClean="0"/>
              <a:t> = (</a:t>
            </a:r>
            <a:r>
              <a:rPr lang="en-US" b="1" dirty="0" smtClean="0"/>
              <a:t>p</a:t>
            </a:r>
            <a:r>
              <a:rPr lang="en-US" dirty="0" smtClean="0"/>
              <a:t>-1)(</a:t>
            </a:r>
            <a:r>
              <a:rPr lang="en-US" b="1" dirty="0" smtClean="0"/>
              <a:t>q</a:t>
            </a:r>
            <a:r>
              <a:rPr lang="en-US" dirty="0" smtClean="0"/>
              <a:t>-1), then</a:t>
            </a:r>
          </a:p>
          <a:p>
            <a:pPr lvl="1"/>
            <a:r>
              <a:rPr lang="en-US" sz="3300" b="1" dirty="0" smtClean="0">
                <a:sym typeface="Symbol"/>
              </a:rPr>
              <a:t>x</a:t>
            </a:r>
            <a:r>
              <a:rPr lang="en-US" sz="3300" baseline="30000" dirty="0" smtClean="0">
                <a:sym typeface="Symbol"/>
              </a:rPr>
              <a:t>1 + </a:t>
            </a:r>
            <a:r>
              <a:rPr lang="en-US" sz="3300" b="1" baseline="30000" dirty="0" smtClean="0">
                <a:sym typeface="Symbol"/>
              </a:rPr>
              <a:t>k</a:t>
            </a:r>
            <a:r>
              <a:rPr lang="en-US" sz="3300" baseline="30000" dirty="0" smtClean="0">
                <a:sym typeface="Symbol"/>
              </a:rPr>
              <a:t>(</a:t>
            </a:r>
            <a:r>
              <a:rPr lang="en-US" sz="3300" b="1" baseline="30000" dirty="0" smtClean="0">
                <a:sym typeface="Symbol"/>
              </a:rPr>
              <a:t>p</a:t>
            </a:r>
            <a:r>
              <a:rPr lang="en-US" sz="3300" baseline="30000" dirty="0" smtClean="0">
                <a:sym typeface="Symbol"/>
              </a:rPr>
              <a:t>-1)(</a:t>
            </a:r>
            <a:r>
              <a:rPr lang="en-US" sz="3300" b="1" baseline="30000" dirty="0" smtClean="0">
                <a:sym typeface="Symbol"/>
              </a:rPr>
              <a:t>q</a:t>
            </a:r>
            <a:r>
              <a:rPr lang="en-US" sz="3300" baseline="30000" dirty="0" smtClean="0">
                <a:sym typeface="Symbol"/>
              </a:rPr>
              <a:t>-1)</a:t>
            </a:r>
            <a:r>
              <a:rPr lang="en-US" sz="3300" dirty="0" smtClean="0">
                <a:sym typeface="Symbol"/>
              </a:rPr>
              <a:t> – </a:t>
            </a:r>
            <a:r>
              <a:rPr lang="en-US" sz="3300" b="1" dirty="0" smtClean="0">
                <a:sym typeface="Symbol"/>
              </a:rPr>
              <a:t>x</a:t>
            </a:r>
            <a:r>
              <a:rPr lang="en-US" sz="3300" dirty="0" smtClean="0">
                <a:sym typeface="Symbol"/>
              </a:rPr>
              <a:t>   0 (mod </a:t>
            </a:r>
            <a:r>
              <a:rPr lang="en-US" sz="3300" b="1" dirty="0" smtClean="0">
                <a:sym typeface="Symbol"/>
              </a:rPr>
              <a:t>N</a:t>
            </a:r>
            <a:r>
              <a:rPr lang="en-US" sz="3300" dirty="0" smtClean="0">
                <a:sym typeface="Symbol"/>
              </a:rPr>
              <a:t>)</a:t>
            </a:r>
          </a:p>
          <a:p>
            <a:r>
              <a:rPr lang="en-US" dirty="0" smtClean="0">
                <a:sym typeface="Symbol"/>
              </a:rPr>
              <a:t>By Fermat's Little Theorem, </a:t>
            </a:r>
            <a:r>
              <a:rPr lang="en-US" b="1" dirty="0"/>
              <a:t>x</a:t>
            </a:r>
            <a:r>
              <a:rPr lang="en-US" b="1" baseline="30000" dirty="0"/>
              <a:t>p</a:t>
            </a:r>
            <a:r>
              <a:rPr lang="en-US" baseline="30000" dirty="0"/>
              <a:t>-1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 1 (mod </a:t>
            </a:r>
            <a:r>
              <a:rPr lang="en-US" b="1" dirty="0">
                <a:sym typeface="Symbol"/>
              </a:rPr>
              <a:t>p</a:t>
            </a:r>
            <a:r>
              <a:rPr lang="en-US" dirty="0" smtClean="0">
                <a:sym typeface="Symbol"/>
              </a:rPr>
              <a:t>) </a:t>
            </a:r>
          </a:p>
          <a:p>
            <a:pPr lvl="1"/>
            <a:r>
              <a:rPr lang="en-US" dirty="0" smtClean="0">
                <a:sym typeface="Symbol"/>
              </a:rPr>
              <a:t>so </a:t>
            </a:r>
            <a:r>
              <a:rPr lang="en-US" dirty="0">
                <a:sym typeface="Symbol"/>
              </a:rPr>
              <a:t>any power of </a:t>
            </a:r>
            <a:r>
              <a:rPr lang="en-US" b="1" dirty="0"/>
              <a:t>x</a:t>
            </a:r>
            <a:r>
              <a:rPr lang="en-US" b="1" baseline="30000" dirty="0"/>
              <a:t>p</a:t>
            </a:r>
            <a:r>
              <a:rPr lang="en-US" baseline="30000" dirty="0"/>
              <a:t>-1 </a:t>
            </a:r>
            <a:r>
              <a:rPr lang="en-US" dirty="0" smtClean="0">
                <a:sym typeface="Symbol"/>
              </a:rPr>
              <a:t>(</a:t>
            </a:r>
            <a:r>
              <a:rPr lang="en-US" dirty="0">
                <a:sym typeface="Symbol"/>
              </a:rPr>
              <a:t>in particular </a:t>
            </a:r>
            <a:r>
              <a:rPr lang="en-US" b="1" dirty="0" err="1">
                <a:sym typeface="Symbol"/>
              </a:rPr>
              <a:t>x</a:t>
            </a:r>
            <a:r>
              <a:rPr lang="en-US" b="1" baseline="30000" dirty="0" err="1">
                <a:sym typeface="Symbol"/>
              </a:rPr>
              <a:t>k</a:t>
            </a:r>
            <a:r>
              <a:rPr lang="en-US" baseline="30000" dirty="0">
                <a:sym typeface="Symbol"/>
              </a:rPr>
              <a:t>(</a:t>
            </a:r>
            <a:r>
              <a:rPr lang="en-US" b="1" baseline="30000" dirty="0">
                <a:sym typeface="Symbol"/>
              </a:rPr>
              <a:t>p</a:t>
            </a:r>
            <a:r>
              <a:rPr lang="en-US" baseline="30000" dirty="0">
                <a:sym typeface="Symbol"/>
              </a:rPr>
              <a:t>-1)(</a:t>
            </a:r>
            <a:r>
              <a:rPr lang="en-US" b="1" baseline="30000" dirty="0">
                <a:sym typeface="Symbol"/>
              </a:rPr>
              <a:t>q</a:t>
            </a:r>
            <a:r>
              <a:rPr lang="en-US" baseline="30000" dirty="0">
                <a:sym typeface="Symbol"/>
              </a:rPr>
              <a:t>-1)</a:t>
            </a:r>
            <a:r>
              <a:rPr lang="en-US" dirty="0">
                <a:sym typeface="Symbol"/>
              </a:rPr>
              <a:t>)  </a:t>
            </a:r>
            <a:r>
              <a:rPr lang="en-US" dirty="0" smtClean="0">
                <a:sym typeface="Symbol"/>
              </a:rPr>
              <a:t>is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congruent to </a:t>
            </a:r>
            <a:r>
              <a:rPr lang="en-US" dirty="0">
                <a:sym typeface="Symbol"/>
              </a:rPr>
              <a:t>1 (mod </a:t>
            </a:r>
            <a:r>
              <a:rPr lang="en-US" b="1" dirty="0">
                <a:sym typeface="Symbol"/>
              </a:rPr>
              <a:t>p</a:t>
            </a:r>
            <a:r>
              <a:rPr lang="en-US" dirty="0">
                <a:sym typeface="Symbol"/>
              </a:rPr>
              <a:t>).</a:t>
            </a:r>
          </a:p>
          <a:p>
            <a:r>
              <a:rPr lang="en-US" dirty="0" smtClean="0">
                <a:sym typeface="Symbol"/>
              </a:rPr>
              <a:t>Subtract 1 from both sides:  </a:t>
            </a:r>
            <a:r>
              <a:rPr lang="en-US" b="1" dirty="0" err="1" smtClean="0">
                <a:sym typeface="Symbol"/>
              </a:rPr>
              <a:t>x</a:t>
            </a:r>
            <a:r>
              <a:rPr lang="en-US" b="1" baseline="30000" dirty="0" err="1" smtClean="0">
                <a:sym typeface="Symbol"/>
              </a:rPr>
              <a:t>k</a:t>
            </a:r>
            <a:r>
              <a:rPr lang="en-US" baseline="30000" dirty="0" smtClean="0">
                <a:sym typeface="Symbol"/>
              </a:rPr>
              <a:t>(</a:t>
            </a:r>
            <a:r>
              <a:rPr lang="en-US" b="1" baseline="30000" dirty="0" smtClean="0">
                <a:sym typeface="Symbol"/>
              </a:rPr>
              <a:t>p</a:t>
            </a:r>
            <a:r>
              <a:rPr lang="en-US" baseline="30000" dirty="0" smtClean="0">
                <a:sym typeface="Symbol"/>
              </a:rPr>
              <a:t>-1</a:t>
            </a:r>
            <a:r>
              <a:rPr lang="en-US" baseline="30000" dirty="0">
                <a:sym typeface="Symbol"/>
              </a:rPr>
              <a:t>)(</a:t>
            </a:r>
            <a:r>
              <a:rPr lang="en-US" b="1" baseline="30000" dirty="0">
                <a:sym typeface="Symbol"/>
              </a:rPr>
              <a:t>q</a:t>
            </a:r>
            <a:r>
              <a:rPr lang="en-US" baseline="30000" dirty="0">
                <a:sym typeface="Symbol"/>
              </a:rPr>
              <a:t>-1</a:t>
            </a:r>
            <a:r>
              <a:rPr lang="en-US" baseline="30000" dirty="0" smtClean="0">
                <a:sym typeface="Symbol"/>
              </a:rPr>
              <a:t>)</a:t>
            </a:r>
            <a:r>
              <a:rPr lang="en-US" dirty="0" smtClean="0">
                <a:sym typeface="Symbol"/>
              </a:rPr>
              <a:t>-1 is divisible by 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.  </a:t>
            </a:r>
          </a:p>
          <a:p>
            <a:r>
              <a:rPr lang="en-US" dirty="0" smtClean="0">
                <a:sym typeface="Symbol"/>
              </a:rPr>
              <a:t>Multiply by </a:t>
            </a:r>
            <a:r>
              <a:rPr lang="en-US" b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:        </a:t>
            </a:r>
            <a:r>
              <a:rPr lang="en-US" b="1" dirty="0" smtClean="0">
                <a:sym typeface="Symbol"/>
              </a:rPr>
              <a:t>x</a:t>
            </a:r>
            <a:r>
              <a:rPr lang="en-US" baseline="30000" dirty="0" smtClean="0">
                <a:sym typeface="Symbol"/>
              </a:rPr>
              <a:t>1+</a:t>
            </a:r>
            <a:r>
              <a:rPr lang="en-US" b="1" baseline="30000" dirty="0" smtClean="0">
                <a:sym typeface="Symbol"/>
              </a:rPr>
              <a:t>k</a:t>
            </a:r>
            <a:r>
              <a:rPr lang="en-US" baseline="30000" dirty="0" smtClean="0">
                <a:sym typeface="Symbol"/>
              </a:rPr>
              <a:t>(</a:t>
            </a:r>
            <a:r>
              <a:rPr lang="en-US" b="1" baseline="30000" dirty="0" smtClean="0">
                <a:sym typeface="Symbol"/>
              </a:rPr>
              <a:t>p</a:t>
            </a:r>
            <a:r>
              <a:rPr lang="en-US" baseline="30000" dirty="0" smtClean="0">
                <a:sym typeface="Symbol"/>
              </a:rPr>
              <a:t>-1)(</a:t>
            </a:r>
            <a:r>
              <a:rPr lang="en-US" b="1" baseline="30000" dirty="0" smtClean="0">
                <a:sym typeface="Symbol"/>
              </a:rPr>
              <a:t>q</a:t>
            </a:r>
            <a:r>
              <a:rPr lang="en-US" baseline="30000" dirty="0" smtClean="0">
                <a:sym typeface="Symbol"/>
              </a:rPr>
              <a:t>-1) </a:t>
            </a:r>
            <a:r>
              <a:rPr lang="en-US" dirty="0" smtClean="0">
                <a:sym typeface="Symbol"/>
              </a:rPr>
              <a:t>- </a:t>
            </a:r>
            <a:r>
              <a:rPr lang="en-US" b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  is divisible by </a:t>
            </a:r>
            <a:r>
              <a:rPr lang="en-US" b="1" dirty="0" smtClean="0">
                <a:sym typeface="Symbol"/>
              </a:rPr>
              <a:t>p</a:t>
            </a:r>
          </a:p>
          <a:p>
            <a:r>
              <a:rPr lang="en-US" b="1" dirty="0" smtClean="0">
                <a:sym typeface="Symbol"/>
              </a:rPr>
              <a:t>q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>
                <a:sym typeface="Symbol"/>
              </a:rPr>
              <a:t>is also prime,  so </a:t>
            </a:r>
            <a:r>
              <a:rPr lang="en-US" b="1" dirty="0">
                <a:sym typeface="Symbol"/>
              </a:rPr>
              <a:t>x</a:t>
            </a:r>
            <a:r>
              <a:rPr lang="en-US" baseline="30000" dirty="0">
                <a:sym typeface="Symbol"/>
              </a:rPr>
              <a:t>1+</a:t>
            </a:r>
            <a:r>
              <a:rPr lang="en-US" b="1" baseline="30000" dirty="0">
                <a:sym typeface="Symbol"/>
              </a:rPr>
              <a:t>k</a:t>
            </a:r>
            <a:r>
              <a:rPr lang="en-US" baseline="30000" dirty="0">
                <a:sym typeface="Symbol"/>
              </a:rPr>
              <a:t>(</a:t>
            </a:r>
            <a:r>
              <a:rPr lang="en-US" b="1" baseline="30000" dirty="0">
                <a:sym typeface="Symbol"/>
              </a:rPr>
              <a:t>p</a:t>
            </a:r>
            <a:r>
              <a:rPr lang="en-US" baseline="30000" dirty="0">
                <a:sym typeface="Symbol"/>
              </a:rPr>
              <a:t>-1)(</a:t>
            </a:r>
            <a:r>
              <a:rPr lang="en-US" b="1" baseline="30000" dirty="0">
                <a:sym typeface="Symbol"/>
              </a:rPr>
              <a:t>q</a:t>
            </a:r>
            <a:r>
              <a:rPr lang="en-US" baseline="30000" dirty="0">
                <a:sym typeface="Symbol"/>
              </a:rPr>
              <a:t>-1) </a:t>
            </a:r>
            <a:r>
              <a:rPr lang="en-US" dirty="0">
                <a:sym typeface="Symbol"/>
              </a:rPr>
              <a:t>- </a:t>
            </a:r>
            <a:r>
              <a:rPr lang="en-US" b="1" dirty="0">
                <a:sym typeface="Symbol"/>
              </a:rPr>
              <a:t>x</a:t>
            </a:r>
            <a:r>
              <a:rPr lang="en-US" dirty="0">
                <a:sym typeface="Symbol"/>
              </a:rPr>
              <a:t> is </a:t>
            </a:r>
            <a:r>
              <a:rPr lang="en-US" dirty="0" smtClean="0">
                <a:sym typeface="Symbol"/>
              </a:rPr>
              <a:t>divisible by </a:t>
            </a:r>
            <a:r>
              <a:rPr lang="en-US" b="1" dirty="0" smtClean="0">
                <a:sym typeface="Symbol"/>
              </a:rPr>
              <a:t>q</a:t>
            </a:r>
          </a:p>
          <a:p>
            <a:r>
              <a:rPr lang="en-US" dirty="0" smtClean="0">
                <a:sym typeface="Symbol"/>
              </a:rPr>
              <a:t>Since 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 and </a:t>
            </a:r>
            <a:r>
              <a:rPr lang="en-US" b="1" dirty="0" smtClean="0">
                <a:sym typeface="Symbol"/>
              </a:rPr>
              <a:t>q</a:t>
            </a:r>
            <a:r>
              <a:rPr lang="en-US" dirty="0" smtClean="0">
                <a:sym typeface="Symbol"/>
              </a:rPr>
              <a:t> are primes, anything divisible by both 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 and </a:t>
            </a:r>
            <a:r>
              <a:rPr lang="en-US" b="1" dirty="0" smtClean="0">
                <a:sym typeface="Symbol"/>
              </a:rPr>
              <a:t>q</a:t>
            </a:r>
            <a:r>
              <a:rPr lang="en-US" dirty="0" smtClean="0">
                <a:sym typeface="Symbol"/>
              </a:rPr>
              <a:t> is divisible by </a:t>
            </a:r>
            <a:r>
              <a:rPr lang="en-US" dirty="0" err="1" smtClean="0">
                <a:sym typeface="Symbol"/>
              </a:rPr>
              <a:t>by</a:t>
            </a:r>
            <a:r>
              <a:rPr lang="en-US" dirty="0" smtClean="0">
                <a:sym typeface="Symbol"/>
              </a:rPr>
              <a:t> </a:t>
            </a:r>
            <a:r>
              <a:rPr lang="en-US" b="1" dirty="0" err="1" smtClean="0">
                <a:sym typeface="Symbol"/>
              </a:rPr>
              <a:t>pq</a:t>
            </a:r>
            <a:r>
              <a:rPr lang="en-US" dirty="0" smtClean="0">
                <a:sym typeface="Symbol"/>
              </a:rPr>
              <a:t> = </a:t>
            </a:r>
            <a:r>
              <a:rPr lang="en-US" b="1" dirty="0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.</a:t>
            </a:r>
          </a:p>
          <a:p>
            <a:pPr marL="342900" lvl="1" indent="-342900">
              <a:buFontTx/>
              <a:buChar char="•"/>
            </a:pPr>
            <a:r>
              <a:rPr lang="en-US" dirty="0" smtClean="0">
                <a:sym typeface="Symbol"/>
              </a:rPr>
              <a:t>Conclusion: (</a:t>
            </a:r>
            <a:r>
              <a:rPr lang="en-US" b="1" dirty="0" err="1" smtClean="0">
                <a:sym typeface="Symbol"/>
              </a:rPr>
              <a:t>x</a:t>
            </a:r>
            <a:r>
              <a:rPr lang="en-US" b="1" baseline="30000" dirty="0" err="1" smtClean="0">
                <a:sym typeface="Symbol"/>
              </a:rPr>
              <a:t>e</a:t>
            </a:r>
            <a:r>
              <a:rPr lang="en-US" dirty="0" smtClean="0">
                <a:sym typeface="Symbol"/>
              </a:rPr>
              <a:t>)</a:t>
            </a:r>
            <a:r>
              <a:rPr lang="en-US" b="1" baseline="30000" dirty="0" smtClean="0">
                <a:sym typeface="Symbol"/>
              </a:rPr>
              <a:t>d</a:t>
            </a:r>
            <a:r>
              <a:rPr lang="en-US" dirty="0" smtClean="0">
                <a:sym typeface="Symbol"/>
              </a:rPr>
              <a:t>  =  </a:t>
            </a:r>
            <a:r>
              <a:rPr lang="en-US" b="1" dirty="0" err="1" smtClean="0">
                <a:sym typeface="Symbol"/>
              </a:rPr>
              <a:t>x</a:t>
            </a:r>
            <a:r>
              <a:rPr lang="en-US" b="1" baseline="30000" dirty="0" err="1" smtClean="0">
                <a:sym typeface="Symbol"/>
              </a:rPr>
              <a:t>ed</a:t>
            </a:r>
            <a:r>
              <a:rPr lang="en-US" dirty="0" smtClean="0">
                <a:sym typeface="Symbol"/>
              </a:rPr>
              <a:t>  =  </a:t>
            </a:r>
            <a:r>
              <a:rPr lang="en-US" b="1" dirty="0" smtClean="0">
                <a:sym typeface="Symbol"/>
              </a:rPr>
              <a:t>x</a:t>
            </a:r>
            <a:r>
              <a:rPr lang="en-US" baseline="30000" dirty="0" smtClean="0">
                <a:sym typeface="Symbol"/>
              </a:rPr>
              <a:t>1+</a:t>
            </a:r>
            <a:r>
              <a:rPr lang="en-US" b="1" baseline="30000" dirty="0" smtClean="0">
                <a:sym typeface="Symbol"/>
              </a:rPr>
              <a:t>k</a:t>
            </a:r>
            <a:r>
              <a:rPr lang="en-US" baseline="30000" dirty="0" smtClean="0">
                <a:sym typeface="Symbol"/>
              </a:rPr>
              <a:t>(</a:t>
            </a:r>
            <a:r>
              <a:rPr lang="en-US" b="1" baseline="30000" dirty="0" smtClean="0">
                <a:sym typeface="Symbol"/>
              </a:rPr>
              <a:t>p</a:t>
            </a:r>
            <a:r>
              <a:rPr lang="en-US" baseline="30000" dirty="0" smtClean="0">
                <a:sym typeface="Symbol"/>
              </a:rPr>
              <a:t>-1</a:t>
            </a:r>
            <a:r>
              <a:rPr lang="en-US" baseline="30000" dirty="0">
                <a:sym typeface="Symbol"/>
              </a:rPr>
              <a:t>)(</a:t>
            </a:r>
            <a:r>
              <a:rPr lang="en-US" b="1" baseline="30000" dirty="0">
                <a:sym typeface="Symbol"/>
              </a:rPr>
              <a:t>q</a:t>
            </a:r>
            <a:r>
              <a:rPr lang="en-US" baseline="30000" dirty="0">
                <a:sym typeface="Symbol"/>
              </a:rPr>
              <a:t>-1</a:t>
            </a:r>
            <a:r>
              <a:rPr lang="en-US" baseline="30000" dirty="0" smtClean="0">
                <a:sym typeface="Symbol"/>
              </a:rPr>
              <a:t>)  </a:t>
            </a:r>
            <a:r>
              <a:rPr lang="en-US" dirty="0">
                <a:sym typeface="Symbol"/>
              </a:rPr>
              <a:t> </a:t>
            </a:r>
            <a:r>
              <a:rPr lang="en-US" b="1" dirty="0">
                <a:sym typeface="Symbol"/>
              </a:rPr>
              <a:t>x</a:t>
            </a:r>
            <a:r>
              <a:rPr lang="en-US" dirty="0">
                <a:sym typeface="Symbol"/>
              </a:rPr>
              <a:t> </a:t>
            </a:r>
            <a:r>
              <a:rPr lang="en-US" dirty="0" smtClean="0">
                <a:sym typeface="Symbol"/>
              </a:rPr>
              <a:t> (</a:t>
            </a:r>
            <a:r>
              <a:rPr lang="en-US" dirty="0">
                <a:sym typeface="Symbol"/>
              </a:rPr>
              <a:t>mod </a:t>
            </a:r>
            <a:r>
              <a:rPr lang="en-US" b="1" dirty="0">
                <a:sym typeface="Symbol"/>
              </a:rPr>
              <a:t>N</a:t>
            </a:r>
            <a:r>
              <a:rPr lang="en-US" dirty="0">
                <a:sym typeface="Symbol"/>
              </a:rPr>
              <a:t>)</a:t>
            </a:r>
          </a:p>
          <a:p>
            <a:r>
              <a:rPr lang="en-US" dirty="0" smtClean="0"/>
              <a:t>This is what we wanted to show.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867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RSA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229600" cy="56388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Assumption</a:t>
            </a:r>
            <a:r>
              <a:rPr lang="en-US" dirty="0" smtClean="0"/>
              <a:t> (Factoring is hard!):</a:t>
            </a:r>
          </a:p>
          <a:p>
            <a:pPr lvl="1"/>
            <a:r>
              <a:rPr lang="en-US" dirty="0" smtClean="0"/>
              <a:t>Given </a:t>
            </a:r>
            <a:r>
              <a:rPr lang="en-US" b="1" dirty="0" smtClean="0"/>
              <a:t>N</a:t>
            </a:r>
            <a:r>
              <a:rPr lang="en-US" dirty="0" smtClean="0"/>
              <a:t>, </a:t>
            </a:r>
            <a:r>
              <a:rPr lang="en-US" b="1" dirty="0" smtClean="0"/>
              <a:t>e</a:t>
            </a:r>
            <a:r>
              <a:rPr lang="en-US" dirty="0" smtClean="0"/>
              <a:t>, and </a:t>
            </a:r>
            <a:r>
              <a:rPr lang="en-US" b="1" dirty="0" err="1" smtClean="0"/>
              <a:t>x</a:t>
            </a:r>
            <a:r>
              <a:rPr lang="en-US" b="1" baseline="30000" dirty="0" err="1" smtClean="0"/>
              <a:t>e</a:t>
            </a:r>
            <a:r>
              <a:rPr lang="en-US" dirty="0" smtClean="0"/>
              <a:t> mod </a:t>
            </a:r>
            <a:r>
              <a:rPr lang="en-US" b="1" dirty="0" smtClean="0"/>
              <a:t>N</a:t>
            </a:r>
            <a:r>
              <a:rPr lang="en-US" dirty="0" smtClean="0"/>
              <a:t>, it is computationally intractable to determine </a:t>
            </a:r>
            <a:r>
              <a:rPr lang="en-US" b="1" dirty="0" smtClean="0"/>
              <a:t>x</a:t>
            </a:r>
          </a:p>
          <a:p>
            <a:pPr lvl="1"/>
            <a:r>
              <a:rPr lang="en-US" dirty="0" smtClean="0"/>
              <a:t>What would it take to determine </a:t>
            </a:r>
            <a:r>
              <a:rPr lang="en-US" b="1" dirty="0" smtClean="0"/>
              <a:t>x</a:t>
            </a:r>
            <a:r>
              <a:rPr lang="en-US" dirty="0" smtClean="0"/>
              <a:t>?</a:t>
            </a:r>
          </a:p>
          <a:p>
            <a:r>
              <a:rPr lang="en-US" dirty="0" smtClean="0"/>
              <a:t>Presumably this will always be true if we choose </a:t>
            </a:r>
            <a:r>
              <a:rPr lang="en-US" b="1" dirty="0" smtClean="0"/>
              <a:t>N</a:t>
            </a:r>
            <a:r>
              <a:rPr lang="en-US" dirty="0" smtClean="0"/>
              <a:t> large enough</a:t>
            </a:r>
          </a:p>
          <a:p>
            <a:r>
              <a:rPr lang="en-US" dirty="0" smtClean="0"/>
              <a:t>But people have found other ways to attack RSA, by gathering additional information</a:t>
            </a:r>
          </a:p>
          <a:p>
            <a:r>
              <a:rPr lang="en-US" dirty="0" smtClean="0"/>
              <a:t>So these days, more sophisticated techniques are needed. </a:t>
            </a:r>
          </a:p>
          <a:p>
            <a:r>
              <a:rPr lang="en-US" dirty="0" smtClean="0"/>
              <a:t>MA/CSSE 479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54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primality testing, RSA or anything else?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51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MA/CSSE 473 Day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6400800"/>
          </a:xfrm>
        </p:spPr>
        <p:txBody>
          <a:bodyPr>
            <a:normAutofit/>
          </a:bodyPr>
          <a:lstStyle/>
          <a:p>
            <a:pPr>
              <a:spcBef>
                <a:spcPts val="468"/>
              </a:spcBef>
            </a:pPr>
            <a:r>
              <a:rPr lang="en-US" dirty="0" smtClean="0"/>
              <a:t>Solution to Yesterday's quiz</a:t>
            </a:r>
          </a:p>
          <a:p>
            <a:pPr>
              <a:spcBef>
                <a:spcPts val="468"/>
              </a:spcBef>
            </a:pPr>
            <a:r>
              <a:rPr lang="en-US" dirty="0" smtClean="0"/>
              <a:t>Student questions?</a:t>
            </a:r>
          </a:p>
          <a:p>
            <a:pPr>
              <a:spcBef>
                <a:spcPts val="468"/>
              </a:spcBef>
            </a:pPr>
            <a:r>
              <a:rPr lang="en-US" dirty="0" smtClean="0"/>
              <a:t>Next Session, come prepared to discuss the interview with Donald Knuth (linked from the schedule page, Session 11) </a:t>
            </a:r>
          </a:p>
          <a:p>
            <a:pPr lvl="1">
              <a:spcBef>
                <a:spcPts val="468"/>
              </a:spcBef>
            </a:pPr>
            <a:r>
              <a:rPr lang="en-US" dirty="0" smtClean="0"/>
              <a:t>and Brute Force Algorithms</a:t>
            </a:r>
          </a:p>
          <a:p>
            <a:pPr lvl="1">
              <a:spcBef>
                <a:spcPts val="468"/>
              </a:spcBef>
            </a:pPr>
            <a:r>
              <a:rPr lang="en-US" smtClean="0"/>
              <a:t>and </a:t>
            </a:r>
            <a:r>
              <a:rPr lang="en-US" dirty="0" smtClean="0"/>
              <a:t>amortization</a:t>
            </a:r>
          </a:p>
          <a:p>
            <a:pPr>
              <a:spcBef>
                <a:spcPts val="468"/>
              </a:spcBef>
            </a:pPr>
            <a:r>
              <a:rPr lang="en-US" dirty="0" smtClean="0"/>
              <a:t>Today:</a:t>
            </a:r>
          </a:p>
          <a:p>
            <a:pPr lvl="1">
              <a:spcBef>
                <a:spcPts val="468"/>
              </a:spcBef>
            </a:pPr>
            <a:r>
              <a:rPr lang="en-US" dirty="0" smtClean="0"/>
              <a:t>Cryptography Introduction</a:t>
            </a:r>
          </a:p>
          <a:p>
            <a:pPr lvl="1">
              <a:spcBef>
                <a:spcPts val="468"/>
              </a:spcBef>
            </a:pPr>
            <a:r>
              <a:rPr lang="en-US" dirty="0" smtClean="0"/>
              <a:t>RSA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Cryptography introduction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We'll only scratch the surface, but there is MA/CSSE 479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687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Cryptography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You </a:t>
            </a:r>
            <a:r>
              <a:rPr lang="en-US" dirty="0"/>
              <a:t>want to transmit a message </a:t>
            </a:r>
            <a:r>
              <a:rPr lang="en-US" b="1" dirty="0"/>
              <a:t>m</a:t>
            </a:r>
            <a:r>
              <a:rPr lang="en-US" dirty="0"/>
              <a:t> to </a:t>
            </a:r>
            <a:r>
              <a:rPr lang="en-US" dirty="0" smtClean="0"/>
              <a:t>me</a:t>
            </a:r>
            <a:endParaRPr lang="en-US" dirty="0"/>
          </a:p>
          <a:p>
            <a:pPr lvl="1"/>
            <a:r>
              <a:rPr lang="en-US" dirty="0"/>
              <a:t>You encode the message and send it to me </a:t>
            </a:r>
            <a:r>
              <a:rPr lang="en-US" dirty="0" smtClean="0"/>
              <a:t>in </a:t>
            </a:r>
            <a:r>
              <a:rPr lang="en-US" dirty="0"/>
              <a:t>a form </a:t>
            </a:r>
            <a:r>
              <a:rPr lang="en-US" b="1" dirty="0"/>
              <a:t>e</a:t>
            </a:r>
            <a:r>
              <a:rPr lang="en-US" dirty="0"/>
              <a:t>(</a:t>
            </a:r>
            <a:r>
              <a:rPr lang="en-US" b="1" dirty="0"/>
              <a:t>m</a:t>
            </a:r>
            <a:r>
              <a:rPr lang="en-US" dirty="0"/>
              <a:t>) that </a:t>
            </a:r>
            <a:r>
              <a:rPr lang="en-US" dirty="0" smtClean="0"/>
              <a:t>I can </a:t>
            </a:r>
            <a:r>
              <a:rPr lang="en-US" dirty="0"/>
              <a:t>readily decode by running </a:t>
            </a:r>
            <a:r>
              <a:rPr lang="en-US" b="1" dirty="0"/>
              <a:t>d</a:t>
            </a:r>
            <a:r>
              <a:rPr lang="en-US" dirty="0"/>
              <a:t>(</a:t>
            </a:r>
            <a:r>
              <a:rPr lang="en-US" b="1" dirty="0"/>
              <a:t>e</a:t>
            </a:r>
            <a:r>
              <a:rPr lang="en-US" dirty="0"/>
              <a:t>(</a:t>
            </a:r>
            <a:r>
              <a:rPr lang="en-US" b="1" dirty="0"/>
              <a:t>m</a:t>
            </a:r>
            <a:r>
              <a:rPr lang="en-US" dirty="0"/>
              <a:t>)), </a:t>
            </a:r>
          </a:p>
          <a:p>
            <a:pPr lvl="1"/>
            <a:r>
              <a:rPr lang="en-US" dirty="0" smtClean="0"/>
              <a:t>Hopefully, a </a:t>
            </a:r>
            <a:r>
              <a:rPr lang="en-US" dirty="0"/>
              <a:t>form that an eavesdropper has little chance of decoding</a:t>
            </a:r>
          </a:p>
          <a:p>
            <a:r>
              <a:rPr lang="en-US" dirty="0"/>
              <a:t>Private-key protocols</a:t>
            </a:r>
          </a:p>
          <a:p>
            <a:pPr lvl="1"/>
            <a:r>
              <a:rPr lang="en-US" dirty="0"/>
              <a:t>You and I meet beforehand and agree on </a:t>
            </a:r>
            <a:r>
              <a:rPr lang="en-US" b="1" dirty="0"/>
              <a:t>e</a:t>
            </a:r>
            <a:r>
              <a:rPr lang="en-US" dirty="0"/>
              <a:t> and </a:t>
            </a:r>
            <a:r>
              <a:rPr lang="en-US" b="1" dirty="0"/>
              <a:t>d</a:t>
            </a:r>
            <a:r>
              <a:rPr lang="en-US" dirty="0"/>
              <a:t>.</a:t>
            </a:r>
          </a:p>
          <a:p>
            <a:r>
              <a:rPr lang="en-US" dirty="0"/>
              <a:t>Public-key protocols</a:t>
            </a:r>
          </a:p>
          <a:p>
            <a:pPr lvl="1"/>
            <a:r>
              <a:rPr lang="en-US" dirty="0" smtClean="0"/>
              <a:t>I </a:t>
            </a:r>
            <a:r>
              <a:rPr lang="en-US" dirty="0"/>
              <a:t>publish an </a:t>
            </a:r>
            <a:r>
              <a:rPr lang="en-US" b="1" dirty="0"/>
              <a:t>e</a:t>
            </a:r>
            <a:r>
              <a:rPr lang="en-US" dirty="0"/>
              <a:t> for which </a:t>
            </a:r>
            <a:r>
              <a:rPr lang="en-US" dirty="0" smtClean="0"/>
              <a:t>I </a:t>
            </a:r>
            <a:r>
              <a:rPr lang="en-US" dirty="0"/>
              <a:t>know the </a:t>
            </a:r>
            <a:r>
              <a:rPr lang="en-US" b="1" dirty="0"/>
              <a:t>d</a:t>
            </a:r>
            <a:r>
              <a:rPr lang="en-US" dirty="0"/>
              <a:t>, but it is very difficult for someone else to guess the </a:t>
            </a:r>
            <a:r>
              <a:rPr lang="en-US" b="1" dirty="0"/>
              <a:t>d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Then </a:t>
            </a:r>
            <a:r>
              <a:rPr lang="en-US" dirty="0" smtClean="0"/>
              <a:t>you </a:t>
            </a:r>
            <a:r>
              <a:rPr lang="en-US" dirty="0"/>
              <a:t>can use </a:t>
            </a:r>
            <a:r>
              <a:rPr lang="en-US" b="1" dirty="0"/>
              <a:t>e</a:t>
            </a:r>
            <a:r>
              <a:rPr lang="en-US" dirty="0"/>
              <a:t> to encode messages that only </a:t>
            </a:r>
            <a:r>
              <a:rPr lang="en-US" dirty="0" smtClean="0"/>
              <a:t>I* </a:t>
            </a:r>
            <a:r>
              <a:rPr lang="en-US" dirty="0"/>
              <a:t>can decode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5803500"/>
            <a:ext cx="7239000" cy="400110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* and anyone else who can figure out what </a:t>
            </a:r>
            <a:r>
              <a:rPr lang="en-US" sz="2000" b="1" dirty="0" smtClean="0"/>
              <a:t>d</a:t>
            </a:r>
            <a:r>
              <a:rPr lang="en-US" sz="2000" dirty="0" smtClean="0"/>
              <a:t> is, based </a:t>
            </a:r>
            <a:r>
              <a:rPr lang="en-US" sz="2000" smtClean="0"/>
              <a:t>on 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6632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Messages can be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Since a message is a sequence of bits …</a:t>
            </a:r>
          </a:p>
          <a:p>
            <a:r>
              <a:rPr lang="en-US" sz="3600" dirty="0" smtClean="0"/>
              <a:t>We can consider the message to be a sequence of  </a:t>
            </a:r>
            <a:r>
              <a:rPr lang="en-US" sz="3600" b="1" dirty="0" smtClean="0"/>
              <a:t>b</a:t>
            </a:r>
            <a:r>
              <a:rPr lang="en-US" sz="3600" dirty="0" smtClean="0"/>
              <a:t>-bit integers (where </a:t>
            </a:r>
            <a:r>
              <a:rPr lang="en-US" sz="3600" b="1" dirty="0" smtClean="0"/>
              <a:t>b</a:t>
            </a:r>
            <a:r>
              <a:rPr lang="en-US" sz="3600" dirty="0" smtClean="0"/>
              <a:t> is fairly large), and encode each of those integers.</a:t>
            </a:r>
          </a:p>
          <a:p>
            <a:r>
              <a:rPr lang="en-US" sz="3600" dirty="0" smtClean="0"/>
              <a:t>Here we focus on encoding and decoding a single integer.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70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RSA Public-key Cryptography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Rivest</a:t>
            </a:r>
            <a:r>
              <a:rPr lang="en-US" dirty="0" smtClean="0"/>
              <a:t>-Shamir-</a:t>
            </a:r>
            <a:r>
              <a:rPr lang="en-US" dirty="0" err="1" smtClean="0"/>
              <a:t>Adleman</a:t>
            </a:r>
            <a:r>
              <a:rPr lang="en-US" dirty="0" smtClean="0"/>
              <a:t> (1977)</a:t>
            </a:r>
          </a:p>
          <a:p>
            <a:pPr lvl="1"/>
            <a:r>
              <a:rPr lang="en-US" dirty="0" smtClean="0"/>
              <a:t>References :   Weiss,  Section 7.4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                        Dasgupta, Pages 33-34</a:t>
            </a:r>
          </a:p>
          <a:p>
            <a:r>
              <a:rPr lang="en-US" dirty="0" smtClean="0"/>
              <a:t>Consider a message to be an integer modulo </a:t>
            </a:r>
            <a:r>
              <a:rPr lang="en-US" b="1" dirty="0" smtClean="0"/>
              <a:t>N</a:t>
            </a:r>
            <a:r>
              <a:rPr lang="en-US" dirty="0" smtClean="0"/>
              <a:t>, which has </a:t>
            </a:r>
            <a:r>
              <a:rPr lang="en-US" b="1" dirty="0" smtClean="0"/>
              <a:t>k</a:t>
            </a:r>
            <a:r>
              <a:rPr lang="en-US" dirty="0" smtClean="0"/>
              <a:t> bits (longer messages can be broken up into </a:t>
            </a:r>
            <a:r>
              <a:rPr lang="en-US" b="1" dirty="0" smtClean="0"/>
              <a:t>k</a:t>
            </a:r>
            <a:r>
              <a:rPr lang="en-US" dirty="0" smtClean="0"/>
              <a:t>-bit pieces)</a:t>
            </a:r>
          </a:p>
          <a:p>
            <a:r>
              <a:rPr lang="en-US" dirty="0" smtClean="0"/>
              <a:t>The encryption function will be a bijection on </a:t>
            </a:r>
            <a:br>
              <a:rPr lang="en-US" dirty="0" smtClean="0"/>
            </a:br>
            <a:r>
              <a:rPr lang="en-US" dirty="0" smtClean="0"/>
              <a:t>{0, 1, …, </a:t>
            </a:r>
            <a:r>
              <a:rPr lang="en-US" b="1" dirty="0" smtClean="0"/>
              <a:t>N</a:t>
            </a:r>
            <a:r>
              <a:rPr lang="en-US" dirty="0" smtClean="0"/>
              <a:t>-1}, and the decryption function will be its inverse</a:t>
            </a:r>
          </a:p>
          <a:p>
            <a:r>
              <a:rPr lang="en-US" dirty="0" smtClean="0"/>
              <a:t>How to pick the </a:t>
            </a:r>
            <a:r>
              <a:rPr lang="en-US" b="1" dirty="0" smtClean="0"/>
              <a:t>N</a:t>
            </a:r>
            <a:r>
              <a:rPr lang="en-US" dirty="0" smtClean="0"/>
              <a:t> and the bijection?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5562600"/>
            <a:ext cx="7239000" cy="1077218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bijection</a:t>
            </a:r>
            <a:r>
              <a:rPr lang="en-US" sz="2400" b="1" dirty="0" smtClean="0"/>
              <a:t>: </a:t>
            </a:r>
            <a:r>
              <a:rPr lang="en-US" sz="2000" dirty="0" smtClean="0"/>
              <a:t>a function </a:t>
            </a:r>
            <a:r>
              <a:rPr lang="en-US" sz="2000" b="1" dirty="0" smtClean="0"/>
              <a:t>f</a:t>
            </a:r>
            <a:r>
              <a:rPr lang="en-US" sz="2000" dirty="0" smtClean="0"/>
              <a:t> from a set </a:t>
            </a:r>
            <a:r>
              <a:rPr lang="en-US" sz="2000" b="1" dirty="0" smtClean="0"/>
              <a:t>X</a:t>
            </a:r>
            <a:r>
              <a:rPr lang="en-US" sz="2000" dirty="0" smtClean="0"/>
              <a:t> to a set </a:t>
            </a:r>
            <a:r>
              <a:rPr lang="en-US" sz="2000" b="1" dirty="0" smtClean="0"/>
              <a:t>Y</a:t>
            </a:r>
            <a:r>
              <a:rPr lang="en-US" sz="2000" dirty="0" smtClean="0"/>
              <a:t> with the property that for every </a:t>
            </a:r>
            <a:r>
              <a:rPr lang="en-US" sz="2000" b="1" dirty="0" smtClean="0"/>
              <a:t>y</a:t>
            </a:r>
            <a:r>
              <a:rPr lang="en-US" sz="2000" dirty="0" smtClean="0"/>
              <a:t> in </a:t>
            </a:r>
            <a:r>
              <a:rPr lang="en-US" sz="2000" b="1" dirty="0" smtClean="0"/>
              <a:t>Y</a:t>
            </a:r>
            <a:r>
              <a:rPr lang="en-US" sz="2000" dirty="0" smtClean="0"/>
              <a:t>, there is exactly one </a:t>
            </a:r>
            <a:r>
              <a:rPr lang="en-US" sz="2000" b="1" dirty="0" smtClean="0"/>
              <a:t>x</a:t>
            </a:r>
            <a:r>
              <a:rPr lang="en-US" sz="2000" dirty="0" smtClean="0"/>
              <a:t> in </a:t>
            </a:r>
            <a:r>
              <a:rPr lang="en-US" sz="2000" b="1" dirty="0" smtClean="0"/>
              <a:t>X</a:t>
            </a:r>
            <a:r>
              <a:rPr lang="en-US" sz="2000" dirty="0" smtClean="0"/>
              <a:t> such that </a:t>
            </a:r>
            <a:r>
              <a:rPr lang="en-US" sz="2000" b="1" dirty="0" smtClean="0"/>
              <a:t>f</a:t>
            </a:r>
            <a:r>
              <a:rPr lang="en-US" sz="2000" dirty="0" smtClean="0"/>
              <a:t>(</a:t>
            </a:r>
            <a:r>
              <a:rPr lang="en-US" sz="2000" b="1" dirty="0" smtClean="0"/>
              <a:t>x</a:t>
            </a:r>
            <a:r>
              <a:rPr lang="en-US" sz="2000" dirty="0" smtClean="0"/>
              <a:t>) = </a:t>
            </a:r>
            <a:r>
              <a:rPr lang="en-US" sz="2000" b="1" dirty="0" smtClean="0"/>
              <a:t>y</a:t>
            </a:r>
            <a:r>
              <a:rPr lang="en-US" sz="2000" dirty="0" smtClean="0"/>
              <a:t>. In other words, </a:t>
            </a:r>
            <a:r>
              <a:rPr lang="en-US" sz="2000" b="1" dirty="0" smtClean="0"/>
              <a:t>f</a:t>
            </a:r>
            <a:r>
              <a:rPr lang="en-US" sz="2000" dirty="0" smtClean="0"/>
              <a:t> is both one-to-one and onto.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80437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 = p q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Pick two large primes, </a:t>
            </a:r>
            <a:r>
              <a:rPr lang="en-US" b="1" dirty="0" smtClean="0"/>
              <a:t>p</a:t>
            </a:r>
            <a:r>
              <a:rPr lang="en-US" dirty="0" smtClean="0"/>
              <a:t> and </a:t>
            </a:r>
            <a:r>
              <a:rPr lang="en-US" b="1" dirty="0" smtClean="0"/>
              <a:t>q</a:t>
            </a:r>
            <a:r>
              <a:rPr lang="en-US" dirty="0" smtClean="0"/>
              <a:t>, and let </a:t>
            </a:r>
            <a:r>
              <a:rPr lang="en-US" b="1" dirty="0" smtClean="0"/>
              <a:t>N</a:t>
            </a:r>
            <a:r>
              <a:rPr lang="en-US" dirty="0" smtClean="0"/>
              <a:t> = </a:t>
            </a:r>
            <a:r>
              <a:rPr lang="en-US" b="1" dirty="0" err="1" smtClean="0"/>
              <a:t>pq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Property</a:t>
            </a:r>
            <a:r>
              <a:rPr lang="en-US" dirty="0" smtClean="0"/>
              <a:t>: If </a:t>
            </a:r>
            <a:r>
              <a:rPr lang="en-US" b="1" dirty="0" smtClean="0"/>
              <a:t>e</a:t>
            </a:r>
            <a:r>
              <a:rPr lang="en-US" dirty="0" smtClean="0"/>
              <a:t> is any number that is relatively prime to </a:t>
            </a:r>
            <a:r>
              <a:rPr lang="en-US" b="1" dirty="0" smtClean="0"/>
              <a:t>N'</a:t>
            </a:r>
            <a:r>
              <a:rPr lang="en-US" dirty="0" smtClean="0"/>
              <a:t> = (</a:t>
            </a:r>
            <a:r>
              <a:rPr lang="en-US" b="1" dirty="0" smtClean="0"/>
              <a:t>p</a:t>
            </a:r>
            <a:r>
              <a:rPr lang="en-US" dirty="0" smtClean="0"/>
              <a:t>-1)(</a:t>
            </a:r>
            <a:r>
              <a:rPr lang="en-US" b="1" dirty="0" smtClean="0"/>
              <a:t>q</a:t>
            </a:r>
            <a:r>
              <a:rPr lang="en-US" dirty="0" smtClean="0"/>
              <a:t>-1), then</a:t>
            </a:r>
          </a:p>
          <a:p>
            <a:pPr lvl="1"/>
            <a:r>
              <a:rPr lang="en-US" dirty="0" smtClean="0"/>
              <a:t>the mapping </a:t>
            </a:r>
            <a:r>
              <a:rPr lang="en-US" b="1" dirty="0" err="1" smtClean="0"/>
              <a:t>x</a:t>
            </a:r>
            <a:r>
              <a:rPr lang="en-US" dirty="0" err="1" smtClean="0">
                <a:sym typeface="Symbol"/>
              </a:rPr>
              <a:t></a:t>
            </a:r>
            <a:r>
              <a:rPr lang="en-US" b="1" dirty="0" err="1" smtClean="0">
                <a:sym typeface="Wingdings" pitchFamily="2" charset="2"/>
              </a:rPr>
              <a:t>x</a:t>
            </a:r>
            <a:r>
              <a:rPr lang="en-US" b="1" baseline="30000" dirty="0" err="1" smtClean="0">
                <a:sym typeface="Wingdings" pitchFamily="2" charset="2"/>
              </a:rPr>
              <a:t>e</a:t>
            </a:r>
            <a:r>
              <a:rPr lang="en-US" dirty="0" smtClean="0">
                <a:sym typeface="Wingdings" pitchFamily="2" charset="2"/>
              </a:rPr>
              <a:t> mod </a:t>
            </a:r>
            <a:r>
              <a:rPr lang="en-US" b="1" dirty="0" smtClean="0">
                <a:sym typeface="Wingdings" pitchFamily="2" charset="2"/>
              </a:rPr>
              <a:t>N</a:t>
            </a:r>
            <a:r>
              <a:rPr lang="en-US" dirty="0" smtClean="0">
                <a:sym typeface="Wingdings" pitchFamily="2" charset="2"/>
              </a:rPr>
              <a:t> is a bijection on 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/>
              <a:t>{0, 1, …, N-1}, and </a:t>
            </a:r>
          </a:p>
          <a:p>
            <a:pPr lvl="1"/>
            <a:r>
              <a:rPr lang="en-US" dirty="0" smtClean="0"/>
              <a:t>If </a:t>
            </a:r>
            <a:r>
              <a:rPr lang="en-US" b="1" dirty="0" smtClean="0"/>
              <a:t>d</a:t>
            </a:r>
            <a:r>
              <a:rPr lang="en-US" dirty="0" smtClean="0"/>
              <a:t> is the inverse of </a:t>
            </a:r>
            <a:r>
              <a:rPr lang="en-US" b="1" dirty="0" smtClean="0"/>
              <a:t>e</a:t>
            </a:r>
            <a:r>
              <a:rPr lang="en-US" dirty="0" smtClean="0"/>
              <a:t> mod </a:t>
            </a:r>
            <a:r>
              <a:rPr lang="en-US" b="1" dirty="0"/>
              <a:t>N</a:t>
            </a:r>
            <a:r>
              <a:rPr lang="en-US" b="1" dirty="0" smtClean="0"/>
              <a:t>'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dirty="0" smtClean="0"/>
              <a:t>then for all </a:t>
            </a:r>
            <a:r>
              <a:rPr lang="en-US" b="1" dirty="0" smtClean="0"/>
              <a:t>x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in {0, 1, …, </a:t>
            </a:r>
            <a:r>
              <a:rPr lang="en-US" b="1" dirty="0" smtClean="0"/>
              <a:t>N</a:t>
            </a:r>
            <a:r>
              <a:rPr lang="en-US" dirty="0" smtClean="0"/>
              <a:t>-1}, (</a:t>
            </a:r>
            <a:r>
              <a:rPr lang="en-US" b="1" dirty="0" err="1" smtClean="0"/>
              <a:t>x</a:t>
            </a:r>
            <a:r>
              <a:rPr lang="en-US" b="1" baseline="30000" dirty="0" err="1" smtClean="0"/>
              <a:t>e</a:t>
            </a:r>
            <a:r>
              <a:rPr lang="en-US" dirty="0" smtClean="0"/>
              <a:t>)</a:t>
            </a:r>
            <a:r>
              <a:rPr lang="en-US" b="1" baseline="30000" dirty="0" smtClean="0"/>
              <a:t>d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b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 (mod </a:t>
            </a:r>
            <a:r>
              <a:rPr lang="en-US" b="1" dirty="0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).</a:t>
            </a:r>
          </a:p>
          <a:p>
            <a:r>
              <a:rPr lang="en-US" dirty="0" smtClean="0">
                <a:sym typeface="Symbol"/>
              </a:rPr>
              <a:t>We'll first apply this property, then prove it.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13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and Private Keys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(bijection) property tells us that </a:t>
            </a:r>
            <a:br>
              <a:rPr lang="en-US" dirty="0" smtClean="0"/>
            </a:br>
            <a:r>
              <a:rPr lang="en-US" b="1" dirty="0" err="1" smtClean="0"/>
              <a:t>x</a:t>
            </a:r>
            <a:r>
              <a:rPr lang="en-US" dirty="0" err="1" smtClean="0">
                <a:sym typeface="Symbol"/>
              </a:rPr>
              <a:t></a:t>
            </a:r>
            <a:r>
              <a:rPr lang="en-US" b="1" dirty="0" err="1" smtClean="0">
                <a:sym typeface="Wingdings" pitchFamily="2" charset="2"/>
              </a:rPr>
              <a:t>x</a:t>
            </a:r>
            <a:r>
              <a:rPr lang="en-US" b="1" baseline="30000" dirty="0" err="1" smtClean="0">
                <a:sym typeface="Wingdings" pitchFamily="2" charset="2"/>
              </a:rPr>
              <a:t>e</a:t>
            </a:r>
            <a:r>
              <a:rPr lang="en-US" dirty="0" smtClean="0">
                <a:sym typeface="Wingdings" pitchFamily="2" charset="2"/>
              </a:rPr>
              <a:t> mod </a:t>
            </a:r>
            <a:r>
              <a:rPr lang="en-US" b="1" dirty="0" smtClean="0">
                <a:sym typeface="Wingdings" pitchFamily="2" charset="2"/>
              </a:rPr>
              <a:t>N</a:t>
            </a:r>
            <a:r>
              <a:rPr lang="en-US" dirty="0" smtClean="0">
                <a:sym typeface="Wingdings" pitchFamily="2" charset="2"/>
              </a:rPr>
              <a:t> is a reasonable way to encode messages, since no information is lost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If you publish (</a:t>
            </a:r>
            <a:r>
              <a:rPr lang="en-US" b="1" dirty="0" smtClean="0">
                <a:sym typeface="Wingdings" pitchFamily="2" charset="2"/>
              </a:rPr>
              <a:t>N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b="1" dirty="0" smtClean="0">
                <a:sym typeface="Wingdings" pitchFamily="2" charset="2"/>
              </a:rPr>
              <a:t>e</a:t>
            </a:r>
            <a:r>
              <a:rPr lang="en-US" dirty="0" smtClean="0">
                <a:sym typeface="Wingdings" pitchFamily="2" charset="2"/>
              </a:rPr>
              <a:t>) as your </a:t>
            </a:r>
            <a:r>
              <a:rPr lang="en-US" i="1" dirty="0" smtClean="0">
                <a:sym typeface="Wingdings" pitchFamily="2" charset="2"/>
              </a:rPr>
              <a:t>public key</a:t>
            </a:r>
            <a:r>
              <a:rPr lang="en-US" dirty="0" smtClean="0">
                <a:sym typeface="Wingdings" pitchFamily="2" charset="2"/>
              </a:rPr>
              <a:t>, anyone can encode and send messages to you</a:t>
            </a:r>
          </a:p>
          <a:p>
            <a:r>
              <a:rPr lang="en-US" dirty="0" smtClean="0">
                <a:sym typeface="Wingdings" pitchFamily="2" charset="2"/>
              </a:rPr>
              <a:t>The second tells how to decrypt a message</a:t>
            </a:r>
          </a:p>
          <a:p>
            <a:pPr lvl="1"/>
            <a:r>
              <a:rPr lang="en-US" dirty="0" smtClean="0"/>
              <a:t>When you receive an encoded message </a:t>
            </a:r>
            <a:r>
              <a:rPr lang="en-US" b="1" dirty="0" smtClean="0"/>
              <a:t>m'</a:t>
            </a:r>
            <a:r>
              <a:rPr lang="en-US" dirty="0" smtClean="0"/>
              <a:t>, you can decode it by calculating (</a:t>
            </a:r>
            <a:r>
              <a:rPr lang="en-US" b="1" dirty="0" smtClean="0"/>
              <a:t>m'</a:t>
            </a:r>
            <a:r>
              <a:rPr lang="en-US" dirty="0" smtClean="0"/>
              <a:t>)</a:t>
            </a:r>
            <a:r>
              <a:rPr lang="en-US" b="1" baseline="30000" dirty="0" smtClean="0"/>
              <a:t>d</a:t>
            </a:r>
            <a:r>
              <a:rPr lang="en-US" dirty="0" smtClean="0"/>
              <a:t> mod </a:t>
            </a:r>
            <a:r>
              <a:rPr lang="en-US" b="1" dirty="0" smtClean="0"/>
              <a:t>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88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(from Wikipedia)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44958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p</a:t>
            </a:r>
            <a:r>
              <a:rPr lang="en-US" dirty="0" smtClean="0"/>
              <a:t>=61, </a:t>
            </a:r>
            <a:r>
              <a:rPr lang="en-US" b="1" dirty="0" smtClean="0"/>
              <a:t>q</a:t>
            </a:r>
            <a:r>
              <a:rPr lang="en-US" dirty="0" smtClean="0"/>
              <a:t>=53.  Compute </a:t>
            </a:r>
            <a:r>
              <a:rPr lang="en-US" b="1" dirty="0"/>
              <a:t>N</a:t>
            </a:r>
            <a:r>
              <a:rPr lang="en-US" dirty="0" smtClean="0"/>
              <a:t> = </a:t>
            </a:r>
            <a:r>
              <a:rPr lang="en-US" b="1" dirty="0" err="1"/>
              <a:t>pq</a:t>
            </a:r>
            <a:r>
              <a:rPr lang="en-US" dirty="0" smtClean="0"/>
              <a:t> = 3233</a:t>
            </a:r>
          </a:p>
          <a:p>
            <a:r>
              <a:rPr lang="en-US" b="1" dirty="0" smtClean="0"/>
              <a:t>N</a:t>
            </a:r>
            <a:r>
              <a:rPr lang="en-US" dirty="0" smtClean="0"/>
              <a:t>' = (</a:t>
            </a:r>
            <a:r>
              <a:rPr lang="en-US" b="1" dirty="0" smtClean="0"/>
              <a:t>p</a:t>
            </a:r>
            <a:r>
              <a:rPr lang="en-US" dirty="0" smtClean="0"/>
              <a:t>-1)(</a:t>
            </a:r>
            <a:r>
              <a:rPr lang="en-US" b="1" dirty="0"/>
              <a:t>q</a:t>
            </a:r>
            <a:r>
              <a:rPr lang="en-US" dirty="0" smtClean="0"/>
              <a:t>-1) = 60∙52 = 3120</a:t>
            </a:r>
          </a:p>
          <a:p>
            <a:r>
              <a:rPr lang="en-US" dirty="0" smtClean="0"/>
              <a:t>Choose </a:t>
            </a:r>
            <a:r>
              <a:rPr lang="en-US" b="1" dirty="0" smtClean="0"/>
              <a:t>e</a:t>
            </a:r>
            <a:r>
              <a:rPr lang="en-US" dirty="0" smtClean="0"/>
              <a:t>=17 (relatively prime to 3120)</a:t>
            </a:r>
          </a:p>
          <a:p>
            <a:r>
              <a:rPr lang="en-US" dirty="0" smtClean="0"/>
              <a:t>Compute multiplicative inverse of 17 (mod 3120)</a:t>
            </a:r>
          </a:p>
          <a:p>
            <a:pPr lvl="1"/>
            <a:r>
              <a:rPr lang="en-US" dirty="0" smtClean="0"/>
              <a:t>Thus </a:t>
            </a:r>
            <a:r>
              <a:rPr lang="en-US" sz="3200" b="1" dirty="0">
                <a:ea typeface="+mn-ea"/>
                <a:cs typeface="+mn-cs"/>
              </a:rPr>
              <a:t>d</a:t>
            </a:r>
            <a:r>
              <a:rPr lang="en-US" dirty="0" smtClean="0"/>
              <a:t> = 2753  (evidence: 17∙2753 = 46801 = 1 + 15∙3120)</a:t>
            </a:r>
          </a:p>
          <a:p>
            <a:r>
              <a:rPr lang="en-US" dirty="0" smtClean="0"/>
              <a:t>To encrypt </a:t>
            </a:r>
            <a:r>
              <a:rPr lang="en-US" b="1" dirty="0"/>
              <a:t>m</a:t>
            </a:r>
            <a:r>
              <a:rPr lang="en-US" dirty="0" smtClean="0"/>
              <a:t>=123, take 123</a:t>
            </a:r>
            <a:r>
              <a:rPr lang="en-US" baseline="30000" dirty="0" smtClean="0"/>
              <a:t>17</a:t>
            </a:r>
            <a:r>
              <a:rPr lang="en-US" dirty="0" smtClean="0"/>
              <a:t> (mod 3233) = 855</a:t>
            </a:r>
          </a:p>
          <a:p>
            <a:r>
              <a:rPr lang="en-US" dirty="0" smtClean="0"/>
              <a:t>To decrypt 855, take 855</a:t>
            </a:r>
            <a:r>
              <a:rPr lang="en-US" baseline="30000" dirty="0" smtClean="0"/>
              <a:t>2753</a:t>
            </a:r>
            <a:r>
              <a:rPr lang="en-US" dirty="0" smtClean="0"/>
              <a:t> (mod 3233) = 123</a:t>
            </a:r>
          </a:p>
          <a:p>
            <a:r>
              <a:rPr lang="en-US" dirty="0" smtClean="0"/>
              <a:t>In practice, we would use much larger numbers for  </a:t>
            </a:r>
            <a:r>
              <a:rPr lang="en-US" b="1" dirty="0"/>
              <a:t>p</a:t>
            </a:r>
            <a:r>
              <a:rPr lang="en-US" dirty="0" smtClean="0"/>
              <a:t> and </a:t>
            </a:r>
            <a:r>
              <a:rPr lang="en-US" b="1" dirty="0"/>
              <a:t>q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 exams, smaller numbers </a:t>
            </a:r>
            <a:r>
              <a:rPr lang="en-US" dirty="0" smtClean="0">
                <a:sym typeface="Wingdings" panose="05000000000000000000" pitchFamily="2" charset="2"/>
              </a:rPr>
              <a:t>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704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16377</TotalTime>
  <Words>916</Words>
  <Application>Microsoft Office PowerPoint</Application>
  <PresentationFormat>On-screen Show (4:3)</PresentationFormat>
  <Paragraphs>123</Paragraphs>
  <Slides>16</Slides>
  <Notes>13</Notes>
  <HiddenSlides>4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Calibri</vt:lpstr>
      <vt:lpstr>Symbol</vt:lpstr>
      <vt:lpstr>Wingdings</vt:lpstr>
      <vt:lpstr>Default Design</vt:lpstr>
      <vt:lpstr>PowerPoint Presentation</vt:lpstr>
      <vt:lpstr>MA/CSSE 473 Day 10</vt:lpstr>
      <vt:lpstr>Cryptography introduction</vt:lpstr>
      <vt:lpstr>Cryptography Scenario</vt:lpstr>
      <vt:lpstr>Messages can be integers</vt:lpstr>
      <vt:lpstr>RSA Public-key Cryptography</vt:lpstr>
      <vt:lpstr>N = p q</vt:lpstr>
      <vt:lpstr>Public and Private Keys</vt:lpstr>
      <vt:lpstr>Example (from Wikipedia)</vt:lpstr>
      <vt:lpstr>Recap: RSA Public-key Cryptography</vt:lpstr>
      <vt:lpstr>PowerPoint Presentation</vt:lpstr>
      <vt:lpstr>Proof of the property</vt:lpstr>
      <vt:lpstr>Proof of the property part 2</vt:lpstr>
      <vt:lpstr>Proof of the property part 3</vt:lpstr>
      <vt:lpstr>RSA security</vt:lpstr>
      <vt:lpstr>Student questions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Claude Anderson</cp:lastModifiedBy>
  <cp:revision>606</cp:revision>
  <cp:lastPrinted>2016-12-13T16:46:20Z</cp:lastPrinted>
  <dcterms:modified xsi:type="dcterms:W3CDTF">2016-12-13T21:12:31Z</dcterms:modified>
</cp:coreProperties>
</file>