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91" r:id="rId3"/>
    <p:sldId id="392" r:id="rId4"/>
    <p:sldId id="393" r:id="rId5"/>
    <p:sldId id="394" r:id="rId6"/>
    <p:sldId id="395" r:id="rId7"/>
    <p:sldId id="396" r:id="rId8"/>
    <p:sldId id="398" r:id="rId9"/>
    <p:sldId id="397" r:id="rId10"/>
    <p:sldId id="399" r:id="rId11"/>
    <p:sldId id="389" r:id="rId12"/>
    <p:sldId id="390" r:id="rId13"/>
    <p:sldId id="371" r:id="rId14"/>
    <p:sldId id="388" r:id="rId15"/>
    <p:sldId id="372" r:id="rId16"/>
    <p:sldId id="374" r:id="rId17"/>
    <p:sldId id="375" r:id="rId18"/>
    <p:sldId id="376" r:id="rId19"/>
    <p:sldId id="377" r:id="rId20"/>
    <p:sldId id="378" r:id="rId21"/>
    <p:sldId id="387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563" autoAdjust="0"/>
    <p:restoredTop sz="81716" autoAdjust="0"/>
  </p:normalViewPr>
  <p:slideViewPr>
    <p:cSldViewPr snapToObjects="1">
      <p:cViewPr varScale="1">
        <p:scale>
          <a:sx n="79" d="100"/>
          <a:sy n="79" d="100"/>
        </p:scale>
        <p:origin x="150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08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24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this algorithm may produce a “false prime”, but the probability is very 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63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is odd?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baseline="0" dirty="0" smtClean="0"/>
              <a:t> should I say "u are odd".  To most of the world outside Rose-Hulman, if you would take this course or any 400-level CSSE course, U must be odd!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this factorization of N-1 can be fast.  Just count how many bits at the end of N-1 are 0 to get t, and then bit-shift N-1 to get u.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ON BOARD: </a:t>
            </a:r>
            <a:r>
              <a:rPr lang="en-US" baseline="0" dirty="0" smtClean="0"/>
              <a:t>Note that 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= a</a:t>
            </a:r>
            <a:r>
              <a:rPr lang="en-US" baseline="30000" dirty="0"/>
              <a:t>u(2^t)</a:t>
            </a:r>
            <a:r>
              <a:rPr lang="en-US" dirty="0"/>
              <a:t> =(…( (a</a:t>
            </a:r>
            <a:r>
              <a:rPr lang="en-US" baseline="30000" dirty="0"/>
              <a:t>u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… )</a:t>
            </a:r>
            <a:r>
              <a:rPr lang="en-US" baseline="30000" dirty="0"/>
              <a:t>2</a:t>
            </a:r>
            <a:r>
              <a:rPr lang="en-US" dirty="0"/>
              <a:t>            square t times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270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through another example</a:t>
            </a:r>
            <a:r>
              <a:rPr lang="en-US" baseline="0" dirty="0" smtClean="0"/>
              <a:t> with the students.  N = 105.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Suppose we first try a = 8.  (Use the </a:t>
            </a:r>
            <a:r>
              <a:rPr lang="en-US" baseline="0" dirty="0" err="1" smtClean="0"/>
              <a:t>modexp</a:t>
            </a:r>
            <a:r>
              <a:rPr lang="en-US" baseline="0" dirty="0" smtClean="0"/>
              <a:t> interactive program).</a:t>
            </a:r>
          </a:p>
          <a:p>
            <a:r>
              <a:rPr lang="en-US" baseline="0" dirty="0" smtClean="0"/>
              <a:t>Enter 8, 104, 105:  Get 1.  So it passes the Fermat test.</a:t>
            </a:r>
          </a:p>
          <a:p>
            <a:r>
              <a:rPr lang="en-US" baseline="0" dirty="0" smtClean="0"/>
              <a:t>What is u? (13).  Do 8^13 (8), 8^26(64), 8^52 (1)</a:t>
            </a:r>
          </a:p>
          <a:p>
            <a:r>
              <a:rPr lang="en-US" baseline="0" dirty="0" smtClean="0"/>
              <a:t>Then 29^104 = 1.  29^13 = 29, 29^26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97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Proof (by</a:t>
            </a:r>
            <a:r>
              <a:rPr lang="en-US" baseline="0" dirty="0" smtClean="0"/>
              <a:t> contrapositive), </a:t>
            </a:r>
          </a:p>
          <a:p>
            <a:r>
              <a:rPr lang="en-US" baseline="0" dirty="0" smtClean="0"/>
              <a:t>write the actual contrapositive on the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265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85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33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138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379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8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47999" indent="-247999">
              <a:buAutoNum type="arabicPeriod"/>
            </a:pPr>
            <a:r>
              <a:rPr lang="en-US" b="1" dirty="0" smtClean="0"/>
              <a:t>25/37 students had scores above 48.</a:t>
            </a:r>
          </a:p>
          <a:p>
            <a:pPr marL="247999" indent="-247999">
              <a:buAutoNum type="arabicPeriod"/>
            </a:pPr>
            <a:endParaRPr lang="en-US" b="1" dirty="0" smtClean="0"/>
          </a:p>
          <a:p>
            <a:pPr marL="247999" indent="-247999">
              <a:buAutoNum type="arabicPeriod"/>
            </a:pPr>
            <a:r>
              <a:rPr lang="en-US" b="1" dirty="0" smtClean="0"/>
              <a:t>Quote from Dave Rader from last</a:t>
            </a:r>
            <a:r>
              <a:rPr lang="en-US" b="1" baseline="0" dirty="0" smtClean="0"/>
              <a:t> year's "course assessment report"</a:t>
            </a:r>
            <a:r>
              <a:rPr lang="en-US" b="1" dirty="0" smtClean="0"/>
              <a:t>: </a:t>
            </a:r>
            <a:r>
              <a:rPr lang="en-US" dirty="0" smtClean="0"/>
              <a:t>The current book is too low-level, I believe.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247999" indent="-247999">
              <a:buAutoNum type="arabicPeriod"/>
            </a:pPr>
            <a:r>
              <a:rPr lang="en-US" b="1" baseline="0" dirty="0" smtClean="0"/>
              <a:t>My concern:  </a:t>
            </a:r>
          </a:p>
          <a:p>
            <a:r>
              <a:rPr lang="en-US" baseline="0" dirty="0" smtClean="0"/>
              <a:t>The upside:  60% of the students have an A or B+ at this point.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downside: 15% have a grade below "C".</a:t>
            </a:r>
          </a:p>
          <a:p>
            <a:r>
              <a:rPr lang="en-US" baseline="0" dirty="0" smtClean="0"/>
              <a:t>When I ask for questions in class, no one has technical questions.  </a:t>
            </a:r>
          </a:p>
          <a:p>
            <a:r>
              <a:rPr lang="en-US" baseline="0" dirty="0" smtClean="0"/>
              <a:t>Visits to my office to ask about HW problems are very rare.</a:t>
            </a:r>
          </a:p>
          <a:p>
            <a:r>
              <a:rPr lang="en-US" baseline="0" dirty="0" smtClean="0"/>
              <a:t>Rather than asking, many of you submit garbage.</a:t>
            </a:r>
          </a:p>
          <a:p>
            <a:r>
              <a:rPr lang="en-US" baseline="0" dirty="0" smtClean="0"/>
              <a:t>I give hard problems (not many yet, but many more to come).</a:t>
            </a:r>
          </a:p>
          <a:p>
            <a:r>
              <a:rPr lang="en-US" baseline="0" dirty="0" smtClean="0"/>
              <a:t>I don't expect that everyone will get them on your own.</a:t>
            </a:r>
          </a:p>
          <a:p>
            <a:r>
              <a:rPr lang="en-US" baseline="0" dirty="0" smtClean="0"/>
              <a:t>Most of you should be able to get most of them; sometimes with some help.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88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27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1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77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62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60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64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</a:t>
            </a:r>
            <a:r>
              <a:rPr lang="en-US" baseline="0" dirty="0" smtClean="0"/>
              <a:t> the test for k randomly-generated values of a &lt; 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Probability of error is &lt; (1/2)^k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k=100, </a:t>
            </a:r>
            <a:r>
              <a:rPr lang="en-US" baseline="0" dirty="0" err="1" smtClean="0"/>
              <a:t>dasGupta</a:t>
            </a:r>
            <a:r>
              <a:rPr lang="en-US" baseline="0" dirty="0" smtClean="0"/>
              <a:t> says the probability of error is less than the probability of a cosmic ray flipping some bits and messing up your computer's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27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9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Primality Testing</a:t>
            </a:r>
          </a:p>
          <a:p>
            <a:endParaRPr lang="en-US" sz="2800" b="1" dirty="0"/>
          </a:p>
          <a:p>
            <a:r>
              <a:rPr lang="en-US" sz="2800" b="1" dirty="0" smtClean="0"/>
              <a:t>Encryption Intro</a:t>
            </a:r>
          </a:p>
          <a:p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for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Brute Force algorithms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Amortized efficiency analysis</a:t>
            </a:r>
          </a:p>
          <a:p>
            <a:r>
              <a:rPr lang="en-US" dirty="0" smtClean="0"/>
              <a:t>Analysis of growable array algorithms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Binary </a:t>
            </a:r>
            <a:r>
              <a:rPr lang="en-US" dirty="0"/>
              <a:t>Search</a:t>
            </a:r>
          </a:p>
          <a:p>
            <a:r>
              <a:rPr lang="en-US" dirty="0"/>
              <a:t>Binary Tree Traversals</a:t>
            </a:r>
          </a:p>
          <a:p>
            <a:r>
              <a:rPr lang="en-US" dirty="0" smtClean="0"/>
              <a:t>Basic Data Structures (Section 1.4)</a:t>
            </a:r>
          </a:p>
          <a:p>
            <a:r>
              <a:rPr lang="en-US" dirty="0" smtClean="0"/>
              <a:t>Graph representations</a:t>
            </a:r>
          </a:p>
          <a:p>
            <a:r>
              <a:rPr lang="en-US" dirty="0" smtClean="0"/>
              <a:t>BFS, DFS, </a:t>
            </a:r>
          </a:p>
          <a:p>
            <a:r>
              <a:rPr lang="en-US" dirty="0" smtClean="0"/>
              <a:t>DAGs &amp; topological 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13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Where are we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/>
          <a:lstStyle/>
          <a:p>
            <a:r>
              <a:rPr lang="en-US" dirty="0" smtClean="0"/>
              <a:t>For a moment, we pretend that Carmichael numbers do not exist.</a:t>
            </a:r>
          </a:p>
          <a:p>
            <a:r>
              <a:rPr lang="en-US" dirty="0" smtClean="0"/>
              <a:t>If N is prime, 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all 0 &lt; a &lt; N</a:t>
            </a:r>
          </a:p>
          <a:p>
            <a:r>
              <a:rPr lang="en-US" dirty="0" smtClean="0">
                <a:sym typeface="Symbol"/>
              </a:rPr>
              <a:t>If N is not prime, then </a:t>
            </a:r>
            <a:r>
              <a:rPr lang="en-US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at most half of the values of a&lt;N.</a:t>
            </a:r>
          </a:p>
          <a:p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</a:t>
            </a:r>
            <a:r>
              <a:rPr lang="en-US" dirty="0" smtClean="0">
                <a:sym typeface="Symbol"/>
              </a:rPr>
              <a:t> if N is prime) = 1</a:t>
            </a:r>
            <a:br>
              <a:rPr lang="en-US" dirty="0" smtClean="0">
                <a:sym typeface="Symbol"/>
              </a:rPr>
            </a:br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if </a:t>
            </a:r>
            <a:r>
              <a:rPr lang="en-US" dirty="0" smtClean="0">
                <a:sym typeface="Symbol"/>
              </a:rPr>
              <a:t>N is composite) ≤ ½</a:t>
            </a:r>
          </a:p>
          <a:p>
            <a:r>
              <a:rPr lang="en-US" dirty="0" smtClean="0">
                <a:sym typeface="Symbol"/>
              </a:rPr>
              <a:t>How to reduce the likelihood of error?</a:t>
            </a:r>
          </a:p>
          <a:p>
            <a:endParaRPr lang="en-US" dirty="0" smtClean="0"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1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algorithm (modified)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To test N for primality</a:t>
            </a:r>
          </a:p>
          <a:p>
            <a:pPr lvl="1"/>
            <a:r>
              <a:rPr lang="en-US" dirty="0" smtClean="0"/>
              <a:t>Pick positive integers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 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&lt; N at random</a:t>
            </a:r>
          </a:p>
          <a:p>
            <a:pPr lvl="1"/>
            <a:r>
              <a:rPr lang="en-US" dirty="0" smtClean="0"/>
              <a:t>For each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check for   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</a:t>
            </a:r>
          </a:p>
          <a:p>
            <a:pPr lvl="2"/>
            <a:r>
              <a:rPr lang="en-US" dirty="0" smtClean="0">
                <a:sym typeface="Symbol"/>
              </a:rPr>
              <a:t>Use the Miller-Rabin approach, (next slides) so that Carmichael numbers are unlikely to thwart us.</a:t>
            </a:r>
          </a:p>
          <a:p>
            <a:pPr lvl="2"/>
            <a:r>
              <a:rPr lang="en-US" dirty="0" smtClean="0">
                <a:sym typeface="Symbol"/>
              </a:rPr>
              <a:t>If 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>
                <a:sym typeface="Symbol"/>
              </a:rPr>
              <a:t> is not congruent to 1 (mod N), or </a:t>
            </a:r>
            <a:br>
              <a:rPr lang="en-US" dirty="0" smtClean="0">
                <a:sym typeface="Symbol"/>
              </a:rPr>
            </a:b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  Miller-Rabin test produces a non-trivial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square root of 1 (mod N)</a:t>
            </a:r>
          </a:p>
          <a:p>
            <a:pPr lvl="3"/>
            <a:r>
              <a:rPr lang="en-US" sz="2400" dirty="0" smtClean="0">
                <a:sym typeface="Symbol"/>
              </a:rPr>
              <a:t>return false</a:t>
            </a:r>
          </a:p>
          <a:p>
            <a:pPr lvl="1"/>
            <a:r>
              <a:rPr lang="en-US" dirty="0" smtClean="0">
                <a:sym typeface="Symbol"/>
              </a:rPr>
              <a:t>return true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91200"/>
            <a:ext cx="5867400" cy="646331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n-US" dirty="0"/>
              <a:t>Note that this algorithm may produce a “false prime”, but the probability is very </a:t>
            </a:r>
            <a:r>
              <a:rPr lang="en-US" dirty="0" smtClean="0"/>
              <a:t>low if k is large enough.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832866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Does this work?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58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/>
              <a:t>Carmichael number </a:t>
            </a:r>
            <a:r>
              <a:rPr lang="en-US" dirty="0"/>
              <a:t>N is a composite number that passes the Fermat test for all </a:t>
            </a:r>
            <a:r>
              <a:rPr lang="en-US" b="1" dirty="0"/>
              <a:t>a</a:t>
            </a:r>
            <a:r>
              <a:rPr lang="en-US" dirty="0"/>
              <a:t> with 1 ≤ </a:t>
            </a:r>
            <a:r>
              <a:rPr lang="en-US" b="1" dirty="0" smtClean="0"/>
              <a:t>a </a:t>
            </a:r>
            <a:r>
              <a:rPr lang="en-US" dirty="0" smtClean="0"/>
              <a:t>&lt;</a:t>
            </a:r>
            <a:r>
              <a:rPr lang="en-US" dirty="0"/>
              <a:t>N and </a:t>
            </a:r>
            <a:r>
              <a:rPr lang="en-US" dirty="0" err="1"/>
              <a:t>gcd</a:t>
            </a:r>
            <a:r>
              <a:rPr lang="en-US" dirty="0"/>
              <a:t>(a, N)=1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 way around the problem (Rabin and Miller): </a:t>
            </a:r>
            <a:br>
              <a:rPr lang="en-US" b="1" dirty="0" smtClean="0"/>
            </a:br>
            <a:r>
              <a:rPr lang="en-US" b="1" dirty="0" smtClean="0"/>
              <a:t>(Not just for Carmichael numbers).  </a:t>
            </a:r>
            <a:br>
              <a:rPr lang="en-US" b="1" dirty="0" smtClean="0"/>
            </a:br>
            <a:r>
              <a:rPr lang="en-US" dirty="0" smtClean="0"/>
              <a:t>Note that for some t and u (u is odd), N-1 = 2</a:t>
            </a:r>
            <a:r>
              <a:rPr lang="en-US" baseline="30000" dirty="0" smtClean="0"/>
              <a:t>t</a:t>
            </a:r>
            <a:r>
              <a:rPr lang="en-US" dirty="0" smtClean="0"/>
              <a:t>u. </a:t>
            </a:r>
          </a:p>
          <a:p>
            <a:r>
              <a:rPr lang="en-US" dirty="0" smtClean="0"/>
              <a:t>As before, compute a</a:t>
            </a:r>
            <a:r>
              <a:rPr lang="en-US" baseline="30000" dirty="0" smtClean="0"/>
              <a:t>N-1</a:t>
            </a:r>
            <a:r>
              <a:rPr lang="en-US" dirty="0" smtClean="0"/>
              <a:t>(mod N), but do it this way:</a:t>
            </a:r>
          </a:p>
          <a:p>
            <a:pPr lvl="1"/>
            <a:r>
              <a:rPr lang="en-US" dirty="0" smtClean="0"/>
              <a:t>Calculate a</a:t>
            </a:r>
            <a:r>
              <a:rPr lang="en-US" baseline="30000" dirty="0" smtClean="0"/>
              <a:t>u</a:t>
            </a:r>
            <a:r>
              <a:rPr lang="en-US" dirty="0" smtClean="0"/>
              <a:t> (mod N), then repeatedly square, to get the sequence </a:t>
            </a:r>
            <a:br>
              <a:rPr lang="en-US" dirty="0" smtClean="0"/>
            </a:br>
            <a:r>
              <a:rPr lang="en-US" dirty="0" smtClean="0"/>
              <a:t>    a</a:t>
            </a:r>
            <a:r>
              <a:rPr lang="en-US" baseline="30000" dirty="0" smtClean="0"/>
              <a:t>u</a:t>
            </a:r>
            <a:r>
              <a:rPr lang="en-US" dirty="0" smtClean="0"/>
              <a:t> (mod N), a</a:t>
            </a:r>
            <a:r>
              <a:rPr lang="en-US" baseline="30000" dirty="0" smtClean="0"/>
              <a:t>2u</a:t>
            </a:r>
            <a:r>
              <a:rPr lang="en-US" dirty="0" smtClean="0"/>
              <a:t> (mod N), …, 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t</a:t>
            </a:r>
            <a:r>
              <a:rPr lang="en-US" baseline="24000" dirty="0" smtClean="0"/>
              <a:t>u</a:t>
            </a:r>
            <a:r>
              <a:rPr lang="en-US" dirty="0" smtClean="0"/>
              <a:t> (mod N)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(mod N)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sym typeface="Symbol"/>
              </a:rPr>
              <a:t>Suppose that at some point, </a:t>
            </a: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</a:t>
            </a:r>
            <a:r>
              <a:rPr lang="en-US" dirty="0" smtClean="0"/>
              <a:t>(mod N), but 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i-1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is not congruent to 1 or to N-1 (mod N)</a:t>
            </a:r>
          </a:p>
          <a:p>
            <a:pPr lvl="1"/>
            <a:r>
              <a:rPr lang="en-US" dirty="0" smtClean="0">
                <a:sym typeface="Symbol"/>
              </a:rPr>
              <a:t>then we have found a nontrivial square root of 1 (mod N).</a:t>
            </a:r>
          </a:p>
          <a:p>
            <a:pPr lvl="1"/>
            <a:r>
              <a:rPr lang="en-US" dirty="0" smtClean="0">
                <a:sym typeface="Symbol"/>
              </a:rPr>
              <a:t>We will show that if 1 has a nontrivial square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root (mod N),  then  N cannot be prime.</a:t>
            </a:r>
          </a:p>
          <a:p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8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(first Carmichael number)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 = 561. We might randomly select a = 101.    </a:t>
            </a:r>
          </a:p>
          <a:p>
            <a:pPr lvl="1"/>
            <a:r>
              <a:rPr lang="en-US" dirty="0" smtClean="0"/>
              <a:t>Then 560 = 2</a:t>
            </a:r>
            <a:r>
              <a:rPr lang="en-US" baseline="30000" dirty="0" smtClean="0"/>
              <a:t>4</a:t>
            </a:r>
            <a:r>
              <a:rPr lang="en-US" dirty="0" smtClean="0"/>
              <a:t>∙35, so u=35, t=4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101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560 (mod 561) which is -1 (mod 561) </a:t>
            </a:r>
            <a:br>
              <a:rPr lang="en-US" dirty="0" smtClean="0"/>
            </a:br>
            <a:r>
              <a:rPr lang="en-US" dirty="0" smtClean="0"/>
              <a:t>(we can stop here)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  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16u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560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101 is not a witness that 561 is composite (we can say that 101 is a </a:t>
            </a:r>
            <a:r>
              <a:rPr lang="en-US" b="1" i="1" dirty="0" smtClean="0">
                <a:solidFill>
                  <a:srgbClr val="FF0080"/>
                </a:solidFill>
              </a:rPr>
              <a:t>Miller-Rabin</a:t>
            </a:r>
            <a:r>
              <a:rPr lang="en-US" b="1" dirty="0" smtClean="0">
                <a:solidFill>
                  <a:srgbClr val="FF0080"/>
                </a:solidFill>
              </a:rPr>
              <a:t> </a:t>
            </a:r>
            <a:r>
              <a:rPr lang="en-US" b="1" i="1" dirty="0" smtClean="0">
                <a:solidFill>
                  <a:srgbClr val="FF0080"/>
                </a:solidFill>
              </a:rPr>
              <a:t>liar </a:t>
            </a:r>
            <a:r>
              <a:rPr lang="en-US" i="1" dirty="0" smtClean="0"/>
              <a:t>for 561, </a:t>
            </a:r>
            <a:r>
              <a:rPr lang="en-US" dirty="0" smtClean="0"/>
              <a:t>if indeed 561 is composite)</a:t>
            </a:r>
          </a:p>
          <a:p>
            <a:r>
              <a:rPr lang="en-US" dirty="0" smtClean="0"/>
              <a:t>Try a = 83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83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230 (mod 561)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166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4u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140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67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8u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280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83 is a witness that 561 is composite, because 67 is a non-trivial square root of 1 (mod 561).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5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914400"/>
          </a:xfrm>
        </p:spPr>
        <p:txBody>
          <a:bodyPr/>
          <a:lstStyle/>
          <a:p>
            <a:r>
              <a:rPr lang="en-US" dirty="0" smtClean="0"/>
              <a:t>Lemma: Modular Square Roots of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If there is an s which is neither 1 or -1 (mod N), but </a:t>
            </a:r>
            <a:br>
              <a:rPr lang="en-US" dirty="0" smtClean="0"/>
            </a:br>
            <a:r>
              <a:rPr lang="en-US" dirty="0" smtClean="0"/>
              <a:t>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N), then N is not prime</a:t>
            </a:r>
          </a:p>
          <a:p>
            <a:r>
              <a:rPr lang="en-US" b="1" dirty="0" smtClean="0">
                <a:sym typeface="Symbol"/>
              </a:rPr>
              <a:t>Proof </a:t>
            </a:r>
            <a:r>
              <a:rPr lang="en-US" dirty="0" smtClean="0">
                <a:sym typeface="Symbol"/>
              </a:rPr>
              <a:t>(by contrapositive)</a:t>
            </a:r>
            <a:r>
              <a:rPr lang="en-US" b="1" dirty="0" smtClean="0">
                <a:sym typeface="Symbol"/>
              </a:rPr>
              <a:t>:</a:t>
            </a:r>
          </a:p>
          <a:p>
            <a:pPr lvl="1"/>
            <a:r>
              <a:rPr lang="en-US" dirty="0" smtClean="0">
                <a:sym typeface="Symbol"/>
              </a:rPr>
              <a:t>Suppose that N is prime and </a:t>
            </a:r>
            <a:r>
              <a:rPr lang="en-US" dirty="0"/>
              <a:t>s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</a:t>
            </a:r>
            <a:endParaRPr lang="en-US" dirty="0" smtClean="0">
              <a:sym typeface="Symbol"/>
            </a:endParaRPr>
          </a:p>
          <a:p>
            <a:pPr lvl="1"/>
            <a:r>
              <a:rPr lang="en-US" dirty="0" smtClean="0">
                <a:sym typeface="Symbol"/>
              </a:rPr>
              <a:t>   </a:t>
            </a:r>
            <a:r>
              <a:rPr lang="en-US" dirty="0" smtClean="0"/>
              <a:t>s</a:t>
            </a:r>
            <a:r>
              <a:rPr lang="en-US" baseline="30000" dirty="0" smtClean="0"/>
              <a:t>2</a:t>
            </a:r>
            <a:r>
              <a:rPr lang="en-US" dirty="0" smtClean="0">
                <a:sym typeface="Symbol"/>
              </a:rPr>
              <a:t>-1  0 (mod N)  [subtract 1 from both sides]</a:t>
            </a:r>
          </a:p>
          <a:p>
            <a:pPr lvl="1"/>
            <a:r>
              <a:rPr lang="en-US" dirty="0" smtClean="0">
                <a:sym typeface="Symbol"/>
              </a:rPr>
              <a:t>  (s - 1) (s + 1)  0 (mod N)   [factor]</a:t>
            </a:r>
          </a:p>
          <a:p>
            <a:pPr lvl="1"/>
            <a:r>
              <a:rPr lang="en-US" dirty="0" smtClean="0">
                <a:sym typeface="Symbol"/>
              </a:rPr>
              <a:t>  So N  divides (s - 1) (s + 1)   [</a:t>
            </a:r>
            <a:r>
              <a:rPr lang="en-US" dirty="0" err="1" smtClean="0">
                <a:sym typeface="Symbol"/>
              </a:rPr>
              <a:t>def</a:t>
            </a:r>
            <a:r>
              <a:rPr lang="en-US" dirty="0" smtClean="0">
                <a:sym typeface="Symbol"/>
              </a:rPr>
              <a:t> of congruence]</a:t>
            </a:r>
          </a:p>
          <a:p>
            <a:pPr lvl="1"/>
            <a:r>
              <a:rPr lang="en-US" dirty="0" smtClean="0">
                <a:sym typeface="Symbol"/>
              </a:rPr>
              <a:t>Since N is prime, N divides (s - 1) or N divides (s + 1)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[</a:t>
            </a:r>
            <a:r>
              <a:rPr lang="en-US" dirty="0" err="1" smtClean="0">
                <a:sym typeface="Symbol"/>
              </a:rPr>
              <a:t>def</a:t>
            </a:r>
            <a:r>
              <a:rPr lang="en-US" dirty="0" smtClean="0">
                <a:sym typeface="Symbol"/>
              </a:rPr>
              <a:t> of prime]</a:t>
            </a:r>
          </a:p>
          <a:p>
            <a:pPr lvl="1"/>
            <a:r>
              <a:rPr lang="en-US" smtClean="0">
                <a:sym typeface="Symbol"/>
              </a:rPr>
              <a:t>s </a:t>
            </a:r>
            <a:r>
              <a:rPr lang="en-US" dirty="0" smtClean="0">
                <a:sym typeface="Symbol"/>
              </a:rPr>
              <a:t>is congruent to either 1 or -1 (mod N) [</a:t>
            </a:r>
            <a:r>
              <a:rPr lang="en-US" dirty="0" err="1" smtClean="0">
                <a:sym typeface="Symbol"/>
              </a:rPr>
              <a:t>def</a:t>
            </a:r>
            <a:r>
              <a:rPr lang="en-US" dirty="0" smtClean="0">
                <a:sym typeface="Symbol"/>
              </a:rPr>
              <a:t> of congruence]</a:t>
            </a:r>
          </a:p>
          <a:p>
            <a:r>
              <a:rPr lang="en-US" dirty="0" smtClean="0">
                <a:sym typeface="Symbol"/>
              </a:rPr>
              <a:t>This proves the lemma, which validates the Miller-Rabin test</a:t>
            </a: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5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of the 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Symbol"/>
              </a:rPr>
              <a:t>Rabin* showed that if N is composite, this test will demonstrate its non-primality for at least  ¾ of the numbers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that are in the range 1…N-1, even if </a:t>
            </a:r>
            <a:r>
              <a:rPr lang="en-US" b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is a Carmichael number. </a:t>
            </a:r>
          </a:p>
          <a:p>
            <a:r>
              <a:rPr lang="en-US" dirty="0" smtClean="0">
                <a:sym typeface="Symbol"/>
              </a:rPr>
              <a:t>Note that 3/4 is the worst case; randomly-chosen composite numbers have a much higher percentage of witnesses to their non-</a:t>
            </a:r>
            <a:r>
              <a:rPr lang="en-US" dirty="0" err="1" smtClean="0">
                <a:sym typeface="Symbol"/>
              </a:rPr>
              <a:t>primeness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 smtClean="0">
                <a:sym typeface="Symbol"/>
              </a:rPr>
              <a:t>If we test several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we have a very low chance of incorrectly flagging a composite number as prime.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553200" cy="40011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*Journal </a:t>
            </a:r>
            <a:r>
              <a:rPr lang="en-US" sz="2000" dirty="0"/>
              <a:t>of Number Theory 12 (1980) no. 1, </a:t>
            </a:r>
            <a:r>
              <a:rPr lang="en-US" sz="2000" dirty="0" err="1"/>
              <a:t>pp</a:t>
            </a:r>
            <a:r>
              <a:rPr lang="en-US" sz="2000" dirty="0"/>
              <a:t> 128-138</a:t>
            </a:r>
          </a:p>
        </p:txBody>
      </p:sp>
    </p:spTree>
    <p:extLst>
      <p:ext uri="{BB962C8B-B14F-4D97-AF65-F5344CB8AC3E}">
        <p14:creationId xmlns:p14="http://schemas.microsoft.com/office/powerpoint/2010/main" val="34600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Symbol"/>
              </a:rPr>
              <a:t>Testing a k-bit number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If we use the fastest-known integer multiplication techniques (based on Fast Fourier Transforms), this can be pushed to</a:t>
            </a:r>
            <a:br>
              <a:rPr lang="en-US" dirty="0" smtClean="0">
                <a:sym typeface="Symbol"/>
              </a:rPr>
            </a:b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2 </a:t>
            </a:r>
            <a:r>
              <a:rPr lang="en-US" dirty="0" smtClean="0">
                <a:sym typeface="Symbol"/>
              </a:rPr>
              <a:t>*</a:t>
            </a:r>
            <a:r>
              <a:rPr lang="en-US" baseline="30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log k * log </a:t>
            </a:r>
            <a:r>
              <a:rPr lang="en-US" dirty="0" err="1" smtClean="0">
                <a:sym typeface="Symbol"/>
              </a:rPr>
              <a:t>log</a:t>
            </a:r>
            <a:r>
              <a:rPr lang="en-US" dirty="0" smtClean="0">
                <a:sym typeface="Symbol"/>
              </a:rPr>
              <a:t> k)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626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r>
              <a:rPr lang="en-US" dirty="0" smtClean="0"/>
              <a:t>Testing "small"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5562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From Wikipedia article on the  Miller-Rabin primality test:</a:t>
            </a:r>
          </a:p>
          <a:p>
            <a:r>
              <a:rPr lang="en-US" sz="2800" dirty="0" smtClean="0"/>
              <a:t>When the number N we want to test is small,  smaller fixed sets of potential witnesses are known to suffice. For example, </a:t>
            </a:r>
            <a:r>
              <a:rPr lang="en-US" sz="2800" dirty="0" err="1" smtClean="0"/>
              <a:t>Jaeschke</a:t>
            </a:r>
            <a:r>
              <a:rPr lang="en-US" sz="2800" dirty="0" smtClean="0"/>
              <a:t>* has verified that</a:t>
            </a:r>
          </a:p>
          <a:p>
            <a:pPr lvl="1"/>
            <a:r>
              <a:rPr lang="en-US" sz="2600" dirty="0" smtClean="0"/>
              <a:t>if N &lt; 9,080,191, it is sufficient to test a = 31 and 73</a:t>
            </a:r>
          </a:p>
          <a:p>
            <a:pPr lvl="1"/>
            <a:r>
              <a:rPr lang="en-US" sz="2600" dirty="0" smtClean="0"/>
              <a:t>if N &lt; 4,759,123,141, it is sufficient to test a = 2, 7, and 61 </a:t>
            </a:r>
          </a:p>
          <a:p>
            <a:pPr lvl="1"/>
            <a:r>
              <a:rPr lang="en-US" sz="2600" dirty="0" smtClean="0"/>
              <a:t>if N &lt; 2,152,302,898,747, it is sufficient to test</a:t>
            </a:r>
            <a:br>
              <a:rPr lang="en-US" sz="2600" dirty="0" smtClean="0"/>
            </a:br>
            <a:r>
              <a:rPr lang="en-US" sz="2600" dirty="0" smtClean="0"/>
              <a:t> a = 2, 3, 5, 7, 11 </a:t>
            </a:r>
          </a:p>
          <a:p>
            <a:pPr lvl="1"/>
            <a:r>
              <a:rPr lang="en-US" sz="2600" dirty="0" smtClean="0"/>
              <a:t>if N &lt; 3,474,749,660,383, it is sufficient to test </a:t>
            </a:r>
            <a:br>
              <a:rPr lang="en-US" sz="2600" dirty="0" smtClean="0"/>
            </a:br>
            <a:r>
              <a:rPr lang="en-US" sz="2600" dirty="0" smtClean="0"/>
              <a:t>a = 2, 3, 5, 7, 11, 13 </a:t>
            </a:r>
          </a:p>
          <a:p>
            <a:pPr lvl="1"/>
            <a:r>
              <a:rPr lang="en-US" sz="2600" dirty="0" smtClean="0"/>
              <a:t>if N &lt; 341,550,071,728,321, it is sufficient to test </a:t>
            </a:r>
            <a:br>
              <a:rPr lang="en-US" sz="2600" dirty="0" smtClean="0"/>
            </a:br>
            <a:r>
              <a:rPr lang="en-US" sz="2600" dirty="0" smtClean="0"/>
              <a:t>a = 2, 3, 5, 7, 11, 13</a:t>
            </a:r>
            <a:r>
              <a:rPr lang="en-US" sz="2600" smtClean="0"/>
              <a:t>, 17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6489412"/>
            <a:ext cx="830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* Gerhard </a:t>
            </a:r>
            <a:r>
              <a:rPr lang="en-US" sz="1300" dirty="0" err="1"/>
              <a:t>Jaeschke</a:t>
            </a:r>
            <a:r>
              <a:rPr lang="en-US" sz="1300" dirty="0"/>
              <a:t>, “On strong </a:t>
            </a:r>
            <a:r>
              <a:rPr lang="en-US" sz="1300" dirty="0" err="1"/>
              <a:t>pseudoprimes</a:t>
            </a:r>
            <a:r>
              <a:rPr lang="en-US" sz="1300" dirty="0"/>
              <a:t> to several bases”, Mathematics of Computation 61 (</a:t>
            </a:r>
            <a:r>
              <a:rPr lang="en-US" sz="1300" dirty="0" smtClean="0"/>
              <a:t>1993)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0060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Random Primes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cryptography, we want to be able to quickly generate random prime numbers with a large number of bits</a:t>
            </a:r>
          </a:p>
          <a:p>
            <a:r>
              <a:rPr lang="en-US" dirty="0" smtClean="0"/>
              <a:t>Are prime numbers abundant among all integers?  Fortunately, yes</a:t>
            </a:r>
          </a:p>
          <a:p>
            <a:r>
              <a:rPr lang="en-US" dirty="0" smtClean="0"/>
              <a:t>Lagrange's prime number theorem</a:t>
            </a:r>
          </a:p>
          <a:p>
            <a:pPr lvl="1"/>
            <a:r>
              <a:rPr lang="en-US" dirty="0" smtClean="0"/>
              <a:t>Let </a:t>
            </a:r>
            <a:r>
              <a:rPr lang="en-US" dirty="0" smtClean="0">
                <a:sym typeface="Symbol"/>
              </a:rPr>
              <a:t>(N) be the number of primes that are ≤ N, then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(N) ≈ N / </a:t>
            </a:r>
            <a:r>
              <a:rPr lang="en-US" dirty="0" err="1" smtClean="0">
                <a:sym typeface="Symbol"/>
              </a:rPr>
              <a:t>ln</a:t>
            </a:r>
            <a:r>
              <a:rPr lang="en-US" dirty="0" smtClean="0">
                <a:sym typeface="Symbol"/>
              </a:rPr>
              <a:t> N. </a:t>
            </a:r>
          </a:p>
          <a:p>
            <a:pPr lvl="1"/>
            <a:r>
              <a:rPr lang="en-US" dirty="0" smtClean="0">
                <a:sym typeface="Symbol"/>
              </a:rPr>
              <a:t> Thus the probability that an k-bit number is prime is approximately (2</a:t>
            </a:r>
            <a:r>
              <a:rPr lang="en-US" baseline="30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/ ln (2</a:t>
            </a:r>
            <a:r>
              <a:rPr lang="en-US" baseline="30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) )/ 2</a:t>
            </a:r>
            <a:r>
              <a:rPr lang="en-US" baseline="30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≈ 1.44/ k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8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</a:t>
            </a:r>
            <a:r>
              <a:rPr lang="en-US" smtClean="0"/>
              <a:t>Day 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Quiz</a:t>
            </a:r>
          </a:p>
          <a:p>
            <a:r>
              <a:rPr lang="en-US" dirty="0" smtClean="0"/>
              <a:t>Announcements</a:t>
            </a:r>
          </a:p>
          <a:p>
            <a:r>
              <a:rPr lang="en-US" dirty="0" smtClean="0"/>
              <a:t>Exam coverage</a:t>
            </a:r>
          </a:p>
          <a:p>
            <a:r>
              <a:rPr lang="en-US" dirty="0" smtClean="0"/>
              <a:t>Student questions</a:t>
            </a:r>
          </a:p>
          <a:p>
            <a:r>
              <a:rPr lang="en-US" dirty="0" smtClean="0"/>
              <a:t>Review: Randomized Primality Testing.</a:t>
            </a:r>
          </a:p>
          <a:p>
            <a:r>
              <a:rPr lang="en-US" dirty="0" smtClean="0"/>
              <a:t>Miller-Rabin test</a:t>
            </a:r>
          </a:p>
          <a:p>
            <a:r>
              <a:rPr lang="en-US" dirty="0" smtClean="0"/>
              <a:t>Generation of large prime numbers</a:t>
            </a:r>
          </a:p>
          <a:p>
            <a:r>
              <a:rPr lang="en-US" dirty="0" smtClean="0"/>
              <a:t>Introduction to RSA cryptography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3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Prime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generate a random k-bit prime: </a:t>
            </a:r>
          </a:p>
          <a:p>
            <a:pPr lvl="1"/>
            <a:r>
              <a:rPr lang="en-US" dirty="0" smtClean="0"/>
              <a:t>Pick a random k-bit number N</a:t>
            </a:r>
          </a:p>
          <a:p>
            <a:pPr lvl="1"/>
            <a:r>
              <a:rPr lang="en-US" dirty="0" smtClean="0"/>
              <a:t>Run a primality test on N</a:t>
            </a:r>
          </a:p>
          <a:p>
            <a:pPr lvl="1"/>
            <a:r>
              <a:rPr lang="en-US" dirty="0" smtClean="0"/>
              <a:t>If it passes, output N</a:t>
            </a:r>
          </a:p>
          <a:p>
            <a:pPr lvl="1"/>
            <a:r>
              <a:rPr lang="en-US" dirty="0" smtClean="0"/>
              <a:t>Else repeat the process</a:t>
            </a:r>
          </a:p>
          <a:p>
            <a:pPr lvl="1"/>
            <a:r>
              <a:rPr lang="en-US" dirty="0" smtClean="0"/>
              <a:t>Expected number of iterations is </a:t>
            </a:r>
            <a:r>
              <a:rPr lang="az-Cyrl-AZ" dirty="0" smtClean="0"/>
              <a:t>Ѳ</a:t>
            </a:r>
            <a:r>
              <a:rPr lang="en-US" dirty="0" smtClean="0"/>
              <a:t>(k)</a:t>
            </a:r>
          </a:p>
        </p:txBody>
      </p:sp>
    </p:spTree>
    <p:extLst>
      <p:ext uri="{BB962C8B-B14F-4D97-AF65-F5344CB8AC3E}">
        <p14:creationId xmlns:p14="http://schemas.microsoft.com/office/powerpoint/2010/main" val="38381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3000"/>
            <a:ext cx="8754894" cy="2743200"/>
          </a:xfrm>
        </p:spPr>
      </p:pic>
    </p:spTree>
    <p:extLst>
      <p:ext uri="{BB962C8B-B14F-4D97-AF65-F5344CB8AC3E}">
        <p14:creationId xmlns:p14="http://schemas.microsoft.com/office/powerpoint/2010/main" val="302705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1 resources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books, notes, electronic devices (except a calculator that is not part of a phone, etc.), </a:t>
            </a:r>
            <a:br>
              <a:rPr lang="en-US" dirty="0" smtClean="0"/>
            </a:br>
            <a:r>
              <a:rPr lang="en-US" dirty="0" smtClean="0"/>
              <a:t>no earbuds or headphones.</a:t>
            </a:r>
          </a:p>
          <a:p>
            <a:r>
              <a:rPr lang="en-US" dirty="0" smtClean="0"/>
              <a:t>I will give you the Master Theorem and the formulas from Appendix A of Levitin.</a:t>
            </a:r>
          </a:p>
          <a:p>
            <a:r>
              <a:rPr lang="en-US" dirty="0" smtClean="0"/>
              <a:t>A link to an old Exam 1 is on Day 14 of the schedule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6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1 coverage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HW 1-5</a:t>
            </a:r>
          </a:p>
          <a:p>
            <a:r>
              <a:rPr lang="en-US" dirty="0" smtClean="0"/>
              <a:t>Lectures through today</a:t>
            </a:r>
          </a:p>
          <a:p>
            <a:r>
              <a:rPr lang="en-US" dirty="0" smtClean="0"/>
              <a:t>Readings through Chapter 3.</a:t>
            </a:r>
          </a:p>
          <a:p>
            <a:r>
              <a:rPr lang="en-US" dirty="0" smtClean="0"/>
              <a:t>There is a lot of "sink in" time before the exam.</a:t>
            </a:r>
          </a:p>
          <a:p>
            <a:r>
              <a:rPr lang="en-US" dirty="0" smtClean="0"/>
              <a:t>But of course we will keep looking at new material.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21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762000"/>
          </a:xfrm>
        </p:spPr>
        <p:txBody>
          <a:bodyPr/>
          <a:lstStyle/>
          <a:p>
            <a:r>
              <a:rPr lang="en-US" dirty="0" smtClean="0"/>
              <a:t>Exam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9916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If you want additional practice problems for Tuesday's exam:  </a:t>
            </a:r>
          </a:p>
          <a:p>
            <a:pPr lvl="1"/>
            <a:r>
              <a:rPr lang="en-US" dirty="0" smtClean="0"/>
              <a:t>The "not to turn in" problems from various assignments</a:t>
            </a:r>
          </a:p>
          <a:p>
            <a:pPr lvl="1"/>
            <a:r>
              <a:rPr lang="en-US" dirty="0" smtClean="0"/>
              <a:t>Feel free to post your solutions in a Piazza discussion forum and ask your classmates if they think it is correct</a:t>
            </a:r>
          </a:p>
          <a:p>
            <a:r>
              <a:rPr lang="en-US" dirty="0" smtClean="0"/>
              <a:t>Allowed for exam:  </a:t>
            </a:r>
            <a:br>
              <a:rPr lang="en-US" dirty="0" smtClean="0"/>
            </a:br>
            <a:r>
              <a:rPr lang="en-US" dirty="0" smtClean="0"/>
              <a:t>Calculator</a:t>
            </a:r>
            <a:endParaRPr lang="en-US" dirty="0" smtClean="0"/>
          </a:p>
          <a:p>
            <a:r>
              <a:rPr lang="en-US" dirty="0" smtClean="0"/>
              <a:t>See the exam specification document, linked from the exam day on the schedule page.</a:t>
            </a:r>
          </a:p>
        </p:txBody>
      </p:sp>
    </p:spTree>
    <p:extLst>
      <p:ext uri="{BB962C8B-B14F-4D97-AF65-F5344CB8AC3E}">
        <p14:creationId xmlns:p14="http://schemas.microsoft.com/office/powerpoint/2010/main" val="413303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10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Mostly it will test your understanding of things in the textbook and things we have discussed in </a:t>
            </a:r>
            <a:r>
              <a:rPr lang="en-US" dirty="0" smtClean="0"/>
              <a:t>class or that you have done in homework.</a:t>
            </a:r>
            <a:endParaRPr lang="en-US" dirty="0" smtClean="0"/>
          </a:p>
          <a:p>
            <a:r>
              <a:rPr lang="en-US" dirty="0" smtClean="0"/>
              <a:t>Will not require a lot of creativity (it's hard to do much of that in 50 minutes).</a:t>
            </a:r>
          </a:p>
          <a:p>
            <a:r>
              <a:rPr lang="en-US" dirty="0" smtClean="0"/>
              <a:t>Many short questions, a few calculations.</a:t>
            </a:r>
          </a:p>
          <a:p>
            <a:pPr lvl="1"/>
            <a:r>
              <a:rPr lang="en-US" dirty="0" smtClean="0"/>
              <a:t>Perhaps some T/F/IDK questions (example: 5/0/3)</a:t>
            </a:r>
          </a:p>
          <a:p>
            <a:r>
              <a:rPr lang="en-US" dirty="0" smtClean="0"/>
              <a:t>You may bring a calculator.</a:t>
            </a:r>
          </a:p>
          <a:p>
            <a:r>
              <a:rPr lang="en-US" dirty="0" smtClean="0"/>
              <a:t>I </a:t>
            </a:r>
            <a:r>
              <a:rPr lang="en-US" dirty="0" smtClean="0"/>
              <a:t>will give you the Master Theorem </a:t>
            </a:r>
            <a:r>
              <a:rPr lang="en-US" dirty="0" smtClean="0"/>
              <a:t>and the formulas from Levitin Appendix A.</a:t>
            </a:r>
            <a:endParaRPr lang="en-US" dirty="0" smtClean="0"/>
          </a:p>
          <a:p>
            <a:r>
              <a:rPr lang="en-US" dirty="0" smtClean="0"/>
              <a:t>Time </a:t>
            </a:r>
            <a:r>
              <a:rPr lang="en-US" dirty="0" smtClean="0"/>
              <a:t>may be </a:t>
            </a:r>
            <a:r>
              <a:rPr lang="en-US" dirty="0" smtClean="0"/>
              <a:t>a factor!</a:t>
            </a:r>
          </a:p>
          <a:p>
            <a:r>
              <a:rPr lang="en-US" dirty="0" smtClean="0"/>
              <a:t>First do the questions you can do quickly</a:t>
            </a:r>
          </a:p>
        </p:txBody>
      </p:sp>
    </p:spTree>
    <p:extLst>
      <p:ext uri="{BB962C8B-B14F-4D97-AF65-F5344CB8AC3E}">
        <p14:creationId xmlns:p14="http://schemas.microsoft.com/office/powerpoint/2010/main" val="261918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for </a:t>
            </a:r>
            <a:r>
              <a:rPr lang="en-US" dirty="0" smtClean="0"/>
              <a:t>Exam - 2016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4958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Formal definitions of O, </a:t>
            </a:r>
            <a:r>
              <a:rPr lang="en-US" dirty="0" smtClean="0">
                <a:sym typeface="Symbol"/>
              </a:rPr>
              <a:t></a:t>
            </a:r>
            <a:r>
              <a:rPr lang="en-US" dirty="0" smtClean="0">
                <a:sym typeface="Symbol"/>
              </a:rPr>
              <a:t>, 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 smtClean="0">
                <a:sym typeface="Symbol"/>
              </a:rPr>
              <a:t>Recurrences, Master </a:t>
            </a:r>
            <a:r>
              <a:rPr lang="en-US" dirty="0" smtClean="0">
                <a:sym typeface="Symbol"/>
              </a:rPr>
              <a:t>Theorem</a:t>
            </a:r>
          </a:p>
          <a:p>
            <a:r>
              <a:rPr lang="en-US" dirty="0" smtClean="0">
                <a:sym typeface="Symbol"/>
              </a:rPr>
              <a:t>Fibonacci algorithms and their analysis</a:t>
            </a:r>
          </a:p>
          <a:p>
            <a:r>
              <a:rPr lang="en-US" dirty="0" smtClean="0">
                <a:sym typeface="Symbol"/>
              </a:rPr>
              <a:t>Efficient numeric multiplication</a:t>
            </a:r>
          </a:p>
          <a:p>
            <a:r>
              <a:rPr lang="en-US" dirty="0" smtClean="0">
                <a:sym typeface="Symbol"/>
              </a:rPr>
              <a:t>Proofs by induction (ordinary, strong)</a:t>
            </a:r>
          </a:p>
          <a:p>
            <a:r>
              <a:rPr lang="en-US" dirty="0">
                <a:sym typeface="Symbol"/>
              </a:rPr>
              <a:t>Extended Binary Trees</a:t>
            </a:r>
          </a:p>
          <a:p>
            <a:r>
              <a:rPr lang="en-US" dirty="0" smtClean="0">
                <a:sym typeface="Symbol"/>
              </a:rPr>
              <a:t>Trominoes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Other HW problems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(assigned and suggested)</a:t>
            </a:r>
          </a:p>
          <a:p>
            <a:r>
              <a:rPr lang="en-US" dirty="0" smtClean="0">
                <a:sym typeface="Symbol"/>
              </a:rPr>
              <a:t>Mathematical Induction</a:t>
            </a:r>
            <a:endParaRPr lang="en-US" dirty="0" smtClean="0">
              <a:sym typeface="Symbol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066800"/>
            <a:ext cx="42672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Modular multiplication, exponentiation</a:t>
            </a:r>
          </a:p>
          <a:p>
            <a:r>
              <a:rPr lang="en-US" dirty="0" smtClean="0"/>
              <a:t>Extended Euclid algorithm</a:t>
            </a:r>
          </a:p>
          <a:p>
            <a:r>
              <a:rPr lang="en-US" dirty="0" smtClean="0"/>
              <a:t>Modular inverse</a:t>
            </a:r>
          </a:p>
          <a:p>
            <a:r>
              <a:rPr lang="en-US" dirty="0" smtClean="0"/>
              <a:t>What </a:t>
            </a:r>
            <a:r>
              <a:rPr lang="en-US" dirty="0"/>
              <a:t>would Donald (Knuth) say?</a:t>
            </a:r>
          </a:p>
          <a:p>
            <a:r>
              <a:rPr lang="en-US" dirty="0"/>
              <a:t>Binary Search</a:t>
            </a:r>
          </a:p>
          <a:p>
            <a:r>
              <a:rPr lang="en-US" dirty="0"/>
              <a:t>Binary Tree Traversals</a:t>
            </a:r>
          </a:p>
          <a:p>
            <a:r>
              <a:rPr lang="en-US" dirty="0"/>
              <a:t>Basic Data Structures (Section 1.4)</a:t>
            </a:r>
          </a:p>
          <a:p>
            <a:r>
              <a:rPr lang="en-US" dirty="0"/>
              <a:t>Graph </a:t>
            </a:r>
            <a:r>
              <a:rPr lang="en-US" dirty="0" smtClean="0"/>
              <a:t>representations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8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for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Formal definitions of O, </a:t>
            </a:r>
            <a:r>
              <a:rPr lang="en-US" dirty="0" smtClean="0">
                <a:sym typeface="Symbol"/>
              </a:rPr>
              <a:t>,.</a:t>
            </a:r>
          </a:p>
          <a:p>
            <a:r>
              <a:rPr lang="en-US" dirty="0" smtClean="0">
                <a:sym typeface="Symbol"/>
              </a:rPr>
              <a:t>Master Theorem</a:t>
            </a:r>
          </a:p>
          <a:p>
            <a:r>
              <a:rPr lang="en-US" dirty="0" smtClean="0">
                <a:sym typeface="Symbol"/>
              </a:rPr>
              <a:t>Fibonacci algorithms and their analysis</a:t>
            </a:r>
          </a:p>
          <a:p>
            <a:r>
              <a:rPr lang="en-US" dirty="0" smtClean="0">
                <a:sym typeface="Symbol"/>
              </a:rPr>
              <a:t>Efficient numeric multiplication</a:t>
            </a:r>
          </a:p>
          <a:p>
            <a:r>
              <a:rPr lang="en-US" dirty="0" smtClean="0">
                <a:sym typeface="Symbol"/>
              </a:rPr>
              <a:t>Proofs by induction (ordinary, strong)</a:t>
            </a:r>
          </a:p>
          <a:p>
            <a:r>
              <a:rPr lang="en-US" dirty="0" err="1" smtClean="0">
                <a:sym typeface="Symbol"/>
              </a:rPr>
              <a:t>Trominoes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Extended Binary Trees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Modular multiplication, exponentiation</a:t>
            </a:r>
          </a:p>
          <a:p>
            <a:r>
              <a:rPr lang="en-US" dirty="0" smtClean="0"/>
              <a:t>Extended Euclid algorithm</a:t>
            </a:r>
          </a:p>
          <a:p>
            <a:r>
              <a:rPr lang="en-US" dirty="0" smtClean="0"/>
              <a:t>Modular inverse</a:t>
            </a:r>
          </a:p>
          <a:p>
            <a:r>
              <a:rPr lang="en-US" dirty="0" smtClean="0"/>
              <a:t>Fermat's little theorem</a:t>
            </a:r>
          </a:p>
          <a:p>
            <a:r>
              <a:rPr lang="en-US" dirty="0" smtClean="0"/>
              <a:t>Rabin-Miller test</a:t>
            </a:r>
          </a:p>
          <a:p>
            <a:r>
              <a:rPr lang="en-US" dirty="0" smtClean="0"/>
              <a:t>Random Prime generation</a:t>
            </a:r>
          </a:p>
          <a:p>
            <a:r>
              <a:rPr lang="en-US" dirty="0" smtClean="0"/>
              <a:t>RSA encryption</a:t>
            </a:r>
          </a:p>
          <a:p>
            <a:r>
              <a:rPr lang="en-US" dirty="0" smtClean="0"/>
              <a:t>What </a:t>
            </a:r>
            <a:r>
              <a:rPr lang="en-US" dirty="0"/>
              <a:t>would Donald (Knuth) say?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229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for </a:t>
            </a:r>
            <a:r>
              <a:rPr lang="en-US" dirty="0" smtClean="0"/>
              <a:t>Exam - 2016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Brute Force algorithms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Amortized efficiency analysis</a:t>
            </a:r>
          </a:p>
          <a:p>
            <a:r>
              <a:rPr lang="en-US" dirty="0" smtClean="0"/>
              <a:t>Analysis of growable array algorithms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Binary </a:t>
            </a:r>
            <a:r>
              <a:rPr lang="en-US" dirty="0"/>
              <a:t>Search</a:t>
            </a:r>
          </a:p>
          <a:p>
            <a:r>
              <a:rPr lang="en-US" dirty="0"/>
              <a:t>Binary Tree Traversals</a:t>
            </a:r>
          </a:p>
          <a:p>
            <a:r>
              <a:rPr lang="en-US" dirty="0" smtClean="0"/>
              <a:t>Basic Data Structures (Section 1.4)</a:t>
            </a:r>
          </a:p>
          <a:p>
            <a:r>
              <a:rPr lang="en-US" dirty="0" smtClean="0"/>
              <a:t>Graph representations</a:t>
            </a:r>
          </a:p>
          <a:p>
            <a:r>
              <a:rPr lang="en-US" dirty="0" smtClean="0"/>
              <a:t>BFS, DFS, </a:t>
            </a:r>
          </a:p>
          <a:p>
            <a:r>
              <a:rPr lang="en-US" dirty="0" smtClean="0"/>
              <a:t>DAGs &amp; topological 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5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14945</TotalTime>
  <Words>1379</Words>
  <Application>Microsoft Office PowerPoint</Application>
  <PresentationFormat>On-screen Show (4:3)</PresentationFormat>
  <Paragraphs>232</Paragraphs>
  <Slides>21</Slides>
  <Notes>18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Symbol</vt:lpstr>
      <vt:lpstr>Default Design</vt:lpstr>
      <vt:lpstr>PowerPoint Presentation</vt:lpstr>
      <vt:lpstr>MA/CSSE 473 Day 09</vt:lpstr>
      <vt:lpstr>Exam 1 resources</vt:lpstr>
      <vt:lpstr>Exam 1 coverage</vt:lpstr>
      <vt:lpstr>Exam 1</vt:lpstr>
      <vt:lpstr>About the exam</vt:lpstr>
      <vt:lpstr>Possible Topics for Exam - 2016</vt:lpstr>
      <vt:lpstr>Possible Topics for Exam</vt:lpstr>
      <vt:lpstr>Possible Topics for Exam - 2016</vt:lpstr>
      <vt:lpstr>Possible Topics for Exam</vt:lpstr>
      <vt:lpstr>Recap: Where are we now?</vt:lpstr>
      <vt:lpstr>The algorithm (modified)</vt:lpstr>
      <vt:lpstr>Miller-Rabin test</vt:lpstr>
      <vt:lpstr>Example (first Carmichael number)</vt:lpstr>
      <vt:lpstr>Lemma: Modular Square Roots of 1</vt:lpstr>
      <vt:lpstr>Accuracy of the Miller-Rabin Test</vt:lpstr>
      <vt:lpstr>Efficiency of the Test</vt:lpstr>
      <vt:lpstr>Testing "small" numbers</vt:lpstr>
      <vt:lpstr>Generating Random Primes</vt:lpstr>
      <vt:lpstr>Random Prime Algorithm</vt:lpstr>
      <vt:lpstr>Interlude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605</cp:revision>
  <cp:lastPrinted>2016-12-12T11:49:36Z</cp:lastPrinted>
  <dcterms:modified xsi:type="dcterms:W3CDTF">2016-12-18T16:53:25Z</dcterms:modified>
</cp:coreProperties>
</file>