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86" r:id="rId3"/>
    <p:sldId id="348" r:id="rId4"/>
    <p:sldId id="359" r:id="rId5"/>
    <p:sldId id="360" r:id="rId6"/>
    <p:sldId id="354" r:id="rId7"/>
    <p:sldId id="363" r:id="rId8"/>
    <p:sldId id="364" r:id="rId9"/>
    <p:sldId id="365" r:id="rId10"/>
    <p:sldId id="366" r:id="rId11"/>
    <p:sldId id="326" r:id="rId12"/>
    <p:sldId id="334" r:id="rId13"/>
    <p:sldId id="335" r:id="rId14"/>
    <p:sldId id="346" r:id="rId15"/>
    <p:sldId id="361" r:id="rId16"/>
    <p:sldId id="347" r:id="rId17"/>
    <p:sldId id="358" r:id="rId18"/>
    <p:sldId id="355" r:id="rId19"/>
    <p:sldId id="362" r:id="rId20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CACF"/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66889" autoAdjust="0"/>
  </p:normalViewPr>
  <p:slideViewPr>
    <p:cSldViewPr snapToObjects="1">
      <p:cViewPr varScale="1">
        <p:scale>
          <a:sx n="53" d="100"/>
          <a:sy n="53" d="100"/>
        </p:scale>
        <p:origin x="756" y="66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-37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99" tIns="46600" rIns="93199" bIns="4660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696" y="1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99" tIns="46600" rIns="93199" bIns="4660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582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99" tIns="46600" rIns="93199" bIns="4660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696" y="8831582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99" tIns="46600" rIns="93199" bIns="4660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66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99" tIns="46600" rIns="93199" bIns="4660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102" y="1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99" tIns="46600" rIns="93199" bIns="4660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9188" y="700088"/>
            <a:ext cx="4643437" cy="34845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182" y="4415791"/>
            <a:ext cx="550545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99" tIns="46600" rIns="93199" bIns="466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8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99" tIns="46600" rIns="93199" bIns="4660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102" y="8829968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99" tIns="46600" rIns="93199" bIns="4660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8825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150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41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50" dirty="0" smtClean="0"/>
              <a:t>Example x</a:t>
            </a:r>
            <a:r>
              <a:rPr lang="en-US" sz="1050" baseline="0" dirty="0" smtClean="0"/>
              <a:t> = 60, y=36.   </a:t>
            </a:r>
            <a:r>
              <a:rPr lang="en-US" sz="1050" baseline="0" dirty="0" err="1" smtClean="0"/>
              <a:t>gcd</a:t>
            </a:r>
            <a:r>
              <a:rPr lang="en-US" sz="1050" baseline="0" dirty="0" smtClean="0"/>
              <a:t>(60, 36) = </a:t>
            </a:r>
            <a:r>
              <a:rPr lang="en-US" sz="1050" baseline="0" dirty="0" err="1" smtClean="0"/>
              <a:t>gcd</a:t>
            </a:r>
            <a:r>
              <a:rPr lang="en-US" sz="1050" baseline="0" dirty="0" smtClean="0"/>
              <a:t>(36, 60 – 36) = </a:t>
            </a:r>
            <a:r>
              <a:rPr lang="en-US" sz="1050" baseline="0" dirty="0" err="1" smtClean="0"/>
              <a:t>gcd</a:t>
            </a:r>
            <a:r>
              <a:rPr lang="en-US" sz="1050" baseline="0" dirty="0" smtClean="0"/>
              <a:t> (36, 24) = </a:t>
            </a:r>
            <a:r>
              <a:rPr lang="en-US" sz="1050" baseline="0" dirty="0" err="1" smtClean="0"/>
              <a:t>gcd</a:t>
            </a:r>
            <a:r>
              <a:rPr lang="en-US" sz="1050" baseline="0" dirty="0" smtClean="0"/>
              <a:t>(24, 12) = </a:t>
            </a:r>
            <a:r>
              <a:rPr lang="en-US" sz="1050" baseline="0" dirty="0" err="1" smtClean="0"/>
              <a:t>gcd</a:t>
            </a:r>
            <a:r>
              <a:rPr lang="en-US" sz="1050" baseline="0" dirty="0" smtClean="0"/>
              <a:t>(12, 0) = 12</a:t>
            </a:r>
            <a:endParaRPr lang="en-US" sz="1050" dirty="0" smtClean="0"/>
          </a:p>
          <a:p>
            <a:endParaRPr lang="en-US" sz="1050" dirty="0" smtClean="0"/>
          </a:p>
          <a:p>
            <a:r>
              <a:rPr lang="en-US" sz="1050" dirty="0" smtClean="0"/>
              <a:t>In general, if a is a common divisor of x and y,  y=</a:t>
            </a:r>
            <a:r>
              <a:rPr lang="en-US" sz="1050" baseline="0" dirty="0" smtClean="0"/>
              <a:t> ay’ and x = ax’, then x – y = a(x’ – y’).</a:t>
            </a:r>
          </a:p>
          <a:p>
            <a:r>
              <a:rPr lang="en-US" sz="1050" baseline="0" dirty="0" smtClean="0"/>
              <a:t>What about the "less than part": Every common divisor of (x, y) is a common divisor of (y, x-y), so each is &lt;= the </a:t>
            </a:r>
            <a:r>
              <a:rPr lang="en-US" sz="1050" baseline="0" dirty="0" err="1" smtClean="0"/>
              <a:t>gcd</a:t>
            </a:r>
            <a:r>
              <a:rPr lang="en-US" sz="1050" baseline="0" dirty="0" smtClean="0"/>
              <a:t>(y, x-y).  Similarly for other direction. </a:t>
            </a:r>
            <a:endParaRPr lang="en-US" sz="105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9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Does it work?</a:t>
            </a:r>
            <a:r>
              <a:rPr lang="en-US" dirty="0" smtClean="0"/>
              <a:t>  It's clear that it works when b is 0.  </a:t>
            </a:r>
            <a:br>
              <a:rPr lang="en-US" dirty="0" smtClean="0"/>
            </a:br>
            <a:r>
              <a:rPr lang="en-US" dirty="0" smtClean="0"/>
              <a:t>Is</a:t>
            </a:r>
            <a:r>
              <a:rPr lang="en-US" baseline="0" dirty="0" smtClean="0"/>
              <a:t> it clear that b will eventually be 0? Yes.</a:t>
            </a:r>
            <a:br>
              <a:rPr lang="en-US" baseline="0" dirty="0" smtClean="0"/>
            </a:br>
            <a:r>
              <a:rPr lang="en-US" baseline="0" dirty="0" smtClean="0"/>
              <a:t>So by Euclid's rule, it works.</a:t>
            </a:r>
          </a:p>
          <a:p>
            <a:r>
              <a:rPr lang="en-US" b="1" baseline="0" dirty="0" smtClean="0"/>
              <a:t>Efficiency?  </a:t>
            </a:r>
            <a:r>
              <a:rPr lang="en-US" b="0" baseline="0" dirty="0" smtClean="0"/>
              <a:t>Each time, (a, b) gets replaced with (b, a mod b).  How big  of a reduction is that?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785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0" baseline="0" dirty="0" smtClean="0"/>
              <a:t>Do a number line showing 0, b, and a. then a second number line for the other case.</a:t>
            </a:r>
          </a:p>
          <a:p>
            <a:endParaRPr lang="en-US" b="0" baseline="0" dirty="0" smtClean="0"/>
          </a:p>
          <a:p>
            <a:r>
              <a:rPr lang="en-US" b="0" baseline="0" dirty="0" smtClean="0"/>
              <a:t>Case 1:  "anything" mod b is less than b, and b &lt;=a/2</a:t>
            </a:r>
          </a:p>
          <a:p>
            <a:r>
              <a:rPr lang="en-US" b="0" baseline="0" dirty="0" smtClean="0"/>
              <a:t>Case 2: a/2 &lt; b  </a:t>
            </a:r>
            <a:r>
              <a:rPr lang="en-US" b="0" baseline="0" dirty="0" smtClean="0">
                <a:sym typeface="Wingdings" panose="05000000000000000000" pitchFamily="2" charset="2"/>
              </a:rPr>
              <a:t> a &lt; 2b, so a % b = a – b.</a:t>
            </a:r>
          </a:p>
          <a:p>
            <a:r>
              <a:rPr lang="en-US" b="0" baseline="0" dirty="0" smtClean="0">
                <a:sym typeface="Wingdings" panose="05000000000000000000" pitchFamily="2" charset="2"/>
              </a:rPr>
              <a:t>        Since b &gt; a/2, a – b &lt; a/2.</a:t>
            </a:r>
            <a:endParaRPr lang="en-US" b="0" baseline="0" dirty="0" smtClean="0"/>
          </a:p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343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343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548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865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291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9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80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62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85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436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1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</a:t>
            </a:r>
            <a:r>
              <a:rPr lang="en-US" baseline="0" dirty="0" smtClean="0"/>
              <a:t> </a:t>
            </a:r>
            <a:r>
              <a:rPr lang="en-US" dirty="0" smtClean="0"/>
              <a:t>do better, we can use an algorithm like our previous recursive exponentiation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054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Answers:  k,  k</a:t>
            </a:r>
            <a:r>
              <a:rPr lang="en-US" baseline="30000" dirty="0" smtClean="0"/>
              <a:t>2</a:t>
            </a:r>
            <a:r>
              <a:rPr lang="en-US" dirty="0" smtClean="0"/>
              <a:t>, k</a:t>
            </a:r>
            <a:r>
              <a:rPr lang="en-US" baseline="30000" dirty="0" smtClean="0"/>
              <a:t>3</a:t>
            </a:r>
            <a:endParaRPr lang="en-US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3651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198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06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810000"/>
            <a:ext cx="358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Euclid's 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Exponentiation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438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Let n be the maximum number of bits in x, y, or N</a:t>
            </a:r>
          </a:p>
          <a:p>
            <a:r>
              <a:rPr lang="en-US" dirty="0" smtClean="0"/>
              <a:t>The algorithm requires at most </a:t>
            </a:r>
            <a:r>
              <a:rPr lang="en-US" b="1" dirty="0" smtClean="0">
                <a:solidFill>
                  <a:schemeClr val="tx2"/>
                </a:solidFill>
              </a:rPr>
              <a:t>k</a:t>
            </a:r>
            <a:r>
              <a:rPr lang="en-US" dirty="0" smtClean="0"/>
              <a:t> recursive calls</a:t>
            </a:r>
          </a:p>
          <a:p>
            <a:r>
              <a:rPr lang="en-US" dirty="0" smtClean="0"/>
              <a:t>Each call is  </a:t>
            </a:r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chemeClr val="tx2"/>
                </a:solidFill>
              </a:rPr>
              <a:t>k</a:t>
            </a:r>
            <a:r>
              <a:rPr lang="en-US" b="1" baseline="30000" dirty="0" smtClean="0">
                <a:solidFill>
                  <a:schemeClr val="tx2"/>
                </a:solidFill>
              </a:rPr>
              <a:t>2</a:t>
            </a:r>
            <a:r>
              <a:rPr lang="en-US" dirty="0" smtClean="0"/>
              <a:t>) </a:t>
            </a:r>
          </a:p>
          <a:p>
            <a:r>
              <a:rPr lang="en-US" dirty="0" smtClean="0"/>
              <a:t>So the overall algorithm is </a:t>
            </a:r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chemeClr val="tx2"/>
                </a:solidFill>
              </a:rPr>
              <a:t>k</a:t>
            </a:r>
            <a:r>
              <a:rPr lang="en-US" b="1" baseline="30000" dirty="0" smtClean="0">
                <a:solidFill>
                  <a:schemeClr val="tx2"/>
                </a:solidFill>
              </a:rPr>
              <a:t>3</a:t>
            </a:r>
            <a:r>
              <a:rPr lang="en-US" dirty="0" smtClean="0"/>
              <a:t>)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923544"/>
            <a:ext cx="4953000" cy="277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57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Euclid's Algorithm: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One of the oldest known algorithms (about 2500 years old)</a:t>
            </a:r>
          </a:p>
          <a:p>
            <a:r>
              <a:rPr lang="en-US" b="1" dirty="0" smtClean="0"/>
              <a:t>The problem: </a:t>
            </a:r>
            <a:r>
              <a:rPr lang="en-US" dirty="0" smtClean="0"/>
              <a:t>Find the greatest common divisor (</a:t>
            </a:r>
            <a:r>
              <a:rPr lang="en-US" dirty="0" err="1" smtClean="0"/>
              <a:t>gcd</a:t>
            </a:r>
            <a:r>
              <a:rPr lang="en-US" dirty="0" smtClean="0"/>
              <a:t>) of two non-negative integers a and b.</a:t>
            </a:r>
          </a:p>
          <a:p>
            <a:r>
              <a:rPr lang="en-US" dirty="0" smtClean="0"/>
              <a:t>The approach you learned in elementary school:</a:t>
            </a:r>
          </a:p>
          <a:p>
            <a:pPr lvl="1"/>
            <a:r>
              <a:rPr lang="en-US" dirty="0" smtClean="0"/>
              <a:t>Completely factor each number</a:t>
            </a:r>
          </a:p>
          <a:p>
            <a:pPr lvl="1"/>
            <a:r>
              <a:rPr lang="en-US" dirty="0" smtClean="0"/>
              <a:t>find common factors (with multiplicity) </a:t>
            </a:r>
          </a:p>
          <a:p>
            <a:pPr lvl="1"/>
            <a:r>
              <a:rPr lang="en-US" dirty="0" smtClean="0"/>
              <a:t>multiply the common factors together to get the </a:t>
            </a:r>
            <a:r>
              <a:rPr lang="en-US" dirty="0" err="1" smtClean="0"/>
              <a:t>gcd</a:t>
            </a:r>
            <a:endParaRPr lang="en-US" dirty="0" smtClean="0"/>
          </a:p>
          <a:p>
            <a:r>
              <a:rPr lang="en-US" dirty="0" smtClean="0"/>
              <a:t>Finding factors of large numbers is hard!</a:t>
            </a:r>
          </a:p>
          <a:p>
            <a:r>
              <a:rPr lang="en-US" dirty="0" smtClean="0"/>
              <a:t>A simpler approach is needed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Euclid's Algorithm: the basis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Based on the following rule:</a:t>
            </a:r>
          </a:p>
          <a:p>
            <a:pPr lvl="1"/>
            <a:r>
              <a:rPr lang="en-US" dirty="0" smtClean="0"/>
              <a:t>If x and y are positive integers with x ≥ y, then </a:t>
            </a:r>
            <a:r>
              <a:rPr lang="en-US" dirty="0" err="1" smtClean="0"/>
              <a:t>gcd</a:t>
            </a:r>
            <a:r>
              <a:rPr lang="en-US" dirty="0" smtClean="0"/>
              <a:t>(x, y) = </a:t>
            </a:r>
            <a:r>
              <a:rPr lang="en-US" dirty="0" err="1" smtClean="0"/>
              <a:t>gcd</a:t>
            </a:r>
            <a:r>
              <a:rPr lang="en-US" dirty="0" smtClean="0"/>
              <a:t>(y, x mod y)</a:t>
            </a:r>
          </a:p>
          <a:p>
            <a:r>
              <a:rPr lang="en-US" dirty="0" smtClean="0"/>
              <a:t>Proof of Euclid's rule:</a:t>
            </a:r>
          </a:p>
          <a:p>
            <a:pPr lvl="1"/>
            <a:r>
              <a:rPr lang="en-US" dirty="0" smtClean="0"/>
              <a:t>It suffices to show the simpler rule </a:t>
            </a:r>
            <a:br>
              <a:rPr lang="en-US" dirty="0" smtClean="0"/>
            </a:br>
            <a:r>
              <a:rPr lang="en-US" dirty="0" smtClean="0"/>
              <a:t>       </a:t>
            </a:r>
            <a:r>
              <a:rPr lang="en-US" dirty="0" err="1" smtClean="0"/>
              <a:t>gcd</a:t>
            </a:r>
            <a:r>
              <a:rPr lang="en-US" dirty="0" smtClean="0"/>
              <a:t>(x, y) = </a:t>
            </a:r>
            <a:r>
              <a:rPr lang="en-US" dirty="0" err="1" smtClean="0"/>
              <a:t>gcd</a:t>
            </a:r>
            <a:r>
              <a:rPr lang="en-US" dirty="0" smtClean="0"/>
              <a:t>(y, x - y)</a:t>
            </a:r>
            <a:br>
              <a:rPr lang="en-US" dirty="0" smtClean="0"/>
            </a:br>
            <a:r>
              <a:rPr lang="en-US" dirty="0" smtClean="0"/>
              <a:t>since x mod y can be obtained from x and y by repeated subtraction</a:t>
            </a:r>
          </a:p>
          <a:p>
            <a:pPr lvl="1"/>
            <a:r>
              <a:rPr lang="en-US" dirty="0" smtClean="0"/>
              <a:t>Any integer that divides both x and y must also</a:t>
            </a:r>
            <a:br>
              <a:rPr lang="en-US" dirty="0" smtClean="0"/>
            </a:br>
            <a:r>
              <a:rPr lang="en-US" dirty="0" smtClean="0"/>
              <a:t>divide x – y, so </a:t>
            </a:r>
            <a:r>
              <a:rPr lang="en-US" dirty="0" err="1" smtClean="0"/>
              <a:t>gcd</a:t>
            </a:r>
            <a:r>
              <a:rPr lang="en-US" dirty="0" smtClean="0"/>
              <a:t>(x, y) ≤ </a:t>
            </a:r>
            <a:r>
              <a:rPr lang="en-US" dirty="0" err="1" smtClean="0"/>
              <a:t>gcd</a:t>
            </a:r>
            <a:r>
              <a:rPr lang="en-US" dirty="0" smtClean="0"/>
              <a:t>(y, x – y)</a:t>
            </a:r>
          </a:p>
          <a:p>
            <a:pPr lvl="1"/>
            <a:r>
              <a:rPr lang="en-US" dirty="0" smtClean="0"/>
              <a:t>Any integer that divides both y and x - y must also </a:t>
            </a:r>
            <a:br>
              <a:rPr lang="en-US" dirty="0" smtClean="0"/>
            </a:br>
            <a:r>
              <a:rPr lang="en-US" dirty="0" smtClean="0"/>
              <a:t>divide x, so </a:t>
            </a:r>
            <a:r>
              <a:rPr lang="en-US" dirty="0" err="1" smtClean="0"/>
              <a:t>gcd</a:t>
            </a:r>
            <a:r>
              <a:rPr lang="en-US" dirty="0" smtClean="0"/>
              <a:t>(y, x-y) ≤ </a:t>
            </a:r>
            <a:r>
              <a:rPr lang="en-US" dirty="0" err="1" smtClean="0"/>
              <a:t>gcd</a:t>
            </a:r>
            <a:r>
              <a:rPr lang="en-US" dirty="0" smtClean="0"/>
              <a:t>(y, x)</a:t>
            </a:r>
          </a:p>
          <a:p>
            <a:pPr lvl="1"/>
            <a:r>
              <a:rPr lang="en-US" dirty="0" smtClean="0"/>
              <a:t>Putting these together: </a:t>
            </a:r>
            <a:r>
              <a:rPr lang="en-US" dirty="0" err="1" smtClean="0"/>
              <a:t>gcd</a:t>
            </a:r>
            <a:r>
              <a:rPr lang="en-US" dirty="0" smtClean="0"/>
              <a:t>(y</a:t>
            </a:r>
            <a:r>
              <a:rPr lang="en-US" dirty="0"/>
              <a:t>, x-y) </a:t>
            </a:r>
            <a:r>
              <a:rPr lang="en-US" dirty="0" smtClean="0"/>
              <a:t>= </a:t>
            </a:r>
            <a:r>
              <a:rPr lang="en-US" dirty="0" err="1"/>
              <a:t>gcd</a:t>
            </a:r>
            <a:r>
              <a:rPr lang="en-US" dirty="0"/>
              <a:t>(y, x)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Euclid's Algorithm: the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810000"/>
          </a:xfrm>
        </p:spPr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euclid</a:t>
            </a:r>
            <a:r>
              <a:rPr lang="en-US" dirty="0" smtClean="0"/>
              <a:t>(60, 36)</a:t>
            </a:r>
          </a:p>
          <a:p>
            <a:r>
              <a:rPr lang="en-US" dirty="0" smtClean="0"/>
              <a:t>Does the algorithm work?</a:t>
            </a:r>
          </a:p>
          <a:p>
            <a:r>
              <a:rPr lang="en-US" dirty="0" smtClean="0"/>
              <a:t>How efficient is it?</a:t>
            </a:r>
            <a:endParaRPr lang="en-US" dirty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9" y="762000"/>
            <a:ext cx="769775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Euclid's Algorithm: the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810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Lemma: If </a:t>
            </a:r>
            <a:r>
              <a:rPr lang="en-US" b="1" dirty="0" smtClean="0"/>
              <a:t>a</a:t>
            </a:r>
            <a:r>
              <a:rPr lang="en-US" dirty="0" smtClean="0"/>
              <a:t> ≥ </a:t>
            </a:r>
            <a:r>
              <a:rPr lang="en-US" b="1" dirty="0" smtClean="0"/>
              <a:t>b</a:t>
            </a:r>
            <a:r>
              <a:rPr lang="en-US" dirty="0" smtClean="0"/>
              <a:t>, then </a:t>
            </a:r>
            <a:r>
              <a:rPr lang="en-US" b="1" dirty="0" smtClean="0"/>
              <a:t>a</a:t>
            </a:r>
            <a:r>
              <a:rPr lang="en-US" dirty="0" smtClean="0"/>
              <a:t> % </a:t>
            </a:r>
            <a:r>
              <a:rPr lang="en-US" b="1" dirty="0" smtClean="0"/>
              <a:t>b</a:t>
            </a:r>
            <a:r>
              <a:rPr lang="en-US" dirty="0" smtClean="0"/>
              <a:t> &lt; </a:t>
            </a:r>
            <a:r>
              <a:rPr lang="en-US" b="1" dirty="0" smtClean="0"/>
              <a:t>a</a:t>
            </a:r>
            <a:r>
              <a:rPr lang="en-US" dirty="0" smtClean="0"/>
              <a:t>/2</a:t>
            </a:r>
          </a:p>
          <a:p>
            <a:r>
              <a:rPr lang="en-US" dirty="0" smtClean="0"/>
              <a:t>Proof</a:t>
            </a:r>
          </a:p>
          <a:p>
            <a:pPr lvl="1"/>
            <a:r>
              <a:rPr lang="en-US" dirty="0" smtClean="0"/>
              <a:t>If </a:t>
            </a:r>
            <a:r>
              <a:rPr lang="en-US" b="1" dirty="0" smtClean="0"/>
              <a:t>b</a:t>
            </a:r>
            <a:r>
              <a:rPr lang="en-US" dirty="0" smtClean="0"/>
              <a:t> ≤ </a:t>
            </a:r>
            <a:r>
              <a:rPr lang="en-US" b="1" dirty="0" smtClean="0"/>
              <a:t>a</a:t>
            </a:r>
            <a:r>
              <a:rPr lang="en-US" dirty="0" smtClean="0"/>
              <a:t>/2, then </a:t>
            </a:r>
            <a:r>
              <a:rPr lang="en-US" b="1" dirty="0" smtClean="0"/>
              <a:t>a</a:t>
            </a:r>
            <a:r>
              <a:rPr lang="en-US" dirty="0" smtClean="0"/>
              <a:t> % </a:t>
            </a:r>
            <a:r>
              <a:rPr lang="en-US" b="1" dirty="0" smtClean="0"/>
              <a:t>b</a:t>
            </a:r>
            <a:r>
              <a:rPr lang="en-US" dirty="0" smtClean="0"/>
              <a:t> &lt; </a:t>
            </a:r>
            <a:r>
              <a:rPr lang="en-US" b="1" dirty="0" smtClean="0"/>
              <a:t>b</a:t>
            </a:r>
            <a:r>
              <a:rPr lang="en-US" dirty="0" smtClean="0"/>
              <a:t> ≤ </a:t>
            </a:r>
            <a:r>
              <a:rPr lang="en-US" b="1" dirty="0" smtClean="0"/>
              <a:t>a</a:t>
            </a:r>
            <a:r>
              <a:rPr lang="en-US" dirty="0" smtClean="0"/>
              <a:t>/2</a:t>
            </a:r>
          </a:p>
          <a:p>
            <a:pPr lvl="1"/>
            <a:r>
              <a:rPr lang="en-US" dirty="0" smtClean="0"/>
              <a:t>If </a:t>
            </a:r>
            <a:r>
              <a:rPr lang="en-US" b="1" dirty="0" smtClean="0"/>
              <a:t>b</a:t>
            </a:r>
            <a:r>
              <a:rPr lang="en-US" dirty="0" smtClean="0"/>
              <a:t> &gt; </a:t>
            </a:r>
            <a:r>
              <a:rPr lang="en-US" b="1" dirty="0" smtClean="0"/>
              <a:t>a</a:t>
            </a:r>
            <a:r>
              <a:rPr lang="en-US" dirty="0" smtClean="0"/>
              <a:t>/2, then </a:t>
            </a:r>
            <a:r>
              <a:rPr lang="en-US" b="1" dirty="0" smtClean="0"/>
              <a:t>a</a:t>
            </a:r>
            <a:r>
              <a:rPr lang="en-US" dirty="0" smtClean="0"/>
              <a:t> % </a:t>
            </a:r>
            <a:r>
              <a:rPr lang="en-US" b="1" dirty="0" smtClean="0"/>
              <a:t>b</a:t>
            </a:r>
            <a:r>
              <a:rPr lang="en-US" dirty="0" smtClean="0"/>
              <a:t> = </a:t>
            </a:r>
            <a:r>
              <a:rPr lang="en-US" b="1" dirty="0" smtClean="0"/>
              <a:t>a</a:t>
            </a:r>
            <a:r>
              <a:rPr lang="en-US" dirty="0" smtClean="0"/>
              <a:t> – </a:t>
            </a:r>
            <a:r>
              <a:rPr lang="en-US" b="1" dirty="0" smtClean="0"/>
              <a:t>b</a:t>
            </a:r>
            <a:r>
              <a:rPr lang="en-US" dirty="0" smtClean="0"/>
              <a:t> &lt; </a:t>
            </a:r>
            <a:r>
              <a:rPr lang="en-US" b="1" dirty="0" smtClean="0"/>
              <a:t>a</a:t>
            </a:r>
            <a:r>
              <a:rPr lang="en-US" dirty="0" smtClean="0"/>
              <a:t>/2</a:t>
            </a:r>
          </a:p>
          <a:p>
            <a:r>
              <a:rPr lang="en-US" dirty="0" smtClean="0"/>
              <a:t>Application</a:t>
            </a:r>
          </a:p>
          <a:p>
            <a:pPr lvl="1"/>
            <a:r>
              <a:rPr lang="en-US" dirty="0" smtClean="0"/>
              <a:t>After two recursive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euclid</a:t>
            </a:r>
            <a:r>
              <a:rPr lang="en-US" dirty="0" smtClean="0"/>
              <a:t> calls, both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 are less than half of what they were, (i.e. reduced by at least 1 bit)</a:t>
            </a:r>
          </a:p>
          <a:p>
            <a:pPr lvl="1"/>
            <a:r>
              <a:rPr lang="en-US" dirty="0" smtClean="0"/>
              <a:t>Thus if a and b have k bits, at most 2k recursive calls are needed.</a:t>
            </a:r>
          </a:p>
          <a:p>
            <a:pPr lvl="1"/>
            <a:r>
              <a:rPr lang="en-US" dirty="0" smtClean="0"/>
              <a:t>Each recursive call involves a division, </a:t>
            </a:r>
            <a:r>
              <a:rPr lang="az-Cyrl-AZ" dirty="0" smtClean="0"/>
              <a:t>Ѳ</a:t>
            </a:r>
            <a:r>
              <a:rPr lang="en-US" dirty="0" smtClean="0"/>
              <a:t>(k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Thus entire algorithm is at most k</a:t>
            </a:r>
            <a:r>
              <a:rPr lang="en-US" baseline="30000" dirty="0" smtClean="0"/>
              <a:t>2</a:t>
            </a:r>
            <a:r>
              <a:rPr lang="en-US" dirty="0" smtClean="0"/>
              <a:t> * 2k, which is in O(k</a:t>
            </a:r>
            <a:r>
              <a:rPr lang="en-US" baseline="30000" dirty="0" smtClean="0"/>
              <a:t>3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You can look up refinements of this.</a:t>
            </a:r>
          </a:p>
          <a:p>
            <a:endParaRPr lang="en-US" dirty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9" y="762000"/>
            <a:ext cx="769775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9431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Euclid's Algorithm: practical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229600" cy="3810000"/>
          </a:xfrm>
        </p:spPr>
        <p:txBody>
          <a:bodyPr>
            <a:normAutofit fontScale="92500"/>
          </a:bodyPr>
          <a:lstStyle/>
          <a:p>
            <a:r>
              <a:rPr lang="en-US" dirty="0"/>
              <a:t>Divide 210 by 45, and get the result 4 with remainder 30, so 210=4·45+30.</a:t>
            </a:r>
          </a:p>
          <a:p>
            <a:r>
              <a:rPr lang="en-US" dirty="0"/>
              <a:t>Divide 45 by 30, and get the result 1 with remainder 15, so 45=1·30+15.</a:t>
            </a:r>
          </a:p>
          <a:p>
            <a:r>
              <a:rPr lang="en-US" dirty="0"/>
              <a:t>Divide 30 by 15, and get the result 2 with remainder 0, so 30=2·15+0.</a:t>
            </a:r>
          </a:p>
          <a:p>
            <a:r>
              <a:rPr lang="en-US" dirty="0"/>
              <a:t>The greatest common divisor of 210 and 45 is 15.</a:t>
            </a:r>
          </a:p>
        </p:txBody>
      </p:sp>
    </p:spTree>
    <p:extLst>
      <p:ext uri="{BB962C8B-B14F-4D97-AF65-F5344CB8AC3E}">
        <p14:creationId xmlns:p14="http://schemas.microsoft.com/office/powerpoint/2010/main" val="414864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gcd</a:t>
            </a:r>
            <a:r>
              <a:rPr lang="en-US" dirty="0" smtClean="0"/>
              <a:t> and linear combinations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Lemma: If </a:t>
            </a:r>
            <a:r>
              <a:rPr lang="en-US" b="1" dirty="0" smtClean="0"/>
              <a:t>d</a:t>
            </a:r>
            <a:r>
              <a:rPr lang="en-US" dirty="0" smtClean="0"/>
              <a:t> is a common divisor of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b="1" dirty="0" smtClean="0"/>
              <a:t>d</a:t>
            </a:r>
            <a:r>
              <a:rPr lang="en-US" dirty="0" smtClean="0"/>
              <a:t> = </a:t>
            </a:r>
            <a:r>
              <a:rPr lang="en-US" b="1" dirty="0" smtClean="0"/>
              <a:t>a</a:t>
            </a:r>
            <a:r>
              <a:rPr lang="en-US" dirty="0" smtClean="0"/>
              <a:t>x + </a:t>
            </a:r>
            <a:r>
              <a:rPr lang="en-US" b="1" dirty="0" smtClean="0"/>
              <a:t>b</a:t>
            </a:r>
            <a:r>
              <a:rPr lang="en-US" dirty="0" smtClean="0"/>
              <a:t>y for some integers x and y, then </a:t>
            </a:r>
            <a:br>
              <a:rPr lang="en-US" dirty="0" smtClean="0"/>
            </a:br>
            <a:r>
              <a:rPr lang="en-US" b="1" dirty="0" smtClean="0"/>
              <a:t>d</a:t>
            </a:r>
            <a:r>
              <a:rPr lang="en-US" dirty="0" smtClean="0"/>
              <a:t> =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err="1" smtClean="0"/>
              <a:t>a</a:t>
            </a:r>
            <a:r>
              <a:rPr lang="en-US" dirty="0" err="1" smtClean="0"/>
              <a:t>,</a:t>
            </a:r>
            <a:r>
              <a:rPr lang="en-US" b="1" dirty="0" err="1" smtClean="0"/>
              <a:t>b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Proof</a:t>
            </a:r>
          </a:p>
          <a:p>
            <a:pPr lvl="1"/>
            <a:r>
              <a:rPr lang="en-US" dirty="0" smtClean="0"/>
              <a:t>By the first of the two conditions, </a:t>
            </a:r>
            <a:r>
              <a:rPr lang="en-US" b="1" dirty="0" smtClean="0"/>
              <a:t>d</a:t>
            </a:r>
            <a:r>
              <a:rPr lang="en-US" dirty="0" smtClean="0"/>
              <a:t> divides both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.  No common divisor can exceed their greatest common divisor, so </a:t>
            </a:r>
            <a:br>
              <a:rPr lang="en-US" dirty="0" smtClean="0"/>
            </a:br>
            <a:r>
              <a:rPr lang="en-US" b="1" dirty="0" smtClean="0"/>
              <a:t>d</a:t>
            </a:r>
            <a:r>
              <a:rPr lang="en-US" dirty="0" smtClean="0"/>
              <a:t> ≤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b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b</a:t>
            </a:r>
            <a:r>
              <a:rPr lang="en-US" dirty="0" smtClean="0"/>
              <a:t>) is a common divisor of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, so it must divide </a:t>
            </a:r>
            <a:r>
              <a:rPr lang="en-US" b="1" dirty="0" smtClean="0"/>
              <a:t>a</a:t>
            </a:r>
            <a:r>
              <a:rPr lang="en-US" dirty="0" smtClean="0"/>
              <a:t>x + </a:t>
            </a:r>
            <a:r>
              <a:rPr lang="en-US" b="1" dirty="0" smtClean="0"/>
              <a:t>b</a:t>
            </a:r>
            <a:r>
              <a:rPr lang="en-US" dirty="0" smtClean="0"/>
              <a:t>y = </a:t>
            </a:r>
            <a:r>
              <a:rPr lang="en-US" b="1" dirty="0" smtClean="0"/>
              <a:t>d</a:t>
            </a:r>
            <a:r>
              <a:rPr lang="en-US" dirty="0" smtClean="0"/>
              <a:t>.  Thus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b</a:t>
            </a:r>
            <a:r>
              <a:rPr lang="en-US" dirty="0" smtClean="0"/>
              <a:t>) ≤ </a:t>
            </a:r>
            <a:r>
              <a:rPr lang="en-US" b="1" dirty="0" smtClean="0"/>
              <a:t>d</a:t>
            </a:r>
          </a:p>
          <a:p>
            <a:pPr lvl="1"/>
            <a:r>
              <a:rPr lang="en-US" dirty="0" smtClean="0"/>
              <a:t>Putting these together,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b</a:t>
            </a:r>
            <a:r>
              <a:rPr lang="en-US" dirty="0" smtClean="0"/>
              <a:t>) = </a:t>
            </a:r>
            <a:r>
              <a:rPr lang="en-US" b="1" dirty="0" smtClean="0"/>
              <a:t>d</a:t>
            </a:r>
            <a:endParaRPr lang="en-US" dirty="0" smtClean="0"/>
          </a:p>
          <a:p>
            <a:r>
              <a:rPr lang="en-US" dirty="0" smtClean="0"/>
              <a:t>If we can, for any given a and b,  find the x and y as in the lemma, we have found the </a:t>
            </a:r>
            <a:r>
              <a:rPr lang="en-US" dirty="0" err="1" smtClean="0"/>
              <a:t>gcd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It turns out that a simple modification of Euclid's algorithm will allow us to calculate the x and y.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62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/>
              <a:t>Forward-backward Example: </a:t>
            </a:r>
            <a:br>
              <a:rPr lang="en-US" dirty="0" smtClean="0"/>
            </a:br>
            <a:r>
              <a:rPr lang="en-US" dirty="0" err="1" smtClean="0"/>
              <a:t>gcd</a:t>
            </a:r>
            <a:r>
              <a:rPr lang="en-US" dirty="0" smtClean="0"/>
              <a:t> (33, 14)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49530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33 = 2*14 + 5</a:t>
            </a:r>
          </a:p>
          <a:p>
            <a:r>
              <a:rPr lang="en-US" sz="3000" dirty="0" smtClean="0"/>
              <a:t>14 = 2 * 5 + 4</a:t>
            </a:r>
          </a:p>
          <a:p>
            <a:r>
              <a:rPr lang="en-US" sz="3000" dirty="0" smtClean="0"/>
              <a:t>  5 = 1 * 4 + 1</a:t>
            </a:r>
          </a:p>
          <a:p>
            <a:r>
              <a:rPr lang="en-US" sz="3000" dirty="0" smtClean="0"/>
              <a:t>  4 = 4 * 1 + 0, so </a:t>
            </a:r>
            <a:r>
              <a:rPr lang="en-US" sz="3000" dirty="0" err="1" smtClean="0"/>
              <a:t>gcd</a:t>
            </a:r>
            <a:r>
              <a:rPr lang="en-US" sz="3000" dirty="0" smtClean="0"/>
              <a:t>(33, 14) = 1.</a:t>
            </a:r>
          </a:p>
          <a:p>
            <a:r>
              <a:rPr lang="en-US" sz="3000" b="1" dirty="0" smtClean="0"/>
              <a:t>Now work backwards</a:t>
            </a:r>
          </a:p>
          <a:p>
            <a:r>
              <a:rPr lang="en-US" sz="3000" dirty="0" smtClean="0"/>
              <a:t>1 = 5 - 4. Substitute 4 = 14 - 2*5.</a:t>
            </a:r>
          </a:p>
          <a:p>
            <a:r>
              <a:rPr lang="en-US" sz="3000" dirty="0" smtClean="0"/>
              <a:t>1 = 5 – </a:t>
            </a:r>
            <a:r>
              <a:rPr lang="en-US" sz="3000" dirty="0"/>
              <a:t>(14 - 2*5) </a:t>
            </a:r>
            <a:r>
              <a:rPr lang="en-US" sz="3000" dirty="0" smtClean="0"/>
              <a:t>= 3*5 - 14. Substitute 5 = 33 - 2*14</a:t>
            </a:r>
          </a:p>
          <a:p>
            <a:r>
              <a:rPr lang="en-US" sz="3000" dirty="0" smtClean="0"/>
              <a:t>1 = </a:t>
            </a:r>
            <a:r>
              <a:rPr lang="en-US" sz="3000" dirty="0"/>
              <a:t>3(33 - </a:t>
            </a:r>
            <a:r>
              <a:rPr lang="en-US" sz="3000" dirty="0" smtClean="0"/>
              <a:t>2*14) -14 = 3 * 33  –  7 * 14</a:t>
            </a:r>
          </a:p>
          <a:p>
            <a:r>
              <a:rPr lang="en-US" sz="3000" dirty="0" smtClean="0"/>
              <a:t>Thus x = 3 and y = -7   </a:t>
            </a:r>
            <a:r>
              <a:rPr lang="en-US" sz="3000" dirty="0" smtClean="0">
                <a:solidFill>
                  <a:schemeClr val="accent6">
                    <a:lumMod val="50000"/>
                  </a:schemeClr>
                </a:solidFill>
              </a:rPr>
              <a:t>Done!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63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Euclid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590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Proof that it works </a:t>
            </a:r>
          </a:p>
          <a:p>
            <a:pPr lvl="1"/>
            <a:r>
              <a:rPr lang="en-US" dirty="0" smtClean="0"/>
              <a:t>I decided that it is a bit advanced for students who may have just seen Modular Arithmetic for the first time yesterday. </a:t>
            </a:r>
          </a:p>
          <a:p>
            <a:pPr lvl="1"/>
            <a:r>
              <a:rPr lang="en-US" dirty="0" smtClean="0"/>
              <a:t>If you are interested, look up “extended Euclid proof”</a:t>
            </a:r>
          </a:p>
          <a:p>
            <a:pPr lvl="1"/>
            <a:r>
              <a:rPr lang="en-US" dirty="0" smtClean="0"/>
              <a:t>We’ll do a  couple of convincing examples.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61999"/>
            <a:ext cx="8382000" cy="245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799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14400"/>
          </a:xfrm>
        </p:spPr>
        <p:txBody>
          <a:bodyPr/>
          <a:lstStyle/>
          <a:p>
            <a:r>
              <a:rPr lang="en-US" dirty="0" smtClean="0"/>
              <a:t>Another example (same basic computation, different order): </a:t>
            </a:r>
            <a:br>
              <a:rPr lang="en-US" dirty="0" smtClean="0"/>
            </a:br>
            <a:r>
              <a:rPr lang="en-US" dirty="0" err="1" smtClean="0"/>
              <a:t>gcd</a:t>
            </a:r>
            <a:r>
              <a:rPr lang="en-US" dirty="0" smtClean="0"/>
              <a:t> (97, 20)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953000"/>
          </a:xfrm>
        </p:spPr>
        <p:txBody>
          <a:bodyPr>
            <a:normAutofit fontScale="92500"/>
          </a:bodyPr>
          <a:lstStyle/>
          <a:p>
            <a:r>
              <a:rPr lang="en-US" sz="3000" dirty="0" smtClean="0"/>
              <a:t>97 = 4·20+17</a:t>
            </a:r>
            <a:endParaRPr lang="en-US" sz="3000" dirty="0"/>
          </a:p>
          <a:p>
            <a:r>
              <a:rPr lang="en-US" sz="3000" dirty="0" smtClean="0"/>
              <a:t>20 = 1·17+3</a:t>
            </a:r>
            <a:endParaRPr lang="en-US" sz="3000" dirty="0"/>
          </a:p>
          <a:p>
            <a:r>
              <a:rPr lang="en-US" sz="3000" dirty="0" smtClean="0"/>
              <a:t>17 = 5·3+2</a:t>
            </a:r>
            <a:endParaRPr lang="en-US" sz="3000" dirty="0"/>
          </a:p>
          <a:p>
            <a:r>
              <a:rPr lang="en-US" sz="3000" dirty="0" smtClean="0"/>
              <a:t>3 = 1·2+1  so GCD is 1.</a:t>
            </a:r>
          </a:p>
          <a:p>
            <a:r>
              <a:rPr lang="en-US" sz="3000" b="1" dirty="0" smtClean="0"/>
              <a:t>Now figure out the x and y</a:t>
            </a:r>
          </a:p>
          <a:p>
            <a:r>
              <a:rPr lang="de-DE" sz="2800" dirty="0" smtClean="0"/>
              <a:t>17 = 1·97-4·20</a:t>
            </a:r>
            <a:endParaRPr lang="de-DE" sz="2800" dirty="0"/>
          </a:p>
          <a:p>
            <a:r>
              <a:rPr lang="de-DE" sz="2800" dirty="0" smtClean="0"/>
              <a:t>20-1·17 = 3 </a:t>
            </a:r>
            <a:r>
              <a:rPr lang="de-DE" sz="2800" dirty="0"/>
              <a:t>so </a:t>
            </a:r>
            <a:r>
              <a:rPr lang="de-DE" sz="2800" dirty="0" smtClean="0"/>
              <a:t>3 = 1·20-1·17 = 1·20-</a:t>
            </a:r>
            <a:r>
              <a:rPr lang="de-DE" sz="2800" dirty="0"/>
              <a:t>(1·97-4·20</a:t>
            </a:r>
            <a:r>
              <a:rPr lang="de-DE" sz="2800" dirty="0" smtClean="0"/>
              <a:t>) = -</a:t>
            </a:r>
            <a:r>
              <a:rPr lang="de-DE" sz="2800" dirty="0"/>
              <a:t>1·97+5·20</a:t>
            </a:r>
          </a:p>
          <a:p>
            <a:r>
              <a:rPr lang="de-DE" sz="2800" dirty="0"/>
              <a:t>17=5·3+2 so </a:t>
            </a:r>
            <a:r>
              <a:rPr lang="de-DE" sz="2800" dirty="0" smtClean="0"/>
              <a:t>2 = 17-5·3 = (</a:t>
            </a:r>
            <a:r>
              <a:rPr lang="de-DE" sz="2800" dirty="0"/>
              <a:t>1·97-4·20)-5(-1·97+5·20</a:t>
            </a:r>
            <a:r>
              <a:rPr lang="de-DE" sz="2800" dirty="0" smtClean="0"/>
              <a:t>) = 6·97-29·20</a:t>
            </a:r>
            <a:endParaRPr lang="de-DE" sz="2800" dirty="0"/>
          </a:p>
          <a:p>
            <a:r>
              <a:rPr lang="de-DE" sz="2800" dirty="0" smtClean="0"/>
              <a:t>1 = 3-2 = (-</a:t>
            </a:r>
            <a:r>
              <a:rPr lang="de-DE" sz="2800" dirty="0"/>
              <a:t>1·97+5·20)-(6·97-29·20</a:t>
            </a:r>
            <a:r>
              <a:rPr lang="de-DE" sz="2800" dirty="0" smtClean="0"/>
              <a:t>) = -</a:t>
            </a:r>
            <a:r>
              <a:rPr lang="de-DE" sz="2800" dirty="0"/>
              <a:t>7·97+34·20</a:t>
            </a:r>
            <a:endParaRPr lang="en-US" sz="2800" dirty="0" smtClean="0"/>
          </a:p>
          <a:p>
            <a:r>
              <a:rPr lang="en-US" sz="2800" dirty="0" smtClean="0"/>
              <a:t>Thus x = -7 and y = 34  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Done!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1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06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24400"/>
          </a:xfrm>
        </p:spPr>
        <p:txBody>
          <a:bodyPr>
            <a:normAutofit/>
          </a:bodyPr>
          <a:lstStyle/>
          <a:p>
            <a:r>
              <a:rPr lang="en-US" b="1" dirty="0" smtClean="0"/>
              <a:t>Student Questions</a:t>
            </a:r>
          </a:p>
          <a:p>
            <a:r>
              <a:rPr lang="en-US" dirty="0" smtClean="0"/>
              <a:t>Odd Pie Fight</a:t>
            </a:r>
          </a:p>
          <a:p>
            <a:r>
              <a:rPr lang="en-US" dirty="0" smtClean="0"/>
              <a:t>Modular exponentiation</a:t>
            </a:r>
          </a:p>
          <a:p>
            <a:r>
              <a:rPr lang="en-US" dirty="0" smtClean="0"/>
              <a:t>Euclid's algorithm</a:t>
            </a:r>
          </a:p>
          <a:p>
            <a:r>
              <a:rPr lang="en-US" dirty="0" smtClean="0"/>
              <a:t>(if there is time) extended Euclid's algorithm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Thread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Quick </a:t>
            </a:r>
            <a:r>
              <a:rPr lang="en-US" dirty="0" smtClean="0"/>
              <a:t>look at review topics in textbook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06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3856"/>
            <a:ext cx="9144000" cy="693369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534400" y="6400800"/>
            <a:ext cx="457200" cy="369332"/>
          </a:xfrm>
          <a:prstGeom prst="rect">
            <a:avLst/>
          </a:prstGeom>
          <a:solidFill>
            <a:srgbClr val="E0CACF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7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Odd Pie fight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base case is </a:t>
            </a:r>
            <a:r>
              <a:rPr lang="en-US" dirty="0"/>
              <a:t>easy: If </a:t>
            </a:r>
            <a:r>
              <a:rPr lang="en-US" dirty="0" smtClean="0"/>
              <a:t>n </a:t>
            </a:r>
            <a:r>
              <a:rPr lang="en-US" dirty="0"/>
              <a:t>= </a:t>
            </a:r>
            <a:r>
              <a:rPr lang="en-US" dirty="0" smtClean="0"/>
              <a:t>1 </a:t>
            </a:r>
            <a:r>
              <a:rPr lang="en-US" dirty="0"/>
              <a:t>the two persons </a:t>
            </a:r>
            <a:r>
              <a:rPr lang="en-US" dirty="0" smtClean="0"/>
              <a:t>(A and B) with the </a:t>
            </a:r>
            <a:r>
              <a:rPr lang="en-US" dirty="0"/>
              <a:t>smallest pairwise distance between them throw at each other, </a:t>
            </a:r>
            <a:r>
              <a:rPr lang="en-US" dirty="0" smtClean="0"/>
              <a:t>while the </a:t>
            </a:r>
            <a:r>
              <a:rPr lang="en-US" dirty="0"/>
              <a:t>third person throws at one of them (whoever is closer). </a:t>
            </a:r>
            <a:r>
              <a:rPr lang="en-US" dirty="0" smtClean="0"/>
              <a:t>Therefore, this </a:t>
            </a:r>
            <a:r>
              <a:rPr lang="en-US" dirty="0"/>
              <a:t>third person remains “unharmed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For </a:t>
            </a:r>
            <a:r>
              <a:rPr lang="en-US" dirty="0"/>
              <a:t>the inductive step, assume that the assertion is true for odd </a:t>
            </a:r>
            <a:r>
              <a:rPr lang="en-US" dirty="0" smtClean="0"/>
              <a:t>k </a:t>
            </a:r>
            <a:r>
              <a:rPr lang="en-US" dirty="0"/>
              <a:t>≥ </a:t>
            </a:r>
            <a:r>
              <a:rPr lang="en-US" dirty="0" smtClean="0"/>
              <a:t>1, and </a:t>
            </a:r>
            <a:r>
              <a:rPr lang="en-US" dirty="0"/>
              <a:t>consider </a:t>
            </a:r>
            <a:r>
              <a:rPr lang="en-US" dirty="0" smtClean="0"/>
              <a:t>2k+3 persons</a:t>
            </a:r>
            <a:r>
              <a:rPr lang="en-US" dirty="0"/>
              <a:t>. Again, the two persons with the </a:t>
            </a:r>
            <a:r>
              <a:rPr lang="en-US" dirty="0" smtClean="0"/>
              <a:t>smallest pairwise </a:t>
            </a:r>
            <a:r>
              <a:rPr lang="en-US" dirty="0"/>
              <a:t>distance between them (the closest pair) throw at each other.</a:t>
            </a:r>
          </a:p>
          <a:p>
            <a:r>
              <a:rPr lang="en-US" dirty="0" smtClean="0"/>
              <a:t>Consider </a:t>
            </a:r>
            <a:r>
              <a:rPr lang="en-US" dirty="0"/>
              <a:t>two possible cases as follows.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the remaining </a:t>
            </a:r>
            <a:r>
              <a:rPr lang="en-US" dirty="0" smtClean="0"/>
              <a:t>n </a:t>
            </a:r>
            <a:r>
              <a:rPr lang="en-US" dirty="0"/>
              <a:t>persons </a:t>
            </a:r>
            <a:r>
              <a:rPr lang="en-US" dirty="0" smtClean="0"/>
              <a:t>all throw </a:t>
            </a:r>
            <a:r>
              <a:rPr lang="en-US" dirty="0"/>
              <a:t>at one another, at least one of them </a:t>
            </a:r>
            <a:r>
              <a:rPr lang="en-US" dirty="0" smtClean="0"/>
              <a:t>survives, by the inductive </a:t>
            </a:r>
            <a:r>
              <a:rPr lang="en-US" dirty="0"/>
              <a:t>assumption.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at least one of the remaining </a:t>
            </a:r>
            <a:r>
              <a:rPr lang="en-US" dirty="0" smtClean="0"/>
              <a:t>n </a:t>
            </a:r>
            <a:r>
              <a:rPr lang="en-US" dirty="0"/>
              <a:t>persons </a:t>
            </a:r>
            <a:r>
              <a:rPr lang="en-US" dirty="0" smtClean="0"/>
              <a:t>throws at </a:t>
            </a:r>
            <a:r>
              <a:rPr lang="en-US" dirty="0"/>
              <a:t>one of </a:t>
            </a:r>
            <a:r>
              <a:rPr lang="en-US" dirty="0" smtClean="0"/>
              <a:t>A or B, </a:t>
            </a:r>
            <a:r>
              <a:rPr lang="en-US" dirty="0"/>
              <a:t>among the remaining </a:t>
            </a:r>
            <a:r>
              <a:rPr lang="en-US" dirty="0" smtClean="0"/>
              <a:t>2k+1 persons</a:t>
            </a:r>
            <a:r>
              <a:rPr lang="en-US" dirty="0"/>
              <a:t>, at </a:t>
            </a:r>
            <a:r>
              <a:rPr lang="en-US" dirty="0" smtClean="0"/>
              <a:t>most 2k are hit, so there must be a survivor </a:t>
            </a:r>
            <a:r>
              <a:rPr lang="en-US" dirty="0"/>
              <a:t>because there is not enough pies to hit </a:t>
            </a:r>
            <a:r>
              <a:rPr lang="en-US" dirty="0" smtClean="0"/>
              <a:t>everybody. </a:t>
            </a:r>
            <a:r>
              <a:rPr lang="en-US" dirty="0"/>
              <a:t>This completes the proof.</a:t>
            </a:r>
          </a:p>
        </p:txBody>
      </p:sp>
    </p:spTree>
    <p:extLst>
      <p:ext uri="{BB962C8B-B14F-4D97-AF65-F5344CB8AC3E}">
        <p14:creationId xmlns:p14="http://schemas.microsoft.com/office/powerpoint/2010/main" val="237470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thread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Recap: Modular addition and multiplication</a:t>
            </a:r>
          </a:p>
          <a:p>
            <a:r>
              <a:rPr lang="en-US" dirty="0" smtClean="0"/>
              <a:t>Euclid's Algorithm</a:t>
            </a:r>
          </a:p>
          <a:p>
            <a:r>
              <a:rPr lang="en-US" dirty="0" smtClean="0"/>
              <a:t>Heading toward </a:t>
            </a:r>
            <a:r>
              <a:rPr lang="en-US" dirty="0" err="1" smtClean="0"/>
              <a:t>Primality</a:t>
            </a:r>
            <a:r>
              <a:rPr lang="en-US" dirty="0" smtClean="0"/>
              <a:t>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74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10600" cy="914400"/>
          </a:xfrm>
        </p:spPr>
        <p:txBody>
          <a:bodyPr/>
          <a:lstStyle/>
          <a:p>
            <a:r>
              <a:rPr lang="en-US" dirty="0" smtClean="0"/>
              <a:t>Modular Addition and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5029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To </a:t>
            </a:r>
            <a:r>
              <a:rPr lang="en-US" b="1" dirty="0" smtClean="0"/>
              <a:t>add</a:t>
            </a:r>
            <a:r>
              <a:rPr lang="en-US" dirty="0" smtClean="0"/>
              <a:t> two integers x and y modulo N (where k = </a:t>
            </a:r>
            <a:r>
              <a:rPr lang="en-US" dirty="0" smtClean="0">
                <a:sym typeface="Symbol"/>
              </a:rPr>
              <a:t>log N</a:t>
            </a:r>
            <a:r>
              <a:rPr lang="en-US" dirty="0" smtClean="0">
                <a:latin typeface="Symath"/>
                <a:cs typeface="Symath"/>
                <a:sym typeface="Symbol"/>
              </a:rPr>
              <a:t>)</a:t>
            </a:r>
            <a:r>
              <a:rPr lang="en-US" dirty="0" smtClean="0"/>
              <a:t>, begin by doing regular addition.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x and y are in the range </a:t>
            </a:r>
            <a:r>
              <a:rPr lang="en-US" sz="2600" b="1" dirty="0" smtClean="0">
                <a:solidFill>
                  <a:schemeClr val="tx2"/>
                </a:solidFill>
              </a:rPr>
              <a:t>0 to N-1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so x + y is in range  </a:t>
            </a:r>
            <a:r>
              <a:rPr lang="en-US" b="1" dirty="0" smtClean="0">
                <a:solidFill>
                  <a:schemeClr val="tx2"/>
                </a:solidFill>
              </a:rPr>
              <a:t>0 to 2N-2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If the sum is greater than N-1, subtract N, else return x + y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Run time is </a:t>
            </a:r>
            <a:r>
              <a:rPr lang="az-Cyrl-AZ" dirty="0" smtClean="0"/>
              <a:t>Ѳ </a:t>
            </a:r>
            <a:r>
              <a:rPr lang="en-US" dirty="0" smtClean="0"/>
              <a:t>( </a:t>
            </a:r>
            <a:r>
              <a:rPr lang="en-US" sz="3300" b="1" dirty="0" smtClean="0">
                <a:solidFill>
                  <a:schemeClr val="tx2"/>
                </a:solidFill>
              </a:rPr>
              <a:t>k</a:t>
            </a:r>
            <a:r>
              <a:rPr lang="en-US" dirty="0" smtClean="0"/>
              <a:t> 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To </a:t>
            </a:r>
            <a:r>
              <a:rPr lang="en-US" b="1" dirty="0" smtClean="0"/>
              <a:t>multiply</a:t>
            </a:r>
            <a:r>
              <a:rPr lang="en-US" dirty="0" smtClean="0"/>
              <a:t> x and y, begin with regular multiplication, which is quadratic in k.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The result is in range </a:t>
            </a:r>
            <a:r>
              <a:rPr lang="en-US" b="1" dirty="0">
                <a:solidFill>
                  <a:schemeClr val="tx2"/>
                </a:solidFill>
              </a:rPr>
              <a:t>0 to (</a:t>
            </a:r>
            <a:r>
              <a:rPr lang="en-US" b="1" dirty="0" smtClean="0">
                <a:solidFill>
                  <a:schemeClr val="tx2"/>
                </a:solidFill>
              </a:rPr>
              <a:t>N-1)</a:t>
            </a:r>
            <a:r>
              <a:rPr lang="en-US" b="1" baseline="30000" dirty="0" smtClean="0">
                <a:solidFill>
                  <a:schemeClr val="tx2"/>
                </a:solidFill>
              </a:rPr>
              <a:t>2</a:t>
            </a:r>
            <a:r>
              <a:rPr lang="en-US" b="1" dirty="0" smtClean="0">
                <a:solidFill>
                  <a:schemeClr val="tx2"/>
                </a:solidFill>
              </a:rPr>
              <a:t>   </a:t>
            </a:r>
            <a:r>
              <a:rPr lang="en-US" dirty="0" smtClean="0"/>
              <a:t>so has at most </a:t>
            </a:r>
            <a:r>
              <a:rPr lang="en-US" b="1" dirty="0" smtClean="0">
                <a:solidFill>
                  <a:schemeClr val="tx2"/>
                </a:solidFill>
              </a:rPr>
              <a:t>2k</a:t>
            </a:r>
            <a:r>
              <a:rPr lang="en-US" dirty="0" smtClean="0"/>
              <a:t> bits.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Then compute the remainder when </a:t>
            </a:r>
            <a:r>
              <a:rPr lang="en-US" dirty="0" err="1" smtClean="0"/>
              <a:t>xy</a:t>
            </a:r>
            <a:r>
              <a:rPr lang="en-US" dirty="0" smtClean="0"/>
              <a:t> dividing by N, quadratic time in k.  So entire operation is </a:t>
            </a:r>
            <a:r>
              <a:rPr lang="az-Cyrl-AZ" dirty="0" smtClean="0"/>
              <a:t>Ѳ</a:t>
            </a:r>
            <a:r>
              <a:rPr lang="en-US" dirty="0" smtClean="0"/>
              <a:t>( </a:t>
            </a:r>
            <a:r>
              <a:rPr lang="en-US" sz="3300" b="1" dirty="0" smtClean="0">
                <a:solidFill>
                  <a:schemeClr val="tx2"/>
                </a:solidFill>
              </a:rPr>
              <a:t>k</a:t>
            </a:r>
            <a:r>
              <a:rPr lang="en-US" sz="3300" b="1" baseline="30000" dirty="0" smtClean="0">
                <a:solidFill>
                  <a:schemeClr val="tx2"/>
                </a:solidFill>
              </a:rPr>
              <a:t>2</a:t>
            </a:r>
            <a:r>
              <a:rPr lang="en-US" dirty="0" smtClean="0"/>
              <a:t>)</a:t>
            </a:r>
          </a:p>
          <a:p>
            <a:pPr lvl="1"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723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Exponentiation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some cryptosystems, we need to compute </a:t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x</a:t>
            </a:r>
            <a:r>
              <a:rPr lang="en-US" b="1" baseline="30000" dirty="0" smtClean="0">
                <a:solidFill>
                  <a:srgbClr val="FF0000"/>
                </a:solidFill>
              </a:rPr>
              <a:t>y</a:t>
            </a:r>
            <a:r>
              <a:rPr lang="en-US" b="1" dirty="0" smtClean="0">
                <a:solidFill>
                  <a:srgbClr val="FF0000"/>
                </a:solidFill>
              </a:rPr>
              <a:t> modulo N</a:t>
            </a:r>
            <a:r>
              <a:rPr lang="en-US" dirty="0" smtClean="0"/>
              <a:t>, where all three numbers are several hundred bits long.  Can it be done quickly?</a:t>
            </a:r>
          </a:p>
          <a:p>
            <a:r>
              <a:rPr lang="en-US" dirty="0" smtClean="0"/>
              <a:t>Can we simply take x</a:t>
            </a:r>
            <a:r>
              <a:rPr lang="en-US" baseline="30000" dirty="0" smtClean="0"/>
              <a:t>y</a:t>
            </a:r>
            <a:r>
              <a:rPr lang="en-US" dirty="0" smtClean="0"/>
              <a:t> and then figure out the remainder modulo N?</a:t>
            </a:r>
          </a:p>
          <a:p>
            <a:r>
              <a:rPr lang="en-US" dirty="0" smtClean="0"/>
              <a:t>Suppose x and y are only 20 bits long.</a:t>
            </a:r>
          </a:p>
          <a:p>
            <a:pPr lvl="1"/>
            <a:r>
              <a:rPr lang="en-US" dirty="0" smtClean="0"/>
              <a:t>x</a:t>
            </a:r>
            <a:r>
              <a:rPr lang="en-US" baseline="30000" dirty="0" smtClean="0"/>
              <a:t>y</a:t>
            </a:r>
            <a:r>
              <a:rPr lang="en-US" dirty="0" smtClean="0"/>
              <a:t> is at least (2</a:t>
            </a:r>
            <a:r>
              <a:rPr lang="en-US" baseline="18000" dirty="0" smtClean="0"/>
              <a:t>19</a:t>
            </a:r>
            <a:r>
              <a:rPr lang="en-US" dirty="0" smtClean="0"/>
              <a:t>)</a:t>
            </a:r>
            <a:r>
              <a:rPr lang="en-US" baseline="26000" dirty="0" smtClean="0"/>
              <a:t>(2</a:t>
            </a:r>
            <a:r>
              <a:rPr lang="en-US" baseline="44000" dirty="0" smtClean="0"/>
              <a:t>19</a:t>
            </a:r>
            <a:r>
              <a:rPr lang="en-US" baseline="26000" dirty="0" smtClean="0"/>
              <a:t>)</a:t>
            </a:r>
            <a:r>
              <a:rPr lang="en-US" dirty="0" smtClean="0"/>
              <a:t>, which is about 10 million bits long.  </a:t>
            </a:r>
          </a:p>
          <a:p>
            <a:pPr lvl="1"/>
            <a:r>
              <a:rPr lang="en-US" dirty="0" smtClean="0"/>
              <a:t>Imagine how big it will be if y is a 500-bit number!</a:t>
            </a:r>
          </a:p>
          <a:p>
            <a:r>
              <a:rPr lang="en-US" dirty="0" smtClean="0"/>
              <a:t>To save space, we could repeatedly multiply by x, taking the remainder modulo N each time.  </a:t>
            </a:r>
          </a:p>
          <a:p>
            <a:pPr lvl="2"/>
            <a:r>
              <a:rPr lang="en-US" dirty="0" smtClean="0"/>
              <a:t>If y is 500 bits, then there would be 2</a:t>
            </a:r>
            <a:r>
              <a:rPr lang="en-US" baseline="30000" dirty="0" smtClean="0"/>
              <a:t>500</a:t>
            </a:r>
            <a:r>
              <a:rPr lang="en-US" dirty="0" smtClean="0"/>
              <a:t> bit multiplications.</a:t>
            </a:r>
          </a:p>
          <a:p>
            <a:pPr lvl="2"/>
            <a:r>
              <a:rPr lang="en-US" dirty="0" smtClean="0"/>
              <a:t>This algorithm is exponential in the length of y.  </a:t>
            </a:r>
          </a:p>
          <a:p>
            <a:pPr lvl="2"/>
            <a:r>
              <a:rPr lang="en-US" dirty="0" smtClean="0"/>
              <a:t>Ouch!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942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Exponentiation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438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Let k be the maximum number of bits in x, y, or N</a:t>
            </a:r>
          </a:p>
          <a:p>
            <a:r>
              <a:rPr lang="en-US" dirty="0" smtClean="0"/>
              <a:t>The algorithm requires at most ___ recursive calls</a:t>
            </a:r>
          </a:p>
          <a:p>
            <a:r>
              <a:rPr lang="en-US" dirty="0" smtClean="0"/>
              <a:t>Each call is  </a:t>
            </a:r>
            <a:r>
              <a:rPr lang="az-Cyrl-AZ" dirty="0" smtClean="0"/>
              <a:t>Ѳ</a:t>
            </a:r>
            <a:r>
              <a:rPr lang="en-US" dirty="0" smtClean="0"/>
              <a:t>(    ) </a:t>
            </a:r>
          </a:p>
          <a:p>
            <a:r>
              <a:rPr lang="en-US" dirty="0" smtClean="0"/>
              <a:t>So the overall algorithm is </a:t>
            </a:r>
            <a:r>
              <a:rPr lang="az-Cyrl-AZ" dirty="0" smtClean="0"/>
              <a:t>Ѳ</a:t>
            </a:r>
            <a:r>
              <a:rPr lang="en-US" dirty="0" smtClean="0"/>
              <a:t>(    )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1996" y="914400"/>
            <a:ext cx="4756404" cy="2664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39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13605</TotalTime>
  <Words>1201</Words>
  <Application>Microsoft Office PowerPoint</Application>
  <PresentationFormat>On-screen Show (4:3)</PresentationFormat>
  <Paragraphs>153</Paragraphs>
  <Slides>19</Slides>
  <Notes>18</Notes>
  <HiddenSlides>2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Arial Black</vt:lpstr>
      <vt:lpstr>Calibri</vt:lpstr>
      <vt:lpstr>Consolas</vt:lpstr>
      <vt:lpstr>Symath</vt:lpstr>
      <vt:lpstr>Symbol</vt:lpstr>
      <vt:lpstr>Wingdings</vt:lpstr>
      <vt:lpstr>Default Design</vt:lpstr>
      <vt:lpstr>PowerPoint Presentation</vt:lpstr>
      <vt:lpstr>MA/CSSE 473 Day 06</vt:lpstr>
      <vt:lpstr>Review Thread</vt:lpstr>
      <vt:lpstr>PowerPoint Presentation</vt:lpstr>
      <vt:lpstr>Odd Pie fight solution</vt:lpstr>
      <vt:lpstr>Arithmetic thread</vt:lpstr>
      <vt:lpstr>Modular Addition and Multiplication</vt:lpstr>
      <vt:lpstr>Modular Exponentiation</vt:lpstr>
      <vt:lpstr>Modular Exponentiation Algorithm</vt:lpstr>
      <vt:lpstr>Modular Exponentiation Algorithm</vt:lpstr>
      <vt:lpstr>Euclid's Algorithm: the problem</vt:lpstr>
      <vt:lpstr>Euclid's Algorithm: the basis</vt:lpstr>
      <vt:lpstr>Euclid's Algorithm: the algorithm</vt:lpstr>
      <vt:lpstr>Euclid's Algorithm: the analysis</vt:lpstr>
      <vt:lpstr>Euclid's Algorithm: practical use</vt:lpstr>
      <vt:lpstr>gcd and linear combinations</vt:lpstr>
      <vt:lpstr>Forward-backward Example:  gcd (33, 14)</vt:lpstr>
      <vt:lpstr>Extended Euclid Algorithm</vt:lpstr>
      <vt:lpstr>Another example (same basic computation, different order):  gcd (97, 20)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Claude Anderson</cp:lastModifiedBy>
  <cp:revision>522</cp:revision>
  <cp:lastPrinted>2016-12-06T13:37:44Z</cp:lastPrinted>
  <dcterms:modified xsi:type="dcterms:W3CDTF">2016-12-07T18:48:00Z</dcterms:modified>
</cp:coreProperties>
</file>