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6" r:id="rId3"/>
    <p:sldId id="354" r:id="rId4"/>
    <p:sldId id="361" r:id="rId5"/>
    <p:sldId id="362" r:id="rId6"/>
    <p:sldId id="355" r:id="rId7"/>
    <p:sldId id="356" r:id="rId8"/>
    <p:sldId id="357" r:id="rId9"/>
    <p:sldId id="358" r:id="rId10"/>
    <p:sldId id="359" r:id="rId11"/>
    <p:sldId id="364" r:id="rId12"/>
    <p:sldId id="360" r:id="rId13"/>
    <p:sldId id="345" r:id="rId14"/>
    <p:sldId id="327" r:id="rId15"/>
    <p:sldId id="330" r:id="rId16"/>
    <p:sldId id="363" r:id="rId17"/>
    <p:sldId id="346" r:id="rId18"/>
    <p:sldId id="347" r:id="rId19"/>
    <p:sldId id="348" r:id="rId20"/>
    <p:sldId id="365" r:id="rId21"/>
    <p:sldId id="366" r:id="rId22"/>
    <p:sldId id="367" r:id="rId23"/>
    <p:sldId id="352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939" autoAdjust="0"/>
    <p:restoredTop sz="74965" autoAdjust="0"/>
  </p:normalViewPr>
  <p:slideViewPr>
    <p:cSldViewPr snapToObjects="1">
      <p:cViewPr varScale="1">
        <p:scale>
          <a:sx n="53" d="100"/>
          <a:sy n="53" d="100"/>
        </p:scale>
        <p:origin x="222" y="7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86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9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9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73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2589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219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792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423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6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divide(19, 4):</a:t>
            </a:r>
          </a:p>
          <a:p>
            <a:r>
              <a:rPr lang="pt-BR" dirty="0" smtClean="0"/>
              <a:t>   q, r = divide(9, 4)</a:t>
            </a:r>
          </a:p>
          <a:p>
            <a:r>
              <a:rPr lang="pt-BR" dirty="0" smtClean="0"/>
              <a:t>        q, r = divide (4, 4)</a:t>
            </a:r>
          </a:p>
          <a:p>
            <a:r>
              <a:rPr lang="pt-BR" dirty="0" smtClean="0"/>
              <a:t>           q, r = divide(2, 4)</a:t>
            </a:r>
          </a:p>
          <a:p>
            <a:r>
              <a:rPr lang="pt-BR" dirty="0" smtClean="0"/>
              <a:t>                 q, r = divide(1, 4)</a:t>
            </a:r>
          </a:p>
          <a:p>
            <a:r>
              <a:rPr lang="pt-BR" dirty="0" smtClean="0"/>
              <a:t>                    q, r = divide(0, 4) = 0, 0</a:t>
            </a:r>
          </a:p>
          <a:p>
            <a:r>
              <a:rPr lang="pt-BR" dirty="0" smtClean="0"/>
              <a:t>                    x is odd, so</a:t>
            </a:r>
          </a:p>
          <a:p>
            <a:r>
              <a:rPr lang="pt-BR" dirty="0" smtClean="0"/>
              <a:t>                    r = 1</a:t>
            </a:r>
          </a:p>
          <a:p>
            <a:r>
              <a:rPr lang="pt-BR" dirty="0" smtClean="0"/>
              <a:t>                    return 0, 1</a:t>
            </a:r>
          </a:p>
          <a:p>
            <a:r>
              <a:rPr lang="pt-BR" dirty="0" smtClean="0"/>
              <a:t>                 q, r, = 0, 2</a:t>
            </a:r>
          </a:p>
          <a:p>
            <a:r>
              <a:rPr lang="pt-BR" dirty="0" smtClean="0"/>
              <a:t>                 return 0, 2</a:t>
            </a:r>
          </a:p>
          <a:p>
            <a:r>
              <a:rPr lang="pt-BR" dirty="0" smtClean="0"/>
              <a:t>           q, r = 0, 4</a:t>
            </a:r>
          </a:p>
          <a:p>
            <a:r>
              <a:rPr lang="pt-BR" dirty="0" smtClean="0"/>
              <a:t>           q, r = 1,  0</a:t>
            </a:r>
          </a:p>
          <a:p>
            <a:r>
              <a:rPr lang="pt-BR" dirty="0" smtClean="0"/>
              <a:t>           return 1, 0</a:t>
            </a:r>
          </a:p>
          <a:p>
            <a:r>
              <a:rPr lang="pt-BR" dirty="0" smtClean="0"/>
              <a:t>        q, r, = 2, 0</a:t>
            </a:r>
          </a:p>
          <a:p>
            <a:r>
              <a:rPr lang="pt-BR" dirty="0" smtClean="0"/>
              <a:t>        x is odd, so</a:t>
            </a:r>
          </a:p>
          <a:p>
            <a:r>
              <a:rPr lang="pt-BR" dirty="0" smtClean="0"/>
              <a:t>        q, r = 2, 1</a:t>
            </a:r>
          </a:p>
          <a:p>
            <a:r>
              <a:rPr lang="pt-BR" dirty="0" smtClean="0"/>
              <a:t>        return 2, 1</a:t>
            </a:r>
          </a:p>
          <a:p>
            <a:r>
              <a:rPr lang="pt-BR" dirty="0" smtClean="0"/>
              <a:t>   q, r = 4, 2</a:t>
            </a:r>
          </a:p>
          <a:p>
            <a:r>
              <a:rPr lang="pt-BR" dirty="0" smtClean="0"/>
              <a:t>   x is odd, so </a:t>
            </a:r>
          </a:p>
          <a:p>
            <a:r>
              <a:rPr lang="pt-BR" dirty="0" smtClean="0"/>
              <a:t>   q, r, = 4, 3</a:t>
            </a:r>
          </a:p>
          <a:p>
            <a:r>
              <a:rPr lang="pt-BR" dirty="0" smtClean="0"/>
              <a:t>   return 4, 3</a:t>
            </a:r>
          </a:p>
          <a:p>
            <a:endParaRPr lang="pt-BR" dirty="0" smtClean="0"/>
          </a:p>
          <a:p>
            <a:r>
              <a:rPr lang="pt-BR" dirty="0" smtClean="0"/>
              <a:t>Analysis: If</a:t>
            </a:r>
            <a:r>
              <a:rPr lang="pt-BR" baseline="0" dirty="0" smtClean="0"/>
              <a:t> k is max number of bits in x, y, each recursive call is O(k), and at most k calls, so altogether O( k^2).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076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083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030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 to N – 1, 0 to 2(N-1),  Theta(k).</a:t>
            </a:r>
          </a:p>
          <a:p>
            <a:endParaRPr lang="en-US" dirty="0" smtClean="0"/>
          </a:p>
          <a:p>
            <a:r>
              <a:rPr lang="en-US" dirty="0" smtClean="0"/>
              <a:t>0 to</a:t>
            </a:r>
            <a:r>
              <a:rPr lang="en-US" baseline="0" dirty="0" smtClean="0"/>
              <a:t> (N-1)</a:t>
            </a:r>
            <a:r>
              <a:rPr lang="en-US" baseline="30000" dirty="0" smtClean="0"/>
              <a:t>2</a:t>
            </a:r>
            <a:r>
              <a:rPr lang="en-US" baseline="0" dirty="0" smtClean="0"/>
              <a:t>  , 2k   Theta(k</a:t>
            </a:r>
            <a:r>
              <a:rPr lang="en-US" baseline="30000" dirty="0" smtClean="0"/>
              <a:t>2</a:t>
            </a:r>
            <a:r>
              <a:rPr lang="en-US" baseline="0" dirty="0" smtClean="0"/>
              <a:t>)</a:t>
            </a:r>
          </a:p>
          <a:p>
            <a:endParaRPr lang="en-US" baseline="0" dirty="0" smtClean="0"/>
          </a:p>
          <a:p>
            <a:r>
              <a:rPr lang="en-US" baseline="0" dirty="0" smtClean="0"/>
              <a:t>More details on next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995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826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</a:t>
            </a:r>
            <a:r>
              <a:rPr lang="en-US" baseline="0" dirty="0" smtClean="0"/>
              <a:t> </a:t>
            </a:r>
            <a:r>
              <a:rPr lang="en-US" dirty="0" smtClean="0"/>
              <a:t>do better, we can use an algorithm like our previous recursive exponentiation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845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707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Answers:  k,  k</a:t>
            </a:r>
            <a:r>
              <a:rPr lang="en-US" baseline="30000" dirty="0" smtClean="0"/>
              <a:t>2</a:t>
            </a:r>
            <a:r>
              <a:rPr lang="en-US" dirty="0" smtClean="0"/>
              <a:t>, k</a:t>
            </a:r>
            <a:r>
              <a:rPr lang="en-US" baseline="30000" dirty="0" smtClean="0"/>
              <a:t>3</a:t>
            </a:r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280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96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2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4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time, ask students how we can do this without induction:</a:t>
            </a:r>
          </a:p>
          <a:p>
            <a:endParaRPr lang="en-US" dirty="0" smtClean="0"/>
          </a:p>
          <a:p>
            <a:r>
              <a:rPr lang="en-US" dirty="0" smtClean="0"/>
              <a:t>N</a:t>
            </a:r>
            <a:r>
              <a:rPr lang="en-US" baseline="0" dirty="0" smtClean="0"/>
              <a:t> nodes contain 2N pointers.  N-1 of them point to other nodes, so N+1 must point </a:t>
            </a:r>
            <a:r>
              <a:rPr lang="en-US" baseline="0" smtClean="0"/>
              <a:t>to nothing.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50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765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727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110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05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1956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 smtClean="0"/>
              <a:t>Factors and Primes</a:t>
            </a:r>
          </a:p>
          <a:p>
            <a:r>
              <a:rPr lang="en-US" sz="2400" b="1" dirty="0" smtClean="0"/>
              <a:t>Recursive division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 Topics I Won't Cover*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 5 - Review</a:t>
            </a:r>
          </a:p>
          <a:p>
            <a:pPr lvl="1"/>
            <a:r>
              <a:rPr lang="en-US" dirty="0" smtClean="0"/>
              <a:t>Insertion Sort and its analysis</a:t>
            </a:r>
          </a:p>
          <a:p>
            <a:pPr lvl="1"/>
            <a:r>
              <a:rPr lang="en-US" dirty="0" smtClean="0"/>
              <a:t>Search, insert, delete in Binary Search </a:t>
            </a:r>
            <a:r>
              <a:rPr lang="en-US" dirty="0" err="1" smtClean="0"/>
              <a:t>treeTree</a:t>
            </a:r>
            <a:endParaRPr lang="en-US" dirty="0" smtClean="0"/>
          </a:p>
          <a:p>
            <a:pPr lvl="1"/>
            <a:r>
              <a:rPr lang="en-US" dirty="0" smtClean="0"/>
              <a:t>AVL tree insertion and rebalance</a:t>
            </a:r>
          </a:p>
          <a:p>
            <a:pPr lvl="2"/>
            <a:r>
              <a:rPr lang="en-US" dirty="0" smtClean="0"/>
              <a:t>We </a:t>
            </a:r>
            <a:r>
              <a:rPr lang="en-US" i="1" dirty="0" smtClean="0"/>
              <a:t>will</a:t>
            </a:r>
            <a:r>
              <a:rPr lang="en-US" dirty="0" smtClean="0"/>
              <a:t> review the analysis of AVL trees.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*Unless you ask me to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03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Interlude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84" y="1295400"/>
            <a:ext cx="8757632" cy="3108960"/>
          </a:xfrm>
        </p:spPr>
      </p:pic>
    </p:spTree>
    <p:extLst>
      <p:ext uri="{BB962C8B-B14F-4D97-AF65-F5344CB8AC3E}">
        <p14:creationId xmlns:p14="http://schemas.microsoft.com/office/powerpoint/2010/main" val="26141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thread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2133601"/>
            <a:ext cx="7772400" cy="2273300"/>
          </a:xfrm>
        </p:spPr>
        <p:txBody>
          <a:bodyPr>
            <a:normAutofit/>
          </a:bodyPr>
          <a:lstStyle/>
          <a:p>
            <a:r>
              <a:rPr lang="en-US" sz="2400" dirty="0"/>
              <a:t>Heading toward Primality Testing</a:t>
            </a:r>
          </a:p>
          <a:p>
            <a:r>
              <a:rPr lang="en-US" sz="2400" dirty="0" smtClean="0"/>
              <a:t>Integer Division</a:t>
            </a:r>
          </a:p>
          <a:p>
            <a:r>
              <a:rPr lang="en-US" sz="2400" dirty="0" smtClean="0"/>
              <a:t>Modular arithmetic</a:t>
            </a:r>
          </a:p>
          <a:p>
            <a:r>
              <a:rPr lang="en-US" sz="2400" dirty="0" smtClean="0"/>
              <a:t>Euclid's Algorithm</a:t>
            </a:r>
          </a:p>
        </p:txBody>
      </p:sp>
    </p:spTree>
    <p:extLst>
      <p:ext uri="{BB962C8B-B14F-4D97-AF65-F5344CB8AC3E}">
        <p14:creationId xmlns:p14="http://schemas.microsoft.com/office/powerpoint/2010/main" val="291995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FACTORING and PRIMALITY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Two important problems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FACTORING:</a:t>
            </a:r>
            <a:r>
              <a:rPr lang="en-US" dirty="0" smtClean="0"/>
              <a:t> Given a number N, express it as a product of its prime factors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PRIMALITY:</a:t>
            </a:r>
            <a:r>
              <a:rPr lang="en-US" dirty="0" smtClean="0"/>
              <a:t> Given a number N, determine whether it is prime</a:t>
            </a:r>
          </a:p>
          <a:p>
            <a:r>
              <a:rPr lang="en-US" b="1" dirty="0" smtClean="0"/>
              <a:t>Where we will go with this eventually</a:t>
            </a:r>
          </a:p>
          <a:p>
            <a:pPr lvl="1"/>
            <a:r>
              <a:rPr lang="en-US" dirty="0" smtClean="0"/>
              <a:t>Factoring is hard</a:t>
            </a:r>
          </a:p>
          <a:p>
            <a:pPr lvl="2"/>
            <a:r>
              <a:rPr lang="en-US" dirty="0" smtClean="0"/>
              <a:t>The best algorithms known so far require time that is exponential in the number of bits of N</a:t>
            </a:r>
          </a:p>
          <a:p>
            <a:pPr lvl="1"/>
            <a:r>
              <a:rPr lang="en-US" dirty="0" smtClean="0"/>
              <a:t>Primality testing is comparatively easy</a:t>
            </a:r>
          </a:p>
          <a:p>
            <a:pPr lvl="1"/>
            <a:r>
              <a:rPr lang="en-US" dirty="0" smtClean="0"/>
              <a:t>A strange disparity for these closely-related problems</a:t>
            </a:r>
          </a:p>
          <a:p>
            <a:pPr lvl="1"/>
            <a:r>
              <a:rPr lang="en-US" dirty="0" smtClean="0"/>
              <a:t>Exploited by cryptographic systems</a:t>
            </a:r>
          </a:p>
          <a:p>
            <a:r>
              <a:rPr lang="en-US" b="1" dirty="0"/>
              <a:t>More on these problems later</a:t>
            </a:r>
          </a:p>
          <a:p>
            <a:pPr lvl="1"/>
            <a:r>
              <a:rPr lang="en-US" dirty="0" smtClean="0"/>
              <a:t>First, some more math and computational background…</a:t>
            </a:r>
          </a:p>
        </p:txBody>
      </p:sp>
    </p:spTree>
    <p:extLst>
      <p:ext uri="{BB962C8B-B14F-4D97-AF65-F5344CB8AC3E}">
        <p14:creationId xmlns:p14="http://schemas.microsoft.com/office/powerpoint/2010/main" val="131566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r>
              <a:rPr lang="en-US" smtClean="0"/>
              <a:t>: Arithmetic </a:t>
            </a:r>
            <a:r>
              <a:rPr lang="en-US" dirty="0" smtClean="0"/>
              <a:t>Run-times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operations on two k-bit numbers:</a:t>
            </a:r>
          </a:p>
          <a:p>
            <a:r>
              <a:rPr lang="en-US" dirty="0" smtClean="0"/>
              <a:t>Addition:  </a:t>
            </a:r>
            <a:r>
              <a:rPr lang="az-Cyrl-AZ" dirty="0" smtClean="0"/>
              <a:t>Ѳ</a:t>
            </a:r>
            <a:r>
              <a:rPr lang="en-US" dirty="0" smtClean="0"/>
              <a:t>(k)</a:t>
            </a:r>
          </a:p>
          <a:p>
            <a:r>
              <a:rPr lang="en-US" dirty="0" smtClean="0"/>
              <a:t>Multiplication:</a:t>
            </a:r>
          </a:p>
          <a:p>
            <a:pPr lvl="1"/>
            <a:r>
              <a:rPr lang="en-US" dirty="0" smtClean="0"/>
              <a:t>Standard algorithm: </a:t>
            </a:r>
            <a:r>
              <a:rPr lang="az-Cyrl-AZ" dirty="0" smtClean="0"/>
              <a:t>Ѳ(</a:t>
            </a:r>
            <a:r>
              <a:rPr lang="en-US" dirty="0" smtClean="0"/>
              <a:t>k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"Gauss-enhanced": </a:t>
            </a:r>
            <a:r>
              <a:rPr lang="az-Cyrl-AZ" dirty="0" smtClean="0"/>
              <a:t>Ѳ(</a:t>
            </a:r>
            <a:r>
              <a:rPr lang="en-US" dirty="0" smtClean="0"/>
              <a:t>k</a:t>
            </a:r>
            <a:r>
              <a:rPr lang="en-US" baseline="30000" dirty="0" smtClean="0"/>
              <a:t>1.59</a:t>
            </a:r>
            <a:r>
              <a:rPr lang="en-US" dirty="0" smtClean="0"/>
              <a:t>), but with a lot of overhead.</a:t>
            </a:r>
          </a:p>
          <a:p>
            <a:r>
              <a:rPr lang="en-US" dirty="0" smtClean="0"/>
              <a:t>Division: We won't ponder it in detail, but see next slide: </a:t>
            </a:r>
            <a:r>
              <a:rPr lang="az-Cyrl-AZ" dirty="0" smtClean="0"/>
              <a:t>Ѳ(</a:t>
            </a:r>
            <a:r>
              <a:rPr lang="en-US" dirty="0" smtClean="0"/>
              <a:t>k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326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for Integer Division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724400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Let's work through divide(19, 4).</a:t>
            </a:r>
          </a:p>
          <a:p>
            <a:endParaRPr lang="en-US" sz="2800" dirty="0"/>
          </a:p>
          <a:p>
            <a:r>
              <a:rPr lang="en-US" sz="2800" dirty="0" smtClean="0"/>
              <a:t>Analysis?</a:t>
            </a:r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942974"/>
            <a:ext cx="8957323" cy="286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588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arithmetic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idea has many uses</a:t>
            </a:r>
          </a:p>
          <a:p>
            <a:r>
              <a:rPr lang="en-US" dirty="0" smtClean="0"/>
              <a:t>In this course we will use it for encryption and for primality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40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arithmetic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610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x modulo N </a:t>
            </a:r>
            <a:r>
              <a:rPr lang="en-US" dirty="0" smtClean="0"/>
              <a:t>(written as  x % N in many programming languages)</a:t>
            </a:r>
            <a:r>
              <a:rPr lang="en-US" b="1" dirty="0" smtClean="0"/>
              <a:t> </a:t>
            </a:r>
            <a:r>
              <a:rPr lang="en-US" dirty="0" smtClean="0"/>
              <a:t>is the remainder when x is divided by N.  I.e.,</a:t>
            </a:r>
          </a:p>
          <a:p>
            <a:pPr lvl="1"/>
            <a:r>
              <a:rPr lang="en-US" dirty="0" smtClean="0"/>
              <a:t>If x = </a:t>
            </a:r>
            <a:r>
              <a:rPr lang="en-US" dirty="0" err="1" smtClean="0"/>
              <a:t>qN</a:t>
            </a:r>
            <a:r>
              <a:rPr lang="en-US" dirty="0" smtClean="0"/>
              <a:t> + r, where 0 ≤ r &lt; N (</a:t>
            </a:r>
            <a:r>
              <a:rPr lang="en-US" sz="3100" b="1" dirty="0" smtClean="0">
                <a:solidFill>
                  <a:schemeClr val="tx2"/>
                </a:solidFill>
              </a:rPr>
              <a:t>q and r are unique!</a:t>
            </a:r>
            <a:r>
              <a:rPr lang="en-US" dirty="0" smtClean="0"/>
              <a:t>), </a:t>
            </a:r>
          </a:p>
          <a:p>
            <a:pPr lvl="1"/>
            <a:r>
              <a:rPr lang="en-US" dirty="0" smtClean="0"/>
              <a:t>then </a:t>
            </a:r>
            <a:r>
              <a:rPr lang="en-US" b="1" dirty="0" smtClean="0"/>
              <a:t>x modulo N </a:t>
            </a:r>
            <a:r>
              <a:rPr lang="en-US" dirty="0" smtClean="0"/>
              <a:t>is equal to r.</a:t>
            </a:r>
          </a:p>
          <a:p>
            <a:r>
              <a:rPr lang="en-US" dirty="0" smtClean="0"/>
              <a:t>x and y are </a:t>
            </a:r>
            <a:r>
              <a:rPr lang="en-US" b="1" dirty="0" smtClean="0"/>
              <a:t>congruent modulo N</a:t>
            </a:r>
            <a:r>
              <a:rPr lang="en-US" dirty="0" smtClean="0"/>
              <a:t>, which is written as  </a:t>
            </a:r>
            <a:r>
              <a:rPr lang="en-US" dirty="0" err="1" smtClean="0"/>
              <a:t>x</a:t>
            </a:r>
            <a:r>
              <a:rPr lang="en-US" dirty="0" err="1" smtClean="0">
                <a:sym typeface="Symbol"/>
              </a:rPr>
              <a:t></a:t>
            </a:r>
            <a:r>
              <a:rPr lang="en-US" dirty="0" err="1" smtClean="0"/>
              <a:t>y</a:t>
            </a:r>
            <a:r>
              <a:rPr lang="en-US" dirty="0" smtClean="0"/>
              <a:t> (mod N), if and only if  N divides (x-y).  </a:t>
            </a:r>
          </a:p>
          <a:p>
            <a:pPr lvl="1"/>
            <a:r>
              <a:rPr lang="en-US" dirty="0" smtClean="0"/>
              <a:t>i.e., there is an integer k such that x-y = </a:t>
            </a:r>
            <a:r>
              <a:rPr lang="en-US" dirty="0" err="1" smtClean="0"/>
              <a:t>kN.</a:t>
            </a:r>
            <a:endParaRPr lang="en-US" dirty="0" smtClean="0"/>
          </a:p>
          <a:p>
            <a:pPr lvl="1"/>
            <a:r>
              <a:rPr lang="en-US" dirty="0" smtClean="0"/>
              <a:t>In a context like this, </a:t>
            </a:r>
            <a:r>
              <a:rPr lang="en-US" b="1" dirty="0" smtClean="0"/>
              <a:t>a divides b </a:t>
            </a:r>
            <a:r>
              <a:rPr lang="en-US" dirty="0" smtClean="0"/>
              <a:t>means "divides with no remainder", i.e. "a is a factor of b."</a:t>
            </a:r>
          </a:p>
          <a:p>
            <a:r>
              <a:rPr lang="en-US" dirty="0" smtClean="0"/>
              <a:t>Example: 253</a:t>
            </a:r>
            <a:r>
              <a:rPr lang="en-US" dirty="0" smtClean="0">
                <a:sym typeface="Symbol"/>
              </a:rPr>
              <a:t>  </a:t>
            </a:r>
            <a:r>
              <a:rPr lang="en-US" dirty="0" smtClean="0"/>
              <a:t>13 (mod 60</a:t>
            </a:r>
            <a:r>
              <a:rPr lang="en-US" dirty="0"/>
              <a:t>),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253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 </a:t>
            </a:r>
            <a:r>
              <a:rPr lang="en-US" dirty="0" smtClean="0"/>
              <a:t>373 </a:t>
            </a:r>
            <a:r>
              <a:rPr lang="en-US" dirty="0"/>
              <a:t>(mod 60</a:t>
            </a:r>
            <a:r>
              <a:rPr lang="en-US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7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arithmetic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Substitution rule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   If x </a:t>
            </a:r>
            <a:r>
              <a:rPr lang="en-US" dirty="0" smtClean="0">
                <a:sym typeface="Symbol"/>
              </a:rPr>
              <a:t> x' (mod N) and y  y' (mod N),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then x + y  x' + y' (mod N), and xy  </a:t>
            </a:r>
            <a:r>
              <a:rPr lang="en-US" dirty="0" err="1" smtClean="0">
                <a:sym typeface="Symbol"/>
              </a:rPr>
              <a:t>x'y</a:t>
            </a:r>
            <a:r>
              <a:rPr lang="en-US" dirty="0" smtClean="0">
                <a:sym typeface="Symbol"/>
              </a:rPr>
              <a:t>' (mod N)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err="1" smtClean="0"/>
              <a:t>Associativity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   x + (y + z) </a:t>
            </a:r>
            <a:r>
              <a:rPr lang="en-US" dirty="0" smtClean="0">
                <a:sym typeface="Symbol"/>
              </a:rPr>
              <a:t> (x + y) + z (mod N)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err="1" smtClean="0"/>
              <a:t>Commutativity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   </a:t>
            </a:r>
            <a:r>
              <a:rPr lang="en-US" dirty="0" err="1" smtClean="0"/>
              <a:t>xy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err="1" smtClean="0">
                <a:sym typeface="Symbol"/>
              </a:rPr>
              <a:t>yx</a:t>
            </a:r>
            <a:r>
              <a:rPr lang="en-US" dirty="0" smtClean="0">
                <a:sym typeface="Symbol"/>
              </a:rPr>
              <a:t> (mod N)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err="1" smtClean="0"/>
              <a:t>Distributivity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   x(</a:t>
            </a:r>
            <a:r>
              <a:rPr lang="en-US" dirty="0" err="1" smtClean="0"/>
              <a:t>y+z</a:t>
            </a:r>
            <a:r>
              <a:rPr lang="en-US" dirty="0" smtClean="0"/>
              <a:t>) </a:t>
            </a:r>
            <a:r>
              <a:rPr lang="en-US" dirty="0" smtClean="0">
                <a:sym typeface="Symbol"/>
              </a:rPr>
              <a:t> xy +</a:t>
            </a:r>
            <a:r>
              <a:rPr lang="en-US" dirty="0" err="1" smtClean="0">
                <a:sym typeface="Symbol"/>
              </a:rPr>
              <a:t>yz</a:t>
            </a:r>
            <a:r>
              <a:rPr lang="en-US" dirty="0" smtClean="0">
                <a:sym typeface="Symbol"/>
              </a:rPr>
              <a:t> (mod 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51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10600" cy="914400"/>
          </a:xfrm>
        </p:spPr>
        <p:txBody>
          <a:bodyPr/>
          <a:lstStyle/>
          <a:p>
            <a:r>
              <a:rPr lang="en-US" dirty="0" smtClean="0"/>
              <a:t>Modular Addition and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257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To </a:t>
            </a:r>
            <a:r>
              <a:rPr lang="en-US" b="1" dirty="0" smtClean="0"/>
              <a:t>add</a:t>
            </a:r>
            <a:r>
              <a:rPr lang="en-US" dirty="0" smtClean="0"/>
              <a:t> two integers x and y modulo N (where k = </a:t>
            </a:r>
            <a:r>
              <a:rPr lang="en-US" dirty="0" smtClean="0">
                <a:sym typeface="Symbol"/>
              </a:rPr>
              <a:t>log N</a:t>
            </a:r>
            <a:r>
              <a:rPr lang="en-US" dirty="0" smtClean="0">
                <a:latin typeface="Symath"/>
                <a:cs typeface="Symath"/>
                <a:sym typeface="Symbol"/>
              </a:rPr>
              <a:t></a:t>
            </a:r>
            <a:r>
              <a:rPr lang="en-US" dirty="0" smtClean="0">
                <a:sym typeface="Symbol"/>
              </a:rPr>
              <a:t> ,</a:t>
            </a:r>
            <a:r>
              <a:rPr lang="en-US" dirty="0" smtClean="0"/>
              <a:t>the number of bits in N), begin with regular addition.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Assume that x and y are in the range_____, </a:t>
            </a:r>
            <a:br>
              <a:rPr lang="en-US" dirty="0" smtClean="0"/>
            </a:br>
            <a:r>
              <a:rPr lang="en-US" dirty="0" smtClean="0"/>
              <a:t>so x + y is in range  _______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If the sum is greater than N-1, subtract N.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Running time is </a:t>
            </a:r>
            <a:r>
              <a:rPr lang="az-Cyrl-AZ" dirty="0" smtClean="0"/>
              <a:t>Ѳ </a:t>
            </a:r>
            <a:r>
              <a:rPr lang="en-US" dirty="0" smtClean="0"/>
              <a:t>(   )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To </a:t>
            </a:r>
            <a:r>
              <a:rPr lang="en-US" b="1" dirty="0" smtClean="0"/>
              <a:t>multiply</a:t>
            </a:r>
            <a:r>
              <a:rPr lang="en-US" dirty="0" smtClean="0"/>
              <a:t> x and y modulo N, begin with regular multiplication, which is quadratic in k.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The result is in range ______   and has at most ____ bits.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Compute the remainder when dividing by N, quadratic time.  So entire operation is </a:t>
            </a:r>
            <a:r>
              <a:rPr lang="az-Cyrl-AZ" dirty="0" smtClean="0"/>
              <a:t>Ѳ</a:t>
            </a:r>
            <a:r>
              <a:rPr lang="en-US" dirty="0" smtClean="0"/>
              <a:t>(  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186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</a:t>
            </a:r>
            <a:r>
              <a:rPr lang="en-US" smtClean="0"/>
              <a:t>Day 05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724400"/>
          </a:xfrm>
        </p:spPr>
        <p:txBody>
          <a:bodyPr>
            <a:normAutofit/>
          </a:bodyPr>
          <a:lstStyle/>
          <a:p>
            <a:r>
              <a:rPr lang="en-US" b="1" dirty="0" smtClean="0"/>
              <a:t>Student Questions</a:t>
            </a:r>
          </a:p>
          <a:p>
            <a:r>
              <a:rPr lang="en-US" dirty="0" smtClean="0"/>
              <a:t>One more proof by strong induction</a:t>
            </a:r>
          </a:p>
          <a:p>
            <a:r>
              <a:rPr lang="en-US" dirty="0" smtClean="0"/>
              <a:t>List of review topics I don’t plan to cover in class</a:t>
            </a:r>
          </a:p>
          <a:p>
            <a:r>
              <a:rPr lang="en-US" dirty="0" smtClean="0"/>
              <a:t>Continue Arithmetic Algorithms</a:t>
            </a:r>
          </a:p>
          <a:p>
            <a:pPr lvl="1"/>
            <a:r>
              <a:rPr lang="en-US" dirty="0" smtClean="0"/>
              <a:t>Toward Integer Primality Testing and Factoring</a:t>
            </a:r>
          </a:p>
          <a:p>
            <a:pPr lvl="1"/>
            <a:r>
              <a:rPr lang="en-US" dirty="0" smtClean="0"/>
              <a:t>Efficient Integer Division Algorithm</a:t>
            </a:r>
          </a:p>
          <a:p>
            <a:pPr lvl="1"/>
            <a:r>
              <a:rPr lang="en-US" dirty="0" smtClean="0"/>
              <a:t>Modular Arithmetic intro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10600" cy="914400"/>
          </a:xfrm>
        </p:spPr>
        <p:txBody>
          <a:bodyPr/>
          <a:lstStyle/>
          <a:p>
            <a:r>
              <a:rPr lang="en-US" dirty="0" smtClean="0"/>
              <a:t>Modular Addition and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029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To </a:t>
            </a:r>
            <a:r>
              <a:rPr lang="en-US" b="1" dirty="0" smtClean="0"/>
              <a:t>add</a:t>
            </a:r>
            <a:r>
              <a:rPr lang="en-US" dirty="0" smtClean="0"/>
              <a:t> two integers x and y modulo N (where k = </a:t>
            </a:r>
            <a:r>
              <a:rPr lang="en-US" dirty="0" smtClean="0">
                <a:sym typeface="Symbol"/>
              </a:rPr>
              <a:t>log N</a:t>
            </a:r>
            <a:r>
              <a:rPr lang="en-US" dirty="0" smtClean="0">
                <a:latin typeface="Symath"/>
                <a:cs typeface="Symath"/>
                <a:sym typeface="Symbol"/>
              </a:rPr>
              <a:t>)</a:t>
            </a:r>
            <a:r>
              <a:rPr lang="en-US" dirty="0" smtClean="0"/>
              <a:t>, </a:t>
            </a:r>
            <a:r>
              <a:rPr lang="en-US" dirty="0" smtClean="0"/>
              <a:t>begin </a:t>
            </a:r>
            <a:r>
              <a:rPr lang="en-US" dirty="0" smtClean="0"/>
              <a:t>by doing regular </a:t>
            </a:r>
            <a:r>
              <a:rPr lang="en-US" dirty="0" smtClean="0"/>
              <a:t>addition</a:t>
            </a:r>
            <a:r>
              <a:rPr lang="en-US" dirty="0" smtClean="0"/>
              <a:t>.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x and y are in the range </a:t>
            </a:r>
            <a:r>
              <a:rPr lang="en-US" sz="2600" b="1" dirty="0" smtClean="0">
                <a:solidFill>
                  <a:schemeClr val="tx2"/>
                </a:solidFill>
              </a:rPr>
              <a:t>0 to </a:t>
            </a:r>
            <a:r>
              <a:rPr lang="en-US" sz="2600" b="1" dirty="0" smtClean="0">
                <a:solidFill>
                  <a:schemeClr val="tx2"/>
                </a:solidFill>
              </a:rPr>
              <a:t>N-1</a:t>
            </a:r>
            <a:r>
              <a:rPr lang="en-US" dirty="0" smtClean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 x + y is in range  </a:t>
            </a:r>
            <a:r>
              <a:rPr lang="en-US" b="1" dirty="0" smtClean="0">
                <a:solidFill>
                  <a:schemeClr val="tx2"/>
                </a:solidFill>
              </a:rPr>
              <a:t>0 to </a:t>
            </a:r>
            <a:r>
              <a:rPr lang="en-US" b="1" dirty="0" smtClean="0">
                <a:solidFill>
                  <a:schemeClr val="tx2"/>
                </a:solidFill>
              </a:rPr>
              <a:t>2N-2</a:t>
            </a:r>
            <a:endParaRPr lang="en-US" b="1" dirty="0" smtClean="0">
              <a:solidFill>
                <a:schemeClr val="tx2"/>
              </a:solidFill>
            </a:endParaRPr>
          </a:p>
          <a:p>
            <a:pPr lvl="1">
              <a:lnSpc>
                <a:spcPct val="120000"/>
              </a:lnSpc>
            </a:pPr>
            <a:r>
              <a:rPr lang="en-US" dirty="0" smtClean="0"/>
              <a:t>If the sum is greater than N-1, subtract </a:t>
            </a:r>
            <a:r>
              <a:rPr lang="en-US" dirty="0" smtClean="0"/>
              <a:t>N, else return x + y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Run time is </a:t>
            </a:r>
            <a:r>
              <a:rPr lang="az-Cyrl-AZ" dirty="0" smtClean="0"/>
              <a:t>Ѳ </a:t>
            </a:r>
            <a:r>
              <a:rPr lang="en-US" dirty="0" smtClean="0"/>
              <a:t>( </a:t>
            </a:r>
            <a:r>
              <a:rPr lang="en-US" sz="3300" b="1" dirty="0" smtClean="0">
                <a:solidFill>
                  <a:schemeClr val="tx2"/>
                </a:solidFill>
              </a:rPr>
              <a:t>k</a:t>
            </a:r>
            <a:r>
              <a:rPr lang="en-US" dirty="0" smtClean="0"/>
              <a:t> 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To </a:t>
            </a:r>
            <a:r>
              <a:rPr lang="en-US" b="1" dirty="0" smtClean="0"/>
              <a:t>multiply</a:t>
            </a:r>
            <a:r>
              <a:rPr lang="en-US" dirty="0" smtClean="0"/>
              <a:t> x and y, begin with regular multiplication, which is quadratic in </a:t>
            </a:r>
            <a:r>
              <a:rPr lang="en-US" dirty="0" smtClean="0"/>
              <a:t>k.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The result is in range </a:t>
            </a:r>
            <a:r>
              <a:rPr lang="en-US" b="1" dirty="0">
                <a:solidFill>
                  <a:schemeClr val="tx2"/>
                </a:solidFill>
              </a:rPr>
              <a:t>0 to (</a:t>
            </a:r>
            <a:r>
              <a:rPr lang="en-US" b="1" dirty="0" smtClean="0">
                <a:solidFill>
                  <a:schemeClr val="tx2"/>
                </a:solidFill>
              </a:rPr>
              <a:t>N-1)</a:t>
            </a:r>
            <a:r>
              <a:rPr lang="en-US" b="1" baseline="30000" dirty="0" smtClean="0">
                <a:solidFill>
                  <a:schemeClr val="tx2"/>
                </a:solidFill>
              </a:rPr>
              <a:t>2</a:t>
            </a:r>
            <a:r>
              <a:rPr lang="en-US" b="1" dirty="0" smtClean="0">
                <a:solidFill>
                  <a:schemeClr val="tx2"/>
                </a:solidFill>
              </a:rPr>
              <a:t>   </a:t>
            </a:r>
            <a:r>
              <a:rPr lang="en-US" dirty="0" smtClean="0"/>
              <a:t>so has </a:t>
            </a:r>
            <a:r>
              <a:rPr lang="en-US" dirty="0" smtClean="0"/>
              <a:t>at most </a:t>
            </a:r>
            <a:r>
              <a:rPr lang="en-US" b="1" dirty="0" smtClean="0">
                <a:solidFill>
                  <a:schemeClr val="tx2"/>
                </a:solidFill>
              </a:rPr>
              <a:t>2k</a:t>
            </a:r>
            <a:r>
              <a:rPr lang="en-US" dirty="0" smtClean="0"/>
              <a:t> bits.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Then compute the remainder </a:t>
            </a:r>
            <a:r>
              <a:rPr lang="en-US" dirty="0" smtClean="0"/>
              <a:t>when </a:t>
            </a:r>
            <a:r>
              <a:rPr lang="en-US" dirty="0" err="1" smtClean="0"/>
              <a:t>xy</a:t>
            </a:r>
            <a:r>
              <a:rPr lang="en-US" dirty="0" smtClean="0"/>
              <a:t> </a:t>
            </a:r>
            <a:r>
              <a:rPr lang="en-US" dirty="0" smtClean="0"/>
              <a:t>dividing by N, quadratic time in k.  So entire operation is </a:t>
            </a:r>
            <a:r>
              <a:rPr lang="az-Cyrl-AZ" dirty="0" smtClean="0"/>
              <a:t>Ѳ</a:t>
            </a:r>
            <a:r>
              <a:rPr lang="en-US" dirty="0" smtClean="0"/>
              <a:t>( </a:t>
            </a:r>
            <a:r>
              <a:rPr lang="en-US" sz="3300" b="1" dirty="0" smtClean="0">
                <a:solidFill>
                  <a:schemeClr val="tx2"/>
                </a:solidFill>
              </a:rPr>
              <a:t>k</a:t>
            </a:r>
            <a:r>
              <a:rPr lang="en-US" sz="3300" b="1" baseline="30000" dirty="0" smtClean="0">
                <a:solidFill>
                  <a:schemeClr val="tx2"/>
                </a:solidFill>
              </a:rPr>
              <a:t>2</a:t>
            </a:r>
            <a:r>
              <a:rPr lang="en-US" dirty="0" smtClean="0"/>
              <a:t>)</a:t>
            </a:r>
          </a:p>
          <a:p>
            <a:pPr lvl="1"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60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Exponentiation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some cryptosystems, we need to compute </a:t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b="1" baseline="30000" dirty="0" smtClean="0">
                <a:solidFill>
                  <a:srgbClr val="FF0000"/>
                </a:solidFill>
              </a:rPr>
              <a:t>y</a:t>
            </a:r>
            <a:r>
              <a:rPr lang="en-US" b="1" dirty="0" smtClean="0">
                <a:solidFill>
                  <a:srgbClr val="FF0000"/>
                </a:solidFill>
              </a:rPr>
              <a:t> modulo N</a:t>
            </a:r>
            <a:r>
              <a:rPr lang="en-US" dirty="0" smtClean="0"/>
              <a:t>, where all three numbers are several hundred bits long.  Can it be done quickly?</a:t>
            </a:r>
          </a:p>
          <a:p>
            <a:r>
              <a:rPr lang="en-US" dirty="0" smtClean="0"/>
              <a:t>Can we simply take x</a:t>
            </a:r>
            <a:r>
              <a:rPr lang="en-US" baseline="30000" dirty="0" smtClean="0"/>
              <a:t>y</a:t>
            </a:r>
            <a:r>
              <a:rPr lang="en-US" dirty="0" smtClean="0"/>
              <a:t> and then figure out the remainder modulo N?</a:t>
            </a:r>
          </a:p>
          <a:p>
            <a:r>
              <a:rPr lang="en-US" dirty="0" smtClean="0"/>
              <a:t>Suppose x and y are only 20 bits long.</a:t>
            </a:r>
          </a:p>
          <a:p>
            <a:pPr lvl="1"/>
            <a:r>
              <a:rPr lang="en-US" dirty="0" smtClean="0"/>
              <a:t>x</a:t>
            </a:r>
            <a:r>
              <a:rPr lang="en-US" baseline="30000" dirty="0" smtClean="0"/>
              <a:t>y</a:t>
            </a:r>
            <a:r>
              <a:rPr lang="en-US" dirty="0" smtClean="0"/>
              <a:t> is at least (2</a:t>
            </a:r>
            <a:r>
              <a:rPr lang="en-US" baseline="18000" dirty="0" smtClean="0"/>
              <a:t>19</a:t>
            </a:r>
            <a:r>
              <a:rPr lang="en-US" dirty="0" smtClean="0"/>
              <a:t>)</a:t>
            </a:r>
            <a:r>
              <a:rPr lang="en-US" baseline="26000" dirty="0" smtClean="0"/>
              <a:t>(2</a:t>
            </a:r>
            <a:r>
              <a:rPr lang="en-US" baseline="44000" dirty="0" smtClean="0"/>
              <a:t>19</a:t>
            </a:r>
            <a:r>
              <a:rPr lang="en-US" baseline="26000" dirty="0" smtClean="0"/>
              <a:t>)</a:t>
            </a:r>
            <a:r>
              <a:rPr lang="en-US" dirty="0" smtClean="0"/>
              <a:t>, which is about 10 million bits long.  </a:t>
            </a:r>
          </a:p>
          <a:p>
            <a:pPr lvl="1"/>
            <a:r>
              <a:rPr lang="en-US" dirty="0" smtClean="0"/>
              <a:t>Imagine how big it will be if y is a 500-bit number!</a:t>
            </a:r>
          </a:p>
          <a:p>
            <a:r>
              <a:rPr lang="en-US" dirty="0" smtClean="0"/>
              <a:t>To save space, we could repeatedly multiply by x, taking the remainder modulo N each time.  </a:t>
            </a:r>
          </a:p>
          <a:p>
            <a:pPr lvl="2"/>
            <a:r>
              <a:rPr lang="en-US" dirty="0" smtClean="0"/>
              <a:t>If y is 500 bits, then there would be 2</a:t>
            </a:r>
            <a:r>
              <a:rPr lang="en-US" baseline="30000" dirty="0" smtClean="0"/>
              <a:t>500</a:t>
            </a:r>
            <a:r>
              <a:rPr lang="en-US" dirty="0" smtClean="0"/>
              <a:t> bit multiplications.</a:t>
            </a:r>
          </a:p>
          <a:p>
            <a:pPr lvl="2"/>
            <a:r>
              <a:rPr lang="en-US" dirty="0" smtClean="0"/>
              <a:t>This algorithm is exponential in the length of y.  </a:t>
            </a:r>
          </a:p>
          <a:p>
            <a:pPr lvl="2"/>
            <a:r>
              <a:rPr lang="en-US" dirty="0" smtClean="0"/>
              <a:t>Ouch!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12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Exponentiation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438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Let k be the maximum number of bits in x, y, or N</a:t>
            </a:r>
          </a:p>
          <a:p>
            <a:r>
              <a:rPr lang="en-US" dirty="0" smtClean="0"/>
              <a:t>The algorithm requires at most ___ recursive calls</a:t>
            </a:r>
          </a:p>
          <a:p>
            <a:r>
              <a:rPr lang="en-US" dirty="0" smtClean="0"/>
              <a:t>Each call is  </a:t>
            </a:r>
            <a:r>
              <a:rPr lang="az-Cyrl-AZ" dirty="0" smtClean="0"/>
              <a:t>Ѳ</a:t>
            </a:r>
            <a:r>
              <a:rPr lang="en-US" dirty="0" smtClean="0"/>
              <a:t>(    ) </a:t>
            </a:r>
          </a:p>
          <a:p>
            <a:r>
              <a:rPr lang="en-US" dirty="0" smtClean="0"/>
              <a:t>So the overall algorithm is </a:t>
            </a:r>
            <a:r>
              <a:rPr lang="az-Cyrl-AZ" dirty="0" smtClean="0"/>
              <a:t>Ѳ</a:t>
            </a:r>
            <a:r>
              <a:rPr lang="en-US" dirty="0" smtClean="0"/>
              <a:t>(    ) </a:t>
            </a:r>
            <a:endParaRPr lang="en-US" dirty="0"/>
          </a:p>
        </p:txBody>
      </p:sp>
      <p:pic>
        <p:nvPicPr>
          <p:cNvPr id="1105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909" y="914400"/>
            <a:ext cx="5124691" cy="2944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1325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Exponentiation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438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Let n be the maximum number of bits in x, y, or N</a:t>
            </a:r>
          </a:p>
          <a:p>
            <a:r>
              <a:rPr lang="en-US" dirty="0" smtClean="0"/>
              <a:t>The algorithm requires at most 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dirty="0" smtClean="0"/>
              <a:t> recursive calls</a:t>
            </a:r>
          </a:p>
          <a:p>
            <a:r>
              <a:rPr lang="en-US" dirty="0" smtClean="0"/>
              <a:t>Each call is  </a:t>
            </a:r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b="1" baseline="30000" dirty="0" smtClean="0">
                <a:solidFill>
                  <a:schemeClr val="tx2"/>
                </a:solidFill>
              </a:rPr>
              <a:t>2</a:t>
            </a:r>
            <a:r>
              <a:rPr lang="en-US" dirty="0" smtClean="0"/>
              <a:t>) </a:t>
            </a:r>
          </a:p>
          <a:p>
            <a:r>
              <a:rPr lang="en-US" dirty="0" smtClean="0"/>
              <a:t>So the overall algorithm is </a:t>
            </a:r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chemeClr val="tx2"/>
                </a:solidFill>
              </a:rPr>
              <a:t>k</a:t>
            </a:r>
            <a:r>
              <a:rPr lang="en-US" b="1" baseline="30000" dirty="0" smtClean="0">
                <a:solidFill>
                  <a:schemeClr val="tx2"/>
                </a:solidFill>
              </a:rPr>
              <a:t>3</a:t>
            </a:r>
            <a:r>
              <a:rPr lang="en-US" dirty="0" smtClean="0"/>
              <a:t>) </a:t>
            </a:r>
            <a:endParaRPr lang="en-US" dirty="0"/>
          </a:p>
        </p:txBody>
      </p:sp>
      <p:pic>
        <p:nvPicPr>
          <p:cNvPr id="1105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909" y="914400"/>
            <a:ext cx="5200891" cy="2988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4625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Thread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Quick </a:t>
            </a:r>
            <a:r>
              <a:rPr lang="en-US" dirty="0" smtClean="0"/>
              <a:t>look at review topics in textbook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83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Another Induction Example</a:t>
            </a:r>
            <a:br>
              <a:rPr lang="en-US" dirty="0" smtClean="0"/>
            </a:br>
            <a:r>
              <a:rPr lang="en-US" dirty="0" smtClean="0"/>
              <a:t>Extended </a:t>
            </a:r>
            <a:r>
              <a:rPr lang="en-US" dirty="0"/>
              <a:t>Binary Tree (EBT)</a:t>
            </a:r>
          </a:p>
        </p:txBody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3657600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An Extended Binary tree is either</a:t>
            </a:r>
          </a:p>
          <a:p>
            <a:pPr lvl="1"/>
            <a:r>
              <a:rPr lang="en-US" sz="2300" dirty="0"/>
              <a:t>an </a:t>
            </a:r>
            <a:r>
              <a:rPr lang="en-US" sz="2300" b="1" i="1" dirty="0"/>
              <a:t>external node</a:t>
            </a:r>
            <a:r>
              <a:rPr lang="en-US" sz="2200" dirty="0"/>
              <a:t>, or</a:t>
            </a:r>
          </a:p>
          <a:p>
            <a:pPr lvl="1">
              <a:spcAft>
                <a:spcPct val="25000"/>
              </a:spcAft>
            </a:pPr>
            <a:r>
              <a:rPr lang="en-US" sz="2200" dirty="0"/>
              <a:t>an (</a:t>
            </a:r>
            <a:r>
              <a:rPr lang="en-US" sz="2300" b="1" dirty="0"/>
              <a:t>internal</a:t>
            </a:r>
            <a:r>
              <a:rPr lang="en-US" sz="2200" dirty="0"/>
              <a:t>) root node and two </a:t>
            </a:r>
            <a:br>
              <a:rPr lang="en-US" sz="2200" dirty="0"/>
            </a:br>
            <a:r>
              <a:rPr lang="en-US" sz="2200" dirty="0"/>
              <a:t>EBTs T</a:t>
            </a:r>
            <a:r>
              <a:rPr lang="en-US" sz="2300" baseline="-25000" dirty="0"/>
              <a:t>L</a:t>
            </a:r>
            <a:r>
              <a:rPr lang="en-US" sz="2200" dirty="0"/>
              <a:t> and T</a:t>
            </a:r>
            <a:r>
              <a:rPr lang="en-US" sz="2200" baseline="-25000" dirty="0"/>
              <a:t>R</a:t>
            </a:r>
            <a:r>
              <a:rPr lang="en-US" sz="2200" dirty="0"/>
              <a:t>.</a:t>
            </a:r>
          </a:p>
          <a:p>
            <a:r>
              <a:rPr lang="en-US" sz="2600" dirty="0"/>
              <a:t>We draw internal nodes as circles and external nodes as squares.</a:t>
            </a:r>
          </a:p>
          <a:p>
            <a:pPr lvl="1"/>
            <a:r>
              <a:rPr lang="en-US" sz="2300" dirty="0"/>
              <a:t>Generic picture and detailed picture.</a:t>
            </a:r>
          </a:p>
          <a:p>
            <a:r>
              <a:rPr lang="en-US" sz="2600" dirty="0"/>
              <a:t>This is simply an alternative way of viewing binary trees, in which we view the null pointers as “places” where a search can end or an element can be inserted. </a:t>
            </a:r>
          </a:p>
        </p:txBody>
      </p:sp>
      <p:pic>
        <p:nvPicPr>
          <p:cNvPr id="606212" name="Picture 4" descr="EB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371600"/>
            <a:ext cx="3657600" cy="18700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8391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2600" b="1" dirty="0">
                <a:solidFill>
                  <a:srgbClr val="FF0000"/>
                </a:solidFill>
              </a:rPr>
              <a:t>Property </a:t>
            </a:r>
            <a:r>
              <a:rPr lang="en-US" sz="2600" dirty="0"/>
              <a:t>P(N): For any N&gt;=0, any EBT with N internal nodes has _______ external nodes.</a:t>
            </a:r>
          </a:p>
          <a:p>
            <a:pPr>
              <a:lnSpc>
                <a:spcPct val="110000"/>
              </a:lnSpc>
            </a:pPr>
            <a:r>
              <a:rPr lang="en-US" sz="2600" b="1" dirty="0">
                <a:solidFill>
                  <a:srgbClr val="FF0000"/>
                </a:solidFill>
              </a:rPr>
              <a:t>Proof by strong induction</a:t>
            </a:r>
            <a:r>
              <a:rPr lang="en-US" sz="2600" dirty="0"/>
              <a:t>, based on the recursive definition.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 notation for this problem: IN(T), EN(T)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Note that, like </a:t>
            </a:r>
            <a:r>
              <a:rPr lang="en-US" dirty="0" smtClean="0"/>
              <a:t>some other </a:t>
            </a:r>
            <a:r>
              <a:rPr lang="en-US" dirty="0"/>
              <a:t>simple examples, this one can </a:t>
            </a:r>
            <a:r>
              <a:rPr lang="en-US" dirty="0" smtClean="0"/>
              <a:t>also be </a:t>
            </a:r>
            <a:r>
              <a:rPr lang="en-US" dirty="0"/>
              <a:t>done without induction. 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But </a:t>
            </a:r>
            <a:r>
              <a:rPr lang="en-US" dirty="0" smtClean="0"/>
              <a:t>the purpose </a:t>
            </a:r>
            <a:r>
              <a:rPr lang="en-US" dirty="0"/>
              <a:t>of this exercise is practice with strong induction, especially on binary trees.</a:t>
            </a:r>
          </a:p>
          <a:p>
            <a:pPr>
              <a:lnSpc>
                <a:spcPct val="110000"/>
              </a:lnSpc>
            </a:pPr>
            <a:r>
              <a:rPr lang="en-US" dirty="0"/>
              <a:t>What is the crux of any induction proof?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Finding a way to relate the properties for larger values (in this case larger trees) to the property for smaller values (smaller trees).  </a:t>
            </a:r>
            <a:r>
              <a:rPr lang="en-US" b="1" dirty="0">
                <a:solidFill>
                  <a:srgbClr val="FF0000"/>
                </a:solidFill>
              </a:rPr>
              <a:t>Do the proof now</a:t>
            </a:r>
            <a:r>
              <a:rPr lang="en-US" dirty="0"/>
              <a:t>.</a:t>
            </a:r>
          </a:p>
        </p:txBody>
      </p:sp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A property of EBTs</a:t>
            </a:r>
          </a:p>
        </p:txBody>
      </p:sp>
    </p:spTree>
    <p:extLst>
      <p:ext uri="{BB962C8B-B14F-4D97-AF65-F5344CB8AC3E}">
        <p14:creationId xmlns:p14="http://schemas.microsoft.com/office/powerpoint/2010/main" val="417820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14400"/>
          </a:xfrm>
        </p:spPr>
        <p:txBody>
          <a:bodyPr/>
          <a:lstStyle/>
          <a:p>
            <a:r>
              <a:rPr lang="en-US" sz="4200" dirty="0" smtClean="0"/>
              <a:t>Textbook Topics I Won't Cover in Class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229600" cy="55626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Chapter 1 topics</a:t>
            </a:r>
            <a:r>
              <a:rPr lang="en-US" dirty="0" smtClean="0"/>
              <a:t> that I will not discuss in detail unless you have questions.  They should be review For some of them, there will be review problems in the homework</a:t>
            </a:r>
          </a:p>
          <a:p>
            <a:pPr lvl="1"/>
            <a:r>
              <a:rPr lang="en-US" dirty="0" smtClean="0"/>
              <a:t>Sieve of Eratosthenes (all primes less than n)</a:t>
            </a:r>
          </a:p>
          <a:p>
            <a:pPr lvl="1"/>
            <a:r>
              <a:rPr lang="en-US" dirty="0" smtClean="0"/>
              <a:t>Algorithm Specification, Design, Proof, Coding</a:t>
            </a:r>
          </a:p>
          <a:p>
            <a:pPr lvl="1"/>
            <a:r>
              <a:rPr lang="en-US" dirty="0" smtClean="0"/>
              <a:t>Problem types : sorting, searching, string processing, graph problems, combinatorial problems, geometric problems, numerical problems</a:t>
            </a:r>
          </a:p>
          <a:p>
            <a:pPr lvl="1"/>
            <a:r>
              <a:rPr lang="en-US" dirty="0" smtClean="0"/>
              <a:t>Data Structures: ArrayLists, </a:t>
            </a:r>
            <a:r>
              <a:rPr lang="en-US" dirty="0" err="1" smtClean="0"/>
              <a:t>LinkedLists</a:t>
            </a:r>
            <a:r>
              <a:rPr lang="en-US" dirty="0" smtClean="0"/>
              <a:t>, trees, search trees, sets, dictionaries,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5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 Topics I Won't Cover*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</a:p>
          <a:p>
            <a:pPr lvl="1"/>
            <a:r>
              <a:rPr lang="en-US" dirty="0" smtClean="0"/>
              <a:t>Empirical analysis of algorithms should be review</a:t>
            </a:r>
          </a:p>
          <a:p>
            <a:pPr lvl="1"/>
            <a:r>
              <a:rPr lang="en-US" dirty="0" smtClean="0"/>
              <a:t>I believe that we have covered everything else in the chapter except amortized algorithms and recurrence relations.</a:t>
            </a:r>
          </a:p>
          <a:p>
            <a:pPr lvl="1"/>
            <a:r>
              <a:rPr lang="en-US" dirty="0" smtClean="0"/>
              <a:t>We will discuss amortized algorithms later.</a:t>
            </a:r>
          </a:p>
          <a:p>
            <a:pPr lvl="1"/>
            <a:r>
              <a:rPr lang="en-US" dirty="0" smtClean="0"/>
              <a:t>Recurrence relations are covered in CSSE 230 and MA 375.  We'll review particular types as we encounter them.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*Unless you ask me to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 Topics I Won't Cover*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3 - Review</a:t>
            </a:r>
          </a:p>
          <a:p>
            <a:pPr lvl="1"/>
            <a:r>
              <a:rPr lang="en-US" dirty="0" smtClean="0"/>
              <a:t>Bubble sort, selection sort, and their analysis</a:t>
            </a:r>
          </a:p>
          <a:p>
            <a:pPr lvl="1"/>
            <a:r>
              <a:rPr lang="en-US" dirty="0" smtClean="0"/>
              <a:t>Sequential search and simple string matching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*Unless you ask me to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84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 Topics I Won't Cover*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 4 - Review</a:t>
            </a:r>
          </a:p>
          <a:p>
            <a:pPr lvl="1"/>
            <a:r>
              <a:rPr lang="en-US" dirty="0" err="1" smtClean="0"/>
              <a:t>Mergesort</a:t>
            </a:r>
            <a:r>
              <a:rPr lang="en-US" dirty="0" smtClean="0"/>
              <a:t>, </a:t>
            </a:r>
            <a:r>
              <a:rPr lang="en-US" dirty="0" err="1" smtClean="0"/>
              <a:t>quicksort</a:t>
            </a:r>
            <a:r>
              <a:rPr lang="en-US" dirty="0" smtClean="0"/>
              <a:t>, and their analysis</a:t>
            </a:r>
          </a:p>
          <a:p>
            <a:pPr lvl="1"/>
            <a:r>
              <a:rPr lang="en-US" dirty="0" smtClean="0"/>
              <a:t>Binary search </a:t>
            </a:r>
          </a:p>
          <a:p>
            <a:pPr lvl="1"/>
            <a:r>
              <a:rPr lang="en-US" dirty="0" smtClean="0"/>
              <a:t>Binary Tree Traversal Orders (pre, post, in, level)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*Unless you ask me to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58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10220</TotalTime>
  <Words>1297</Words>
  <Application>Microsoft Office PowerPoint</Application>
  <PresentationFormat>On-screen Show (4:3)</PresentationFormat>
  <Paragraphs>201</Paragraphs>
  <Slides>23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Black</vt:lpstr>
      <vt:lpstr>Calibri</vt:lpstr>
      <vt:lpstr>Symath</vt:lpstr>
      <vt:lpstr>Symbol</vt:lpstr>
      <vt:lpstr>Default Design</vt:lpstr>
      <vt:lpstr>PowerPoint Presentation</vt:lpstr>
      <vt:lpstr>MA/CSSE 473 Day 05</vt:lpstr>
      <vt:lpstr>Review Thread</vt:lpstr>
      <vt:lpstr>Another Induction Example Extended Binary Tree (EBT)</vt:lpstr>
      <vt:lpstr>A property of EBTs</vt:lpstr>
      <vt:lpstr>Textbook Topics I Won't Cover in Class</vt:lpstr>
      <vt:lpstr>Textbook Topics I Won't Cover*</vt:lpstr>
      <vt:lpstr>Textbook Topics I Won't Cover*</vt:lpstr>
      <vt:lpstr>Textbook Topics I Won't Cover*</vt:lpstr>
      <vt:lpstr>Textbook Topics I Won't Cover*</vt:lpstr>
      <vt:lpstr>Interlude</vt:lpstr>
      <vt:lpstr>Arithmetic thread</vt:lpstr>
      <vt:lpstr>FACTORING and PRIMALITY</vt:lpstr>
      <vt:lpstr>Recap: Arithmetic Run-times</vt:lpstr>
      <vt:lpstr>Algorithm for Integer Division</vt:lpstr>
      <vt:lpstr>Modular arithmetic</vt:lpstr>
      <vt:lpstr>Modular arithmetic definitions</vt:lpstr>
      <vt:lpstr>Modular arithmetic properties</vt:lpstr>
      <vt:lpstr>Modular Addition and Multiplication</vt:lpstr>
      <vt:lpstr>Modular Addition and Multiplication</vt:lpstr>
      <vt:lpstr>Modular Exponentiation</vt:lpstr>
      <vt:lpstr>Modular Exponentiation Algorithm</vt:lpstr>
      <vt:lpstr>Modular Exponentiation Algorithm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471</cp:revision>
  <cp:lastPrinted>2016-12-05T13:00:43Z</cp:lastPrinted>
  <dcterms:modified xsi:type="dcterms:W3CDTF">2016-12-06T18:50:49Z</dcterms:modified>
</cp:coreProperties>
</file>