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86" r:id="rId3"/>
    <p:sldId id="322" r:id="rId4"/>
    <p:sldId id="343" r:id="rId5"/>
    <p:sldId id="333" r:id="rId6"/>
    <p:sldId id="339" r:id="rId7"/>
    <p:sldId id="340" r:id="rId8"/>
    <p:sldId id="317" r:id="rId9"/>
    <p:sldId id="336" r:id="rId10"/>
    <p:sldId id="341" r:id="rId11"/>
    <p:sldId id="338" r:id="rId12"/>
    <p:sldId id="319" r:id="rId13"/>
    <p:sldId id="320" r:id="rId14"/>
    <p:sldId id="321" r:id="rId15"/>
    <p:sldId id="326" r:id="rId16"/>
    <p:sldId id="324" r:id="rId17"/>
    <p:sldId id="327" r:id="rId18"/>
    <p:sldId id="325" r:id="rId19"/>
    <p:sldId id="328" r:id="rId20"/>
    <p:sldId id="329" r:id="rId21"/>
    <p:sldId id="330" r:id="rId22"/>
    <p:sldId id="331" r:id="rId23"/>
    <p:sldId id="332" r:id="rId24"/>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16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F2FDF7"/>
    <a:srgbClr val="800040"/>
    <a:srgbClr val="FF0080"/>
    <a:srgbClr val="5D7E9D"/>
    <a:srgbClr val="191919"/>
    <a:srgbClr val="FFFDDD"/>
    <a:srgbClr val="CEC339"/>
    <a:srgbClr val="FF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1939" autoAdjust="0"/>
    <p:restoredTop sz="81716" autoAdjust="0"/>
  </p:normalViewPr>
  <p:slideViewPr>
    <p:cSldViewPr snapToObjects="1">
      <p:cViewPr varScale="1">
        <p:scale>
          <a:sx n="79" d="100"/>
          <a:sy n="79" d="100"/>
        </p:scale>
        <p:origin x="1116" y="90"/>
      </p:cViewPr>
      <p:guideLst>
        <p:guide orient="horz" pos="4032"/>
        <p:guide pos="1632"/>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272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1"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defRPr sz="1200"/>
            </a:lvl1pPr>
          </a:lstStyle>
          <a:p>
            <a:endParaRPr lang="en-US"/>
          </a:p>
        </p:txBody>
      </p:sp>
      <p:sp>
        <p:nvSpPr>
          <p:cNvPr id="25603" name="Rectangle 3"/>
          <p:cNvSpPr>
            <a:spLocks noGrp="1" noChangeArrowheads="1"/>
          </p:cNvSpPr>
          <p:nvPr>
            <p:ph type="dt" sz="quarter" idx="1"/>
          </p:nvPr>
        </p:nvSpPr>
        <p:spPr bwMode="auto">
          <a:xfrm>
            <a:off x="4145282"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lgn="r">
              <a:defRPr sz="1200"/>
            </a:lvl1pPr>
          </a:lstStyle>
          <a:p>
            <a:endParaRPr lang="en-US"/>
          </a:p>
        </p:txBody>
      </p:sp>
      <p:sp>
        <p:nvSpPr>
          <p:cNvPr id="25604" name="Rectangle 4"/>
          <p:cNvSpPr>
            <a:spLocks noGrp="1" noChangeArrowheads="1"/>
          </p:cNvSpPr>
          <p:nvPr>
            <p:ph type="ftr" sz="quarter" idx="2"/>
          </p:nvPr>
        </p:nvSpPr>
        <p:spPr bwMode="auto">
          <a:xfrm>
            <a:off x="1" y="9121141"/>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defRPr sz="1200"/>
            </a:lvl1pPr>
          </a:lstStyle>
          <a:p>
            <a:endParaRPr lang="en-US"/>
          </a:p>
        </p:txBody>
      </p:sp>
      <p:sp>
        <p:nvSpPr>
          <p:cNvPr id="25605" name="Rectangle 5"/>
          <p:cNvSpPr>
            <a:spLocks noGrp="1" noChangeArrowheads="1"/>
          </p:cNvSpPr>
          <p:nvPr>
            <p:ph type="sldNum" sz="quarter" idx="3"/>
          </p:nvPr>
        </p:nvSpPr>
        <p:spPr bwMode="auto">
          <a:xfrm>
            <a:off x="4145282" y="9121141"/>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lgn="r">
              <a:defRPr sz="1200"/>
            </a:lvl1pPr>
          </a:lstStyle>
          <a:p>
            <a:fld id="{8882E4CB-5AA8-470F-AAD3-5483A7B9CB9C}" type="slidenum">
              <a:rPr lang="en-US"/>
              <a:pPr/>
              <a:t>‹#›</a:t>
            </a:fld>
            <a:endParaRPr lang="en-US"/>
          </a:p>
        </p:txBody>
      </p:sp>
    </p:spTree>
    <p:extLst>
      <p:ext uri="{BB962C8B-B14F-4D97-AF65-F5344CB8AC3E}">
        <p14:creationId xmlns:p14="http://schemas.microsoft.com/office/powerpoint/2010/main" val="293202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4143589" y="1"/>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31521" y="4560571"/>
            <a:ext cx="5852160" cy="432054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1" y="9119474"/>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4143589" y="9119474"/>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lgn="r">
              <a:defRPr sz="1200"/>
            </a:lvl1pPr>
          </a:lstStyle>
          <a:p>
            <a:fld id="{DC82725C-350C-46F5-844B-F6E4F7B10B15}" type="slidenum">
              <a:rPr lang="en-US"/>
              <a:pPr/>
              <a:t>‹#›</a:t>
            </a:fld>
            <a:endParaRPr lang="en-US"/>
          </a:p>
        </p:txBody>
      </p:sp>
    </p:spTree>
    <p:extLst>
      <p:ext uri="{BB962C8B-B14F-4D97-AF65-F5344CB8AC3E}">
        <p14:creationId xmlns:p14="http://schemas.microsoft.com/office/powerpoint/2010/main" val="90621233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BDDF8C-BF0E-468B-985D-58D3A0157B9D}" type="slidenum">
              <a:rPr lang="en-US"/>
              <a:pPr/>
              <a:t>1</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32173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10</a:t>
            </a:fld>
            <a:endParaRPr lang="en-US"/>
          </a:p>
        </p:txBody>
      </p:sp>
    </p:spTree>
    <p:extLst>
      <p:ext uri="{BB962C8B-B14F-4D97-AF65-F5344CB8AC3E}">
        <p14:creationId xmlns:p14="http://schemas.microsoft.com/office/powerpoint/2010/main" val="34169996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sym typeface="Symbol"/>
            </a:endParaRPr>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11</a:t>
            </a:fld>
            <a:endParaRPr lang="en-US"/>
          </a:p>
        </p:txBody>
      </p:sp>
    </p:spTree>
    <p:extLst>
      <p:ext uri="{BB962C8B-B14F-4D97-AF65-F5344CB8AC3E}">
        <p14:creationId xmlns:p14="http://schemas.microsoft.com/office/powerpoint/2010/main" val="35016545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sym typeface="Symbol"/>
            </a:endParaRPr>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12</a:t>
            </a:fld>
            <a:endParaRPr lang="en-US"/>
          </a:p>
        </p:txBody>
      </p:sp>
    </p:spTree>
    <p:extLst>
      <p:ext uri="{BB962C8B-B14F-4D97-AF65-F5344CB8AC3E}">
        <p14:creationId xmlns:p14="http://schemas.microsoft.com/office/powerpoint/2010/main" val="3501654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 and solve the recurrence:</a:t>
            </a:r>
          </a:p>
          <a:p>
            <a:endParaRPr lang="en-US" dirty="0" smtClean="0"/>
          </a:p>
          <a:p>
            <a:r>
              <a:rPr lang="en-US" dirty="0" smtClean="0"/>
              <a:t>T(n) = 3 T(n/2) + </a:t>
            </a:r>
            <a:r>
              <a:rPr lang="en-US" dirty="0" smtClean="0">
                <a:sym typeface="Symbol"/>
              </a:rPr>
              <a:t>(n)</a:t>
            </a:r>
          </a:p>
          <a:p>
            <a:endParaRPr lang="en-US" dirty="0" smtClean="0">
              <a:sym typeface="Symbol"/>
            </a:endParaRPr>
          </a:p>
          <a:p>
            <a:r>
              <a:rPr lang="en-US" dirty="0" smtClean="0">
                <a:sym typeface="Symbol"/>
              </a:rPr>
              <a:t>In Master theorem,</a:t>
            </a:r>
            <a:r>
              <a:rPr lang="en-US" baseline="0" dirty="0" smtClean="0">
                <a:sym typeface="Symbol"/>
              </a:rPr>
              <a:t> a = 3, b = 2, k = 1.</a:t>
            </a:r>
          </a:p>
          <a:p>
            <a:r>
              <a:rPr lang="en-US" baseline="0" dirty="0" smtClean="0">
                <a:sym typeface="Symbol"/>
              </a:rPr>
              <a:t>So we have the third case:  T(N) = </a:t>
            </a:r>
            <a:r>
              <a:rPr lang="en-US" dirty="0" smtClean="0">
                <a:sym typeface="Symbol"/>
              </a:rPr>
              <a:t>(n</a:t>
            </a:r>
            <a:r>
              <a:rPr lang="en-US" baseline="0" dirty="0" smtClean="0">
                <a:sym typeface="Symbol"/>
              </a:rPr>
              <a:t> ^ log[2]3),</a:t>
            </a:r>
          </a:p>
          <a:p>
            <a:r>
              <a:rPr lang="en-US" baseline="0" dirty="0" smtClean="0">
                <a:sym typeface="Symbol"/>
              </a:rPr>
              <a:t>Which is approximately n ^ 1.59.</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13</a:t>
            </a:fld>
            <a:endParaRPr lang="en-US"/>
          </a:p>
        </p:txBody>
      </p:sp>
    </p:spTree>
    <p:extLst>
      <p:ext uri="{BB962C8B-B14F-4D97-AF65-F5344CB8AC3E}">
        <p14:creationId xmlns:p14="http://schemas.microsoft.com/office/powerpoint/2010/main" val="2139626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 and solve the recurrence:</a:t>
            </a:r>
          </a:p>
          <a:p>
            <a:endParaRPr lang="en-US" dirty="0" smtClean="0"/>
          </a:p>
          <a:p>
            <a:r>
              <a:rPr lang="en-US" dirty="0" smtClean="0"/>
              <a:t>T(n) = 3 T(n/2) + </a:t>
            </a:r>
            <a:r>
              <a:rPr lang="en-US" dirty="0" smtClean="0">
                <a:sym typeface="Symbol"/>
              </a:rPr>
              <a:t>(n)</a:t>
            </a:r>
          </a:p>
          <a:p>
            <a:endParaRPr lang="en-US" dirty="0" smtClean="0">
              <a:sym typeface="Symbol"/>
            </a:endParaRPr>
          </a:p>
          <a:p>
            <a:r>
              <a:rPr lang="en-US" dirty="0" smtClean="0">
                <a:sym typeface="Symbol"/>
              </a:rPr>
              <a:t>In Master theorem,</a:t>
            </a:r>
            <a:r>
              <a:rPr lang="en-US" baseline="0" dirty="0" smtClean="0">
                <a:sym typeface="Symbol"/>
              </a:rPr>
              <a:t> a = 3, b = 2, k = 1.</a:t>
            </a:r>
          </a:p>
          <a:p>
            <a:r>
              <a:rPr lang="en-US" baseline="0" dirty="0" smtClean="0">
                <a:sym typeface="Symbol"/>
              </a:rPr>
              <a:t>So we have the third case:  T(N) = </a:t>
            </a:r>
            <a:r>
              <a:rPr lang="en-US" dirty="0" smtClean="0">
                <a:sym typeface="Symbol"/>
              </a:rPr>
              <a:t>(n</a:t>
            </a:r>
            <a:r>
              <a:rPr lang="en-US" baseline="0" dirty="0" smtClean="0">
                <a:sym typeface="Symbol"/>
              </a:rPr>
              <a:t> ^ log[2]3),</a:t>
            </a:r>
          </a:p>
          <a:p>
            <a:r>
              <a:rPr lang="en-US" baseline="0" dirty="0" smtClean="0">
                <a:sym typeface="Symbol"/>
              </a:rPr>
              <a:t>Which is approximately n ^ 1.59.</a:t>
            </a:r>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14</a:t>
            </a:fld>
            <a:endParaRPr lang="en-US"/>
          </a:p>
        </p:txBody>
      </p:sp>
    </p:spTree>
    <p:extLst>
      <p:ext uri="{BB962C8B-B14F-4D97-AF65-F5344CB8AC3E}">
        <p14:creationId xmlns:p14="http://schemas.microsoft.com/office/powerpoint/2010/main" val="16847520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15</a:t>
            </a:fld>
            <a:endParaRPr lang="en-US"/>
          </a:p>
        </p:txBody>
      </p:sp>
    </p:spTree>
    <p:extLst>
      <p:ext uri="{BB962C8B-B14F-4D97-AF65-F5344CB8AC3E}">
        <p14:creationId xmlns:p14="http://schemas.microsoft.com/office/powerpoint/2010/main" val="7782138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Can someone remind me of how we know ordinary induction works?</a:t>
            </a:r>
          </a:p>
          <a:p>
            <a:endParaRPr lang="en-US" dirty="0" smtClean="0"/>
          </a:p>
          <a:p>
            <a:r>
              <a:rPr lang="en-US" dirty="0" smtClean="0"/>
              <a:t>Well-ordering principle.</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16</a:t>
            </a:fld>
            <a:endParaRPr lang="en-US"/>
          </a:p>
        </p:txBody>
      </p:sp>
    </p:spTree>
    <p:extLst>
      <p:ext uri="{BB962C8B-B14F-4D97-AF65-F5344CB8AC3E}">
        <p14:creationId xmlns:p14="http://schemas.microsoft.com/office/powerpoint/2010/main" val="18350914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Stamps:  Proof is by strong induction.</a:t>
            </a:r>
          </a:p>
          <a:p>
            <a:endParaRPr lang="en-US" dirty="0" smtClean="0"/>
          </a:p>
          <a:p>
            <a:r>
              <a:rPr lang="en-US" dirty="0" smtClean="0"/>
              <a:t>Five base cases:  24 = 7*2+5*2, 25=5*5, 26=7*3</a:t>
            </a:r>
            <a:r>
              <a:rPr lang="en-US" baseline="0" dirty="0" smtClean="0"/>
              <a:t> + 5, 27=7 + 4*5, 28 = 4*7</a:t>
            </a:r>
          </a:p>
          <a:p>
            <a:endParaRPr lang="en-US" baseline="0" dirty="0" smtClean="0"/>
          </a:p>
          <a:p>
            <a:r>
              <a:rPr lang="en-US" baseline="0" dirty="0" smtClean="0"/>
              <a:t>Induction step: Let k be any number that is &gt; 28.  Show that if for all j&lt;k, we achieve </a:t>
            </a:r>
          </a:p>
          <a:p>
            <a:r>
              <a:rPr lang="en-US" baseline="0" dirty="0" smtClean="0"/>
              <a:t>j cents using 5 and 7 cent stamps, then we can achieve k cents using 5 and 7 cent stamps.</a:t>
            </a:r>
          </a:p>
          <a:p>
            <a:endParaRPr lang="en-US" baseline="0" dirty="0" smtClean="0"/>
          </a:p>
          <a:p>
            <a:r>
              <a:rPr lang="en-US" baseline="0" dirty="0" smtClean="0"/>
              <a:t>In particular (by the induction assumption) j=k-5 can be achieved with 5 and 7-cent stamps.  Add one more 5-cent stamp to get k cents.</a:t>
            </a:r>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18</a:t>
            </a:fld>
            <a:endParaRPr lang="en-US"/>
          </a:p>
        </p:txBody>
      </p:sp>
    </p:spTree>
    <p:extLst>
      <p:ext uri="{BB962C8B-B14F-4D97-AF65-F5344CB8AC3E}">
        <p14:creationId xmlns:p14="http://schemas.microsoft.com/office/powerpoint/2010/main" val="17725026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19</a:t>
            </a:fld>
            <a:endParaRPr lang="en-US"/>
          </a:p>
        </p:txBody>
      </p:sp>
    </p:spTree>
    <p:extLst>
      <p:ext uri="{BB962C8B-B14F-4D97-AF65-F5344CB8AC3E}">
        <p14:creationId xmlns:p14="http://schemas.microsoft.com/office/powerpoint/2010/main" val="19494334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20</a:t>
            </a:fld>
            <a:endParaRPr lang="en-US"/>
          </a:p>
        </p:txBody>
      </p:sp>
    </p:spTree>
    <p:extLst>
      <p:ext uri="{BB962C8B-B14F-4D97-AF65-F5344CB8AC3E}">
        <p14:creationId xmlns:p14="http://schemas.microsoft.com/office/powerpoint/2010/main" val="1235585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Pass</a:t>
            </a:r>
            <a:r>
              <a:rPr lang="en-US" baseline="0" dirty="0" smtClean="0"/>
              <a:t> around attendance sheet.</a:t>
            </a:r>
          </a:p>
          <a:p>
            <a:endParaRPr lang="en-US" baseline="0" dirty="0" smtClean="0"/>
          </a:p>
        </p:txBody>
      </p:sp>
      <p:sp>
        <p:nvSpPr>
          <p:cNvPr id="4" name="Slide Number Placeholder 3"/>
          <p:cNvSpPr>
            <a:spLocks noGrp="1"/>
          </p:cNvSpPr>
          <p:nvPr>
            <p:ph type="sldNum" sz="quarter" idx="10"/>
          </p:nvPr>
        </p:nvSpPr>
        <p:spPr/>
        <p:txBody>
          <a:bodyPr/>
          <a:lstStyle/>
          <a:p>
            <a:fld id="{DC82725C-350C-46F5-844B-F6E4F7B10B15}" type="slidenum">
              <a:rPr lang="en-US" smtClean="0"/>
              <a:pPr/>
              <a:t>2</a:t>
            </a:fld>
            <a:endParaRPr lang="en-US"/>
          </a:p>
        </p:txBody>
      </p:sp>
    </p:spTree>
    <p:extLst>
      <p:ext uri="{BB962C8B-B14F-4D97-AF65-F5344CB8AC3E}">
        <p14:creationId xmlns:p14="http://schemas.microsoft.com/office/powerpoint/2010/main" val="12067360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Place the first </a:t>
            </a:r>
            <a:r>
              <a:rPr lang="en-US" dirty="0" err="1" smtClean="0"/>
              <a:t>tromino</a:t>
            </a:r>
            <a:r>
              <a:rPr lang="en-US" baseline="0" dirty="0" smtClean="0"/>
              <a:t> so that it covers 3 of the 4 center squares, the three that are not in the lower-right quadrant.  Now all of the four quadrants are deficient rectangles of size 2</a:t>
            </a:r>
            <a:r>
              <a:rPr lang="en-US" baseline="30000" dirty="0" smtClean="0"/>
              <a:t>k</a:t>
            </a:r>
            <a:r>
              <a:rPr lang="en-US" baseline="0" dirty="0" smtClean="0"/>
              <a:t> by 2</a:t>
            </a:r>
            <a:r>
              <a:rPr lang="en-US" baseline="30000" dirty="0" smtClean="0"/>
              <a:t>k</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21</a:t>
            </a:fld>
            <a:endParaRPr lang="en-US"/>
          </a:p>
        </p:txBody>
      </p:sp>
    </p:spTree>
    <p:extLst>
      <p:ext uri="{BB962C8B-B14F-4D97-AF65-F5344CB8AC3E}">
        <p14:creationId xmlns:p14="http://schemas.microsoft.com/office/powerpoint/2010/main" val="33830252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22</a:t>
            </a:fld>
            <a:endParaRPr lang="en-US"/>
          </a:p>
        </p:txBody>
      </p:sp>
    </p:spTree>
    <p:extLst>
      <p:ext uri="{BB962C8B-B14F-4D97-AF65-F5344CB8AC3E}">
        <p14:creationId xmlns:p14="http://schemas.microsoft.com/office/powerpoint/2010/main" val="33880788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time, ask students how we can do this without induction:</a:t>
            </a:r>
          </a:p>
          <a:p>
            <a:endParaRPr lang="en-US" dirty="0" smtClean="0"/>
          </a:p>
          <a:p>
            <a:r>
              <a:rPr lang="en-US" dirty="0" smtClean="0"/>
              <a:t>N</a:t>
            </a:r>
            <a:r>
              <a:rPr lang="en-US" baseline="0" dirty="0" smtClean="0"/>
              <a:t> nodes contain 2N pointers.  N-1 of them point to other nodes, so N+1 must point </a:t>
            </a:r>
            <a:r>
              <a:rPr lang="en-US" baseline="0" smtClean="0"/>
              <a:t>to nothing.</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23</a:t>
            </a:fld>
            <a:endParaRPr lang="en-US"/>
          </a:p>
        </p:txBody>
      </p:sp>
    </p:spTree>
    <p:extLst>
      <p:ext uri="{BB962C8B-B14F-4D97-AF65-F5344CB8AC3E}">
        <p14:creationId xmlns:p14="http://schemas.microsoft.com/office/powerpoint/2010/main" val="751152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82725C-350C-46F5-844B-F6E4F7B10B15}" type="slidenum">
              <a:rPr lang="en-US" smtClean="0"/>
              <a:pPr/>
              <a:t>3</a:t>
            </a:fld>
            <a:endParaRPr lang="en-US"/>
          </a:p>
        </p:txBody>
      </p:sp>
    </p:spTree>
    <p:extLst>
      <p:ext uri="{BB962C8B-B14F-4D97-AF65-F5344CB8AC3E}">
        <p14:creationId xmlns:p14="http://schemas.microsoft.com/office/powerpoint/2010/main" val="1075154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Addition first, say, </a:t>
            </a:r>
          </a:p>
          <a:p>
            <a:r>
              <a:rPr lang="en-US" dirty="0" smtClean="0"/>
              <a:t>"The</a:t>
            </a:r>
            <a:r>
              <a:rPr lang="en-US" baseline="0" dirty="0" smtClean="0"/>
              <a:t> next two bullets are </a:t>
            </a:r>
            <a:r>
              <a:rPr lang="en-US" baseline="0" dirty="0" err="1" smtClean="0"/>
              <a:t>prelminary</a:t>
            </a:r>
            <a:r>
              <a:rPr lang="en-US" baseline="0" dirty="0" smtClean="0"/>
              <a:t> info that we'll need in order to analyze </a:t>
            </a:r>
          </a:p>
          <a:p>
            <a:r>
              <a:rPr lang="en-US" baseline="0" dirty="0" smtClean="0"/>
              <a:t>the runtime of integer addition."</a:t>
            </a:r>
          </a:p>
          <a:p>
            <a:endParaRPr lang="en-US" baseline="0" dirty="0" smtClean="0"/>
          </a:p>
          <a:p>
            <a:r>
              <a:rPr lang="en-US" baseline="0" dirty="0" smtClean="0"/>
              <a:t>Answers: 2, yes</a:t>
            </a:r>
          </a:p>
        </p:txBody>
      </p:sp>
      <p:sp>
        <p:nvSpPr>
          <p:cNvPr id="4" name="Slide Number Placeholder 3"/>
          <p:cNvSpPr>
            <a:spLocks noGrp="1"/>
          </p:cNvSpPr>
          <p:nvPr>
            <p:ph type="sldNum" sz="quarter" idx="10"/>
          </p:nvPr>
        </p:nvSpPr>
        <p:spPr/>
        <p:txBody>
          <a:bodyPr/>
          <a:lstStyle/>
          <a:p>
            <a:fld id="{DC82725C-350C-46F5-844B-F6E4F7B10B15}" type="slidenum">
              <a:rPr lang="en-US" smtClean="0"/>
              <a:pPr/>
              <a:t>4</a:t>
            </a:fld>
            <a:endParaRPr lang="en-US"/>
          </a:p>
        </p:txBody>
      </p:sp>
    </p:spTree>
    <p:extLst>
      <p:ext uri="{BB962C8B-B14F-4D97-AF65-F5344CB8AC3E}">
        <p14:creationId xmlns:p14="http://schemas.microsoft.com/office/powerpoint/2010/main" val="1969727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running time of the algorithm is </a:t>
            </a:r>
            <a:r>
              <a:rPr lang="en-US" dirty="0" smtClean="0"/>
              <a:t>O(k^2</a:t>
            </a:r>
            <a:r>
              <a:rPr lang="en-US" dirty="0" smtClean="0"/>
              <a:t>)</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5</a:t>
            </a:fld>
            <a:endParaRPr lang="en-US"/>
          </a:p>
        </p:txBody>
      </p:sp>
    </p:spTree>
    <p:extLst>
      <p:ext uri="{BB962C8B-B14F-4D97-AF65-F5344CB8AC3E}">
        <p14:creationId xmlns:p14="http://schemas.microsoft.com/office/powerpoint/2010/main" val="1738094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is correct,</a:t>
            </a:r>
            <a:r>
              <a:rPr lang="en-US" baseline="0" dirty="0" smtClean="0"/>
              <a:t> because the same numbers get added as in the more "traditional" algorithm.</a:t>
            </a:r>
          </a:p>
          <a:p>
            <a:endParaRPr lang="en-US" baseline="0" dirty="0" smtClean="0"/>
          </a:p>
          <a:p>
            <a:r>
              <a:rPr lang="en-US" baseline="0" dirty="0" smtClean="0"/>
              <a:t>If we are multiplying k-bit numbers, the number of times through the loop is k.</a:t>
            </a:r>
          </a:p>
          <a:p>
            <a:r>
              <a:rPr lang="en-US" baseline="0" dirty="0" smtClean="0"/>
              <a:t>And each time through the loop requires at most k steps.</a:t>
            </a:r>
          </a:p>
          <a:p>
            <a:endParaRPr lang="en-US" baseline="0" dirty="0" smtClean="0"/>
          </a:p>
          <a:p>
            <a:r>
              <a:rPr lang="en-US" baseline="0" dirty="0" smtClean="0"/>
              <a:t>And  still we have to add up to k numbers of 2k bits each.</a:t>
            </a:r>
          </a:p>
          <a:p>
            <a:endParaRPr lang="en-US" baseline="0" dirty="0" smtClean="0"/>
          </a:p>
          <a:p>
            <a:r>
              <a:rPr lang="en-US" baseline="0" dirty="0" smtClean="0"/>
              <a:t>So O(k^2)</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6</a:t>
            </a:fld>
            <a:endParaRPr lang="en-US"/>
          </a:p>
        </p:txBody>
      </p:sp>
    </p:spTree>
    <p:extLst>
      <p:ext uri="{BB962C8B-B14F-4D97-AF65-F5344CB8AC3E}">
        <p14:creationId xmlns:p14="http://schemas.microsoft.com/office/powerpoint/2010/main" val="3765905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 recursive calls.  For each:</a:t>
            </a:r>
          </a:p>
          <a:p>
            <a:r>
              <a:rPr lang="en-US" dirty="0" smtClean="0"/>
              <a:t>==</a:t>
            </a:r>
            <a:r>
              <a:rPr lang="en-US" baseline="0" dirty="0" smtClean="0"/>
              <a:t> 0:  Theta(k)</a:t>
            </a:r>
          </a:p>
          <a:p>
            <a:r>
              <a:rPr lang="en-US" baseline="0" dirty="0" smtClean="0"/>
              <a:t>//2: Theta(k)</a:t>
            </a:r>
          </a:p>
          <a:p>
            <a:r>
              <a:rPr lang="en-US" baseline="0" dirty="0" smtClean="0"/>
              <a:t>%2:  Theta(1)</a:t>
            </a:r>
          </a:p>
          <a:p>
            <a:r>
              <a:rPr lang="en-US" baseline="0" dirty="0" smtClean="0"/>
              <a:t>2*z: Theta(k)</a:t>
            </a:r>
          </a:p>
          <a:p>
            <a:r>
              <a:rPr lang="en-US" baseline="0" dirty="0" smtClean="0"/>
              <a:t>M+2*z:  Theta k.</a:t>
            </a:r>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7</a:t>
            </a:fld>
            <a:endParaRPr lang="en-US"/>
          </a:p>
        </p:txBody>
      </p:sp>
    </p:spTree>
    <p:extLst>
      <p:ext uri="{BB962C8B-B14F-4D97-AF65-F5344CB8AC3E}">
        <p14:creationId xmlns:p14="http://schemas.microsoft.com/office/powerpoint/2010/main" val="574073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700" dirty="0" smtClean="0"/>
              <a:t>T(k) </a:t>
            </a:r>
            <a:r>
              <a:rPr lang="en-US" sz="1700" dirty="0"/>
              <a:t>= </a:t>
            </a:r>
            <a:r>
              <a:rPr lang="en-US" sz="1700" dirty="0" smtClean="0"/>
              <a:t>4T(k/2</a:t>
            </a:r>
            <a:r>
              <a:rPr lang="en-US" sz="1700" dirty="0"/>
              <a:t>) +</a:t>
            </a:r>
            <a:r>
              <a:rPr lang="en-US" sz="1700" dirty="0" smtClean="0"/>
              <a:t>O(k).  </a:t>
            </a:r>
            <a:r>
              <a:rPr lang="en-US" sz="1700" dirty="0"/>
              <a:t>Solution</a:t>
            </a:r>
            <a:r>
              <a:rPr lang="en-US" sz="1700" dirty="0" smtClean="0"/>
              <a:t>?   </a:t>
            </a:r>
          </a:p>
          <a:p>
            <a:r>
              <a:rPr lang="en-US" sz="1700" b="1" dirty="0" smtClean="0"/>
              <a:t>When I write a, b, and k for the Master</a:t>
            </a:r>
            <a:r>
              <a:rPr lang="en-US" sz="1700" b="1" baseline="0" dirty="0" smtClean="0"/>
              <a:t> theorem</a:t>
            </a:r>
            <a:r>
              <a:rPr lang="en-US" sz="1700" b="1" dirty="0" smtClean="0"/>
              <a:t>, call the last one </a:t>
            </a:r>
            <a:r>
              <a:rPr lang="en-US" sz="1700" b="1" dirty="0" err="1" smtClean="0"/>
              <a:t>k</a:t>
            </a:r>
            <a:r>
              <a:rPr lang="en-US" sz="1700" b="1" baseline="-25000" dirty="0" err="1" smtClean="0"/>
              <a:t>MT</a:t>
            </a:r>
            <a:endParaRPr lang="en-US" sz="1700" b="1" baseline="-25000" dirty="0"/>
          </a:p>
          <a:p>
            <a:r>
              <a:rPr lang="en-US" sz="1700" dirty="0"/>
              <a:t>Solution is case 3 of Master Theorem.  </a:t>
            </a:r>
            <a:br>
              <a:rPr lang="en-US" sz="1700" dirty="0"/>
            </a:br>
            <a:endParaRPr lang="en-US" sz="1700" dirty="0"/>
          </a:p>
          <a:p>
            <a:r>
              <a:rPr lang="en-US" sz="1700" dirty="0"/>
              <a:t>log[2] 4 is 2, so it is </a:t>
            </a:r>
            <a:r>
              <a:rPr lang="en-US" sz="1700" dirty="0" smtClean="0"/>
              <a:t>k^2</a:t>
            </a:r>
            <a:r>
              <a:rPr lang="en-US" sz="1700" dirty="0"/>
              <a:t>.</a:t>
            </a:r>
          </a:p>
        </p:txBody>
      </p:sp>
      <p:sp>
        <p:nvSpPr>
          <p:cNvPr id="4" name="Slide Number Placeholder 3"/>
          <p:cNvSpPr>
            <a:spLocks noGrp="1"/>
          </p:cNvSpPr>
          <p:nvPr>
            <p:ph type="sldNum" sz="quarter" idx="10"/>
          </p:nvPr>
        </p:nvSpPr>
        <p:spPr/>
        <p:txBody>
          <a:bodyPr/>
          <a:lstStyle/>
          <a:p>
            <a:fld id="{DC82725C-350C-46F5-844B-F6E4F7B10B15}" type="slidenum">
              <a:rPr lang="en-US" smtClean="0"/>
              <a:pPr/>
              <a:t>8</a:t>
            </a:fld>
            <a:endParaRPr lang="en-US"/>
          </a:p>
        </p:txBody>
      </p:sp>
    </p:spTree>
    <p:extLst>
      <p:ext uri="{BB962C8B-B14F-4D97-AF65-F5344CB8AC3E}">
        <p14:creationId xmlns:p14="http://schemas.microsoft.com/office/powerpoint/2010/main" val="9867955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9</a:t>
            </a:fld>
            <a:endParaRPr lang="en-US"/>
          </a:p>
        </p:txBody>
      </p:sp>
    </p:spTree>
    <p:extLst>
      <p:ext uri="{BB962C8B-B14F-4D97-AF65-F5344CB8AC3E}">
        <p14:creationId xmlns:p14="http://schemas.microsoft.com/office/powerpoint/2010/main" val="17164768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99" name="Picture 27" descr="bigdice2"/>
          <p:cNvPicPr>
            <a:picLocks noChangeAspect="1" noChangeArrowheads="1"/>
          </p:cNvPicPr>
          <p:nvPr userDrawn="1"/>
        </p:nvPicPr>
        <p:blipFill>
          <a:blip r:embed="rId2"/>
          <a:srcRect r="1891" b="8026"/>
          <a:stretch>
            <a:fillRect/>
          </a:stretch>
        </p:blipFill>
        <p:spPr bwMode="auto">
          <a:xfrm>
            <a:off x="0" y="0"/>
            <a:ext cx="9144000" cy="6858000"/>
          </a:xfrm>
          <a:prstGeom prst="rect">
            <a:avLst/>
          </a:prstGeom>
          <a:noFill/>
        </p:spPr>
      </p:pic>
      <p:sp>
        <p:nvSpPr>
          <p:cNvPr id="3074" name="Rectangle 2"/>
          <p:cNvSpPr>
            <a:spLocks noGrp="1" noChangeArrowheads="1"/>
          </p:cNvSpPr>
          <p:nvPr>
            <p:ph type="ctrTitle"/>
          </p:nvPr>
        </p:nvSpPr>
        <p:spPr>
          <a:xfrm>
            <a:off x="152400" y="167604"/>
            <a:ext cx="7772400" cy="1470025"/>
          </a:xfrm>
        </p:spPr>
        <p:txBody>
          <a:bodyPr/>
          <a:lstStyle>
            <a:lvl1pPr>
              <a:defRPr b="1"/>
            </a:lvl1pPr>
          </a:lstStyle>
          <a:p>
            <a:r>
              <a:rPr lang="en-US" dirty="0"/>
              <a:t>Click to edit Master title style</a:t>
            </a:r>
          </a:p>
        </p:txBody>
      </p:sp>
      <p:sp>
        <p:nvSpPr>
          <p:cNvPr id="3075" name="Rectangle 3"/>
          <p:cNvSpPr>
            <a:spLocks noGrp="1" noChangeArrowheads="1"/>
          </p:cNvSpPr>
          <p:nvPr>
            <p:ph type="subTitle" idx="1"/>
          </p:nvPr>
        </p:nvSpPr>
        <p:spPr>
          <a:xfrm>
            <a:off x="152400" y="1905000"/>
            <a:ext cx="2971800" cy="3429000"/>
          </a:xfrm>
        </p:spPr>
        <p:txBody>
          <a:bodyPr/>
          <a:lstStyle>
            <a:lvl1pPr marL="0" indent="0" algn="ctr">
              <a:buFontTx/>
              <a:buNone/>
              <a:defRPr/>
            </a:lvl1pPr>
          </a:lstStyle>
          <a:p>
            <a:r>
              <a:rPr lang="en-US"/>
              <a:t>Click to edit Master subtitle style</a:t>
            </a:r>
          </a:p>
        </p:txBody>
      </p:sp>
      <p:sp>
        <p:nvSpPr>
          <p:cNvPr id="3090" name="Text Box 18"/>
          <p:cNvSpPr txBox="1">
            <a:spLocks noChangeArrowheads="1"/>
          </p:cNvSpPr>
          <p:nvPr userDrawn="1"/>
        </p:nvSpPr>
        <p:spPr bwMode="auto">
          <a:xfrm rot="19237452">
            <a:off x="4622800" y="519113"/>
            <a:ext cx="184150" cy="366712"/>
          </a:xfrm>
          <a:prstGeom prst="rect">
            <a:avLst/>
          </a:prstGeom>
          <a:noFill/>
          <a:ln w="9525">
            <a:noFill/>
            <a:miter lim="800000"/>
            <a:headEnd/>
            <a:tailEnd/>
          </a:ln>
          <a:effectLst/>
        </p:spPr>
        <p:txBody>
          <a:bodyPr wrap="none">
            <a:spAutoFit/>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4492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4492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066800"/>
            <a:ext cx="8229600" cy="3700463"/>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5" name="Picture 31" descr="dicesmall"/>
          <p:cNvPicPr>
            <a:picLocks noChangeAspect="1" noChangeArrowheads="1"/>
          </p:cNvPicPr>
          <p:nvPr userDrawn="1"/>
        </p:nvPicPr>
        <p:blipFill>
          <a:blip r:embed="rId15"/>
          <a:srcRect t="6250"/>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457200" y="0"/>
            <a:ext cx="82296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4495800"/>
          </a:xfrm>
          <a:prstGeom prst="rect">
            <a:avLst/>
          </a:prstGeom>
          <a:noFill/>
          <a:ln w="9525">
            <a:noFill/>
            <a:miter lim="800000"/>
            <a:headEnd/>
            <a:tailEnd/>
          </a:ln>
          <a:effectLst/>
        </p:spPr>
        <p:txBody>
          <a:bodyPr vert="horz" wrap="square" lIns="45720" tIns="45720" rIns="18288" bIns="18288"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niaaa.nih.gov/alcohol-health/overview-alcohol-consumption/alcohol-facts-and-statistic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8.wmf"/><Relationship Id="rId4"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3.amherst.edu/~nstarr/trom/puzzle-8by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http://www3.amherst.edu/~nstarr/trom/puzzle-8by8/" TargetMode="External"/><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8" name="Text Box 60"/>
          <p:cNvSpPr txBox="1">
            <a:spLocks noChangeArrowheads="1"/>
          </p:cNvSpPr>
          <p:nvPr/>
        </p:nvSpPr>
        <p:spPr bwMode="auto">
          <a:xfrm>
            <a:off x="279400" y="104775"/>
            <a:ext cx="8636000" cy="3277820"/>
          </a:xfrm>
          <a:prstGeom prst="rect">
            <a:avLst/>
          </a:prstGeom>
          <a:noFill/>
          <a:ln w="9525">
            <a:noFill/>
            <a:miter lim="800000"/>
            <a:headEnd/>
            <a:tailEnd/>
          </a:ln>
          <a:effectLst/>
        </p:spPr>
        <p:txBody>
          <a:bodyPr>
            <a:spAutoFit/>
          </a:bodyPr>
          <a:lstStyle/>
          <a:p>
            <a:endParaRPr lang="en-US" sz="2000" b="1" dirty="0">
              <a:solidFill>
                <a:schemeClr val="hlink"/>
              </a:solidFill>
              <a:latin typeface="Arial Black" pitchFamily="96" charset="0"/>
            </a:endParaRPr>
          </a:p>
          <a:p>
            <a:r>
              <a:rPr lang="en-US" sz="8000" b="1" dirty="0" smtClean="0"/>
              <a:t>MA/CSSE 473 Day 04</a:t>
            </a:r>
            <a:endParaRPr lang="en-US" sz="8000" b="1" dirty="0" smtClean="0">
              <a:solidFill>
                <a:srgbClr val="F2FDF7"/>
              </a:solidFill>
              <a:latin typeface="Arial Black" pitchFamily="96" charset="0"/>
            </a:endParaRPr>
          </a:p>
          <a:p>
            <a:pPr>
              <a:spcBef>
                <a:spcPct val="50000"/>
              </a:spcBef>
            </a:pPr>
            <a:endParaRPr lang="en-US" dirty="0"/>
          </a:p>
        </p:txBody>
      </p:sp>
      <p:sp>
        <p:nvSpPr>
          <p:cNvPr id="2063" name="Text Box 15"/>
          <p:cNvSpPr txBox="1">
            <a:spLocks noChangeArrowheads="1"/>
          </p:cNvSpPr>
          <p:nvPr/>
        </p:nvSpPr>
        <p:spPr bwMode="auto">
          <a:xfrm>
            <a:off x="3870325" y="1719263"/>
            <a:ext cx="184150" cy="366712"/>
          </a:xfrm>
          <a:prstGeom prst="rect">
            <a:avLst/>
          </a:prstGeom>
          <a:noFill/>
          <a:ln w="9525">
            <a:noFill/>
            <a:miter lim="800000"/>
            <a:headEnd/>
            <a:tailEnd/>
          </a:ln>
          <a:effectLst/>
        </p:spPr>
        <p:txBody>
          <a:bodyPr wrap="none">
            <a:spAutoFit/>
          </a:bodyPr>
          <a:lstStyle/>
          <a:p>
            <a:endParaRPr lang="en-US"/>
          </a:p>
        </p:txBody>
      </p:sp>
      <p:sp>
        <p:nvSpPr>
          <p:cNvPr id="2106" name="Text Box 58"/>
          <p:cNvSpPr txBox="1">
            <a:spLocks noChangeArrowheads="1"/>
          </p:cNvSpPr>
          <p:nvPr/>
        </p:nvSpPr>
        <p:spPr bwMode="auto">
          <a:xfrm>
            <a:off x="898525" y="3014663"/>
            <a:ext cx="184150" cy="366712"/>
          </a:xfrm>
          <a:prstGeom prst="rect">
            <a:avLst/>
          </a:prstGeom>
          <a:noFill/>
          <a:ln w="9525">
            <a:noFill/>
            <a:miter lim="800000"/>
            <a:headEnd/>
            <a:tailEnd/>
          </a:ln>
          <a:effectLst/>
        </p:spPr>
        <p:txBody>
          <a:bodyPr wrap="none">
            <a:spAutoFit/>
          </a:bodyPr>
          <a:lstStyle/>
          <a:p>
            <a:endParaRPr lang="en-US"/>
          </a:p>
        </p:txBody>
      </p:sp>
      <p:sp>
        <p:nvSpPr>
          <p:cNvPr id="2110" name="Rectangle 62"/>
          <p:cNvSpPr>
            <a:spLocks noChangeArrowheads="1"/>
          </p:cNvSpPr>
          <p:nvPr/>
        </p:nvSpPr>
        <p:spPr bwMode="auto">
          <a:xfrm>
            <a:off x="0" y="3810000"/>
            <a:ext cx="3195637" cy="3046988"/>
          </a:xfrm>
          <a:prstGeom prst="rect">
            <a:avLst/>
          </a:prstGeom>
          <a:noFill/>
          <a:ln w="9525">
            <a:noFill/>
            <a:miter lim="800000"/>
            <a:headEnd/>
            <a:tailEnd/>
          </a:ln>
          <a:effectLst/>
        </p:spPr>
        <p:txBody>
          <a:bodyPr wrap="square">
            <a:spAutoFit/>
          </a:bodyPr>
          <a:lstStyle/>
          <a:p>
            <a:r>
              <a:rPr lang="en-US" sz="2400" b="1" dirty="0" smtClean="0"/>
              <a:t>Multiplication runtime</a:t>
            </a:r>
          </a:p>
          <a:p>
            <a:endParaRPr lang="en-US" sz="2400" b="1" dirty="0" smtClean="0"/>
          </a:p>
          <a:p>
            <a:r>
              <a:rPr lang="en-US" sz="2400" b="1" dirty="0" smtClean="0"/>
              <a:t>Multiplication based on Gauss formula</a:t>
            </a:r>
          </a:p>
          <a:p>
            <a:endParaRPr lang="en-US" sz="2400" b="1" dirty="0"/>
          </a:p>
          <a:p>
            <a:r>
              <a:rPr lang="en-US" sz="2400" b="1" dirty="0" smtClean="0"/>
              <a:t>Mathematical induction review</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dirty="0" smtClean="0"/>
              <a:t>Code for divide-and-conquer multiplication</a:t>
            </a:r>
            <a:endParaRPr lang="en-US" dirty="0"/>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3"/>
          <a:stretch>
            <a:fillRect/>
          </a:stretch>
        </p:blipFill>
        <p:spPr>
          <a:xfrm>
            <a:off x="19049" y="1228724"/>
            <a:ext cx="9234161" cy="5172075"/>
          </a:xfrm>
          <a:prstGeom prst="rect">
            <a:avLst/>
          </a:prstGeom>
        </p:spPr>
      </p:pic>
    </p:spTree>
    <p:extLst>
      <p:ext uri="{BB962C8B-B14F-4D97-AF65-F5344CB8AC3E}">
        <p14:creationId xmlns:p14="http://schemas.microsoft.com/office/powerpoint/2010/main" val="27853323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we do better than O(k</a:t>
            </a:r>
            <a:r>
              <a:rPr lang="en-US" baseline="30000" dirty="0" smtClean="0"/>
              <a:t>2</a:t>
            </a:r>
            <a:r>
              <a:rPr lang="en-US" dirty="0" smtClean="0"/>
              <a:t>)?</a:t>
            </a:r>
            <a:endParaRPr lang="en-US" dirty="0"/>
          </a:p>
        </p:txBody>
      </p:sp>
      <p:sp>
        <p:nvSpPr>
          <p:cNvPr id="3" name="Content Placeholder 2"/>
          <p:cNvSpPr>
            <a:spLocks noGrp="1"/>
          </p:cNvSpPr>
          <p:nvPr>
            <p:ph idx="1"/>
          </p:nvPr>
        </p:nvSpPr>
        <p:spPr>
          <a:xfrm>
            <a:off x="457200" y="1066800"/>
            <a:ext cx="8229600" cy="5486400"/>
          </a:xfrm>
        </p:spPr>
        <p:txBody>
          <a:bodyPr>
            <a:normAutofit/>
          </a:bodyPr>
          <a:lstStyle/>
          <a:p>
            <a:pPr>
              <a:spcBef>
                <a:spcPts val="0"/>
              </a:spcBef>
            </a:pPr>
            <a:r>
              <a:rPr lang="en-US" dirty="0" smtClean="0"/>
              <a:t>Is there an algorithm for multiplying two </a:t>
            </a:r>
            <a:r>
              <a:rPr lang="en-US" dirty="0" smtClean="0"/>
              <a:t>k-bit </a:t>
            </a:r>
            <a:r>
              <a:rPr lang="en-US" dirty="0" smtClean="0"/>
              <a:t>numbers in time that is less than </a:t>
            </a:r>
            <a:r>
              <a:rPr lang="en-US" dirty="0" smtClean="0"/>
              <a:t>O(k</a:t>
            </a:r>
            <a:r>
              <a:rPr lang="en-US" baseline="30000" dirty="0" smtClean="0"/>
              <a:t>2</a:t>
            </a:r>
            <a:r>
              <a:rPr lang="en-US" dirty="0" smtClean="0"/>
              <a:t>)?</a:t>
            </a:r>
          </a:p>
          <a:p>
            <a:pPr>
              <a:spcBef>
                <a:spcPts val="0"/>
              </a:spcBef>
            </a:pPr>
            <a:r>
              <a:rPr lang="en-US" b="1" dirty="0" smtClean="0"/>
              <a:t>Basis: </a:t>
            </a:r>
            <a:r>
              <a:rPr lang="en-US" dirty="0" smtClean="0"/>
              <a:t>A discovery of Carl Gauss (1777-1855)</a:t>
            </a:r>
          </a:p>
          <a:p>
            <a:pPr lvl="1">
              <a:spcBef>
                <a:spcPts val="0"/>
              </a:spcBef>
            </a:pPr>
            <a:r>
              <a:rPr lang="en-US" dirty="0" smtClean="0"/>
              <a:t>Multiplying complex numbers:</a:t>
            </a:r>
          </a:p>
          <a:p>
            <a:pPr lvl="1">
              <a:spcBef>
                <a:spcPts val="0"/>
              </a:spcBef>
            </a:pPr>
            <a:r>
              <a:rPr lang="en-US" b="1" dirty="0" smtClean="0"/>
              <a:t>(a + bi</a:t>
            </a:r>
            <a:r>
              <a:rPr lang="en-US" b="1" dirty="0" smtClean="0"/>
              <a:t>)*(</a:t>
            </a:r>
            <a:r>
              <a:rPr lang="en-US" b="1" dirty="0" err="1" smtClean="0"/>
              <a:t>c+di</a:t>
            </a:r>
            <a:r>
              <a:rPr lang="en-US" b="1" dirty="0" smtClean="0"/>
              <a:t>) = ac – </a:t>
            </a:r>
            <a:r>
              <a:rPr lang="en-US" b="1" dirty="0" err="1" smtClean="0"/>
              <a:t>bd</a:t>
            </a:r>
            <a:r>
              <a:rPr lang="en-US" b="1" dirty="0" smtClean="0"/>
              <a:t> + (</a:t>
            </a:r>
            <a:r>
              <a:rPr lang="en-US" b="1" dirty="0" err="1" smtClean="0"/>
              <a:t>bc</a:t>
            </a:r>
            <a:r>
              <a:rPr lang="en-US" b="1" dirty="0" smtClean="0"/>
              <a:t> + </a:t>
            </a:r>
            <a:r>
              <a:rPr lang="en-US" b="1" dirty="0" smtClean="0"/>
              <a:t>ad)i</a:t>
            </a:r>
          </a:p>
          <a:p>
            <a:pPr lvl="1">
              <a:spcBef>
                <a:spcPts val="0"/>
              </a:spcBef>
            </a:pPr>
            <a:endParaRPr lang="en-US" b="1" dirty="0" smtClean="0"/>
          </a:p>
          <a:p>
            <a:pPr lvl="1">
              <a:spcBef>
                <a:spcPts val="0"/>
              </a:spcBef>
            </a:pPr>
            <a:r>
              <a:rPr lang="en-US" dirty="0"/>
              <a:t>Could also be </a:t>
            </a:r>
            <a:r>
              <a:rPr lang="en-US" dirty="0" smtClean="0"/>
              <a:t>expressed as ordered pairs</a:t>
            </a:r>
          </a:p>
          <a:p>
            <a:pPr lvl="1">
              <a:spcBef>
                <a:spcPts val="0"/>
              </a:spcBef>
            </a:pPr>
            <a:r>
              <a:rPr lang="en-US" b="1" dirty="0" smtClean="0"/>
              <a:t>[a, b]*[</a:t>
            </a:r>
            <a:r>
              <a:rPr lang="en-US" b="1" dirty="0" err="1" smtClean="0"/>
              <a:t>c,d</a:t>
            </a:r>
            <a:r>
              <a:rPr lang="en-US" b="1" dirty="0" smtClean="0"/>
              <a:t>] =[ac-</a:t>
            </a:r>
            <a:r>
              <a:rPr lang="en-US" b="1" dirty="0" err="1" smtClean="0"/>
              <a:t>bd</a:t>
            </a:r>
            <a:r>
              <a:rPr lang="en-US" b="1" dirty="0" smtClean="0"/>
              <a:t>, </a:t>
            </a:r>
            <a:r>
              <a:rPr lang="en-US" b="1" dirty="0" err="1" smtClean="0"/>
              <a:t>bc+ad</a:t>
            </a:r>
            <a:r>
              <a:rPr lang="en-US" b="1" dirty="0" smtClean="0"/>
              <a:t>]</a:t>
            </a:r>
            <a:endParaRPr lang="en-US" b="1" dirty="0"/>
          </a:p>
        </p:txBody>
      </p:sp>
    </p:spTree>
    <p:extLst>
      <p:ext uri="{BB962C8B-B14F-4D97-AF65-F5344CB8AC3E}">
        <p14:creationId xmlns:p14="http://schemas.microsoft.com/office/powerpoint/2010/main" val="12362352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Gauss's Algorithm</a:t>
            </a:r>
            <a:endParaRPr lang="en-US" dirty="0"/>
          </a:p>
        </p:txBody>
      </p:sp>
      <p:sp>
        <p:nvSpPr>
          <p:cNvPr id="3" name="Content Placeholder 2"/>
          <p:cNvSpPr>
            <a:spLocks noGrp="1"/>
          </p:cNvSpPr>
          <p:nvPr>
            <p:ph idx="1"/>
          </p:nvPr>
        </p:nvSpPr>
        <p:spPr>
          <a:xfrm>
            <a:off x="609600" y="1036320"/>
            <a:ext cx="8534400" cy="5486400"/>
          </a:xfrm>
        </p:spPr>
        <p:txBody>
          <a:bodyPr>
            <a:normAutofit fontScale="92500" lnSpcReduction="20000"/>
          </a:bodyPr>
          <a:lstStyle/>
          <a:p>
            <a:pPr>
              <a:spcBef>
                <a:spcPts val="0"/>
              </a:spcBef>
            </a:pPr>
            <a:r>
              <a:rPr lang="en-US" b="1" dirty="0"/>
              <a:t>[a, b]*[</a:t>
            </a:r>
            <a:r>
              <a:rPr lang="en-US" b="1" dirty="0" err="1"/>
              <a:t>c,d</a:t>
            </a:r>
            <a:r>
              <a:rPr lang="en-US" b="1" dirty="0"/>
              <a:t>] </a:t>
            </a:r>
            <a:r>
              <a:rPr lang="en-US" b="1" dirty="0" smtClean="0"/>
              <a:t>= [</a:t>
            </a:r>
            <a:r>
              <a:rPr lang="en-US" b="1" dirty="0"/>
              <a:t>ac-</a:t>
            </a:r>
            <a:r>
              <a:rPr lang="en-US" b="1" dirty="0" err="1"/>
              <a:t>bd</a:t>
            </a:r>
            <a:r>
              <a:rPr lang="en-US" b="1" dirty="0"/>
              <a:t>, </a:t>
            </a:r>
            <a:r>
              <a:rPr lang="en-US" b="1" dirty="0" err="1"/>
              <a:t>bc+ad</a:t>
            </a:r>
            <a:r>
              <a:rPr lang="en-US" b="1" dirty="0" smtClean="0"/>
              <a:t>] </a:t>
            </a:r>
            <a:r>
              <a:rPr lang="en-US" sz="2900" dirty="0" smtClean="0"/>
              <a:t>(complex number multiplication)</a:t>
            </a:r>
            <a:endParaRPr lang="en-US" sz="2900" dirty="0"/>
          </a:p>
          <a:p>
            <a:pPr lvl="1">
              <a:spcBef>
                <a:spcPts val="0"/>
              </a:spcBef>
            </a:pPr>
            <a:r>
              <a:rPr lang="en-US" dirty="0" smtClean="0"/>
              <a:t>Needs </a:t>
            </a:r>
            <a:r>
              <a:rPr lang="en-US" b="1" dirty="0" smtClean="0">
                <a:solidFill>
                  <a:srgbClr val="FF0000"/>
                </a:solidFill>
              </a:rPr>
              <a:t>4 </a:t>
            </a:r>
            <a:r>
              <a:rPr lang="en-US" dirty="0" smtClean="0"/>
              <a:t>real-number </a:t>
            </a:r>
            <a:r>
              <a:rPr lang="en-US" dirty="0" smtClean="0"/>
              <a:t>multiplications and </a:t>
            </a:r>
            <a:r>
              <a:rPr lang="en-US" b="1" dirty="0" smtClean="0">
                <a:solidFill>
                  <a:srgbClr val="FF0000"/>
                </a:solidFill>
              </a:rPr>
              <a:t>3</a:t>
            </a:r>
            <a:r>
              <a:rPr lang="en-US" dirty="0" smtClean="0"/>
              <a:t> </a:t>
            </a:r>
            <a:r>
              <a:rPr lang="en-US" dirty="0" smtClean="0"/>
              <a:t>additions</a:t>
            </a:r>
          </a:p>
          <a:p>
            <a:pPr>
              <a:spcBef>
                <a:spcPts val="0"/>
              </a:spcBef>
            </a:pPr>
            <a:r>
              <a:rPr lang="en-US" dirty="0" smtClean="0"/>
              <a:t>But </a:t>
            </a:r>
            <a:r>
              <a:rPr lang="en-US" b="1" dirty="0" err="1" smtClean="0"/>
              <a:t>bc</a:t>
            </a:r>
            <a:r>
              <a:rPr lang="en-US" b="1" dirty="0" smtClean="0"/>
              <a:t> + ad = (</a:t>
            </a:r>
            <a:r>
              <a:rPr lang="en-US" b="1" dirty="0" err="1" smtClean="0"/>
              <a:t>a+b</a:t>
            </a:r>
            <a:r>
              <a:rPr lang="en-US" b="1" dirty="0" smtClean="0"/>
              <a:t>)(</a:t>
            </a:r>
            <a:r>
              <a:rPr lang="en-US" b="1" dirty="0" err="1" smtClean="0"/>
              <a:t>c+d</a:t>
            </a:r>
            <a:r>
              <a:rPr lang="en-US" b="1" dirty="0" smtClean="0"/>
              <a:t>) – ac –</a:t>
            </a:r>
            <a:r>
              <a:rPr lang="en-US" b="1" dirty="0" err="1" smtClean="0"/>
              <a:t>bd</a:t>
            </a:r>
            <a:endParaRPr lang="en-US" b="1" dirty="0" smtClean="0"/>
          </a:p>
          <a:p>
            <a:pPr lvl="1">
              <a:spcBef>
                <a:spcPts val="0"/>
              </a:spcBef>
            </a:pPr>
            <a:r>
              <a:rPr lang="en-US" dirty="0" smtClean="0"/>
              <a:t>And we have already computed </a:t>
            </a:r>
            <a:r>
              <a:rPr lang="en-US" b="1" dirty="0" smtClean="0"/>
              <a:t>ac</a:t>
            </a:r>
            <a:r>
              <a:rPr lang="en-US" dirty="0" smtClean="0"/>
              <a:t> and </a:t>
            </a:r>
            <a:r>
              <a:rPr lang="en-US" b="1" dirty="0" err="1" smtClean="0"/>
              <a:t>bd</a:t>
            </a:r>
            <a:r>
              <a:rPr lang="en-US" dirty="0" smtClean="0"/>
              <a:t> when we computed the real part of the product!</a:t>
            </a:r>
          </a:p>
          <a:p>
            <a:pPr>
              <a:spcBef>
                <a:spcPts val="0"/>
              </a:spcBef>
            </a:pPr>
            <a:r>
              <a:rPr lang="en-US" dirty="0" smtClean="0"/>
              <a:t>Thus we can do the complex product with </a:t>
            </a:r>
            <a:r>
              <a:rPr lang="en-US" b="1" dirty="0" smtClean="0">
                <a:solidFill>
                  <a:srgbClr val="FF0000"/>
                </a:solidFill>
              </a:rPr>
              <a:t>3 </a:t>
            </a:r>
            <a:r>
              <a:rPr lang="en-US" dirty="0" smtClean="0"/>
              <a:t>multiplications </a:t>
            </a:r>
            <a:r>
              <a:rPr lang="en-US" dirty="0" smtClean="0"/>
              <a:t>and </a:t>
            </a:r>
            <a:r>
              <a:rPr lang="en-US" b="1" dirty="0" smtClean="0">
                <a:solidFill>
                  <a:srgbClr val="FF0000"/>
                </a:solidFill>
              </a:rPr>
              <a:t>5 </a:t>
            </a:r>
            <a:r>
              <a:rPr lang="en-US" dirty="0" smtClean="0"/>
              <a:t>additions </a:t>
            </a:r>
            <a:endParaRPr lang="en-US" dirty="0" smtClean="0"/>
          </a:p>
          <a:p>
            <a:pPr>
              <a:spcBef>
                <a:spcPts val="0"/>
              </a:spcBef>
            </a:pPr>
            <a:r>
              <a:rPr lang="en-US" dirty="0" smtClean="0"/>
              <a:t>Additions are so much faster than multiplications that </a:t>
            </a:r>
            <a:r>
              <a:rPr lang="en-US" dirty="0" smtClean="0"/>
              <a:t>this is a good trade-off.</a:t>
            </a:r>
            <a:endParaRPr lang="en-US" dirty="0" smtClean="0"/>
          </a:p>
          <a:p>
            <a:pPr>
              <a:spcBef>
                <a:spcPts val="0"/>
              </a:spcBef>
            </a:pPr>
            <a:r>
              <a:rPr lang="en-US" dirty="0" smtClean="0"/>
              <a:t>A little savings, but not a big deal until applied recursively</a:t>
            </a:r>
            <a:r>
              <a:rPr lang="en-US" dirty="0" smtClean="0"/>
              <a:t>!</a:t>
            </a:r>
          </a:p>
          <a:p>
            <a:pPr>
              <a:spcBef>
                <a:spcPts val="0"/>
              </a:spcBef>
            </a:pPr>
            <a:r>
              <a:rPr lang="en-US" dirty="0" smtClean="0"/>
              <a:t>We apply the same general idea to recursive </a:t>
            </a:r>
            <a:br>
              <a:rPr lang="en-US" dirty="0" smtClean="0"/>
            </a:br>
            <a:r>
              <a:rPr lang="en-US" dirty="0" smtClean="0"/>
              <a:t>divide-and-conquer multiplication</a:t>
            </a:r>
            <a:br>
              <a:rPr lang="en-US" dirty="0" smtClean="0"/>
            </a:br>
            <a:r>
              <a:rPr lang="en-US" sz="2600" dirty="0" smtClean="0">
                <a:solidFill>
                  <a:srgbClr val="FF0000"/>
                </a:solidFill>
              </a:rPr>
              <a:t>(next slide – first 2/3 of the code is unchanged)</a:t>
            </a:r>
            <a:endParaRPr lang="en-US" sz="2600" dirty="0">
              <a:solidFill>
                <a:srgbClr val="FF0000"/>
              </a:solidFill>
            </a:endParaRPr>
          </a:p>
        </p:txBody>
      </p:sp>
    </p:spTree>
    <p:extLst>
      <p:ext uri="{BB962C8B-B14F-4D97-AF65-F5344CB8AC3E}">
        <p14:creationId xmlns:p14="http://schemas.microsoft.com/office/powerpoint/2010/main" val="712979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for Gauss-based Algorithm</a:t>
            </a:r>
            <a:endParaRPr lang="en-US" dirty="0"/>
          </a:p>
        </p:txBody>
      </p:sp>
      <p:sp>
        <p:nvSpPr>
          <p:cNvPr id="3" name="Content Placeholder 2"/>
          <p:cNvSpPr>
            <a:spLocks noGrp="1"/>
          </p:cNvSpPr>
          <p:nvPr>
            <p:ph idx="1"/>
          </p:nvPr>
        </p:nvSpPr>
        <p:spPr/>
        <p:txBody>
          <a:bodyPr/>
          <a:lstStyle/>
          <a:p>
            <a:endParaRPr lang="en-US"/>
          </a:p>
        </p:txBody>
      </p:sp>
      <p:sp>
        <p:nvSpPr>
          <p:cNvPr id="5" name="TextBox 4"/>
          <p:cNvSpPr txBox="1"/>
          <p:nvPr/>
        </p:nvSpPr>
        <p:spPr>
          <a:xfrm>
            <a:off x="381000" y="6400800"/>
            <a:ext cx="7086600" cy="369332"/>
          </a:xfrm>
          <a:prstGeom prst="rect">
            <a:avLst/>
          </a:prstGeom>
          <a:noFill/>
        </p:spPr>
        <p:txBody>
          <a:bodyPr wrap="square" rtlCol="0">
            <a:spAutoFit/>
          </a:bodyPr>
          <a:lstStyle/>
          <a:p>
            <a:r>
              <a:rPr lang="en-US" dirty="0" smtClean="0"/>
              <a:t>Recurrence relation:                                    solution:</a:t>
            </a:r>
            <a:endParaRPr lang="en-US" dirty="0"/>
          </a:p>
        </p:txBody>
      </p:sp>
      <p:pic>
        <p:nvPicPr>
          <p:cNvPr id="4" name="Picture 3"/>
          <p:cNvPicPr>
            <a:picLocks noChangeAspect="1"/>
          </p:cNvPicPr>
          <p:nvPr/>
        </p:nvPicPr>
        <p:blipFill>
          <a:blip r:embed="rId3"/>
          <a:stretch>
            <a:fillRect/>
          </a:stretch>
        </p:blipFill>
        <p:spPr>
          <a:xfrm>
            <a:off x="0" y="914400"/>
            <a:ext cx="9202615" cy="4876800"/>
          </a:xfrm>
          <a:prstGeom prst="rect">
            <a:avLst/>
          </a:prstGeom>
        </p:spPr>
      </p:pic>
    </p:spTree>
    <p:extLst>
      <p:ext uri="{BB962C8B-B14F-4D97-AF65-F5344CB8AC3E}">
        <p14:creationId xmlns:p14="http://schemas.microsoft.com/office/powerpoint/2010/main" val="24553087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this really a lot faster?</a:t>
            </a:r>
            <a:endParaRPr lang="en-US" dirty="0"/>
          </a:p>
        </p:txBody>
      </p:sp>
      <p:sp>
        <p:nvSpPr>
          <p:cNvPr id="3" name="Content Placeholder 2"/>
          <p:cNvSpPr>
            <a:spLocks noGrp="1"/>
          </p:cNvSpPr>
          <p:nvPr>
            <p:ph idx="1"/>
          </p:nvPr>
        </p:nvSpPr>
        <p:spPr>
          <a:xfrm>
            <a:off x="457200" y="1066800"/>
            <a:ext cx="8229600" cy="5562600"/>
          </a:xfrm>
        </p:spPr>
        <p:txBody>
          <a:bodyPr>
            <a:normAutofit fontScale="92500" lnSpcReduction="20000"/>
          </a:bodyPr>
          <a:lstStyle/>
          <a:p>
            <a:pPr>
              <a:spcBef>
                <a:spcPts val="300"/>
              </a:spcBef>
            </a:pPr>
            <a:r>
              <a:rPr lang="en-US" dirty="0" smtClean="0"/>
              <a:t>Standard multiplication: </a:t>
            </a:r>
            <a:r>
              <a:rPr lang="az-Cyrl-AZ" dirty="0" smtClean="0"/>
              <a:t>Ѳ</a:t>
            </a:r>
            <a:r>
              <a:rPr lang="en-US" dirty="0" smtClean="0"/>
              <a:t>(k</a:t>
            </a:r>
            <a:r>
              <a:rPr lang="en-US" baseline="30000" dirty="0" smtClean="0"/>
              <a:t>2</a:t>
            </a:r>
            <a:r>
              <a:rPr lang="en-US" dirty="0" smtClean="0"/>
              <a:t>)</a:t>
            </a:r>
          </a:p>
          <a:p>
            <a:pPr>
              <a:spcBef>
                <a:spcPts val="300"/>
              </a:spcBef>
            </a:pPr>
            <a:r>
              <a:rPr lang="en-US" dirty="0" smtClean="0"/>
              <a:t>Divide and conquer with Gauss trick:</a:t>
            </a:r>
            <a:r>
              <a:rPr lang="az-Cyrl-AZ" dirty="0" smtClean="0"/>
              <a:t> Ѳ</a:t>
            </a:r>
            <a:r>
              <a:rPr lang="en-US" dirty="0" smtClean="0"/>
              <a:t>(k</a:t>
            </a:r>
            <a:r>
              <a:rPr lang="en-US" baseline="30000" dirty="0" smtClean="0"/>
              <a:t>1.59</a:t>
            </a:r>
            <a:r>
              <a:rPr lang="en-US" dirty="0" smtClean="0"/>
              <a:t>)</a:t>
            </a:r>
          </a:p>
          <a:p>
            <a:pPr>
              <a:spcBef>
                <a:spcPts val="300"/>
              </a:spcBef>
            </a:pPr>
            <a:r>
              <a:rPr lang="en-US" dirty="0" smtClean="0"/>
              <a:t>But there is a lot of additional overhead with Gauss, so standard multiplication is faster for small values of </a:t>
            </a:r>
            <a:r>
              <a:rPr lang="en-US" dirty="0" smtClean="0"/>
              <a:t>k.</a:t>
            </a:r>
          </a:p>
          <a:p>
            <a:pPr>
              <a:spcBef>
                <a:spcPts val="300"/>
              </a:spcBef>
            </a:pPr>
            <a:r>
              <a:rPr lang="en-US" dirty="0" smtClean="0"/>
              <a:t>In Maple, </a:t>
            </a:r>
            <a:br>
              <a:rPr lang="en-US" dirty="0" smtClean="0"/>
            </a:br>
            <a:endParaRPr lang="en-US" dirty="0" smtClean="0"/>
          </a:p>
          <a:p>
            <a:pPr>
              <a:spcBef>
                <a:spcPts val="300"/>
              </a:spcBef>
            </a:pPr>
            <a:r>
              <a:rPr lang="en-US" dirty="0" smtClean="0"/>
              <a:t>In </a:t>
            </a:r>
            <a:r>
              <a:rPr lang="en-US" dirty="0" smtClean="0"/>
              <a:t>reality we would not let the</a:t>
            </a:r>
            <a:br>
              <a:rPr lang="en-US" dirty="0" smtClean="0"/>
            </a:br>
            <a:r>
              <a:rPr lang="en-US" dirty="0" smtClean="0"/>
              <a:t>recursion go down to the </a:t>
            </a:r>
            <a:br>
              <a:rPr lang="en-US" dirty="0" smtClean="0"/>
            </a:br>
            <a:r>
              <a:rPr lang="en-US" dirty="0" smtClean="0"/>
              <a:t>single bit level, but only down </a:t>
            </a:r>
            <a:br>
              <a:rPr lang="en-US" dirty="0" smtClean="0"/>
            </a:br>
            <a:r>
              <a:rPr lang="en-US" dirty="0" smtClean="0"/>
              <a:t>to the number of bits that our </a:t>
            </a:r>
            <a:br>
              <a:rPr lang="en-US" dirty="0" smtClean="0"/>
            </a:br>
            <a:r>
              <a:rPr lang="en-US" dirty="0" smtClean="0"/>
              <a:t>machine can multiply in </a:t>
            </a:r>
            <a:br>
              <a:rPr lang="en-US" dirty="0" smtClean="0"/>
            </a:br>
            <a:r>
              <a:rPr lang="en-US" dirty="0" smtClean="0"/>
              <a:t>hardware without overflow.</a:t>
            </a:r>
          </a:p>
          <a:p>
            <a:endParaRPr lang="en-US" dirty="0"/>
          </a:p>
        </p:txBody>
      </p:sp>
      <p:pic>
        <p:nvPicPr>
          <p:cNvPr id="109571" name="Picture 3"/>
          <p:cNvPicPr>
            <a:picLocks noChangeAspect="1" noChangeArrowheads="1"/>
          </p:cNvPicPr>
          <p:nvPr/>
        </p:nvPicPr>
        <p:blipFill>
          <a:blip r:embed="rId3"/>
          <a:srcRect/>
          <a:stretch>
            <a:fillRect/>
          </a:stretch>
        </p:blipFill>
        <p:spPr bwMode="auto">
          <a:xfrm>
            <a:off x="5638800" y="2819400"/>
            <a:ext cx="3276600" cy="2980224"/>
          </a:xfrm>
          <a:prstGeom prst="rect">
            <a:avLst/>
          </a:prstGeom>
          <a:noFill/>
          <a:ln w="9525">
            <a:noFill/>
            <a:miter lim="800000"/>
            <a:headEnd/>
            <a:tailEnd/>
          </a:ln>
          <a:effectLst/>
        </p:spPr>
      </p:pic>
      <p:pic>
        <p:nvPicPr>
          <p:cNvPr id="5" name="Picture 4"/>
          <p:cNvPicPr>
            <a:picLocks noChangeAspect="1"/>
          </p:cNvPicPr>
          <p:nvPr/>
        </p:nvPicPr>
        <p:blipFill>
          <a:blip r:embed="rId4"/>
          <a:stretch>
            <a:fillRect/>
          </a:stretch>
        </p:blipFill>
        <p:spPr>
          <a:xfrm>
            <a:off x="2438400" y="3087052"/>
            <a:ext cx="2943762" cy="418148"/>
          </a:xfrm>
          <a:prstGeom prst="rect">
            <a:avLst/>
          </a:prstGeom>
        </p:spPr>
      </p:pic>
    </p:spTree>
    <p:extLst>
      <p:ext uri="{BB962C8B-B14F-4D97-AF65-F5344CB8AC3E}">
        <p14:creationId xmlns:p14="http://schemas.microsoft.com/office/powerpoint/2010/main" val="2237111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Quick review of </a:t>
            </a:r>
            <a:br>
              <a:rPr lang="en-US" dirty="0" smtClean="0"/>
            </a:br>
            <a:r>
              <a:rPr lang="en-US" dirty="0" smtClean="0"/>
              <a:t>mathematical induction</a:t>
            </a:r>
            <a:endParaRPr lang="en-US" dirty="0"/>
          </a:p>
        </p:txBody>
      </p:sp>
      <p:sp>
        <p:nvSpPr>
          <p:cNvPr id="5" name="Text Placeholder 4"/>
          <p:cNvSpPr>
            <a:spLocks noGrp="1"/>
          </p:cNvSpPr>
          <p:nvPr>
            <p:ph type="body" idx="1"/>
          </p:nvPr>
        </p:nvSpPr>
        <p:spPr/>
        <p:txBody>
          <a:bodyPr/>
          <a:lstStyle/>
          <a:p>
            <a:r>
              <a:rPr lang="en-US" dirty="0" smtClean="0"/>
              <a:t>Back to the "review thread"</a:t>
            </a:r>
            <a:endParaRPr lang="en-US" dirty="0"/>
          </a:p>
        </p:txBody>
      </p:sp>
    </p:spTree>
    <p:extLst>
      <p:ext uri="{BB962C8B-B14F-4D97-AF65-F5344CB8AC3E}">
        <p14:creationId xmlns:p14="http://schemas.microsoft.com/office/powerpoint/2010/main" val="16793653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Induction Review</a:t>
            </a:r>
            <a:endParaRPr lang="en-US" dirty="0"/>
          </a:p>
        </p:txBody>
      </p:sp>
      <p:sp>
        <p:nvSpPr>
          <p:cNvPr id="3" name="Content Placeholder 2"/>
          <p:cNvSpPr>
            <a:spLocks noGrp="1"/>
          </p:cNvSpPr>
          <p:nvPr>
            <p:ph idx="1"/>
          </p:nvPr>
        </p:nvSpPr>
        <p:spPr/>
        <p:txBody>
          <a:bodyPr>
            <a:normAutofit lnSpcReduction="10000"/>
          </a:bodyPr>
          <a:lstStyle/>
          <a:p>
            <a:r>
              <a:rPr lang="en-US" dirty="0" smtClean="0"/>
              <a:t>To show that property* P(n) is true for all integers n≥n</a:t>
            </a:r>
            <a:r>
              <a:rPr lang="en-US" baseline="-25000" dirty="0" smtClean="0"/>
              <a:t>0</a:t>
            </a:r>
            <a:r>
              <a:rPr lang="en-US" dirty="0" smtClean="0"/>
              <a:t>, it suffices to show:</a:t>
            </a:r>
          </a:p>
          <a:p>
            <a:pPr lvl="1"/>
            <a:r>
              <a:rPr lang="en-US" b="1" dirty="0" smtClean="0">
                <a:solidFill>
                  <a:schemeClr val="tx2"/>
                </a:solidFill>
              </a:rPr>
              <a:t>Ordinary Induction</a:t>
            </a:r>
          </a:p>
          <a:p>
            <a:pPr lvl="2"/>
            <a:r>
              <a:rPr lang="en-US" dirty="0" smtClean="0"/>
              <a:t>P(n</a:t>
            </a:r>
            <a:r>
              <a:rPr lang="en-US" baseline="-25000" dirty="0" smtClean="0"/>
              <a:t>0</a:t>
            </a:r>
            <a:r>
              <a:rPr lang="en-US" dirty="0" smtClean="0"/>
              <a:t>) is true</a:t>
            </a:r>
          </a:p>
          <a:p>
            <a:pPr lvl="2"/>
            <a:r>
              <a:rPr lang="en-US" dirty="0" smtClean="0"/>
              <a:t>For all k≥n</a:t>
            </a:r>
            <a:r>
              <a:rPr lang="en-US" baseline="-25000" dirty="0" smtClean="0"/>
              <a:t>0</a:t>
            </a:r>
            <a:r>
              <a:rPr lang="en-US" dirty="0" smtClean="0"/>
              <a:t> , if</a:t>
            </a:r>
            <a:r>
              <a:rPr lang="en-US" baseline="-25000" dirty="0" smtClean="0"/>
              <a:t> </a:t>
            </a:r>
            <a:r>
              <a:rPr lang="en-US" dirty="0" smtClean="0"/>
              <a:t>P (k) is true, then P(k+1) is also true.</a:t>
            </a:r>
          </a:p>
          <a:p>
            <a:pPr lvl="1">
              <a:buNone/>
            </a:pPr>
            <a:r>
              <a:rPr lang="en-US" dirty="0" smtClean="0"/>
              <a:t>or</a:t>
            </a:r>
          </a:p>
          <a:p>
            <a:pPr lvl="1"/>
            <a:r>
              <a:rPr lang="en-US" b="1" dirty="0" smtClean="0">
                <a:solidFill>
                  <a:schemeClr val="tx2"/>
                </a:solidFill>
              </a:rPr>
              <a:t>Strong Induction</a:t>
            </a:r>
          </a:p>
          <a:p>
            <a:pPr lvl="2"/>
            <a:r>
              <a:rPr lang="en-US" dirty="0" smtClean="0"/>
              <a:t>P(n</a:t>
            </a:r>
            <a:r>
              <a:rPr lang="en-US" baseline="-25000" dirty="0" smtClean="0"/>
              <a:t>0</a:t>
            </a:r>
            <a:r>
              <a:rPr lang="en-US" dirty="0" smtClean="0"/>
              <a:t>) is true (sometimes you need multiple base cases)</a:t>
            </a:r>
          </a:p>
          <a:p>
            <a:pPr lvl="2"/>
            <a:r>
              <a:rPr lang="en-US" dirty="0" smtClean="0"/>
              <a:t>For all k&gt;n</a:t>
            </a:r>
            <a:r>
              <a:rPr lang="en-US" baseline="-25000" dirty="0" smtClean="0"/>
              <a:t>0 </a:t>
            </a:r>
            <a:r>
              <a:rPr lang="en-US" dirty="0" smtClean="0"/>
              <a:t>, if P(j) is true for all j with n</a:t>
            </a:r>
            <a:r>
              <a:rPr lang="en-US" baseline="-25000" dirty="0" smtClean="0"/>
              <a:t>0</a:t>
            </a:r>
            <a:r>
              <a:rPr lang="en-US" dirty="0" smtClean="0"/>
              <a:t> ≤ j &lt; k, then P(k) is also true.</a:t>
            </a:r>
          </a:p>
          <a:p>
            <a:pPr lvl="1">
              <a:buNone/>
            </a:pPr>
            <a:endParaRPr lang="en-US" dirty="0" smtClean="0"/>
          </a:p>
          <a:p>
            <a:pPr marL="457200" lvl="1" indent="0">
              <a:buNone/>
            </a:pPr>
            <a:endParaRPr lang="en-US" dirty="0" smtClean="0"/>
          </a:p>
          <a:p>
            <a:pPr lvl="1"/>
            <a:endParaRPr lang="en-US" dirty="0"/>
          </a:p>
        </p:txBody>
      </p:sp>
      <p:sp>
        <p:nvSpPr>
          <p:cNvPr id="4" name="TextBox 3"/>
          <p:cNvSpPr txBox="1"/>
          <p:nvPr/>
        </p:nvSpPr>
        <p:spPr>
          <a:xfrm>
            <a:off x="990600" y="5576455"/>
            <a:ext cx="6248400" cy="1015663"/>
          </a:xfrm>
          <a:prstGeom prst="rect">
            <a:avLst/>
          </a:prstGeom>
          <a:noFill/>
          <a:ln w="34925">
            <a:solidFill>
              <a:srgbClr val="FF0000"/>
            </a:solidFill>
          </a:ln>
        </p:spPr>
        <p:txBody>
          <a:bodyPr wrap="square" rtlCol="0">
            <a:spAutoFit/>
          </a:bodyPr>
          <a:lstStyle/>
          <a:p>
            <a:r>
              <a:rPr lang="en-US" sz="2000" dirty="0" smtClean="0"/>
              <a:t>* In this context, a </a:t>
            </a:r>
            <a:r>
              <a:rPr lang="en-US" sz="2000" b="1" dirty="0" smtClean="0">
                <a:solidFill>
                  <a:srgbClr val="FF0000"/>
                </a:solidFill>
              </a:rPr>
              <a:t>property</a:t>
            </a:r>
            <a:r>
              <a:rPr lang="en-US" sz="2000" dirty="0" smtClean="0"/>
              <a:t> is a function whose domain is a subset of the non-negative integers and whose range is {true, false}</a:t>
            </a:r>
            <a:endParaRPr lang="en-US" sz="2000" dirty="0"/>
          </a:p>
        </p:txBody>
      </p:sp>
    </p:spTree>
    <p:extLst>
      <p:ext uri="{BB962C8B-B14F-4D97-AF65-F5344CB8AC3E}">
        <p14:creationId xmlns:p14="http://schemas.microsoft.com/office/powerpoint/2010/main" val="20258937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smtClean="0"/>
              <a:t>Proof by Induction</a:t>
            </a:r>
            <a:endParaRPr lang="en-US" dirty="0"/>
          </a:p>
        </p:txBody>
      </p:sp>
      <p:sp>
        <p:nvSpPr>
          <p:cNvPr id="8195" name="Rectangle 3"/>
          <p:cNvSpPr>
            <a:spLocks noGrp="1" noChangeArrowheads="1"/>
          </p:cNvSpPr>
          <p:nvPr>
            <p:ph type="body" idx="1"/>
          </p:nvPr>
        </p:nvSpPr>
        <p:spPr>
          <a:xfrm>
            <a:off x="152400" y="954157"/>
            <a:ext cx="7924800" cy="5903843"/>
          </a:xfrm>
        </p:spPr>
        <p:txBody>
          <a:bodyPr>
            <a:normAutofit lnSpcReduction="10000"/>
          </a:bodyPr>
          <a:lstStyle/>
          <a:p>
            <a:pPr>
              <a:buFontTx/>
              <a:buNone/>
            </a:pPr>
            <a:r>
              <a:rPr lang="en-US" b="1" dirty="0"/>
              <a:t>On Liquor Production  by David M. Smith</a:t>
            </a:r>
          </a:p>
          <a:p>
            <a:pPr>
              <a:buFontTx/>
              <a:buNone/>
            </a:pPr>
            <a:r>
              <a:rPr lang="en-US" b="1" dirty="0"/>
              <a:t>	</a:t>
            </a:r>
            <a:r>
              <a:rPr lang="en-US" b="1" dirty="0">
                <a:solidFill>
                  <a:srgbClr val="FF0000"/>
                </a:solidFill>
              </a:rPr>
              <a:t>A friend who's in liquor production</a:t>
            </a:r>
            <a:br>
              <a:rPr lang="en-US" b="1" dirty="0">
                <a:solidFill>
                  <a:srgbClr val="FF0000"/>
                </a:solidFill>
              </a:rPr>
            </a:br>
            <a:r>
              <a:rPr lang="en-US" b="1" dirty="0">
                <a:solidFill>
                  <a:srgbClr val="FF0000"/>
                </a:solidFill>
              </a:rPr>
              <a:t>Owns a still of astounding construction.</a:t>
            </a:r>
            <a:br>
              <a:rPr lang="en-US" b="1" dirty="0">
                <a:solidFill>
                  <a:srgbClr val="FF0000"/>
                </a:solidFill>
              </a:rPr>
            </a:br>
            <a:r>
              <a:rPr lang="en-US" b="1" dirty="0">
                <a:solidFill>
                  <a:srgbClr val="FF0000"/>
                </a:solidFill>
              </a:rPr>
              <a:t>The alcohol boils</a:t>
            </a:r>
            <a:br>
              <a:rPr lang="en-US" b="1" dirty="0">
                <a:solidFill>
                  <a:srgbClr val="FF0000"/>
                </a:solidFill>
              </a:rPr>
            </a:br>
            <a:r>
              <a:rPr lang="en-US" b="1" dirty="0">
                <a:solidFill>
                  <a:srgbClr val="FF0000"/>
                </a:solidFill>
              </a:rPr>
              <a:t>Through old magnetic coils</a:t>
            </a:r>
            <a:r>
              <a:rPr lang="en-US" b="1" dirty="0" smtClean="0">
                <a:solidFill>
                  <a:srgbClr val="FF0000"/>
                </a:solidFill>
              </a:rPr>
              <a:t>…</a:t>
            </a:r>
            <a:br>
              <a:rPr lang="en-US" b="1" dirty="0" smtClean="0">
                <a:solidFill>
                  <a:srgbClr val="FF0000"/>
                </a:solidFill>
              </a:rPr>
            </a:br>
            <a:r>
              <a:rPr lang="en-US" b="1" dirty="0" smtClean="0">
                <a:solidFill>
                  <a:srgbClr val="FF0000"/>
                </a:solidFill>
              </a:rPr>
              <a:t>She </a:t>
            </a:r>
            <a:r>
              <a:rPr lang="en-US" b="1" dirty="0">
                <a:solidFill>
                  <a:srgbClr val="FF0000"/>
                </a:solidFill>
              </a:rPr>
              <a:t>says that it's "proof by induction</a:t>
            </a:r>
            <a:r>
              <a:rPr lang="en-US" b="1" dirty="0" smtClean="0">
                <a:solidFill>
                  <a:srgbClr val="FF0000"/>
                </a:solidFill>
              </a:rPr>
              <a:t>."</a:t>
            </a:r>
            <a:br>
              <a:rPr lang="en-US" b="1" dirty="0" smtClean="0">
                <a:solidFill>
                  <a:srgbClr val="FF0000"/>
                </a:solidFill>
              </a:rPr>
            </a:br>
            <a:r>
              <a:rPr lang="en-US" sz="1400" b="1" dirty="0" smtClean="0"/>
              <a:t/>
            </a:r>
            <a:br>
              <a:rPr lang="en-US" sz="1400" b="1" dirty="0" smtClean="0"/>
            </a:br>
            <a:r>
              <a:rPr lang="en-US" sz="1500" b="1" dirty="0" smtClean="0"/>
              <a:t>Disclaimer: The presentation of this multiple pun should not be taken as an implied endorsement on the part of the instructor of the production and/or consumption of liquor.   For example, according to the National Institutes of Health </a:t>
            </a:r>
            <a:r>
              <a:rPr lang="en-US" sz="1500" b="1" dirty="0" smtClean="0"/>
              <a:t>(</a:t>
            </a:r>
            <a:r>
              <a:rPr lang="en-US" sz="1500" b="1" dirty="0" smtClean="0">
                <a:hlinkClick r:id="rId2"/>
              </a:rPr>
              <a:t>https://www.niaaa.nih.gov/alcohol-health/overview-alcohol-consumption/alcohol-facts-and-statistics</a:t>
            </a:r>
            <a:r>
              <a:rPr lang="en-US" sz="1500" b="1" dirty="0" smtClean="0"/>
              <a:t>), 31% </a:t>
            </a:r>
            <a:r>
              <a:rPr lang="en-US" sz="1500" b="1" dirty="0" smtClean="0"/>
              <a:t>of traffic deaths involve alcohol.  NIH studies revealed that young people who began drinking before age 15 are four times more likely to develop alcohol dependence during their lifetime than those who began drinking at age 21 or later. Those that drank before age 15 are also seven times more likely to report having been in a traffic crash because of drinking both during adolescence and adulthood. Alcohol also plays a significant role in risky sexual behavior and increases the risk of physical and sexual assault. Among college students under age 21, 50,000 experience alcohol-related date rape, and 43,000 are injured by another student who has been drinking. Each year, approximately 5,000 persons under the age of 21 die from causes related to underage drinking. These deaths include about 1,600 homicides and 300 suicides.</a:t>
            </a:r>
            <a:endParaRPr lang="en-US" sz="1500" b="1" dirty="0"/>
          </a:p>
        </p:txBody>
      </p:sp>
    </p:spTree>
    <p:extLst>
      <p:ext uri="{BB962C8B-B14F-4D97-AF65-F5344CB8AC3E}">
        <p14:creationId xmlns:p14="http://schemas.microsoft.com/office/powerpoint/2010/main" val="41385898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Induction examples</a:t>
            </a:r>
            <a:endParaRPr lang="en-US" dirty="0"/>
          </a:p>
        </p:txBody>
      </p:sp>
      <p:sp>
        <p:nvSpPr>
          <p:cNvPr id="3" name="Content Placeholder 2"/>
          <p:cNvSpPr>
            <a:spLocks noGrp="1"/>
          </p:cNvSpPr>
          <p:nvPr>
            <p:ph idx="1"/>
          </p:nvPr>
        </p:nvSpPr>
        <p:spPr/>
        <p:txBody>
          <a:bodyPr/>
          <a:lstStyle/>
          <a:p>
            <a:r>
              <a:rPr lang="en-US" dirty="0" smtClean="0"/>
              <a:t>For all N≥0,</a:t>
            </a:r>
          </a:p>
          <a:p>
            <a:pPr lvl="1">
              <a:spcBef>
                <a:spcPts val="1200"/>
              </a:spcBef>
            </a:pPr>
            <a:r>
              <a:rPr lang="en-US" dirty="0" smtClean="0"/>
              <a:t>This is formula 7 on P </a:t>
            </a:r>
            <a:r>
              <a:rPr lang="en-US" dirty="0" smtClean="0"/>
              <a:t>470</a:t>
            </a:r>
          </a:p>
          <a:p>
            <a:pPr lvl="1">
              <a:spcBef>
                <a:spcPts val="1200"/>
              </a:spcBef>
            </a:pPr>
            <a:endParaRPr lang="en-US" dirty="0"/>
          </a:p>
          <a:p>
            <a:pPr marL="457200" lvl="1" indent="0">
              <a:spcBef>
                <a:spcPts val="1200"/>
              </a:spcBef>
              <a:buNone/>
            </a:pPr>
            <a:endParaRPr lang="en-US" dirty="0" smtClean="0"/>
          </a:p>
          <a:p>
            <a:pPr>
              <a:spcBef>
                <a:spcPts val="1200"/>
              </a:spcBef>
            </a:pPr>
            <a:r>
              <a:rPr lang="en-US" dirty="0" smtClean="0"/>
              <a:t>Show that any postage amount of 24 cents or more can be achieved using only 5-cent stamps and 7-cent stamps.</a:t>
            </a:r>
          </a:p>
        </p:txBody>
      </p:sp>
      <p:graphicFrame>
        <p:nvGraphicFramePr>
          <p:cNvPr id="4" name="Object 3"/>
          <p:cNvGraphicFramePr>
            <a:graphicFrameLocks noChangeAspect="1"/>
          </p:cNvGraphicFramePr>
          <p:nvPr/>
        </p:nvGraphicFramePr>
        <p:xfrm>
          <a:off x="3238497" y="838200"/>
          <a:ext cx="3467103" cy="990601"/>
        </p:xfrm>
        <a:graphic>
          <a:graphicData uri="http://schemas.openxmlformats.org/presentationml/2006/ole">
            <mc:AlternateContent xmlns:mc="http://schemas.openxmlformats.org/markup-compatibility/2006">
              <mc:Choice xmlns:v="urn:schemas-microsoft-com:vml" Requires="v">
                <p:oleObj spid="_x0000_s57381" name="Equation" r:id="rId4" imgW="1511280" imgH="431640" progId="Equation.3">
                  <p:embed/>
                </p:oleObj>
              </mc:Choice>
              <mc:Fallback>
                <p:oleObj name="Equation" r:id="rId4" imgW="1511280" imgH="4316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497" y="838200"/>
                        <a:ext cx="3467103" cy="9906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555722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Induction Example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 </a:t>
            </a:r>
            <a:r>
              <a:rPr lang="en-US" b="1" dirty="0" smtClean="0">
                <a:solidFill>
                  <a:srgbClr val="FF0000"/>
                </a:solidFill>
              </a:rPr>
              <a:t>Tiling with Trominoes</a:t>
            </a:r>
            <a:r>
              <a:rPr lang="en-US" b="1" dirty="0" smtClean="0"/>
              <a:t> </a:t>
            </a:r>
          </a:p>
          <a:p>
            <a:r>
              <a:rPr lang="en-US" dirty="0" smtClean="0"/>
              <a:t>We saw that a 2</a:t>
            </a:r>
            <a:r>
              <a:rPr lang="en-US" baseline="30000" dirty="0" smtClean="0"/>
              <a:t>n</a:t>
            </a:r>
            <a:r>
              <a:rPr lang="en-US" dirty="0" smtClean="0">
                <a:sym typeface="Symbol"/>
              </a:rPr>
              <a:t></a:t>
            </a:r>
            <a:r>
              <a:rPr lang="en-US" dirty="0" smtClean="0"/>
              <a:t>2</a:t>
            </a:r>
            <a:r>
              <a:rPr lang="en-US" baseline="30000" dirty="0" smtClean="0"/>
              <a:t>n</a:t>
            </a:r>
            <a:r>
              <a:rPr lang="en-US" dirty="0" smtClean="0"/>
              <a:t> checkerboard can be tiled with dominoes.</a:t>
            </a:r>
          </a:p>
          <a:p>
            <a:r>
              <a:rPr lang="en-US" dirty="0" smtClean="0"/>
              <a:t>What about </a:t>
            </a:r>
            <a:r>
              <a:rPr lang="en-US" dirty="0" err="1" smtClean="0"/>
              <a:t>trominoes</a:t>
            </a:r>
            <a:r>
              <a:rPr lang="en-US" dirty="0" smtClean="0"/>
              <a:t>?</a:t>
            </a:r>
          </a:p>
          <a:p>
            <a:r>
              <a:rPr lang="en-US" dirty="0" smtClean="0"/>
              <a:t>Clearly, we can't tile an entire board!</a:t>
            </a:r>
          </a:p>
          <a:p>
            <a:r>
              <a:rPr lang="en-US" b="1" dirty="0" smtClean="0"/>
              <a:t>Definition:  </a:t>
            </a:r>
            <a:r>
              <a:rPr lang="en-US" dirty="0" smtClean="0"/>
              <a:t>A </a:t>
            </a:r>
            <a:r>
              <a:rPr lang="en-US" b="1" dirty="0" smtClean="0">
                <a:solidFill>
                  <a:srgbClr val="FF0000"/>
                </a:solidFill>
              </a:rPr>
              <a:t>deficient</a:t>
            </a:r>
            <a:r>
              <a:rPr lang="en-US" dirty="0" smtClean="0"/>
              <a:t> rectangular grid of squares </a:t>
            </a:r>
            <a:r>
              <a:rPr lang="en-US" dirty="0" smtClean="0"/>
              <a:t>has </a:t>
            </a:r>
            <a:r>
              <a:rPr lang="en-US" dirty="0" smtClean="0"/>
              <a:t>one square missing.</a:t>
            </a:r>
          </a:p>
          <a:p>
            <a:r>
              <a:rPr lang="en-US" dirty="0" smtClean="0"/>
              <a:t>It's easy to see that we can tile any 2</a:t>
            </a:r>
            <a:r>
              <a:rPr lang="en-US" dirty="0" smtClean="0">
                <a:sym typeface="Symbol"/>
              </a:rPr>
              <a:t></a:t>
            </a:r>
            <a:r>
              <a:rPr lang="en-US" dirty="0" smtClean="0"/>
              <a:t>2 deficient rectangle!  (We can rotate the tromino)</a:t>
            </a:r>
            <a:endParaRPr lang="en-US" dirty="0"/>
          </a:p>
        </p:txBody>
      </p:sp>
      <p:pic>
        <p:nvPicPr>
          <p:cNvPr id="57346" name="Picture 2"/>
          <p:cNvPicPr>
            <a:picLocks noChangeAspect="1" noChangeArrowheads="1"/>
          </p:cNvPicPr>
          <p:nvPr/>
        </p:nvPicPr>
        <p:blipFill>
          <a:blip r:embed="rId3"/>
          <a:srcRect/>
          <a:stretch>
            <a:fillRect/>
          </a:stretch>
        </p:blipFill>
        <p:spPr bwMode="auto">
          <a:xfrm>
            <a:off x="6934200" y="2133600"/>
            <a:ext cx="1304925" cy="1323975"/>
          </a:xfrm>
          <a:prstGeom prst="rect">
            <a:avLst/>
          </a:prstGeom>
          <a:noFill/>
          <a:ln w="9525">
            <a:noFill/>
            <a:miter lim="800000"/>
            <a:headEnd/>
            <a:tailEnd/>
          </a:ln>
          <a:effectLst/>
        </p:spPr>
      </p:pic>
      <p:sp>
        <p:nvSpPr>
          <p:cNvPr id="4" name="TextBox 3"/>
          <p:cNvSpPr txBox="1"/>
          <p:nvPr/>
        </p:nvSpPr>
        <p:spPr>
          <a:xfrm>
            <a:off x="152400" y="5715000"/>
            <a:ext cx="7543800" cy="461665"/>
          </a:xfrm>
          <a:prstGeom prst="rect">
            <a:avLst/>
          </a:prstGeom>
          <a:noFill/>
          <a:ln w="25400">
            <a:solidFill>
              <a:schemeClr val="tx1"/>
            </a:solidFill>
          </a:ln>
        </p:spPr>
        <p:txBody>
          <a:bodyPr wrap="square" rtlCol="0">
            <a:spAutoFit/>
          </a:bodyPr>
          <a:lstStyle/>
          <a:p>
            <a:r>
              <a:rPr lang="en-US" sz="2400" dirty="0" smtClean="0">
                <a:solidFill>
                  <a:srgbClr val="FF0000"/>
                </a:solidFill>
              </a:rPr>
              <a:t>Note: </a:t>
            </a:r>
            <a:r>
              <a:rPr lang="en-US" sz="2400" dirty="0" smtClean="0"/>
              <a:t>HW 4 </a:t>
            </a:r>
            <a:r>
              <a:rPr lang="en-US" sz="2400" smtClean="0"/>
              <a:t>is mainly about </a:t>
            </a:r>
            <a:r>
              <a:rPr lang="en-US" sz="2400" dirty="0" smtClean="0"/>
              <a:t>tiling with trominoes.</a:t>
            </a:r>
            <a:endParaRPr lang="en-US" sz="2400" dirty="0"/>
          </a:p>
        </p:txBody>
      </p:sp>
      <p:sp>
        <p:nvSpPr>
          <p:cNvPr id="5" name="Rectangle 4"/>
          <p:cNvSpPr/>
          <p:nvPr/>
        </p:nvSpPr>
        <p:spPr>
          <a:xfrm>
            <a:off x="7543800" y="2133600"/>
            <a:ext cx="695325" cy="6858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9936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734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smtClean="0"/>
              <a:t>MA/CSSE 473 </a:t>
            </a:r>
            <a:r>
              <a:rPr lang="en-US" smtClean="0"/>
              <a:t>Day 04</a:t>
            </a:r>
            <a:endParaRPr lang="en-US" dirty="0"/>
          </a:p>
        </p:txBody>
      </p:sp>
      <p:sp>
        <p:nvSpPr>
          <p:cNvPr id="3" name="Content Placeholder 2"/>
          <p:cNvSpPr>
            <a:spLocks noGrp="1"/>
          </p:cNvSpPr>
          <p:nvPr>
            <p:ph idx="1"/>
          </p:nvPr>
        </p:nvSpPr>
        <p:spPr>
          <a:xfrm>
            <a:off x="457200" y="1295400"/>
            <a:ext cx="8229600" cy="4724400"/>
          </a:xfrm>
        </p:spPr>
        <p:txBody>
          <a:bodyPr>
            <a:normAutofit lnSpcReduction="10000"/>
          </a:bodyPr>
          <a:lstStyle/>
          <a:p>
            <a:r>
              <a:rPr lang="fr-FR" dirty="0" smtClean="0"/>
              <a:t>Addition</a:t>
            </a:r>
          </a:p>
          <a:p>
            <a:r>
              <a:rPr lang="fr-FR" dirty="0" err="1" smtClean="0"/>
              <a:t>Multiplication</a:t>
            </a:r>
            <a:r>
              <a:rPr lang="fr-FR" dirty="0" err="1" smtClean="0"/>
              <a:t>Divide</a:t>
            </a:r>
            <a:r>
              <a:rPr lang="fr-FR" dirty="0" smtClean="0"/>
              <a:t> </a:t>
            </a:r>
            <a:r>
              <a:rPr lang="fr-FR" dirty="0"/>
              <a:t>and </a:t>
            </a:r>
            <a:r>
              <a:rPr lang="fr-FR" dirty="0" err="1" smtClean="0"/>
              <a:t>Conquer</a:t>
            </a:r>
            <a:r>
              <a:rPr lang="fr-FR" dirty="0" smtClean="0"/>
              <a:t> Multiplication </a:t>
            </a:r>
            <a:r>
              <a:rPr lang="fr-FR" dirty="0"/>
              <a:t>à la Gauss</a:t>
            </a:r>
          </a:p>
          <a:p>
            <a:r>
              <a:rPr lang="en-US" dirty="0" smtClean="0"/>
              <a:t>Mathematical Induction review</a:t>
            </a:r>
            <a:endParaRPr lang="en-US" dirty="0"/>
          </a:p>
          <a:p>
            <a:r>
              <a:rPr lang="en-US" dirty="0" smtClean="0"/>
              <a:t>Tiling with </a:t>
            </a:r>
            <a:r>
              <a:rPr lang="en-US" dirty="0" err="1" smtClean="0"/>
              <a:t>Trominoes</a:t>
            </a:r>
            <a:r>
              <a:rPr lang="en-US" dirty="0" smtClean="0"/>
              <a:t> (if there is time)</a:t>
            </a:r>
          </a:p>
          <a:p>
            <a:pPr lvl="1"/>
            <a:r>
              <a:rPr lang="en-US" dirty="0">
                <a:hlinkClick r:id="rId3"/>
              </a:rPr>
              <a:t>http://www3.amherst.edu/~nstarr/trom/puzzle-8by8</a:t>
            </a:r>
            <a:r>
              <a:rPr lang="en-US" dirty="0" smtClean="0">
                <a:hlinkClick r:id="rId3"/>
              </a:rPr>
              <a:t>/</a:t>
            </a:r>
            <a:r>
              <a:rPr lang="en-US" dirty="0" smtClean="0"/>
              <a:t> </a:t>
            </a:r>
          </a:p>
          <a:p>
            <a:endParaRPr lang="en-US" dirty="0" smtClean="0"/>
          </a:p>
          <a:p>
            <a:pPr marL="0" indent="0">
              <a:buNone/>
            </a:pPr>
            <a:r>
              <a:rPr lang="en-US" b="1" dirty="0" smtClean="0">
                <a:solidFill>
                  <a:srgbClr val="FF0000"/>
                </a:solidFill>
              </a:rPr>
              <a:t>What questions do you have</a:t>
            </a:r>
            <a:r>
              <a:rPr lang="en-US" b="1" dirty="0">
                <a:solidFill>
                  <a:srgbClr val="FF0000"/>
                </a:solidFill>
              </a:rPr>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Trominoes</a:t>
            </a:r>
            <a:r>
              <a:rPr lang="en-US" dirty="0" smtClean="0"/>
              <a:t> Continued</a:t>
            </a:r>
            <a:endParaRPr lang="en-US" dirty="0"/>
          </a:p>
        </p:txBody>
      </p:sp>
      <p:sp>
        <p:nvSpPr>
          <p:cNvPr id="3" name="Content Placeholder 2"/>
          <p:cNvSpPr>
            <a:spLocks noGrp="1"/>
          </p:cNvSpPr>
          <p:nvPr>
            <p:ph idx="1"/>
          </p:nvPr>
        </p:nvSpPr>
        <p:spPr/>
        <p:txBody>
          <a:bodyPr/>
          <a:lstStyle/>
          <a:p>
            <a:r>
              <a:rPr lang="en-US" dirty="0" smtClean="0"/>
              <a:t>What about a 4 x 4 deficient rectangle?</a:t>
            </a:r>
          </a:p>
          <a:p>
            <a:r>
              <a:rPr lang="en-US" dirty="0" smtClean="0"/>
              <a:t>Can we tile this?</a:t>
            </a:r>
            <a:endParaRPr lang="en-US" dirty="0"/>
          </a:p>
        </p:txBody>
      </p:sp>
      <p:pic>
        <p:nvPicPr>
          <p:cNvPr id="58370" name="Picture 2"/>
          <p:cNvPicPr>
            <a:picLocks noChangeAspect="1" noChangeArrowheads="1"/>
          </p:cNvPicPr>
          <p:nvPr/>
        </p:nvPicPr>
        <p:blipFill>
          <a:blip r:embed="rId3"/>
          <a:srcRect/>
          <a:stretch>
            <a:fillRect/>
          </a:stretch>
        </p:blipFill>
        <p:spPr bwMode="auto">
          <a:xfrm>
            <a:off x="6200775" y="1905000"/>
            <a:ext cx="2486025" cy="2466975"/>
          </a:xfrm>
          <a:prstGeom prst="rect">
            <a:avLst/>
          </a:prstGeom>
          <a:noFill/>
          <a:ln w="9525">
            <a:noFill/>
            <a:miter lim="800000"/>
            <a:headEnd/>
            <a:tailEnd/>
          </a:ln>
          <a:effectLst/>
        </p:spPr>
      </p:pic>
      <p:pic>
        <p:nvPicPr>
          <p:cNvPr id="58371" name="Picture 3"/>
          <p:cNvPicPr>
            <a:picLocks noChangeAspect="1" noChangeArrowheads="1"/>
          </p:cNvPicPr>
          <p:nvPr/>
        </p:nvPicPr>
        <p:blipFill>
          <a:blip r:embed="rId4"/>
          <a:srcRect/>
          <a:stretch>
            <a:fillRect/>
          </a:stretch>
        </p:blipFill>
        <p:spPr bwMode="auto">
          <a:xfrm>
            <a:off x="2514600" y="2743200"/>
            <a:ext cx="2486025" cy="2457450"/>
          </a:xfrm>
          <a:prstGeom prst="rect">
            <a:avLst/>
          </a:prstGeom>
          <a:noFill/>
          <a:ln w="9525">
            <a:noFill/>
            <a:miter lim="800000"/>
            <a:headEnd/>
            <a:tailEnd/>
          </a:ln>
          <a:effectLst/>
        </p:spPr>
      </p:pic>
      <p:sp>
        <p:nvSpPr>
          <p:cNvPr id="4" name="TextBox 3"/>
          <p:cNvSpPr txBox="1"/>
          <p:nvPr/>
        </p:nvSpPr>
        <p:spPr>
          <a:xfrm>
            <a:off x="157162" y="5715000"/>
            <a:ext cx="7353732" cy="877163"/>
          </a:xfrm>
          <a:prstGeom prst="rect">
            <a:avLst/>
          </a:prstGeom>
          <a:noFill/>
          <a:ln w="34925">
            <a:solidFill>
              <a:srgbClr val="FF0000"/>
            </a:solidFill>
          </a:ln>
        </p:spPr>
        <p:txBody>
          <a:bodyPr wrap="square" rtlCol="0">
            <a:spAutoFit/>
          </a:bodyPr>
          <a:lstStyle/>
          <a:p>
            <a:pPr marL="0" lvl="1"/>
            <a:r>
              <a:rPr lang="en-US" sz="2800" dirty="0" smtClean="0"/>
              <a:t>Fun with </a:t>
            </a:r>
            <a:r>
              <a:rPr lang="en-US" sz="2800" dirty="0" err="1" smtClean="0"/>
              <a:t>Tromino</a:t>
            </a:r>
            <a:r>
              <a:rPr lang="en-US" sz="2800" dirty="0" smtClean="0"/>
              <a:t> tiling</a:t>
            </a:r>
            <a:r>
              <a:rPr lang="en-US" sz="2400" dirty="0" smtClean="0"/>
              <a:t>:</a:t>
            </a:r>
            <a:br>
              <a:rPr lang="en-US" sz="2400" dirty="0" smtClean="0"/>
            </a:br>
            <a:r>
              <a:rPr lang="en-US" sz="2300" b="1" dirty="0">
                <a:hlinkClick r:id="rId5"/>
              </a:rPr>
              <a:t>http://www3.amherst.edu/~nstarr/trom/puzzle-8by8/</a:t>
            </a:r>
            <a:r>
              <a:rPr lang="en-US" sz="2300" b="1" dirty="0"/>
              <a:t> </a:t>
            </a:r>
          </a:p>
        </p:txBody>
      </p:sp>
    </p:spTree>
    <p:extLst>
      <p:ext uri="{BB962C8B-B14F-4D97-AF65-F5344CB8AC3E}">
        <p14:creationId xmlns:p14="http://schemas.microsoft.com/office/powerpoint/2010/main" val="382248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Trominoes</a:t>
            </a:r>
            <a:r>
              <a:rPr lang="en-US" dirty="0" smtClean="0"/>
              <a:t> Continued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Prove by induction that we can tile any 2</a:t>
            </a:r>
            <a:r>
              <a:rPr lang="en-US" baseline="30000" dirty="0" smtClean="0"/>
              <a:t>n</a:t>
            </a:r>
            <a:r>
              <a:rPr lang="en-US" dirty="0" smtClean="0">
                <a:sym typeface="Symbol"/>
              </a:rPr>
              <a:t></a:t>
            </a:r>
            <a:r>
              <a:rPr lang="en-US" dirty="0" smtClean="0"/>
              <a:t>2</a:t>
            </a:r>
            <a:r>
              <a:rPr lang="en-US" baseline="30000" dirty="0" smtClean="0"/>
              <a:t>n</a:t>
            </a:r>
            <a:r>
              <a:rPr lang="en-US" dirty="0" smtClean="0"/>
              <a:t> deficient rectangle with trominoes</a:t>
            </a:r>
          </a:p>
          <a:p>
            <a:r>
              <a:rPr lang="en-US" dirty="0" smtClean="0"/>
              <a:t>Base case: n=1       Done</a:t>
            </a:r>
          </a:p>
          <a:p>
            <a:r>
              <a:rPr lang="en-US" dirty="0" smtClean="0"/>
              <a:t>Assume that we can do it for n=k</a:t>
            </a:r>
          </a:p>
          <a:p>
            <a:r>
              <a:rPr lang="en-US" dirty="0" smtClean="0"/>
              <a:t>Show that we can do it for n=k+1</a:t>
            </a:r>
          </a:p>
          <a:p>
            <a:r>
              <a:rPr lang="en-US" dirty="0" smtClean="0"/>
              <a:t>Assume WLOG that the missing square is in the lower right quadrant of the rectangle</a:t>
            </a:r>
          </a:p>
          <a:p>
            <a:pPr lvl="1"/>
            <a:r>
              <a:rPr lang="en-US" dirty="0" smtClean="0"/>
              <a:t>If it is somewhere else, we could simply rotate the board. </a:t>
            </a:r>
          </a:p>
          <a:p>
            <a:pPr lvl="1"/>
            <a:r>
              <a:rPr lang="en-US" dirty="0" smtClean="0"/>
              <a:t>Can we place one tromino in a way that allows us to use the induction assumption</a:t>
            </a:r>
            <a:r>
              <a:rPr lang="en-US" dirty="0" smtClean="0"/>
              <a:t>?</a:t>
            </a:r>
          </a:p>
          <a:p>
            <a:pPr lvl="1"/>
            <a:r>
              <a:rPr lang="en-US" dirty="0" smtClean="0"/>
              <a:t>Draw the picture </a:t>
            </a:r>
            <a:endParaRPr lang="en-US" dirty="0"/>
          </a:p>
        </p:txBody>
      </p:sp>
    </p:spTree>
    <p:extLst>
      <p:ext uri="{BB962C8B-B14F-4D97-AF65-F5344CB8AC3E}">
        <p14:creationId xmlns:p14="http://schemas.microsoft.com/office/powerpoint/2010/main" val="39114753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10" name="Rectangle 2"/>
          <p:cNvSpPr>
            <a:spLocks noGrp="1" noChangeArrowheads="1"/>
          </p:cNvSpPr>
          <p:nvPr>
            <p:ph type="title"/>
          </p:nvPr>
        </p:nvSpPr>
        <p:spPr>
          <a:xfrm>
            <a:off x="609600" y="381000"/>
            <a:ext cx="7772400" cy="533400"/>
          </a:xfrm>
        </p:spPr>
        <p:txBody>
          <a:bodyPr>
            <a:normAutofit fontScale="90000"/>
          </a:bodyPr>
          <a:lstStyle/>
          <a:p>
            <a:r>
              <a:rPr lang="en-US" dirty="0" smtClean="0"/>
              <a:t>Another Induction Example</a:t>
            </a:r>
            <a:br>
              <a:rPr lang="en-US" dirty="0" smtClean="0"/>
            </a:br>
            <a:r>
              <a:rPr lang="en-US" dirty="0" smtClean="0"/>
              <a:t>Extended </a:t>
            </a:r>
            <a:r>
              <a:rPr lang="en-US" dirty="0"/>
              <a:t>Binary Tree (EBT)</a:t>
            </a:r>
          </a:p>
        </p:txBody>
      </p:sp>
      <p:sp>
        <p:nvSpPr>
          <p:cNvPr id="606211" name="Rectangle 3"/>
          <p:cNvSpPr>
            <a:spLocks noGrp="1" noChangeArrowheads="1"/>
          </p:cNvSpPr>
          <p:nvPr>
            <p:ph type="body" idx="1"/>
          </p:nvPr>
        </p:nvSpPr>
        <p:spPr>
          <a:xfrm>
            <a:off x="0" y="1676400"/>
            <a:ext cx="9144000" cy="3657600"/>
          </a:xfrm>
        </p:spPr>
        <p:txBody>
          <a:bodyPr>
            <a:normAutofit lnSpcReduction="10000"/>
          </a:bodyPr>
          <a:lstStyle/>
          <a:p>
            <a:r>
              <a:rPr lang="en-US" sz="2600" dirty="0"/>
              <a:t>An Extended Binary tree is either</a:t>
            </a:r>
          </a:p>
          <a:p>
            <a:pPr lvl="1"/>
            <a:r>
              <a:rPr lang="en-US" sz="2300" dirty="0"/>
              <a:t>an </a:t>
            </a:r>
            <a:r>
              <a:rPr lang="en-US" sz="2300" b="1" i="1" dirty="0"/>
              <a:t>external node</a:t>
            </a:r>
            <a:r>
              <a:rPr lang="en-US" sz="2200" dirty="0"/>
              <a:t>, or</a:t>
            </a:r>
          </a:p>
          <a:p>
            <a:pPr lvl="1">
              <a:spcAft>
                <a:spcPct val="25000"/>
              </a:spcAft>
            </a:pPr>
            <a:r>
              <a:rPr lang="en-US" sz="2200" dirty="0"/>
              <a:t>an (</a:t>
            </a:r>
            <a:r>
              <a:rPr lang="en-US" sz="2300" b="1" dirty="0"/>
              <a:t>internal</a:t>
            </a:r>
            <a:r>
              <a:rPr lang="en-US" sz="2200" dirty="0"/>
              <a:t>) root node and two </a:t>
            </a:r>
            <a:br>
              <a:rPr lang="en-US" sz="2200" dirty="0"/>
            </a:br>
            <a:r>
              <a:rPr lang="en-US" sz="2200" dirty="0"/>
              <a:t>EBTs T</a:t>
            </a:r>
            <a:r>
              <a:rPr lang="en-US" sz="2300" baseline="-25000" dirty="0"/>
              <a:t>L</a:t>
            </a:r>
            <a:r>
              <a:rPr lang="en-US" sz="2200" dirty="0"/>
              <a:t> and T</a:t>
            </a:r>
            <a:r>
              <a:rPr lang="en-US" sz="2200" baseline="-25000" dirty="0"/>
              <a:t>R</a:t>
            </a:r>
            <a:r>
              <a:rPr lang="en-US" sz="2200" dirty="0"/>
              <a:t>.</a:t>
            </a:r>
          </a:p>
          <a:p>
            <a:r>
              <a:rPr lang="en-US" sz="2600" dirty="0"/>
              <a:t>We draw internal nodes as circles and external nodes as squares.</a:t>
            </a:r>
          </a:p>
          <a:p>
            <a:pPr lvl="1"/>
            <a:r>
              <a:rPr lang="en-US" sz="2300" dirty="0"/>
              <a:t>Generic picture and detailed picture.</a:t>
            </a:r>
          </a:p>
          <a:p>
            <a:r>
              <a:rPr lang="en-US" sz="2600" dirty="0"/>
              <a:t>This is simply an alternative way of viewing binary trees, in which we view the null pointers as “places” where a search can end or an element can be inserted. </a:t>
            </a:r>
          </a:p>
        </p:txBody>
      </p:sp>
      <p:pic>
        <p:nvPicPr>
          <p:cNvPr id="606212" name="Picture 4" descr="EBT"/>
          <p:cNvPicPr>
            <a:picLocks noChangeAspect="1" noChangeArrowheads="1"/>
          </p:cNvPicPr>
          <p:nvPr/>
        </p:nvPicPr>
        <p:blipFill>
          <a:blip r:embed="rId3"/>
          <a:srcRect/>
          <a:stretch>
            <a:fillRect/>
          </a:stretch>
        </p:blipFill>
        <p:spPr bwMode="auto">
          <a:xfrm>
            <a:off x="5181600" y="1371600"/>
            <a:ext cx="3657600" cy="1870075"/>
          </a:xfrm>
          <a:prstGeom prst="rect">
            <a:avLst/>
          </a:prstGeom>
          <a:noFill/>
        </p:spPr>
      </p:pic>
    </p:spTree>
    <p:extLst>
      <p:ext uri="{BB962C8B-B14F-4D97-AF65-F5344CB8AC3E}">
        <p14:creationId xmlns:p14="http://schemas.microsoft.com/office/powerpoint/2010/main" val="41045809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5" name="Rectangle 3"/>
          <p:cNvSpPr>
            <a:spLocks noGrp="1" noChangeArrowheads="1"/>
          </p:cNvSpPr>
          <p:nvPr>
            <p:ph idx="1"/>
          </p:nvPr>
        </p:nvSpPr>
        <p:spPr/>
        <p:txBody>
          <a:bodyPr>
            <a:normAutofit fontScale="85000" lnSpcReduction="20000"/>
          </a:bodyPr>
          <a:lstStyle/>
          <a:p>
            <a:pPr>
              <a:lnSpc>
                <a:spcPct val="110000"/>
              </a:lnSpc>
            </a:pPr>
            <a:r>
              <a:rPr lang="en-US" sz="2600" b="1" dirty="0">
                <a:solidFill>
                  <a:srgbClr val="FF0000"/>
                </a:solidFill>
              </a:rPr>
              <a:t>Property </a:t>
            </a:r>
            <a:r>
              <a:rPr lang="en-US" sz="2600" dirty="0"/>
              <a:t>P(N): For any N&gt;=0, any EBT with N internal nodes has _______ external nodes.</a:t>
            </a:r>
          </a:p>
          <a:p>
            <a:pPr>
              <a:lnSpc>
                <a:spcPct val="110000"/>
              </a:lnSpc>
            </a:pPr>
            <a:r>
              <a:rPr lang="en-US" sz="2600" b="1" dirty="0">
                <a:solidFill>
                  <a:srgbClr val="FF0000"/>
                </a:solidFill>
              </a:rPr>
              <a:t>Proof by strong induction</a:t>
            </a:r>
            <a:r>
              <a:rPr lang="en-US" sz="2600" dirty="0"/>
              <a:t>, based on the recursive definition.</a:t>
            </a:r>
          </a:p>
          <a:p>
            <a:pPr lvl="1">
              <a:lnSpc>
                <a:spcPct val="110000"/>
              </a:lnSpc>
            </a:pPr>
            <a:r>
              <a:rPr lang="en-US" dirty="0"/>
              <a:t>A notation for this problem: IN(T), EN(T)</a:t>
            </a:r>
          </a:p>
          <a:p>
            <a:pPr lvl="1">
              <a:lnSpc>
                <a:spcPct val="110000"/>
              </a:lnSpc>
            </a:pPr>
            <a:r>
              <a:rPr lang="en-US" dirty="0"/>
              <a:t>Note that, like </a:t>
            </a:r>
            <a:r>
              <a:rPr lang="en-US" dirty="0" smtClean="0"/>
              <a:t>some other </a:t>
            </a:r>
            <a:r>
              <a:rPr lang="en-US" dirty="0"/>
              <a:t>simple examples, this one can be done without induction.  </a:t>
            </a:r>
          </a:p>
          <a:p>
            <a:pPr lvl="1">
              <a:lnSpc>
                <a:spcPct val="110000"/>
              </a:lnSpc>
            </a:pPr>
            <a:r>
              <a:rPr lang="en-US" dirty="0"/>
              <a:t>But </a:t>
            </a:r>
            <a:r>
              <a:rPr lang="en-US" dirty="0" smtClean="0"/>
              <a:t>the purpose </a:t>
            </a:r>
            <a:r>
              <a:rPr lang="en-US" dirty="0"/>
              <a:t>of this exercise is practice with strong induction, especially on binary trees.</a:t>
            </a:r>
          </a:p>
          <a:p>
            <a:pPr>
              <a:lnSpc>
                <a:spcPct val="110000"/>
              </a:lnSpc>
            </a:pPr>
            <a:r>
              <a:rPr lang="en-US" dirty="0"/>
              <a:t>What is the crux of any induction proof?</a:t>
            </a:r>
          </a:p>
          <a:p>
            <a:pPr lvl="1">
              <a:lnSpc>
                <a:spcPct val="110000"/>
              </a:lnSpc>
            </a:pPr>
            <a:r>
              <a:rPr lang="en-US" dirty="0"/>
              <a:t>Finding a way to relate the properties for larger values (in this case larger trees) to the property for smaller values (smaller trees).  </a:t>
            </a:r>
            <a:r>
              <a:rPr lang="en-US" b="1" dirty="0">
                <a:solidFill>
                  <a:srgbClr val="FF0000"/>
                </a:solidFill>
              </a:rPr>
              <a:t>Do the proof now</a:t>
            </a:r>
            <a:r>
              <a:rPr lang="en-US" dirty="0"/>
              <a:t>.</a:t>
            </a:r>
          </a:p>
        </p:txBody>
      </p:sp>
      <p:sp>
        <p:nvSpPr>
          <p:cNvPr id="607234" name="Rectangle 2"/>
          <p:cNvSpPr>
            <a:spLocks noGrp="1" noChangeArrowheads="1"/>
          </p:cNvSpPr>
          <p:nvPr>
            <p:ph type="title"/>
          </p:nvPr>
        </p:nvSpPr>
        <p:spPr/>
        <p:txBody>
          <a:bodyPr>
            <a:normAutofit/>
          </a:bodyPr>
          <a:lstStyle/>
          <a:p>
            <a:r>
              <a:rPr lang="en-US"/>
              <a:t>A property of EBTs</a:t>
            </a:r>
          </a:p>
        </p:txBody>
      </p:sp>
    </p:spTree>
    <p:extLst>
      <p:ext uri="{BB962C8B-B14F-4D97-AF65-F5344CB8AC3E}">
        <p14:creationId xmlns:p14="http://schemas.microsoft.com/office/powerpoint/2010/main" val="502972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072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723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0723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0723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0723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0723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072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Efficient integer Addition </a:t>
            </a:r>
            <a:br>
              <a:rPr lang="en-US" dirty="0" smtClean="0"/>
            </a:br>
            <a:r>
              <a:rPr lang="en-US" dirty="0" smtClean="0"/>
              <a:t>and </a:t>
            </a:r>
            <a:r>
              <a:rPr lang="en-US" dirty="0"/>
              <a:t>multiplication </a:t>
            </a: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972678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534400" cy="5791200"/>
          </a:xfrm>
        </p:spPr>
        <p:txBody>
          <a:bodyPr>
            <a:normAutofit lnSpcReduction="10000"/>
          </a:bodyPr>
          <a:lstStyle/>
          <a:p>
            <a:pPr>
              <a:spcBef>
                <a:spcPts val="0"/>
              </a:spcBef>
            </a:pPr>
            <a:r>
              <a:rPr lang="en-US" sz="3100" dirty="0" smtClean="0"/>
              <a:t>Are addition and multiplication constant-time operations?</a:t>
            </a:r>
          </a:p>
          <a:p>
            <a:pPr>
              <a:spcBef>
                <a:spcPts val="0"/>
              </a:spcBef>
            </a:pPr>
            <a:r>
              <a:rPr lang="en-US" sz="3100" dirty="0" smtClean="0"/>
              <a:t>We take a closer look at the "basic operations"</a:t>
            </a:r>
          </a:p>
          <a:p>
            <a:pPr>
              <a:spcBef>
                <a:spcPts val="0"/>
              </a:spcBef>
            </a:pPr>
            <a:r>
              <a:rPr lang="en-US" sz="3100" b="1" dirty="0" smtClean="0"/>
              <a:t>First we look at Addition:</a:t>
            </a:r>
            <a:endParaRPr lang="en-US" sz="3100" b="1" dirty="0" smtClean="0"/>
          </a:p>
          <a:p>
            <a:pPr>
              <a:spcBef>
                <a:spcPts val="0"/>
              </a:spcBef>
            </a:pPr>
            <a:r>
              <a:rPr lang="en-US" sz="3100" dirty="0" smtClean="0"/>
              <a:t>At most, how many digits </a:t>
            </a:r>
            <a:r>
              <a:rPr lang="en-US" sz="3100" dirty="0" smtClean="0"/>
              <a:t>are in </a:t>
            </a:r>
            <a:r>
              <a:rPr lang="en-US" sz="3100" dirty="0" smtClean="0"/>
              <a:t>the sum of three decimal one-digit numbers?</a:t>
            </a:r>
          </a:p>
          <a:p>
            <a:pPr>
              <a:spcBef>
                <a:spcPts val="0"/>
              </a:spcBef>
            </a:pPr>
            <a:r>
              <a:rPr lang="en-US" sz="3100" dirty="0" smtClean="0"/>
              <a:t>Is the same result true in binary and every other base?</a:t>
            </a:r>
          </a:p>
          <a:p>
            <a:pPr>
              <a:spcBef>
                <a:spcPts val="0"/>
              </a:spcBef>
            </a:pPr>
            <a:r>
              <a:rPr lang="en-US" sz="3100" dirty="0" smtClean="0"/>
              <a:t>Add two k-bit positive integers (53+35):</a:t>
            </a:r>
            <a:br>
              <a:rPr lang="en-US" sz="3100" dirty="0" smtClean="0"/>
            </a:br>
            <a:r>
              <a:rPr lang="en-US" sz="3100" dirty="0" smtClean="0"/>
              <a:t>Carry:</a:t>
            </a:r>
            <a:br>
              <a:rPr lang="en-US" sz="3100" dirty="0" smtClean="0"/>
            </a:br>
            <a:r>
              <a:rPr lang="en-US" sz="3100" dirty="0" smtClean="0"/>
              <a:t/>
            </a:r>
            <a:br>
              <a:rPr lang="en-US" sz="3100" dirty="0" smtClean="0"/>
            </a:br>
            <a:endParaRPr lang="en-US" sz="3100" dirty="0" smtClean="0"/>
          </a:p>
          <a:p>
            <a:pPr>
              <a:spcBef>
                <a:spcPts val="0"/>
              </a:spcBef>
            </a:pPr>
            <a:r>
              <a:rPr lang="en-US" sz="3100" dirty="0" smtClean="0"/>
              <a:t>So adding two k-bit integers is </a:t>
            </a:r>
            <a:r>
              <a:rPr lang="el-GR" sz="3100" dirty="0" smtClean="0"/>
              <a:t>Θ</a:t>
            </a:r>
            <a:r>
              <a:rPr lang="en-US" sz="3100" dirty="0" smtClean="0"/>
              <a:t>(   ).</a:t>
            </a:r>
          </a:p>
        </p:txBody>
      </p:sp>
      <p:sp>
        <p:nvSpPr>
          <p:cNvPr id="2" name="Title 1"/>
          <p:cNvSpPr>
            <a:spLocks noGrp="1"/>
          </p:cNvSpPr>
          <p:nvPr>
            <p:ph type="title"/>
          </p:nvPr>
        </p:nvSpPr>
        <p:spPr/>
        <p:txBody>
          <a:bodyPr/>
          <a:lstStyle/>
          <a:p>
            <a:r>
              <a:rPr lang="en-US" dirty="0" smtClean="0"/>
              <a:t>The catch!</a:t>
            </a:r>
            <a:endParaRPr lang="en-US" dirty="0"/>
          </a:p>
        </p:txBody>
      </p:sp>
      <p:sp>
        <p:nvSpPr>
          <p:cNvPr id="4" name="TextBox 3"/>
          <p:cNvSpPr txBox="1"/>
          <p:nvPr/>
        </p:nvSpPr>
        <p:spPr>
          <a:xfrm>
            <a:off x="1981200" y="4953000"/>
            <a:ext cx="6019800" cy="1200329"/>
          </a:xfrm>
          <a:prstGeom prst="rect">
            <a:avLst/>
          </a:prstGeom>
          <a:noFill/>
        </p:spPr>
        <p:txBody>
          <a:bodyPr wrap="square" rtlCol="0">
            <a:spAutoFit/>
          </a:bodyPr>
          <a:lstStyle/>
          <a:p>
            <a:r>
              <a:rPr lang="en-US" dirty="0" smtClean="0">
                <a:latin typeface="Courier New" pitchFamily="49" charset="0"/>
                <a:cs typeface="Courier New" pitchFamily="49" charset="0"/>
              </a:rPr>
              <a:t>1           1   1   1</a:t>
            </a:r>
          </a:p>
          <a:p>
            <a:r>
              <a:rPr lang="en-US" dirty="0" smtClean="0">
                <a:latin typeface="Courier New" pitchFamily="49" charset="0"/>
                <a:cs typeface="Courier New" pitchFamily="49" charset="0"/>
              </a:rPr>
              <a:t>    1   1   0   1   0   1    </a:t>
            </a:r>
            <a:r>
              <a:rPr lang="en-US" dirty="0" smtClean="0">
                <a:latin typeface="+mn-lt"/>
                <a:cs typeface="Courier New" pitchFamily="49" charset="0"/>
              </a:rPr>
              <a:t>(35)</a:t>
            </a:r>
          </a:p>
          <a:p>
            <a:r>
              <a:rPr lang="en-US" u="sng" dirty="0" smtClean="0">
                <a:latin typeface="Courier New" pitchFamily="49" charset="0"/>
                <a:cs typeface="Courier New" pitchFamily="49" charset="0"/>
              </a:rPr>
              <a:t>    1   0   0   0   1   1</a:t>
            </a:r>
            <a:r>
              <a:rPr lang="en-US" dirty="0" smtClean="0">
                <a:latin typeface="Courier New" pitchFamily="49" charset="0"/>
                <a:cs typeface="Courier New" pitchFamily="49" charset="0"/>
              </a:rPr>
              <a:t>    </a:t>
            </a:r>
            <a:r>
              <a:rPr lang="en-US" dirty="0" smtClean="0">
                <a:latin typeface="+mj-lt"/>
                <a:cs typeface="Courier New" pitchFamily="49" charset="0"/>
              </a:rPr>
              <a:t>(53)</a:t>
            </a:r>
          </a:p>
          <a:p>
            <a:r>
              <a:rPr lang="en-US" dirty="0" smtClean="0">
                <a:latin typeface="Courier New" pitchFamily="49" charset="0"/>
                <a:cs typeface="Courier New" pitchFamily="49" charset="0"/>
              </a:rPr>
              <a:t>1   0   1   1   0   0   0    </a:t>
            </a:r>
            <a:r>
              <a:rPr lang="en-US" dirty="0" smtClean="0">
                <a:latin typeface="+mn-lt"/>
                <a:cs typeface="Courier New" pitchFamily="49" charset="0"/>
              </a:rPr>
              <a:t>(88)</a:t>
            </a:r>
          </a:p>
        </p:txBody>
      </p:sp>
    </p:spTree>
    <p:extLst>
      <p:ext uri="{BB962C8B-B14F-4D97-AF65-F5344CB8AC3E}">
        <p14:creationId xmlns:p14="http://schemas.microsoft.com/office/powerpoint/2010/main" val="3072362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dirty="0" smtClean="0"/>
              <a:t>"Ordinary" </a:t>
            </a:r>
            <a:r>
              <a:rPr lang="en-US" dirty="0" smtClean="0"/>
              <a:t>Multiplication </a:t>
            </a:r>
            <a:br>
              <a:rPr lang="en-US" dirty="0" smtClean="0"/>
            </a:br>
            <a:r>
              <a:rPr lang="en-US" dirty="0" smtClean="0"/>
              <a:t>of two k-bit numbers</a:t>
            </a:r>
            <a:endParaRPr lang="en-US" dirty="0"/>
          </a:p>
        </p:txBody>
      </p:sp>
      <p:sp>
        <p:nvSpPr>
          <p:cNvPr id="3" name="Content Placeholder 2"/>
          <p:cNvSpPr>
            <a:spLocks noGrp="1"/>
          </p:cNvSpPr>
          <p:nvPr>
            <p:ph idx="1"/>
          </p:nvPr>
        </p:nvSpPr>
        <p:spPr>
          <a:xfrm>
            <a:off x="457200" y="1447800"/>
            <a:ext cx="8229600" cy="5486400"/>
          </a:xfrm>
        </p:spPr>
        <p:txBody>
          <a:bodyPr>
            <a:normAutofit/>
          </a:bodyPr>
          <a:lstStyle/>
          <a:p>
            <a:r>
              <a:rPr lang="en-US" dirty="0" smtClean="0"/>
              <a:t>Example: multiply 13 by 11</a:t>
            </a:r>
            <a:br>
              <a:rPr lang="en-US" dirty="0" smtClean="0"/>
            </a:br>
            <a:r>
              <a:rPr lang="en-US" sz="2000" dirty="0" smtClean="0">
                <a:latin typeface="Courier New" pitchFamily="49" charset="0"/>
                <a:cs typeface="Courier New" pitchFamily="49" charset="0"/>
              </a:rPr>
              <a:t>            1  1  0  1</a:t>
            </a:r>
            <a:br>
              <a:rPr lang="en-US" sz="2000" dirty="0" smtClean="0">
                <a:latin typeface="Courier New" pitchFamily="49" charset="0"/>
                <a:cs typeface="Courier New" pitchFamily="49" charset="0"/>
              </a:rPr>
            </a:br>
            <a:r>
              <a:rPr lang="en-US" sz="2000" u="sng" dirty="0" smtClean="0">
                <a:latin typeface="Courier New" pitchFamily="49" charset="0"/>
                <a:cs typeface="Courier New" pitchFamily="49" charset="0"/>
              </a:rPr>
              <a:t>         x  1  0  1  1</a:t>
            </a:r>
            <a:r>
              <a:rPr lang="en-US" sz="2000" dirty="0" smtClean="0">
                <a:latin typeface="Courier New" pitchFamily="49" charset="0"/>
                <a:cs typeface="Courier New" pitchFamily="49" charset="0"/>
              </a:rPr>
              <a:t/>
            </a:r>
            <a:br>
              <a:rPr lang="en-US" sz="2000" dirty="0" smtClean="0">
                <a:latin typeface="Courier New" pitchFamily="49" charset="0"/>
                <a:cs typeface="Courier New" pitchFamily="49" charset="0"/>
              </a:rPr>
            </a:br>
            <a:r>
              <a:rPr lang="en-US" sz="2000" dirty="0" smtClean="0">
                <a:latin typeface="Courier New" pitchFamily="49" charset="0"/>
                <a:cs typeface="Courier New" pitchFamily="49" charset="0"/>
              </a:rPr>
              <a:t>            1  1  0  1  </a:t>
            </a:r>
            <a:r>
              <a:rPr lang="en-US" sz="2000" dirty="0" smtClean="0">
                <a:cs typeface="Courier New" pitchFamily="49" charset="0"/>
              </a:rPr>
              <a:t>(1101 times 1)</a:t>
            </a:r>
            <a:r>
              <a:rPr lang="en-US" sz="2000" dirty="0" smtClean="0">
                <a:latin typeface="Courier New" pitchFamily="49" charset="0"/>
                <a:cs typeface="Courier New" pitchFamily="49" charset="0"/>
              </a:rPr>
              <a:t/>
            </a:r>
            <a:br>
              <a:rPr lang="en-US" sz="2000" dirty="0" smtClean="0">
                <a:latin typeface="Courier New" pitchFamily="49" charset="0"/>
                <a:cs typeface="Courier New" pitchFamily="49" charset="0"/>
              </a:rPr>
            </a:br>
            <a:r>
              <a:rPr lang="en-US" sz="2000" dirty="0" smtClean="0">
                <a:latin typeface="Courier New" pitchFamily="49" charset="0"/>
                <a:cs typeface="Courier New" pitchFamily="49" charset="0"/>
              </a:rPr>
              <a:t>         1  1  0  1     </a:t>
            </a:r>
            <a:r>
              <a:rPr lang="en-US" sz="2000" dirty="0" smtClean="0">
                <a:latin typeface="+mj-lt"/>
                <a:cs typeface="Courier New" pitchFamily="49" charset="0"/>
              </a:rPr>
              <a:t>(1101 times 1, shifted once)</a:t>
            </a:r>
            <a:br>
              <a:rPr lang="en-US" sz="2000" dirty="0" smtClean="0">
                <a:latin typeface="+mj-lt"/>
                <a:cs typeface="Courier New" pitchFamily="49" charset="0"/>
              </a:rPr>
            </a:br>
            <a:r>
              <a:rPr lang="en-US" sz="2000" dirty="0" smtClean="0">
                <a:latin typeface="Courier New" pitchFamily="49" charset="0"/>
                <a:cs typeface="Courier New" pitchFamily="49" charset="0"/>
              </a:rPr>
              <a:t>      0  0  0  0        </a:t>
            </a:r>
            <a:r>
              <a:rPr lang="en-US" sz="2000" dirty="0" smtClean="0">
                <a:cs typeface="Courier New" pitchFamily="49" charset="0"/>
              </a:rPr>
              <a:t>(1101 times </a:t>
            </a:r>
            <a:r>
              <a:rPr lang="en-US" sz="2000" dirty="0" smtClean="0">
                <a:cs typeface="Courier New" pitchFamily="49" charset="0"/>
              </a:rPr>
              <a:t>0, </a:t>
            </a:r>
            <a:r>
              <a:rPr lang="en-US" sz="2000" dirty="0" smtClean="0">
                <a:cs typeface="Courier New" pitchFamily="49" charset="0"/>
              </a:rPr>
              <a:t>shifted twice)</a:t>
            </a:r>
            <a:r>
              <a:rPr lang="en-US" sz="2000" dirty="0" smtClean="0">
                <a:latin typeface="Courier New" pitchFamily="49" charset="0"/>
                <a:cs typeface="Courier New" pitchFamily="49" charset="0"/>
              </a:rPr>
              <a:t/>
            </a:r>
            <a:br>
              <a:rPr lang="en-US" sz="2000" dirty="0" smtClean="0">
                <a:latin typeface="Courier New" pitchFamily="49" charset="0"/>
                <a:cs typeface="Courier New" pitchFamily="49" charset="0"/>
              </a:rPr>
            </a:br>
            <a:r>
              <a:rPr lang="en-US" sz="2000" u="sng" dirty="0" smtClean="0">
                <a:latin typeface="Courier New" pitchFamily="49" charset="0"/>
                <a:cs typeface="Courier New" pitchFamily="49" charset="0"/>
              </a:rPr>
              <a:t>   1  1  0  1         </a:t>
            </a:r>
            <a:r>
              <a:rPr lang="en-US" sz="2000" dirty="0" smtClean="0">
                <a:latin typeface="Courier New" pitchFamily="49" charset="0"/>
                <a:cs typeface="Courier New" pitchFamily="49" charset="0"/>
              </a:rPr>
              <a:t>  </a:t>
            </a:r>
            <a:r>
              <a:rPr lang="en-US" sz="2000" dirty="0" smtClean="0">
                <a:cs typeface="Courier New" pitchFamily="49" charset="0"/>
              </a:rPr>
              <a:t>(1101 times 1, shifted thrice)</a:t>
            </a:r>
            <a:r>
              <a:rPr lang="en-US" sz="2000" dirty="0" smtClean="0">
                <a:latin typeface="Courier New" pitchFamily="49" charset="0"/>
                <a:cs typeface="Courier New" pitchFamily="49" charset="0"/>
              </a:rPr>
              <a:t/>
            </a:r>
            <a:br>
              <a:rPr lang="en-US" sz="2000" dirty="0" smtClean="0">
                <a:latin typeface="Courier New" pitchFamily="49" charset="0"/>
                <a:cs typeface="Courier New" pitchFamily="49" charset="0"/>
              </a:rPr>
            </a:br>
            <a:r>
              <a:rPr lang="en-US" sz="2000" dirty="0" smtClean="0">
                <a:latin typeface="Courier New" pitchFamily="49" charset="0"/>
                <a:cs typeface="Courier New" pitchFamily="49" charset="0"/>
              </a:rPr>
              <a:t>1  0  0  0  1  1  1  1  </a:t>
            </a:r>
            <a:r>
              <a:rPr lang="en-US" sz="2000" dirty="0" smtClean="0">
                <a:latin typeface="+mj-lt"/>
                <a:cs typeface="Courier New" pitchFamily="49" charset="0"/>
              </a:rPr>
              <a:t>(binary 143)</a:t>
            </a:r>
          </a:p>
          <a:p>
            <a:r>
              <a:rPr lang="en-US" dirty="0" smtClean="0"/>
              <a:t>There are </a:t>
            </a:r>
            <a:r>
              <a:rPr lang="en-US" dirty="0" smtClean="0">
                <a:latin typeface="Courier New" pitchFamily="49" charset="0"/>
                <a:cs typeface="Courier New" pitchFamily="49" charset="0"/>
              </a:rPr>
              <a:t>k</a:t>
            </a:r>
            <a:r>
              <a:rPr lang="en-US" dirty="0" smtClean="0"/>
              <a:t> shift operations, followed by addition  of </a:t>
            </a:r>
            <a:r>
              <a:rPr lang="en-US" dirty="0" smtClean="0">
                <a:latin typeface="Courier New" pitchFamily="49" charset="0"/>
                <a:cs typeface="Courier New" pitchFamily="49" charset="0"/>
              </a:rPr>
              <a:t>k</a:t>
            </a:r>
            <a:r>
              <a:rPr lang="en-US" dirty="0" smtClean="0"/>
              <a:t> </a:t>
            </a:r>
            <a:r>
              <a:rPr lang="en-US" dirty="0"/>
              <a:t>rows </a:t>
            </a:r>
            <a:r>
              <a:rPr lang="en-US" dirty="0" smtClean="0"/>
              <a:t>of </a:t>
            </a:r>
            <a:r>
              <a:rPr lang="en-US" dirty="0" smtClean="0"/>
              <a:t>2</a:t>
            </a:r>
            <a:r>
              <a:rPr lang="en-US" dirty="0" smtClean="0">
                <a:latin typeface="Courier New" pitchFamily="49" charset="0"/>
                <a:cs typeface="Courier New" pitchFamily="49" charset="0"/>
              </a:rPr>
              <a:t>k</a:t>
            </a:r>
            <a:r>
              <a:rPr lang="en-US" dirty="0" smtClean="0"/>
              <a:t> </a:t>
            </a:r>
            <a:r>
              <a:rPr lang="en-US" dirty="0" smtClean="0"/>
              <a:t>bits </a:t>
            </a:r>
            <a:r>
              <a:rPr lang="en-US" dirty="0" smtClean="0"/>
              <a:t>each, so</a:t>
            </a:r>
            <a:r>
              <a:rPr lang="en-US" dirty="0" smtClean="0"/>
              <a:t/>
            </a:r>
            <a:br>
              <a:rPr lang="en-US" dirty="0" smtClean="0"/>
            </a:br>
            <a:r>
              <a:rPr lang="en-US" dirty="0" smtClean="0"/>
              <a:t>the whole multiplication is </a:t>
            </a:r>
            <a:r>
              <a:rPr lang="el-GR" dirty="0"/>
              <a:t>Θ</a:t>
            </a:r>
            <a:r>
              <a:rPr lang="en-US" dirty="0" smtClean="0"/>
              <a:t>(  </a:t>
            </a:r>
            <a:r>
              <a:rPr lang="en-US" dirty="0" smtClean="0"/>
              <a:t>) ?</a:t>
            </a:r>
          </a:p>
          <a:p>
            <a:r>
              <a:rPr lang="en-US" dirty="0" smtClean="0">
                <a:cs typeface="Courier New" pitchFamily="49" charset="0"/>
              </a:rPr>
              <a:t>Can we do better?</a:t>
            </a:r>
          </a:p>
        </p:txBody>
      </p:sp>
      <p:sp>
        <p:nvSpPr>
          <p:cNvPr id="5" name="TextBox 4"/>
          <p:cNvSpPr txBox="1"/>
          <p:nvPr/>
        </p:nvSpPr>
        <p:spPr>
          <a:xfrm>
            <a:off x="8382000" y="6396335"/>
            <a:ext cx="828674" cy="430887"/>
          </a:xfrm>
          <a:prstGeom prst="rect">
            <a:avLst/>
          </a:prstGeom>
          <a:noFill/>
        </p:spPr>
        <p:txBody>
          <a:bodyPr wrap="square" rtlCol="0">
            <a:spAutoFit/>
          </a:bodyPr>
          <a:lstStyle/>
          <a:p>
            <a:endParaRPr lang="en-US" sz="2200" b="1" dirty="0">
              <a:solidFill>
                <a:schemeClr val="tx2"/>
              </a:solidFill>
              <a:latin typeface="+mj-lt"/>
              <a:ea typeface="+mj-ea"/>
              <a:cs typeface="+mj-cs"/>
            </a:endParaRPr>
          </a:p>
        </p:txBody>
      </p:sp>
    </p:spTree>
    <p:extLst>
      <p:ext uri="{BB962C8B-B14F-4D97-AF65-F5344CB8AC3E}">
        <p14:creationId xmlns:p14="http://schemas.microsoft.com/office/powerpoint/2010/main" val="8878539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382000" cy="5638800"/>
          </a:xfrm>
        </p:spPr>
        <p:txBody>
          <a:bodyPr>
            <a:normAutofit/>
          </a:bodyPr>
          <a:lstStyle/>
          <a:p>
            <a:pPr>
              <a:lnSpc>
                <a:spcPct val="90000"/>
              </a:lnSpc>
              <a:spcBef>
                <a:spcPts val="0"/>
              </a:spcBef>
            </a:pPr>
            <a:r>
              <a:rPr lang="en-US" dirty="0" smtClean="0"/>
              <a:t>This approach was known to Al </a:t>
            </a:r>
            <a:r>
              <a:rPr lang="en-US" dirty="0" err="1" smtClean="0"/>
              <a:t>Khwarizimi</a:t>
            </a:r>
            <a:endParaRPr lang="en-US" sz="2000" dirty="0" smtClean="0">
              <a:latin typeface="+mj-lt"/>
              <a:cs typeface="Courier New" pitchFamily="49" charset="0"/>
            </a:endParaRPr>
          </a:p>
          <a:p>
            <a:pPr>
              <a:lnSpc>
                <a:spcPct val="90000"/>
              </a:lnSpc>
              <a:spcBef>
                <a:spcPts val="0"/>
              </a:spcBef>
            </a:pPr>
            <a:r>
              <a:rPr lang="en-US" dirty="0" smtClean="0"/>
              <a:t>According to </a:t>
            </a:r>
            <a:r>
              <a:rPr lang="en-US" dirty="0" err="1" smtClean="0"/>
              <a:t>Dasgupta</a:t>
            </a:r>
            <a:r>
              <a:rPr lang="en-US" dirty="0" smtClean="0"/>
              <a:t>, </a:t>
            </a:r>
            <a:r>
              <a:rPr lang="en-US" i="1" dirty="0" smtClean="0"/>
              <a:t>et al</a:t>
            </a:r>
            <a:r>
              <a:rPr lang="en-US" dirty="0" smtClean="0"/>
              <a:t>, still used today in some European countries</a:t>
            </a:r>
          </a:p>
          <a:p>
            <a:pPr>
              <a:lnSpc>
                <a:spcPct val="90000"/>
              </a:lnSpc>
              <a:spcBef>
                <a:spcPts val="0"/>
              </a:spcBef>
            </a:pPr>
            <a:r>
              <a:rPr lang="en-US" dirty="0" smtClean="0"/>
              <a:t>Repeat until 1</a:t>
            </a:r>
            <a:r>
              <a:rPr lang="en-US" baseline="30000" dirty="0" smtClean="0"/>
              <a:t>st</a:t>
            </a:r>
            <a:r>
              <a:rPr lang="en-US" dirty="0" smtClean="0"/>
              <a:t> number is 1, keeping all results:</a:t>
            </a:r>
          </a:p>
          <a:p>
            <a:pPr lvl="1">
              <a:lnSpc>
                <a:spcPct val="90000"/>
              </a:lnSpc>
              <a:spcBef>
                <a:spcPts val="0"/>
              </a:spcBef>
            </a:pPr>
            <a:r>
              <a:rPr lang="en-US" dirty="0" smtClean="0"/>
              <a:t>Divide 1</a:t>
            </a:r>
            <a:r>
              <a:rPr lang="en-US" baseline="30000" dirty="0" smtClean="0"/>
              <a:t>st</a:t>
            </a:r>
            <a:r>
              <a:rPr lang="en-US" dirty="0" smtClean="0"/>
              <a:t> number by 2 (rounding down)</a:t>
            </a:r>
          </a:p>
          <a:p>
            <a:pPr lvl="1">
              <a:lnSpc>
                <a:spcPct val="90000"/>
              </a:lnSpc>
              <a:spcBef>
                <a:spcPts val="0"/>
              </a:spcBef>
            </a:pPr>
            <a:r>
              <a:rPr lang="en-US" dirty="0" smtClean="0"/>
              <a:t>double 2</a:t>
            </a:r>
            <a:r>
              <a:rPr lang="en-US" baseline="30000" dirty="0" smtClean="0"/>
              <a:t>nd</a:t>
            </a:r>
            <a:r>
              <a:rPr lang="en-US" dirty="0" smtClean="0"/>
              <a:t> number</a:t>
            </a:r>
          </a:p>
          <a:p>
            <a:pPr>
              <a:lnSpc>
                <a:spcPct val="90000"/>
              </a:lnSpc>
              <a:spcBef>
                <a:spcPts val="0"/>
              </a:spcBef>
            </a:pPr>
            <a:r>
              <a:rPr lang="en-US" dirty="0" smtClean="0"/>
              <a:t>Example</a:t>
            </a:r>
            <a:br>
              <a:rPr lang="en-US" dirty="0" smtClean="0"/>
            </a:br>
            <a:r>
              <a:rPr lang="en-US" sz="2400" dirty="0" smtClean="0">
                <a:latin typeface="Courier New" pitchFamily="49" charset="0"/>
                <a:cs typeface="Courier New" pitchFamily="49" charset="0"/>
              </a:rPr>
              <a:t>11    13</a:t>
            </a:r>
            <a:br>
              <a:rPr lang="en-US" sz="2400" dirty="0" smtClean="0">
                <a:latin typeface="Courier New" pitchFamily="49" charset="0"/>
                <a:cs typeface="Courier New" pitchFamily="49" charset="0"/>
              </a:rPr>
            </a:br>
            <a:r>
              <a:rPr lang="en-US" sz="2400" dirty="0" smtClean="0">
                <a:latin typeface="Courier New" pitchFamily="49" charset="0"/>
                <a:cs typeface="Courier New" pitchFamily="49" charset="0"/>
              </a:rPr>
              <a:t> 5    26</a:t>
            </a:r>
            <a:br>
              <a:rPr lang="en-US" sz="2400" dirty="0" smtClean="0">
                <a:latin typeface="Courier New" pitchFamily="49" charset="0"/>
                <a:cs typeface="Courier New" pitchFamily="49" charset="0"/>
              </a:rPr>
            </a:br>
            <a:r>
              <a:rPr lang="en-US" sz="2400" dirty="0" smtClean="0">
                <a:latin typeface="Courier New" pitchFamily="49" charset="0"/>
                <a:cs typeface="Courier New" pitchFamily="49" charset="0"/>
              </a:rPr>
              <a:t> 2    52</a:t>
            </a:r>
            <a:br>
              <a:rPr lang="en-US" sz="2400" dirty="0" smtClean="0">
                <a:latin typeface="Courier New" pitchFamily="49" charset="0"/>
                <a:cs typeface="Courier New" pitchFamily="49" charset="0"/>
              </a:rPr>
            </a:br>
            <a:r>
              <a:rPr lang="en-US" sz="2400" dirty="0" smtClean="0">
                <a:latin typeface="Courier New" pitchFamily="49" charset="0"/>
                <a:cs typeface="Courier New" pitchFamily="49" charset="0"/>
              </a:rPr>
              <a:t> 1   </a:t>
            </a:r>
            <a:r>
              <a:rPr lang="en-US" sz="2400" u="sng" dirty="0" smtClean="0">
                <a:latin typeface="Courier New" pitchFamily="49" charset="0"/>
                <a:cs typeface="Courier New" pitchFamily="49" charset="0"/>
              </a:rPr>
              <a:t>104</a:t>
            </a:r>
            <a:r>
              <a:rPr lang="en-US" sz="2400" dirty="0" smtClean="0">
                <a:latin typeface="Courier New" pitchFamily="49" charset="0"/>
                <a:cs typeface="Courier New" pitchFamily="49" charset="0"/>
              </a:rPr>
              <a:t>	</a:t>
            </a:r>
            <a:br>
              <a:rPr lang="en-US" sz="2400" dirty="0" smtClean="0">
                <a:latin typeface="Courier New" pitchFamily="49" charset="0"/>
                <a:cs typeface="Courier New" pitchFamily="49" charset="0"/>
              </a:rPr>
            </a:br>
            <a:r>
              <a:rPr lang="en-US" sz="2400" dirty="0" smtClean="0">
                <a:latin typeface="Courier New" pitchFamily="49" charset="0"/>
                <a:cs typeface="Courier New" pitchFamily="49" charset="0"/>
              </a:rPr>
              <a:t>     143</a:t>
            </a:r>
            <a:br>
              <a:rPr lang="en-US" sz="2400" dirty="0" smtClean="0">
                <a:latin typeface="Courier New" pitchFamily="49" charset="0"/>
                <a:cs typeface="Courier New" pitchFamily="49" charset="0"/>
              </a:rPr>
            </a:br>
            <a:endParaRPr lang="en-US" sz="2400" dirty="0" smtClean="0">
              <a:latin typeface="Courier New" pitchFamily="49" charset="0"/>
              <a:cs typeface="Courier New" pitchFamily="49" charset="0"/>
            </a:endParaRPr>
          </a:p>
          <a:p>
            <a:pPr>
              <a:lnSpc>
                <a:spcPct val="90000"/>
              </a:lnSpc>
              <a:spcBef>
                <a:spcPts val="0"/>
              </a:spcBef>
            </a:pPr>
            <a:r>
              <a:rPr lang="en-US" dirty="0" smtClean="0"/>
              <a:t>Correct?    Analysis</a:t>
            </a:r>
          </a:p>
        </p:txBody>
      </p:sp>
      <p:sp>
        <p:nvSpPr>
          <p:cNvPr id="2" name="Title 1"/>
          <p:cNvSpPr>
            <a:spLocks noGrp="1"/>
          </p:cNvSpPr>
          <p:nvPr>
            <p:ph type="title"/>
          </p:nvPr>
        </p:nvSpPr>
        <p:spPr>
          <a:xfrm>
            <a:off x="228600" y="0"/>
            <a:ext cx="8763000" cy="914400"/>
          </a:xfrm>
        </p:spPr>
        <p:txBody>
          <a:bodyPr/>
          <a:lstStyle/>
          <a:p>
            <a:r>
              <a:rPr lang="en-US" dirty="0" smtClean="0"/>
              <a:t>Multiplication by an Ancient Method</a:t>
            </a:r>
            <a:endParaRPr lang="en-US" dirty="0"/>
          </a:p>
        </p:txBody>
      </p:sp>
      <p:sp>
        <p:nvSpPr>
          <p:cNvPr id="5" name="TextBox 4"/>
          <p:cNvSpPr txBox="1"/>
          <p:nvPr/>
        </p:nvSpPr>
        <p:spPr>
          <a:xfrm>
            <a:off x="3048000" y="4069140"/>
            <a:ext cx="4800600" cy="1569660"/>
          </a:xfrm>
          <a:prstGeom prst="rect">
            <a:avLst/>
          </a:prstGeom>
          <a:solidFill>
            <a:schemeClr val="accent6">
              <a:alpha val="11000"/>
            </a:schemeClr>
          </a:solidFill>
        </p:spPr>
        <p:txBody>
          <a:bodyPr wrap="square" rtlCol="0">
            <a:spAutoFit/>
          </a:bodyPr>
          <a:lstStyle/>
          <a:p>
            <a:r>
              <a:rPr lang="en-US" sz="2400" dirty="0" smtClean="0"/>
              <a:t>Then strike out any rows whose first number is even, and add up the remaining numbers in the second column.</a:t>
            </a:r>
            <a:endParaRPr lang="en-US" sz="2400" dirty="0"/>
          </a:p>
        </p:txBody>
      </p:sp>
      <p:cxnSp>
        <p:nvCxnSpPr>
          <p:cNvPr id="7" name="Straight Connector 6"/>
          <p:cNvCxnSpPr/>
          <p:nvPr/>
        </p:nvCxnSpPr>
        <p:spPr>
          <a:xfrm>
            <a:off x="990600" y="4876800"/>
            <a:ext cx="1295400" cy="1588"/>
          </a:xfrm>
          <a:prstGeom prst="line">
            <a:avLst/>
          </a:prstGeom>
          <a:ln w="317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7426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 code:  </a:t>
            </a:r>
            <a:r>
              <a:rPr lang="en-US" dirty="0" smtClean="0"/>
              <a:t>ancient </a:t>
            </a:r>
            <a:br>
              <a:rPr lang="en-US" dirty="0" smtClean="0"/>
            </a:br>
            <a:r>
              <a:rPr lang="en-US" dirty="0" smtClean="0"/>
              <a:t>multiply </a:t>
            </a:r>
            <a:r>
              <a:rPr lang="en-US" dirty="0" smtClean="0"/>
              <a:t>algorithm</a:t>
            </a: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219200"/>
            <a:ext cx="8050651"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533400" y="4953000"/>
            <a:ext cx="7391400" cy="954107"/>
          </a:xfrm>
          <a:prstGeom prst="rect">
            <a:avLst/>
          </a:prstGeom>
          <a:noFill/>
        </p:spPr>
        <p:txBody>
          <a:bodyPr wrap="square" rtlCol="0">
            <a:spAutoFit/>
          </a:bodyPr>
          <a:lstStyle/>
          <a:p>
            <a:r>
              <a:rPr lang="en-US" sz="2800" dirty="0" smtClean="0"/>
              <a:t>If both </a:t>
            </a:r>
            <a:r>
              <a:rPr lang="en-US" sz="2800" dirty="0" smtClean="0">
                <a:latin typeface="Courier New" panose="02070309020205020404" pitchFamily="49" charset="0"/>
                <a:cs typeface="Courier New" panose="02070309020205020404" pitchFamily="49" charset="0"/>
              </a:rPr>
              <a:t>m</a:t>
            </a:r>
            <a:r>
              <a:rPr lang="en-US" sz="2800" dirty="0" smtClean="0"/>
              <a:t> and </a:t>
            </a:r>
            <a:r>
              <a:rPr lang="en-US" sz="2800" dirty="0">
                <a:latin typeface="Courier New" panose="02070309020205020404" pitchFamily="49" charset="0"/>
                <a:cs typeface="Courier New" panose="02070309020205020404" pitchFamily="49" charset="0"/>
              </a:rPr>
              <a:t>n</a:t>
            </a:r>
            <a:r>
              <a:rPr lang="en-US" sz="2800" dirty="0" smtClean="0"/>
              <a:t> are </a:t>
            </a:r>
            <a:r>
              <a:rPr lang="en-US" sz="2800" dirty="0">
                <a:latin typeface="Courier New" panose="02070309020205020404" pitchFamily="49" charset="0"/>
                <a:cs typeface="Courier New" panose="02070309020205020404" pitchFamily="49" charset="0"/>
              </a:rPr>
              <a:t>k</a:t>
            </a:r>
            <a:r>
              <a:rPr lang="en-US" sz="2800" dirty="0" smtClean="0"/>
              <a:t>-bit numbers, what is the running time of this algorithm?</a:t>
            </a:r>
            <a:endParaRPr lang="en-US" sz="2800" dirty="0"/>
          </a:p>
        </p:txBody>
      </p:sp>
    </p:spTree>
    <p:extLst>
      <p:ext uri="{BB962C8B-B14F-4D97-AF65-F5344CB8AC3E}">
        <p14:creationId xmlns:p14="http://schemas.microsoft.com/office/powerpoint/2010/main" val="1547620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New Multiplication Approach</a:t>
            </a:r>
            <a:endParaRPr lang="en-US" sz="4000" dirty="0"/>
          </a:p>
        </p:txBody>
      </p:sp>
      <p:sp>
        <p:nvSpPr>
          <p:cNvPr id="3" name="Content Placeholder 2"/>
          <p:cNvSpPr>
            <a:spLocks noGrp="1"/>
          </p:cNvSpPr>
          <p:nvPr>
            <p:ph idx="1"/>
          </p:nvPr>
        </p:nvSpPr>
        <p:spPr>
          <a:xfrm>
            <a:off x="457200" y="1066800"/>
            <a:ext cx="8229600" cy="5562600"/>
          </a:xfrm>
        </p:spPr>
        <p:txBody>
          <a:bodyPr>
            <a:normAutofit/>
          </a:bodyPr>
          <a:lstStyle/>
          <a:p>
            <a:r>
              <a:rPr lang="en-US" b="1" dirty="0" smtClean="0"/>
              <a:t>Divide and Conquer</a:t>
            </a:r>
          </a:p>
          <a:p>
            <a:pPr>
              <a:lnSpc>
                <a:spcPct val="120000"/>
              </a:lnSpc>
            </a:pPr>
            <a:r>
              <a:rPr lang="en-US" dirty="0" smtClean="0"/>
              <a:t>To multiply two </a:t>
            </a:r>
            <a:r>
              <a:rPr lang="en-US" dirty="0" smtClean="0"/>
              <a:t>k-bit </a:t>
            </a:r>
            <a:r>
              <a:rPr lang="en-US" dirty="0" smtClean="0"/>
              <a:t>integers x and y:</a:t>
            </a:r>
          </a:p>
          <a:p>
            <a:pPr lvl="1">
              <a:lnSpc>
                <a:spcPct val="120000"/>
              </a:lnSpc>
            </a:pPr>
            <a:r>
              <a:rPr lang="en-US" dirty="0" smtClean="0"/>
              <a:t>Split each into its left and right halves so that </a:t>
            </a:r>
            <a:br>
              <a:rPr lang="en-US" dirty="0" smtClean="0"/>
            </a:br>
            <a:r>
              <a:rPr lang="en-US" dirty="0" smtClean="0"/>
              <a:t>       x = </a:t>
            </a:r>
            <a:r>
              <a:rPr lang="en-US" dirty="0" smtClean="0"/>
              <a:t>2</a:t>
            </a:r>
            <a:r>
              <a:rPr lang="en-US" baseline="30000" dirty="0" smtClean="0"/>
              <a:t>k/2</a:t>
            </a:r>
            <a:r>
              <a:rPr lang="en-US" dirty="0" smtClean="0"/>
              <a:t>x</a:t>
            </a:r>
            <a:r>
              <a:rPr lang="en-US" baseline="-25000" dirty="0" smtClean="0"/>
              <a:t>L</a:t>
            </a:r>
            <a:r>
              <a:rPr lang="en-US" dirty="0" smtClean="0"/>
              <a:t> </a:t>
            </a:r>
            <a:r>
              <a:rPr lang="en-US" dirty="0" smtClean="0"/>
              <a:t>+ </a:t>
            </a:r>
            <a:r>
              <a:rPr lang="en-US" dirty="0" err="1" smtClean="0"/>
              <a:t>x</a:t>
            </a:r>
            <a:r>
              <a:rPr lang="en-US" baseline="-25000" dirty="0" err="1" smtClean="0"/>
              <a:t>R</a:t>
            </a:r>
            <a:r>
              <a:rPr lang="en-US" dirty="0" smtClean="0"/>
              <a:t>,   and    y = </a:t>
            </a:r>
            <a:r>
              <a:rPr lang="en-US" dirty="0" smtClean="0"/>
              <a:t>2</a:t>
            </a:r>
            <a:r>
              <a:rPr lang="en-US" baseline="30000" dirty="0" smtClean="0"/>
              <a:t>k/2</a:t>
            </a:r>
            <a:r>
              <a:rPr lang="en-US" dirty="0" smtClean="0"/>
              <a:t>y</a:t>
            </a:r>
            <a:r>
              <a:rPr lang="en-US" baseline="-25000" dirty="0" smtClean="0"/>
              <a:t>L</a:t>
            </a:r>
            <a:r>
              <a:rPr lang="en-US" dirty="0" smtClean="0"/>
              <a:t> </a:t>
            </a:r>
            <a:r>
              <a:rPr lang="en-US" dirty="0" smtClean="0"/>
              <a:t>+ </a:t>
            </a:r>
            <a:r>
              <a:rPr lang="en-US" dirty="0" err="1" smtClean="0"/>
              <a:t>y</a:t>
            </a:r>
            <a:r>
              <a:rPr lang="en-US" baseline="-25000" dirty="0" err="1" smtClean="0"/>
              <a:t>R</a:t>
            </a:r>
            <a:endParaRPr lang="en-US" dirty="0" smtClean="0"/>
          </a:p>
          <a:p>
            <a:pPr lvl="1">
              <a:lnSpc>
                <a:spcPct val="120000"/>
              </a:lnSpc>
            </a:pPr>
            <a:r>
              <a:rPr lang="en-US" dirty="0" smtClean="0"/>
              <a:t>The straightforward calculation of </a:t>
            </a:r>
            <a:r>
              <a:rPr lang="en-US" dirty="0" err="1" smtClean="0"/>
              <a:t>xy</a:t>
            </a:r>
            <a:r>
              <a:rPr lang="en-US" dirty="0" smtClean="0"/>
              <a:t> would be</a:t>
            </a:r>
            <a:br>
              <a:rPr lang="en-US" dirty="0" smtClean="0"/>
            </a:br>
            <a:r>
              <a:rPr lang="en-US" dirty="0" smtClean="0"/>
              <a:t>      (</a:t>
            </a:r>
            <a:r>
              <a:rPr lang="en-US" dirty="0" smtClean="0"/>
              <a:t>2</a:t>
            </a:r>
            <a:r>
              <a:rPr lang="en-US" baseline="30000" dirty="0" smtClean="0"/>
              <a:t>k/2</a:t>
            </a:r>
            <a:r>
              <a:rPr lang="en-US" dirty="0" smtClean="0"/>
              <a:t>x</a:t>
            </a:r>
            <a:r>
              <a:rPr lang="en-US" baseline="-25000" dirty="0" smtClean="0"/>
              <a:t>L</a:t>
            </a:r>
            <a:r>
              <a:rPr lang="en-US" dirty="0" smtClean="0"/>
              <a:t> </a:t>
            </a:r>
            <a:r>
              <a:rPr lang="en-US" dirty="0" smtClean="0"/>
              <a:t>+ </a:t>
            </a:r>
            <a:r>
              <a:rPr lang="en-US" dirty="0" err="1" smtClean="0"/>
              <a:t>x</a:t>
            </a:r>
            <a:r>
              <a:rPr lang="en-US" baseline="-25000" dirty="0" err="1" smtClean="0"/>
              <a:t>R</a:t>
            </a:r>
            <a:r>
              <a:rPr lang="en-US" dirty="0" smtClean="0"/>
              <a:t>)(</a:t>
            </a:r>
            <a:r>
              <a:rPr lang="en-US" dirty="0" smtClean="0"/>
              <a:t>2</a:t>
            </a:r>
            <a:r>
              <a:rPr lang="en-US" baseline="30000" dirty="0" smtClean="0"/>
              <a:t>k/2</a:t>
            </a:r>
            <a:r>
              <a:rPr lang="en-US" dirty="0" smtClean="0"/>
              <a:t>y</a:t>
            </a:r>
            <a:r>
              <a:rPr lang="en-US" baseline="-25000" dirty="0" smtClean="0"/>
              <a:t>L</a:t>
            </a:r>
            <a:r>
              <a:rPr lang="en-US" dirty="0" smtClean="0"/>
              <a:t> </a:t>
            </a:r>
            <a:r>
              <a:rPr lang="en-US" dirty="0" smtClean="0"/>
              <a:t>+ </a:t>
            </a:r>
            <a:r>
              <a:rPr lang="en-US" dirty="0" err="1" smtClean="0"/>
              <a:t>y</a:t>
            </a:r>
            <a:r>
              <a:rPr lang="en-US" baseline="-25000" dirty="0" err="1" smtClean="0"/>
              <a:t>R</a:t>
            </a:r>
            <a:r>
              <a:rPr lang="en-US" dirty="0" smtClean="0"/>
              <a:t>) =</a:t>
            </a:r>
            <a:br>
              <a:rPr lang="en-US" dirty="0" smtClean="0"/>
            </a:br>
            <a:r>
              <a:rPr lang="en-US" dirty="0" smtClean="0"/>
              <a:t>          </a:t>
            </a:r>
            <a:r>
              <a:rPr lang="en-US" dirty="0" smtClean="0"/>
              <a:t>2</a:t>
            </a:r>
            <a:r>
              <a:rPr lang="en-US" baseline="30000" dirty="0" smtClean="0"/>
              <a:t>k</a:t>
            </a:r>
            <a:r>
              <a:rPr lang="en-US" dirty="0" smtClean="0"/>
              <a:t>x</a:t>
            </a:r>
            <a:r>
              <a:rPr lang="en-US" baseline="-25000" dirty="0" smtClean="0"/>
              <a:t>L</a:t>
            </a:r>
            <a:r>
              <a:rPr lang="en-US" dirty="0" smtClean="0"/>
              <a:t>y</a:t>
            </a:r>
            <a:r>
              <a:rPr lang="en-US" baseline="-25000" dirty="0" smtClean="0"/>
              <a:t>L </a:t>
            </a:r>
            <a:r>
              <a:rPr lang="en-US" dirty="0" smtClean="0"/>
              <a:t>+</a:t>
            </a:r>
            <a:r>
              <a:rPr lang="en-US" baseline="-25000" dirty="0" smtClean="0"/>
              <a:t> </a:t>
            </a:r>
            <a:r>
              <a:rPr lang="en-US" dirty="0" smtClean="0"/>
              <a:t>2</a:t>
            </a:r>
            <a:r>
              <a:rPr lang="en-US" baseline="30000" dirty="0" smtClean="0"/>
              <a:t>k/2</a:t>
            </a:r>
            <a:r>
              <a:rPr lang="en-US" dirty="0" smtClean="0"/>
              <a:t>(</a:t>
            </a:r>
            <a:r>
              <a:rPr lang="en-US" dirty="0" err="1" smtClean="0"/>
              <a:t>x</a:t>
            </a:r>
            <a:r>
              <a:rPr lang="en-US" baseline="-25000" dirty="0" err="1" smtClean="0"/>
              <a:t>L</a:t>
            </a:r>
            <a:r>
              <a:rPr lang="en-US" dirty="0" err="1" smtClean="0"/>
              <a:t>y</a:t>
            </a:r>
            <a:r>
              <a:rPr lang="en-US" baseline="-25000" dirty="0" err="1" smtClean="0"/>
              <a:t>R</a:t>
            </a:r>
            <a:r>
              <a:rPr lang="en-US" baseline="-25000" dirty="0" smtClean="0"/>
              <a:t> </a:t>
            </a:r>
            <a:r>
              <a:rPr lang="en-US" dirty="0" smtClean="0"/>
              <a:t>+ </a:t>
            </a:r>
            <a:r>
              <a:rPr lang="en-US" dirty="0" err="1" smtClean="0"/>
              <a:t>x</a:t>
            </a:r>
            <a:r>
              <a:rPr lang="en-US" baseline="-25000" dirty="0" err="1" smtClean="0"/>
              <a:t>R</a:t>
            </a:r>
            <a:r>
              <a:rPr lang="en-US" dirty="0" err="1" smtClean="0"/>
              <a:t>y</a:t>
            </a:r>
            <a:r>
              <a:rPr lang="en-US" baseline="-25000" dirty="0" err="1" smtClean="0"/>
              <a:t>L</a:t>
            </a:r>
            <a:r>
              <a:rPr lang="en-US" dirty="0" smtClean="0"/>
              <a:t>) + </a:t>
            </a:r>
            <a:r>
              <a:rPr lang="en-US" dirty="0" err="1" smtClean="0"/>
              <a:t>x</a:t>
            </a:r>
            <a:r>
              <a:rPr lang="en-US" baseline="-25000" dirty="0" err="1" smtClean="0"/>
              <a:t>R</a:t>
            </a:r>
            <a:r>
              <a:rPr lang="en-US" dirty="0" err="1" smtClean="0"/>
              <a:t>y</a:t>
            </a:r>
            <a:r>
              <a:rPr lang="en-US" baseline="-25000" dirty="0" err="1" smtClean="0"/>
              <a:t>R</a:t>
            </a:r>
            <a:endParaRPr lang="en-US" dirty="0" smtClean="0"/>
          </a:p>
          <a:p>
            <a:pPr lvl="1">
              <a:lnSpc>
                <a:spcPct val="120000"/>
              </a:lnSpc>
            </a:pPr>
            <a:r>
              <a:rPr lang="en-US" dirty="0" smtClean="0"/>
              <a:t>Code on next slide </a:t>
            </a:r>
          </a:p>
          <a:p>
            <a:pPr lvl="1">
              <a:lnSpc>
                <a:spcPct val="120000"/>
              </a:lnSpc>
            </a:pPr>
            <a:r>
              <a:rPr lang="en-US" dirty="0" smtClean="0"/>
              <a:t>Thus </a:t>
            </a:r>
            <a:r>
              <a:rPr lang="en-US" dirty="0" smtClean="0"/>
              <a:t>T(k) </a:t>
            </a:r>
            <a:r>
              <a:rPr lang="en-US" dirty="0" smtClean="0"/>
              <a:t>=                             .        Solution?</a:t>
            </a:r>
          </a:p>
        </p:txBody>
      </p:sp>
    </p:spTree>
    <p:extLst>
      <p:ext uri="{BB962C8B-B14F-4D97-AF65-F5344CB8AC3E}">
        <p14:creationId xmlns:p14="http://schemas.microsoft.com/office/powerpoint/2010/main" val="1335767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nSpc>
                <a:spcPct val="90000"/>
              </a:lnSpc>
            </a:pPr>
            <a:r>
              <a:rPr lang="en-US" dirty="0" smtClean="0"/>
              <a:t>For reference: The Master Theorem</a:t>
            </a:r>
            <a:endParaRPr lang="en-US" dirty="0"/>
          </a:p>
        </p:txBody>
      </p:sp>
      <p:sp>
        <p:nvSpPr>
          <p:cNvPr id="3" name="Content Placeholder 2"/>
          <p:cNvSpPr>
            <a:spLocks noGrp="1"/>
          </p:cNvSpPr>
          <p:nvPr>
            <p:ph idx="1"/>
          </p:nvPr>
        </p:nvSpPr>
        <p:spPr/>
        <p:txBody>
          <a:bodyPr>
            <a:normAutofit lnSpcReduction="10000"/>
          </a:bodyPr>
          <a:lstStyle/>
          <a:p>
            <a:r>
              <a:rPr lang="en-US" dirty="0" smtClean="0"/>
              <a:t>The Master Theorem for Divide and Conquer recurrence relations:</a:t>
            </a:r>
          </a:p>
          <a:p>
            <a:r>
              <a:rPr lang="en-US" dirty="0" smtClean="0"/>
              <a:t>Consider the recurrence</a:t>
            </a:r>
            <a:br>
              <a:rPr lang="en-US" dirty="0" smtClean="0"/>
            </a:br>
            <a:r>
              <a:rPr lang="en-US" dirty="0" smtClean="0"/>
              <a:t>T(n) = </a:t>
            </a:r>
            <a:r>
              <a:rPr lang="en-US" dirty="0" err="1" smtClean="0"/>
              <a:t>aT</a:t>
            </a:r>
            <a:r>
              <a:rPr lang="en-US" dirty="0" smtClean="0"/>
              <a:t>(n/b) +f(n), T(1)=c,</a:t>
            </a:r>
            <a:br>
              <a:rPr lang="en-US" dirty="0" smtClean="0"/>
            </a:br>
            <a:r>
              <a:rPr lang="en-US" dirty="0" smtClean="0"/>
              <a:t>where f(n) = </a:t>
            </a:r>
            <a:r>
              <a:rPr lang="az-Cyrl-AZ" dirty="0" smtClean="0"/>
              <a:t>Ѳ</a:t>
            </a:r>
            <a:r>
              <a:rPr lang="en-US" dirty="0" smtClean="0"/>
              <a:t>(</a:t>
            </a:r>
            <a:r>
              <a:rPr lang="en-US" dirty="0" err="1" smtClean="0"/>
              <a:t>n</a:t>
            </a:r>
            <a:r>
              <a:rPr lang="en-US" baseline="30000" dirty="0" err="1" smtClean="0"/>
              <a:t>k</a:t>
            </a:r>
            <a:r>
              <a:rPr lang="en-US" dirty="0" smtClean="0"/>
              <a:t>) and k≥0 , </a:t>
            </a:r>
          </a:p>
          <a:p>
            <a:r>
              <a:rPr lang="en-US" dirty="0" smtClean="0"/>
              <a:t>The solution is </a:t>
            </a:r>
          </a:p>
          <a:p>
            <a:pPr lvl="1"/>
            <a:r>
              <a:rPr lang="az-Cyrl-AZ" dirty="0" smtClean="0"/>
              <a:t>Ѳ</a:t>
            </a:r>
            <a:r>
              <a:rPr lang="en-US" dirty="0" smtClean="0"/>
              <a:t>(</a:t>
            </a:r>
            <a:r>
              <a:rPr lang="en-US" dirty="0" err="1" smtClean="0"/>
              <a:t>n</a:t>
            </a:r>
            <a:r>
              <a:rPr lang="en-US" baseline="30000" dirty="0" err="1" smtClean="0"/>
              <a:t>k</a:t>
            </a:r>
            <a:r>
              <a:rPr lang="en-US" dirty="0" smtClean="0"/>
              <a:t>)		if   a &lt; </a:t>
            </a:r>
            <a:r>
              <a:rPr lang="en-US" dirty="0" err="1" smtClean="0"/>
              <a:t>b</a:t>
            </a:r>
            <a:r>
              <a:rPr lang="en-US" baseline="30000" dirty="0" err="1" smtClean="0"/>
              <a:t>k</a:t>
            </a:r>
            <a:endParaRPr lang="en-US" baseline="30000" dirty="0" smtClean="0"/>
          </a:p>
          <a:p>
            <a:pPr lvl="1"/>
            <a:r>
              <a:rPr lang="az-Cyrl-AZ" dirty="0" smtClean="0"/>
              <a:t>Ѳ</a:t>
            </a:r>
            <a:r>
              <a:rPr lang="en-US" dirty="0" smtClean="0"/>
              <a:t>(</a:t>
            </a:r>
            <a:r>
              <a:rPr lang="en-US" dirty="0" err="1" smtClean="0"/>
              <a:t>n</a:t>
            </a:r>
            <a:r>
              <a:rPr lang="en-US" baseline="30000" dirty="0" err="1" smtClean="0"/>
              <a:t>k</a:t>
            </a:r>
            <a:r>
              <a:rPr lang="en-US" baseline="30000" dirty="0" smtClean="0"/>
              <a:t> </a:t>
            </a:r>
            <a:r>
              <a:rPr lang="en-US" dirty="0" smtClean="0"/>
              <a:t>log n)	if   a = </a:t>
            </a:r>
            <a:r>
              <a:rPr lang="en-US" dirty="0" err="1" smtClean="0"/>
              <a:t>b</a:t>
            </a:r>
            <a:r>
              <a:rPr lang="en-US" baseline="30000" dirty="0" err="1" smtClean="0"/>
              <a:t>k</a:t>
            </a:r>
            <a:endParaRPr lang="en-US" baseline="30000" dirty="0" smtClean="0"/>
          </a:p>
          <a:p>
            <a:pPr lvl="1"/>
            <a:r>
              <a:rPr lang="az-Cyrl-AZ" dirty="0" smtClean="0"/>
              <a:t>Ѳ</a:t>
            </a:r>
            <a:r>
              <a:rPr lang="en-US" dirty="0" smtClean="0"/>
              <a:t>(</a:t>
            </a:r>
            <a:r>
              <a:rPr lang="en-US" dirty="0" err="1" smtClean="0"/>
              <a:t>n</a:t>
            </a:r>
            <a:r>
              <a:rPr lang="en-US" baseline="30000" dirty="0" err="1" smtClean="0"/>
              <a:t>log</a:t>
            </a:r>
            <a:r>
              <a:rPr lang="en-US" sz="2000" baseline="14000" dirty="0" err="1" smtClean="0"/>
              <a:t>b</a:t>
            </a:r>
            <a:r>
              <a:rPr lang="en-US" baseline="30000" dirty="0" err="1" smtClean="0"/>
              <a:t>a</a:t>
            </a:r>
            <a:r>
              <a:rPr lang="en-US" dirty="0" smtClean="0"/>
              <a:t>)	if   a &gt; </a:t>
            </a:r>
            <a:r>
              <a:rPr lang="en-US" dirty="0" err="1" smtClean="0"/>
              <a:t>b</a:t>
            </a:r>
            <a:r>
              <a:rPr lang="en-US" baseline="30000" dirty="0" err="1" smtClean="0"/>
              <a:t>k</a:t>
            </a:r>
            <a:endParaRPr lang="en-US" baseline="30000" dirty="0" smtClean="0"/>
          </a:p>
          <a:p>
            <a:pPr lvl="1"/>
            <a:endParaRPr lang="en-US" dirty="0" smtClean="0"/>
          </a:p>
          <a:p>
            <a:pPr lvl="1"/>
            <a:endParaRPr lang="en-US" dirty="0" smtClean="0"/>
          </a:p>
          <a:p>
            <a:pPr lvl="1"/>
            <a:endParaRPr lang="en-US" dirty="0"/>
          </a:p>
        </p:txBody>
      </p:sp>
      <p:sp>
        <p:nvSpPr>
          <p:cNvPr id="4" name="TextBox 3"/>
          <p:cNvSpPr txBox="1"/>
          <p:nvPr/>
        </p:nvSpPr>
        <p:spPr>
          <a:xfrm>
            <a:off x="5715000" y="1981200"/>
            <a:ext cx="2895600" cy="2246769"/>
          </a:xfrm>
          <a:prstGeom prst="rect">
            <a:avLst/>
          </a:prstGeom>
          <a:noFill/>
          <a:ln w="44450">
            <a:solidFill>
              <a:schemeClr val="tx2"/>
            </a:solidFill>
          </a:ln>
        </p:spPr>
        <p:txBody>
          <a:bodyPr wrap="square" rtlCol="0">
            <a:spAutoFit/>
          </a:bodyPr>
          <a:lstStyle/>
          <a:p>
            <a:r>
              <a:rPr lang="en-US" sz="2000" dirty="0" smtClean="0"/>
              <a:t>For details, see Levitin pages 483-485 or Weiss section 7.5.3. </a:t>
            </a:r>
            <a:br>
              <a:rPr lang="en-US" sz="2000" dirty="0" smtClean="0"/>
            </a:br>
            <a:r>
              <a:rPr lang="en-US" sz="2000" dirty="0" smtClean="0"/>
              <a:t/>
            </a:r>
            <a:br>
              <a:rPr lang="en-US" sz="2000" dirty="0" smtClean="0"/>
            </a:br>
            <a:r>
              <a:rPr lang="en-US" sz="2000" dirty="0" err="1" smtClean="0"/>
              <a:t>Grimaldi's</a:t>
            </a:r>
            <a:r>
              <a:rPr lang="en-US" sz="2000" dirty="0" smtClean="0"/>
              <a:t> Theorem 10.1 is a special case of the Master Theorem.</a:t>
            </a:r>
            <a:endParaRPr lang="en-US" sz="2000" dirty="0"/>
          </a:p>
        </p:txBody>
      </p:sp>
      <p:sp>
        <p:nvSpPr>
          <p:cNvPr id="5" name="TextBox 4"/>
          <p:cNvSpPr txBox="1"/>
          <p:nvPr/>
        </p:nvSpPr>
        <p:spPr>
          <a:xfrm>
            <a:off x="457200" y="5562600"/>
            <a:ext cx="6858000" cy="1200329"/>
          </a:xfrm>
          <a:prstGeom prst="rect">
            <a:avLst/>
          </a:prstGeom>
          <a:noFill/>
          <a:ln w="44450">
            <a:solidFill>
              <a:schemeClr val="tx2"/>
            </a:solidFill>
          </a:ln>
        </p:spPr>
        <p:txBody>
          <a:bodyPr wrap="square" rtlCol="0">
            <a:spAutoFit/>
          </a:bodyPr>
          <a:lstStyle/>
          <a:p>
            <a:r>
              <a:rPr lang="en-US" sz="2400" dirty="0" smtClean="0"/>
              <a:t>We will use this theorem often.  You should review its proof soon (Weiss's proof is a bit easier than </a:t>
            </a:r>
            <a:r>
              <a:rPr lang="en-US" sz="2400" dirty="0" err="1" smtClean="0"/>
              <a:t>Levitin's</a:t>
            </a:r>
            <a:r>
              <a:rPr lang="en-US" sz="2400" dirty="0" smtClean="0"/>
              <a:t>).</a:t>
            </a:r>
            <a:endParaRPr lang="en-US" sz="2400" dirty="0"/>
          </a:p>
        </p:txBody>
      </p:sp>
    </p:spTree>
    <p:extLst>
      <p:ext uri="{BB962C8B-B14F-4D97-AF65-F5344CB8AC3E}">
        <p14:creationId xmlns:p14="http://schemas.microsoft.com/office/powerpoint/2010/main" val="97811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
      <a:dk1>
        <a:srgbClr val="333333"/>
      </a:dk1>
      <a:lt1>
        <a:srgbClr val="FFFFFF"/>
      </a:lt1>
      <a:dk2>
        <a:srgbClr val="FF0000"/>
      </a:dk2>
      <a:lt2>
        <a:srgbClr val="666666"/>
      </a:lt2>
      <a:accent1>
        <a:srgbClr val="00FF00"/>
      </a:accent1>
      <a:accent2>
        <a:srgbClr val="66CCFF"/>
      </a:accent2>
      <a:accent3>
        <a:srgbClr val="FFFFFF"/>
      </a:accent3>
      <a:accent4>
        <a:srgbClr val="2A2A2A"/>
      </a:accent4>
      <a:accent5>
        <a:srgbClr val="AAFFAA"/>
      </a:accent5>
      <a:accent6>
        <a:srgbClr val="5CB9E7"/>
      </a:accent6>
      <a:hlink>
        <a:srgbClr val="333333"/>
      </a:hlink>
      <a:folHlink>
        <a:srgbClr val="B3B3B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8441</TotalTime>
  <Words>1583</Words>
  <Application>Microsoft Office PowerPoint</Application>
  <PresentationFormat>On-screen Show (4:3)</PresentationFormat>
  <Paragraphs>224</Paragraphs>
  <Slides>23</Slides>
  <Notes>22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0" baseType="lpstr">
      <vt:lpstr>Arial</vt:lpstr>
      <vt:lpstr>Arial Black</vt:lpstr>
      <vt:lpstr>Calibri</vt:lpstr>
      <vt:lpstr>Courier New</vt:lpstr>
      <vt:lpstr>Symbol</vt:lpstr>
      <vt:lpstr>Default Design</vt:lpstr>
      <vt:lpstr>Equation</vt:lpstr>
      <vt:lpstr>PowerPoint Presentation</vt:lpstr>
      <vt:lpstr>MA/CSSE 473 Day 04</vt:lpstr>
      <vt:lpstr>Efficient integer Addition  and multiplication </vt:lpstr>
      <vt:lpstr>The catch!</vt:lpstr>
      <vt:lpstr>"Ordinary" Multiplication  of two k-bit numbers</vt:lpstr>
      <vt:lpstr>Multiplication by an Ancient Method</vt:lpstr>
      <vt:lpstr>Recursive code:  ancient  multiply algorithm</vt:lpstr>
      <vt:lpstr>New Multiplication Approach</vt:lpstr>
      <vt:lpstr>For reference: The Master Theorem</vt:lpstr>
      <vt:lpstr>Code for divide-and-conquer multiplication</vt:lpstr>
      <vt:lpstr>Can we do better than O(k2)?</vt:lpstr>
      <vt:lpstr>Gauss's Algorithm</vt:lpstr>
      <vt:lpstr>Code for Gauss-based Algorithm</vt:lpstr>
      <vt:lpstr>Is this really a lot faster?</vt:lpstr>
      <vt:lpstr>Quick review of  mathematical induction</vt:lpstr>
      <vt:lpstr>Induction Review</vt:lpstr>
      <vt:lpstr>Proof by Induction</vt:lpstr>
      <vt:lpstr>Induction examples</vt:lpstr>
      <vt:lpstr>Another Induction Example</vt:lpstr>
      <vt:lpstr>Trominoes Continued</vt:lpstr>
      <vt:lpstr>Trominoes Continued</vt:lpstr>
      <vt:lpstr>Another Induction Example Extended Binary Tree (EBT)</vt:lpstr>
      <vt:lpstr>A property of EBTs</vt:lpstr>
    </vt:vector>
  </TitlesOfParts>
  <Company>clearly presented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Flowers</dc:title>
  <cp:lastModifiedBy>Claude Anderson</cp:lastModifiedBy>
  <cp:revision>408</cp:revision>
  <cp:lastPrinted>2016-12-02T17:15:45Z</cp:lastPrinted>
  <dcterms:modified xsi:type="dcterms:W3CDTF">2016-12-02T18:27:01Z</dcterms:modified>
</cp:coreProperties>
</file>