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319" r:id="rId3"/>
    <p:sldId id="302" r:id="rId4"/>
    <p:sldId id="303" r:id="rId5"/>
    <p:sldId id="304" r:id="rId6"/>
    <p:sldId id="305" r:id="rId7"/>
    <p:sldId id="306" r:id="rId8"/>
    <p:sldId id="307" r:id="rId9"/>
    <p:sldId id="308" r:id="rId10"/>
    <p:sldId id="320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26" r:id="rId19"/>
    <p:sldId id="316" r:id="rId20"/>
    <p:sldId id="322" r:id="rId21"/>
    <p:sldId id="323" r:id="rId22"/>
    <p:sldId id="324" r:id="rId23"/>
    <p:sldId id="325" r:id="rId24"/>
    <p:sldId id="292" r:id="rId25"/>
    <p:sldId id="317" r:id="rId26"/>
    <p:sldId id="318" r:id="rId2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66"/>
    <a:srgbClr val="F2FDF7"/>
    <a:srgbClr val="800040"/>
    <a:srgbClr val="FF0080"/>
    <a:srgbClr val="5D7E9D"/>
    <a:srgbClr val="191919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9448" autoAdjust="0"/>
    <p:restoredTop sz="81375" autoAdjust="0"/>
  </p:normalViewPr>
  <p:slideViewPr>
    <p:cSldViewPr snapToObjects="1">
      <p:cViewPr varScale="1">
        <p:scale>
          <a:sx n="56" d="100"/>
          <a:sy n="56" d="100"/>
        </p:scale>
        <p:origin x="90" y="942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17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1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239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926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9046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E05D3C-C588-47E9-87D2-414B4D9AFAF7}" type="slidenum">
              <a:rPr lang="en-US"/>
              <a:pPr/>
              <a:t>11</a:t>
            </a:fld>
            <a:endParaRPr lang="en-US"/>
          </a:p>
        </p:txBody>
      </p:sp>
      <p:sp>
        <p:nvSpPr>
          <p:cNvPr id="362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7475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BA2031-6D67-4000-9848-B531B2909C86}" type="slidenum">
              <a:rPr lang="en-US"/>
              <a:pPr/>
              <a:t>12</a:t>
            </a:fld>
            <a:endParaRPr lang="en-US"/>
          </a:p>
        </p:txBody>
      </p:sp>
      <p:sp>
        <p:nvSpPr>
          <p:cNvPr id="363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2312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4932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a hidden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0413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9279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 did only #2, 4, 7,  and 8 in class:</a:t>
            </a:r>
          </a:p>
          <a:p>
            <a:endParaRPr lang="en-US" dirty="0" smtClean="0"/>
          </a:p>
          <a:p>
            <a:r>
              <a:rPr lang="en-US" dirty="0" smtClean="0"/>
              <a:t>2:  Divide top and bottom by N^2</a:t>
            </a:r>
          </a:p>
          <a:p>
            <a:r>
              <a:rPr lang="en-US" dirty="0" smtClean="0"/>
              <a:t>4. </a:t>
            </a:r>
            <a:r>
              <a:rPr lang="en-US" dirty="0" err="1" smtClean="0"/>
              <a:t>l'Hopital's</a:t>
            </a:r>
            <a:r>
              <a:rPr lang="en-US" dirty="0" smtClean="0"/>
              <a:t> rule</a:t>
            </a:r>
          </a:p>
          <a:p>
            <a:pPr marL="228600" indent="-228600">
              <a:buAutoNum type="arabicPeriod" startAt="7"/>
            </a:pPr>
            <a:r>
              <a:rPr lang="en-US" dirty="0" smtClean="0"/>
              <a:t>(a/b)^n</a:t>
            </a:r>
          </a:p>
          <a:p>
            <a:pPr marL="228600" indent="-228600">
              <a:buAutoNum type="arabicPeriod" startAt="7"/>
            </a:pPr>
            <a:r>
              <a:rPr lang="en-US" dirty="0" smtClean="0"/>
              <a:t>Rewrite log[b]N in terms</a:t>
            </a:r>
            <a:r>
              <a:rPr lang="en-US" baseline="0" dirty="0" smtClean="0"/>
              <a:t> of log[a]n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3509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5889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82561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file </a:t>
            </a:r>
            <a:r>
              <a:rPr lang="en-US" b="1" dirty="0" smtClean="0"/>
              <a:t>fib3.py</a:t>
            </a:r>
            <a:r>
              <a:rPr lang="en-US" dirty="0" smtClean="0"/>
              <a:t> has the solution,</a:t>
            </a:r>
            <a:r>
              <a:rPr lang="en-US" baseline="0" dirty="0" smtClean="0"/>
              <a:t> and </a:t>
            </a:r>
            <a:r>
              <a:rPr lang="en-US" b="1" baseline="0" dirty="0" smtClean="0"/>
              <a:t>fib3-incomplete.py</a:t>
            </a:r>
            <a:r>
              <a:rPr lang="en-US" baseline="0" dirty="0" smtClean="0"/>
              <a:t> has it partially completed.  </a:t>
            </a:r>
            <a:br>
              <a:rPr lang="en-US" baseline="0" dirty="0" smtClean="0"/>
            </a:br>
            <a:endParaRPr lang="en-US" baseline="0" dirty="0" smtClean="0"/>
          </a:p>
          <a:p>
            <a:r>
              <a:rPr lang="en-US" baseline="0" dirty="0" smtClean="0"/>
              <a:t>Solution for </a:t>
            </a:r>
            <a:r>
              <a:rPr lang="en-US" baseline="0" dirty="0" err="1" smtClean="0"/>
              <a:t>matrix_power</a:t>
            </a:r>
            <a:r>
              <a:rPr lang="en-US" baseline="0" dirty="0" smtClean="0"/>
              <a:t>:</a:t>
            </a:r>
          </a:p>
          <a:p>
            <a:endParaRPr lang="en-US" baseline="0" dirty="0" smtClean="0"/>
          </a:p>
          <a:p>
            <a:r>
              <a:rPr lang="en-US" dirty="0"/>
              <a:t>def </a:t>
            </a:r>
            <a:r>
              <a:rPr lang="en-US" b="1" dirty="0" err="1"/>
              <a:t>matrix_power</a:t>
            </a:r>
            <a:r>
              <a:rPr lang="en-US" b="1" dirty="0"/>
              <a:t>(m, n):</a:t>
            </a:r>
          </a:p>
          <a:p>
            <a:r>
              <a:rPr lang="en-US" dirty="0"/>
              <a:t>    result = </a:t>
            </a:r>
            <a:r>
              <a:rPr lang="en-US" dirty="0" err="1"/>
              <a:t>identity_matrix</a:t>
            </a:r>
            <a:endParaRPr lang="en-US" dirty="0"/>
          </a:p>
          <a:p>
            <a:r>
              <a:rPr lang="en-US" dirty="0"/>
              <a:t>    power = x</a:t>
            </a:r>
          </a:p>
          <a:p>
            <a:r>
              <a:rPr lang="en-US" dirty="0"/>
              <a:t>    while n &gt; 0:</a:t>
            </a:r>
          </a:p>
          <a:p>
            <a:r>
              <a:rPr lang="en-US" dirty="0"/>
              <a:t>        if n % 2 == 1:</a:t>
            </a:r>
          </a:p>
          <a:p>
            <a:r>
              <a:rPr lang="en-US" dirty="0"/>
              <a:t>            result = </a:t>
            </a:r>
            <a:r>
              <a:rPr lang="en-US" dirty="0" err="1"/>
              <a:t>matrix_multiply</a:t>
            </a:r>
            <a:r>
              <a:rPr lang="en-US" dirty="0"/>
              <a:t>(result, power)</a:t>
            </a:r>
          </a:p>
          <a:p>
            <a:r>
              <a:rPr lang="en-US" dirty="0"/>
              <a:t>        power = </a:t>
            </a:r>
            <a:r>
              <a:rPr lang="en-US" dirty="0" err="1"/>
              <a:t>matrix_multiply</a:t>
            </a:r>
            <a:r>
              <a:rPr lang="en-US" dirty="0"/>
              <a:t>(power, power)</a:t>
            </a:r>
          </a:p>
          <a:p>
            <a:r>
              <a:rPr lang="en-US" dirty="0"/>
              <a:t> #       print "In loop:", n, power, result</a:t>
            </a:r>
          </a:p>
          <a:p>
            <a:r>
              <a:rPr lang="en-US" dirty="0"/>
              <a:t>        n = n /2</a:t>
            </a:r>
          </a:p>
          <a:p>
            <a:r>
              <a:rPr lang="en-US" dirty="0"/>
              <a:t>    return result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91907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file </a:t>
            </a:r>
            <a:r>
              <a:rPr lang="en-US" b="1" dirty="0" smtClean="0"/>
              <a:t>fib3.py</a:t>
            </a:r>
            <a:r>
              <a:rPr lang="en-US" dirty="0" smtClean="0"/>
              <a:t> has the solution,</a:t>
            </a:r>
            <a:r>
              <a:rPr lang="en-US" baseline="0" dirty="0" smtClean="0"/>
              <a:t> and </a:t>
            </a:r>
            <a:r>
              <a:rPr lang="en-US" b="1" baseline="0" dirty="0" smtClean="0"/>
              <a:t>fib3-incomplete.py</a:t>
            </a:r>
            <a:r>
              <a:rPr lang="en-US" baseline="0" dirty="0" smtClean="0"/>
              <a:t> has it partially completed.  </a:t>
            </a:r>
            <a:br>
              <a:rPr lang="en-US" baseline="0" dirty="0" smtClean="0"/>
            </a:br>
            <a:endParaRPr lang="en-US" baseline="0" dirty="0" smtClean="0"/>
          </a:p>
          <a:p>
            <a:r>
              <a:rPr lang="en-US" baseline="0" dirty="0" smtClean="0"/>
              <a:t>Solution for </a:t>
            </a:r>
            <a:r>
              <a:rPr lang="en-US" baseline="0" dirty="0" err="1" smtClean="0"/>
              <a:t>matrix_power</a:t>
            </a:r>
            <a:r>
              <a:rPr lang="en-US" baseline="0" dirty="0" smtClean="0"/>
              <a:t>:</a:t>
            </a:r>
          </a:p>
          <a:p>
            <a:endParaRPr lang="en-US" baseline="0" dirty="0" smtClean="0"/>
          </a:p>
          <a:p>
            <a:r>
              <a:rPr lang="en-US" dirty="0" err="1" smtClean="0"/>
              <a:t>def</a:t>
            </a:r>
            <a:r>
              <a:rPr lang="en-US" dirty="0" smtClean="0"/>
              <a:t> </a:t>
            </a:r>
            <a:r>
              <a:rPr lang="en-US" b="1" dirty="0" err="1" smtClean="0"/>
              <a:t>matrix_power</a:t>
            </a:r>
            <a:r>
              <a:rPr lang="en-US" b="1" dirty="0" smtClean="0"/>
              <a:t>(m, n):</a:t>
            </a:r>
          </a:p>
          <a:p>
            <a:r>
              <a:rPr lang="en-US" dirty="0" smtClean="0"/>
              <a:t>    result = </a:t>
            </a:r>
            <a:r>
              <a:rPr lang="en-US" dirty="0" err="1" smtClean="0"/>
              <a:t>identity_matrix</a:t>
            </a:r>
            <a:endParaRPr lang="en-US" dirty="0" smtClean="0"/>
          </a:p>
          <a:p>
            <a:r>
              <a:rPr lang="en-US" dirty="0" smtClean="0"/>
              <a:t>    power = x</a:t>
            </a:r>
          </a:p>
          <a:p>
            <a:r>
              <a:rPr lang="en-US" dirty="0" smtClean="0"/>
              <a:t>    while n &gt; 0:</a:t>
            </a:r>
          </a:p>
          <a:p>
            <a:r>
              <a:rPr lang="en-US" dirty="0" smtClean="0"/>
              <a:t>        if n % 2 == 1:</a:t>
            </a:r>
          </a:p>
          <a:p>
            <a:r>
              <a:rPr lang="en-US" dirty="0" smtClean="0"/>
              <a:t>            result = </a:t>
            </a:r>
            <a:r>
              <a:rPr lang="en-US" dirty="0" err="1" smtClean="0"/>
              <a:t>matrix_multiply</a:t>
            </a:r>
            <a:r>
              <a:rPr lang="en-US" dirty="0" smtClean="0"/>
              <a:t>(result, power)</a:t>
            </a:r>
          </a:p>
          <a:p>
            <a:r>
              <a:rPr lang="en-US" dirty="0" smtClean="0"/>
              <a:t>        power = </a:t>
            </a:r>
            <a:r>
              <a:rPr lang="en-US" dirty="0" err="1" smtClean="0"/>
              <a:t>matrix_multiply</a:t>
            </a:r>
            <a:r>
              <a:rPr lang="en-US" dirty="0" smtClean="0"/>
              <a:t>(power, power)</a:t>
            </a:r>
          </a:p>
          <a:p>
            <a:r>
              <a:rPr lang="en-US" dirty="0" smtClean="0"/>
              <a:t> #       print "In loop:", n, power, result</a:t>
            </a:r>
          </a:p>
          <a:p>
            <a:r>
              <a:rPr lang="en-US" dirty="0" smtClean="0"/>
              <a:t>        n = n /2</a:t>
            </a:r>
          </a:p>
          <a:p>
            <a:r>
              <a:rPr lang="en-US" dirty="0" smtClean="0"/>
              <a:t>    return result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096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3294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44635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Because we'd have to use decimal approximation of the square roots, and that would be very messy.</a:t>
            </a:r>
            <a:r>
              <a:rPr lang="en-US" baseline="0" dirty="0" smtClean="0"/>
              <a:t>  </a:t>
            </a:r>
            <a:r>
              <a:rPr lang="en-US" baseline="0" smtClean="0"/>
              <a:t>More so </a:t>
            </a:r>
            <a:r>
              <a:rPr lang="en-US" baseline="0" dirty="0" smtClean="0"/>
              <a:t>than the matrix version.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48303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>
              <a:sym typeface="Symbol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65456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62613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 and solve the recurrence:</a:t>
            </a:r>
          </a:p>
          <a:p>
            <a:endParaRPr lang="en-US" dirty="0" smtClean="0"/>
          </a:p>
          <a:p>
            <a:r>
              <a:rPr lang="en-US" dirty="0" smtClean="0"/>
              <a:t>T(k) = 3 T(k/2) + </a:t>
            </a:r>
            <a:r>
              <a:rPr lang="en-US" dirty="0" smtClean="0">
                <a:sym typeface="Symbol"/>
              </a:rPr>
              <a:t>(n)</a:t>
            </a:r>
          </a:p>
          <a:p>
            <a:endParaRPr lang="en-US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In Master theorem,</a:t>
            </a:r>
            <a:r>
              <a:rPr lang="en-US" baseline="0" dirty="0" smtClean="0">
                <a:sym typeface="Symbol"/>
              </a:rPr>
              <a:t> a = 3, b = 2, k = 1.</a:t>
            </a:r>
          </a:p>
          <a:p>
            <a:r>
              <a:rPr lang="en-US" baseline="0" dirty="0" smtClean="0">
                <a:sym typeface="Symbol"/>
              </a:rPr>
              <a:t>So we have the third case:  T(N) = </a:t>
            </a:r>
            <a:r>
              <a:rPr lang="en-US" dirty="0" smtClean="0">
                <a:sym typeface="Symbol"/>
              </a:rPr>
              <a:t>(k</a:t>
            </a:r>
            <a:r>
              <a:rPr lang="en-US" baseline="0" dirty="0" smtClean="0">
                <a:sym typeface="Symbol"/>
              </a:rPr>
              <a:t> ^ log[2]3),</a:t>
            </a:r>
          </a:p>
          <a:p>
            <a:r>
              <a:rPr lang="en-US" baseline="0" dirty="0" smtClean="0">
                <a:sym typeface="Symbol"/>
              </a:rPr>
              <a:t>Which is approximately n ^ 1.59.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752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2049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5258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9D0904-6DEA-4610-9A43-072A3D1079DD}" type="slidenum">
              <a:rPr lang="en-US"/>
              <a:pPr/>
              <a:t>6</a:t>
            </a:fld>
            <a:endParaRPr lang="en-US"/>
          </a:p>
        </p:txBody>
      </p:sp>
      <p:sp>
        <p:nvSpPr>
          <p:cNvPr id="21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6106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 exist constants n0 and c such that whenever</a:t>
            </a:r>
            <a:r>
              <a:rPr lang="en-US" baseline="0" dirty="0" smtClean="0"/>
              <a:t> n&gt;=n0, t(n) &lt;= c*g(n).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6725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D65A5A-A1C2-4AF2-8445-68F3F90511BC}" type="slidenum">
              <a:rPr lang="en-US"/>
              <a:pPr/>
              <a:t>8</a:t>
            </a:fld>
            <a:endParaRPr lang="en-US"/>
          </a:p>
        </p:txBody>
      </p:sp>
      <p:sp>
        <p:nvSpPr>
          <p:cNvPr id="361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7609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There are constants c1 </a:t>
            </a:r>
            <a:r>
              <a:rPr lang="en-US" dirty="0" err="1" smtClean="0"/>
              <a:t>ansd</a:t>
            </a:r>
            <a:r>
              <a:rPr lang="en-US" baseline="0" dirty="0" smtClean="0"/>
              <a:t> n1 such that …</a:t>
            </a:r>
          </a:p>
          <a:p>
            <a:r>
              <a:rPr lang="en-US" baseline="0" dirty="0" smtClean="0"/>
              <a:t>There are constants c2 and n2 such that …</a:t>
            </a:r>
          </a:p>
          <a:p>
            <a:endParaRPr lang="en-US" baseline="0" dirty="0" smtClean="0"/>
          </a:p>
          <a:p>
            <a:r>
              <a:rPr lang="en-US" baseline="0" dirty="0" smtClean="0"/>
              <a:t>How to choose the n0 and c?</a:t>
            </a:r>
          </a:p>
          <a:p>
            <a:r>
              <a:rPr lang="en-US" baseline="0" dirty="0" smtClean="0"/>
              <a:t>N0 = max(n1, n2).   c = c1 + c2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1508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773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10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03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048000"/>
            <a:ext cx="3195637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 dirty="0" err="1" smtClean="0"/>
              <a:t>Asymptotics</a:t>
            </a:r>
            <a:endParaRPr lang="en-US" sz="2400" b="1" dirty="0" smtClean="0"/>
          </a:p>
          <a:p>
            <a:endParaRPr lang="en-US" sz="2400" b="1" dirty="0"/>
          </a:p>
          <a:p>
            <a:r>
              <a:rPr lang="en-US" sz="2400" b="1" dirty="0" smtClean="0"/>
              <a:t>A Closer Look at Arithmetic </a:t>
            </a:r>
          </a:p>
        </p:txBody>
      </p:sp>
      <p:sp>
        <p:nvSpPr>
          <p:cNvPr id="2" name="Rectangle 1"/>
          <p:cNvSpPr/>
          <p:nvPr/>
        </p:nvSpPr>
        <p:spPr>
          <a:xfrm>
            <a:off x="140178" y="4876800"/>
            <a:ext cx="3426451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</a:rPr>
              <a:t>With another student</a:t>
            </a:r>
            <a:r>
              <a:rPr lang="en-US" sz="2400" b="1">
                <a:solidFill>
                  <a:schemeClr val="tx2"/>
                </a:solidFill>
              </a:rPr>
              <a:t>, </a:t>
            </a:r>
            <a:r>
              <a:rPr lang="en-US" sz="2400" b="1" smtClean="0">
                <a:solidFill>
                  <a:schemeClr val="tx2"/>
                </a:solidFill>
              </a:rPr>
              <a:t/>
            </a:r>
            <a:br>
              <a:rPr lang="en-US" sz="2400" b="1" smtClean="0">
                <a:solidFill>
                  <a:schemeClr val="tx2"/>
                </a:solidFill>
              </a:rPr>
            </a:br>
            <a:r>
              <a:rPr lang="en-US" sz="2400" b="1" smtClean="0">
                <a:solidFill>
                  <a:schemeClr val="tx2"/>
                </a:solidFill>
              </a:rPr>
              <a:t>try </a:t>
            </a:r>
            <a:r>
              <a:rPr lang="en-US" sz="2400" b="1" dirty="0">
                <a:solidFill>
                  <a:schemeClr val="tx2"/>
                </a:solidFill>
              </a:rPr>
              <a:t>to write a precise</a:t>
            </a:r>
            <a:r>
              <a:rPr lang="en-US" sz="2400" b="1">
                <a:solidFill>
                  <a:schemeClr val="tx2"/>
                </a:solidFill>
              </a:rPr>
              <a:t>, </a:t>
            </a:r>
            <a:r>
              <a:rPr lang="en-US" sz="2400" b="1" smtClean="0">
                <a:solidFill>
                  <a:schemeClr val="tx2"/>
                </a:solidFill>
              </a:rPr>
              <a:t/>
            </a:r>
            <a:br>
              <a:rPr lang="en-US" sz="2400" b="1" smtClean="0">
                <a:solidFill>
                  <a:schemeClr val="tx2"/>
                </a:solidFill>
              </a:rPr>
            </a:br>
            <a:r>
              <a:rPr lang="en-US" sz="2400" b="1" smtClean="0">
                <a:solidFill>
                  <a:schemeClr val="tx2"/>
                </a:solidFill>
              </a:rPr>
              <a:t>formal  </a:t>
            </a:r>
            <a:r>
              <a:rPr lang="en-US" sz="2400" b="1" dirty="0">
                <a:solidFill>
                  <a:schemeClr val="tx2"/>
                </a:solidFill>
              </a:rPr>
              <a:t>definition </a:t>
            </a:r>
            <a:r>
              <a:rPr lang="en-US" sz="2400" b="1">
                <a:solidFill>
                  <a:schemeClr val="tx2"/>
                </a:solidFill>
              </a:rPr>
              <a:t>of  </a:t>
            </a:r>
            <a:r>
              <a:rPr lang="en-US" sz="2400" b="1" smtClean="0">
                <a:solidFill>
                  <a:schemeClr val="tx2"/>
                </a:solidFill>
              </a:rPr>
              <a:t/>
            </a:r>
            <a:br>
              <a:rPr lang="en-US" sz="2400" b="1" smtClean="0">
                <a:solidFill>
                  <a:schemeClr val="tx2"/>
                </a:solidFill>
              </a:rPr>
            </a:br>
            <a:r>
              <a:rPr lang="en-US" sz="2400" b="1" smtClean="0">
                <a:solidFill>
                  <a:schemeClr val="tx2"/>
                </a:solidFill>
              </a:rPr>
              <a:t>“</a:t>
            </a:r>
            <a:r>
              <a:rPr lang="en-US" sz="2400" b="1" dirty="0">
                <a:solidFill>
                  <a:schemeClr val="tx2"/>
                </a:solidFill>
              </a:rPr>
              <a:t>t(n) is in O(g(n))”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(Summer Only)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337" y="894346"/>
            <a:ext cx="8991600" cy="512545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ct val="0"/>
              </a:spcBef>
              <a:spcAft>
                <a:spcPct val="30000"/>
              </a:spcAft>
            </a:pPr>
            <a:r>
              <a:rPr lang="en-US" sz="2800" dirty="0" smtClean="0">
                <a:solidFill>
                  <a:srgbClr val="000000"/>
                </a:solidFill>
                <a:cs typeface="Times New Roman" pitchFamily="-112" charset="0"/>
              </a:rPr>
              <a:t>Recall: </a:t>
            </a:r>
            <a:r>
              <a:rPr lang="en-US" sz="2800" b="1" dirty="0" smtClean="0">
                <a:solidFill>
                  <a:schemeClr val="tx2"/>
                </a:solidFill>
                <a:cs typeface="Times New Roman" pitchFamily="-112" charset="0"/>
              </a:rPr>
              <a:t>t(n) </a:t>
            </a:r>
            <a:r>
              <a:rPr lang="en-US" sz="2800" b="1" dirty="0" smtClean="0">
                <a:solidFill>
                  <a:schemeClr val="tx2"/>
                </a:solidFill>
                <a:cs typeface="Times New Roman" pitchFamily="-112" charset="0"/>
                <a:sym typeface="Symbol"/>
              </a:rPr>
              <a:t></a:t>
            </a:r>
            <a:r>
              <a:rPr lang="en-US" sz="2800" b="1" dirty="0" smtClean="0">
                <a:solidFill>
                  <a:schemeClr val="tx2"/>
                </a:solidFill>
                <a:cs typeface="Times New Roman" pitchFamily="-112" charset="0"/>
              </a:rPr>
              <a:t>O(g(n)) </a:t>
            </a:r>
            <a:r>
              <a:rPr lang="en-US" sz="2800" dirty="0" smtClean="0">
                <a:solidFill>
                  <a:srgbClr val="000000"/>
                </a:solidFill>
                <a:cs typeface="Times New Roman" pitchFamily="-112" charset="0"/>
              </a:rPr>
              <a:t>iff there exist two positive constants </a:t>
            </a:r>
            <a:r>
              <a:rPr lang="en-US" sz="2800" b="1" dirty="0" smtClean="0">
                <a:solidFill>
                  <a:schemeClr val="tx2"/>
                </a:solidFill>
                <a:cs typeface="Times New Roman" pitchFamily="-112" charset="0"/>
              </a:rPr>
              <a:t>c</a:t>
            </a:r>
            <a:r>
              <a:rPr lang="en-US" sz="2800" dirty="0" smtClean="0">
                <a:solidFill>
                  <a:srgbClr val="000000"/>
                </a:solidFill>
                <a:cs typeface="Times New Roman" pitchFamily="-112" charset="0"/>
              </a:rPr>
              <a:t> and </a:t>
            </a:r>
            <a:r>
              <a:rPr lang="en-US" sz="2800" b="1" dirty="0" smtClean="0">
                <a:solidFill>
                  <a:schemeClr val="tx2"/>
                </a:solidFill>
                <a:cs typeface="Times New Roman" pitchFamily="-112" charset="0"/>
              </a:rPr>
              <a:t>n</a:t>
            </a:r>
            <a:r>
              <a:rPr lang="en-US" sz="2800" b="1" baseline="-30000" dirty="0" smtClean="0">
                <a:solidFill>
                  <a:schemeClr val="tx2"/>
                </a:solidFill>
                <a:cs typeface="Times New Roman" pitchFamily="-112" charset="0"/>
              </a:rPr>
              <a:t>0</a:t>
            </a:r>
            <a:r>
              <a:rPr lang="en-US" sz="2800" dirty="0" smtClean="0">
                <a:solidFill>
                  <a:srgbClr val="000000"/>
                </a:solidFill>
                <a:cs typeface="Times New Roman" pitchFamily="-112" charset="0"/>
              </a:rPr>
              <a:t> such that </a:t>
            </a:r>
            <a:br>
              <a:rPr lang="en-US" sz="2800" dirty="0" smtClean="0">
                <a:solidFill>
                  <a:srgbClr val="000000"/>
                </a:solidFill>
                <a:cs typeface="Times New Roman" pitchFamily="-112" charset="0"/>
              </a:rPr>
            </a:br>
            <a:r>
              <a:rPr lang="en-US" sz="2800" dirty="0" smtClean="0">
                <a:solidFill>
                  <a:srgbClr val="000000"/>
                </a:solidFill>
                <a:cs typeface="Times New Roman" pitchFamily="-112" charset="0"/>
              </a:rPr>
              <a:t>for all n </a:t>
            </a:r>
            <a:r>
              <a:rPr lang="en-US" sz="2800" dirty="0" smtClean="0">
                <a:solidFill>
                  <a:srgbClr val="000000"/>
                </a:solidFill>
                <a:cs typeface="Times New Roman" pitchFamily="-112" charset="0"/>
                <a:sym typeface="Symbol" pitchFamily="-112" charset="2"/>
              </a:rPr>
              <a:t> </a:t>
            </a:r>
            <a:r>
              <a:rPr lang="en-US" sz="2800" dirty="0" smtClean="0">
                <a:solidFill>
                  <a:srgbClr val="000000"/>
                </a:solidFill>
                <a:cs typeface="Times New Roman" pitchFamily="-112" charset="0"/>
              </a:rPr>
              <a:t>n</a:t>
            </a:r>
            <a:r>
              <a:rPr lang="en-US" sz="2800" baseline="-30000" dirty="0" smtClean="0">
                <a:solidFill>
                  <a:srgbClr val="000000"/>
                </a:solidFill>
                <a:cs typeface="Times New Roman" pitchFamily="-112" charset="0"/>
              </a:rPr>
              <a:t>0</a:t>
            </a:r>
            <a:r>
              <a:rPr lang="en-US" sz="2800" dirty="0" smtClean="0">
                <a:solidFill>
                  <a:srgbClr val="000000"/>
                </a:solidFill>
                <a:cs typeface="Times New Roman" pitchFamily="-112" charset="0"/>
              </a:rPr>
              <a:t>,  t(n) </a:t>
            </a:r>
            <a:r>
              <a:rPr lang="en-US" sz="2800" dirty="0" smtClean="0">
                <a:solidFill>
                  <a:srgbClr val="000000"/>
                </a:solidFill>
                <a:cs typeface="Times New Roman" pitchFamily="-112" charset="0"/>
                <a:sym typeface="Symbol" pitchFamily="-112" charset="2"/>
              </a:rPr>
              <a:t> </a:t>
            </a:r>
            <a:r>
              <a:rPr lang="en-US" sz="2800" dirty="0" smtClean="0">
                <a:solidFill>
                  <a:srgbClr val="000000"/>
                </a:solidFill>
                <a:cs typeface="Times New Roman" pitchFamily="-112" charset="0"/>
              </a:rPr>
              <a:t>c g(n) </a:t>
            </a:r>
          </a:p>
          <a:p>
            <a:r>
              <a:rPr lang="en-US" sz="2800" dirty="0" smtClean="0"/>
              <a:t>If f(n)</a:t>
            </a:r>
            <a:r>
              <a:rPr lang="en-US" sz="2800" dirty="0" smtClean="0">
                <a:sym typeface="Symbol"/>
              </a:rPr>
              <a:t></a:t>
            </a:r>
            <a:r>
              <a:rPr lang="en-US" sz="2800" dirty="0" smtClean="0"/>
              <a:t>O(g(n)) and t(n)</a:t>
            </a:r>
            <a:r>
              <a:rPr lang="en-US" sz="2800" dirty="0" smtClean="0">
                <a:sym typeface="Symbol"/>
              </a:rPr>
              <a:t></a:t>
            </a:r>
            <a:r>
              <a:rPr lang="en-US" sz="2800" dirty="0" smtClean="0"/>
              <a:t>O(g(n)), </a:t>
            </a:r>
            <a:br>
              <a:rPr lang="en-US" sz="2800" dirty="0" smtClean="0"/>
            </a:br>
            <a:r>
              <a:rPr lang="en-US" sz="2800" dirty="0" smtClean="0"/>
              <a:t>then f(n)+t(n)</a:t>
            </a:r>
            <a:r>
              <a:rPr lang="en-US" sz="2800" dirty="0" smtClean="0">
                <a:sym typeface="Symbol"/>
              </a:rPr>
              <a:t></a:t>
            </a:r>
            <a:r>
              <a:rPr lang="en-US" sz="2800" dirty="0" smtClean="0"/>
              <a:t>O(g(n)) </a:t>
            </a:r>
          </a:p>
          <a:p>
            <a:r>
              <a:rPr lang="en-US" sz="2800" b="1" dirty="0" smtClean="0"/>
              <a:t>Proof </a:t>
            </a:r>
            <a:r>
              <a:rPr lang="en-US" sz="2800" dirty="0" smtClean="0"/>
              <a:t>By definition, there are constants c</a:t>
            </a:r>
            <a:r>
              <a:rPr lang="en-US" sz="2800" baseline="-25000" dirty="0" smtClean="0"/>
              <a:t>1</a:t>
            </a:r>
            <a:r>
              <a:rPr lang="en-US" sz="2800" dirty="0"/>
              <a:t>, </a:t>
            </a:r>
            <a:r>
              <a:rPr lang="en-US" sz="2800" dirty="0" smtClean="0"/>
              <a:t>c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,</a:t>
            </a:r>
            <a:r>
              <a:rPr lang="en-US" sz="2800" dirty="0"/>
              <a:t> </a:t>
            </a:r>
            <a:r>
              <a:rPr lang="en-US" sz="2800" dirty="0" smtClean="0"/>
              <a:t>n</a:t>
            </a:r>
            <a:r>
              <a:rPr lang="en-US" sz="2800" baseline="-25000" dirty="0" smtClean="0"/>
              <a:t>1</a:t>
            </a:r>
            <a:r>
              <a:rPr lang="en-US" sz="2800" dirty="0"/>
              <a:t>, </a:t>
            </a:r>
            <a:r>
              <a:rPr lang="en-US" sz="2800" dirty="0" smtClean="0"/>
              <a:t>n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, such that </a:t>
            </a:r>
            <a:r>
              <a:rPr lang="en-US" sz="2800" dirty="0">
                <a:solidFill>
                  <a:srgbClr val="000000"/>
                </a:solidFill>
                <a:cs typeface="Times New Roman" pitchFamily="-112" charset="0"/>
              </a:rPr>
              <a:t>for all n </a:t>
            </a:r>
            <a:r>
              <a:rPr lang="en-US" sz="2800" dirty="0">
                <a:solidFill>
                  <a:srgbClr val="000000"/>
                </a:solidFill>
                <a:cs typeface="Times New Roman" pitchFamily="-112" charset="0"/>
                <a:sym typeface="Symbol" pitchFamily="-112" charset="2"/>
              </a:rPr>
              <a:t> </a:t>
            </a:r>
            <a:r>
              <a:rPr lang="en-US" sz="2800" dirty="0" smtClean="0">
                <a:solidFill>
                  <a:srgbClr val="000000"/>
                </a:solidFill>
                <a:cs typeface="Times New Roman" pitchFamily="-112" charset="0"/>
              </a:rPr>
              <a:t>n</a:t>
            </a:r>
            <a:r>
              <a:rPr lang="en-US" sz="2800" baseline="-30000" dirty="0" smtClean="0">
                <a:solidFill>
                  <a:srgbClr val="000000"/>
                </a:solidFill>
                <a:cs typeface="Times New Roman" pitchFamily="-112" charset="0"/>
              </a:rPr>
              <a:t>1</a:t>
            </a:r>
            <a:r>
              <a:rPr lang="en-US" sz="2800" dirty="0" smtClean="0">
                <a:solidFill>
                  <a:srgbClr val="000000"/>
                </a:solidFill>
                <a:cs typeface="Times New Roman" pitchFamily="-112" charset="0"/>
              </a:rPr>
              <a:t>,  f(n</a:t>
            </a:r>
            <a:r>
              <a:rPr lang="en-US" sz="2800" dirty="0">
                <a:solidFill>
                  <a:srgbClr val="000000"/>
                </a:solidFill>
                <a:cs typeface="Times New Roman" pitchFamily="-112" charset="0"/>
              </a:rPr>
              <a:t>) </a:t>
            </a:r>
            <a:r>
              <a:rPr lang="en-US" sz="2800" dirty="0">
                <a:solidFill>
                  <a:srgbClr val="000000"/>
                </a:solidFill>
                <a:cs typeface="Times New Roman" pitchFamily="-112" charset="0"/>
                <a:sym typeface="Symbol" pitchFamily="-112" charset="2"/>
              </a:rPr>
              <a:t> </a:t>
            </a:r>
            <a:r>
              <a:rPr lang="en-US" sz="2800" dirty="0"/>
              <a:t>c</a:t>
            </a:r>
            <a:r>
              <a:rPr lang="en-US" sz="2800" baseline="-25000" dirty="0"/>
              <a:t>1</a:t>
            </a:r>
            <a:r>
              <a:rPr lang="en-US" sz="2800" dirty="0" smtClean="0">
                <a:solidFill>
                  <a:srgbClr val="000000"/>
                </a:solidFill>
                <a:cs typeface="Times New Roman" pitchFamily="-112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cs typeface="Times New Roman" pitchFamily="-112" charset="0"/>
              </a:rPr>
              <a:t>g(n) </a:t>
            </a:r>
            <a:r>
              <a:rPr lang="en-US" sz="2800" dirty="0" smtClean="0">
                <a:solidFill>
                  <a:srgbClr val="000000"/>
                </a:solidFill>
                <a:cs typeface="Times New Roman" pitchFamily="-112" charset="0"/>
              </a:rPr>
              <a:t>, and for </a:t>
            </a:r>
            <a:r>
              <a:rPr lang="en-US" sz="2800" dirty="0">
                <a:solidFill>
                  <a:srgbClr val="000000"/>
                </a:solidFill>
                <a:cs typeface="Times New Roman" pitchFamily="-112" charset="0"/>
              </a:rPr>
              <a:t>all n </a:t>
            </a:r>
            <a:r>
              <a:rPr lang="en-US" sz="2800" dirty="0">
                <a:solidFill>
                  <a:srgbClr val="000000"/>
                </a:solidFill>
                <a:cs typeface="Times New Roman" pitchFamily="-112" charset="0"/>
                <a:sym typeface="Symbol" pitchFamily="-112" charset="2"/>
              </a:rPr>
              <a:t> </a:t>
            </a:r>
            <a:r>
              <a:rPr lang="en-US" sz="2800" dirty="0" smtClean="0">
                <a:solidFill>
                  <a:srgbClr val="000000"/>
                </a:solidFill>
                <a:cs typeface="Times New Roman" pitchFamily="-112" charset="0"/>
              </a:rPr>
              <a:t>n</a:t>
            </a:r>
            <a:r>
              <a:rPr lang="en-US" sz="2800" baseline="-30000" dirty="0" smtClean="0">
                <a:solidFill>
                  <a:srgbClr val="000000"/>
                </a:solidFill>
                <a:cs typeface="Times New Roman" pitchFamily="-112" charset="0"/>
              </a:rPr>
              <a:t>2</a:t>
            </a:r>
            <a:r>
              <a:rPr lang="en-US" sz="2800" dirty="0" smtClean="0">
                <a:solidFill>
                  <a:srgbClr val="000000"/>
                </a:solidFill>
                <a:cs typeface="Times New Roman" pitchFamily="-112" charset="0"/>
              </a:rPr>
              <a:t>,  </a:t>
            </a:r>
            <a:br>
              <a:rPr lang="en-US" sz="2800" dirty="0" smtClean="0">
                <a:solidFill>
                  <a:srgbClr val="000000"/>
                </a:solidFill>
                <a:cs typeface="Times New Roman" pitchFamily="-112" charset="0"/>
              </a:rPr>
            </a:br>
            <a:r>
              <a:rPr lang="en-US" sz="2800" dirty="0" smtClean="0">
                <a:solidFill>
                  <a:srgbClr val="000000"/>
                </a:solidFill>
                <a:cs typeface="Times New Roman" pitchFamily="-112" charset="0"/>
              </a:rPr>
              <a:t>t(n</a:t>
            </a:r>
            <a:r>
              <a:rPr lang="en-US" sz="2800" dirty="0">
                <a:solidFill>
                  <a:srgbClr val="000000"/>
                </a:solidFill>
                <a:cs typeface="Times New Roman" pitchFamily="-112" charset="0"/>
              </a:rPr>
              <a:t>) </a:t>
            </a:r>
            <a:r>
              <a:rPr lang="en-US" sz="2800" dirty="0">
                <a:solidFill>
                  <a:srgbClr val="000000"/>
                </a:solidFill>
                <a:cs typeface="Times New Roman" pitchFamily="-112" charset="0"/>
                <a:sym typeface="Symbol" pitchFamily="-112" charset="2"/>
              </a:rPr>
              <a:t> </a:t>
            </a:r>
            <a:r>
              <a:rPr lang="en-US" sz="2800" dirty="0" smtClean="0"/>
              <a:t>c</a:t>
            </a:r>
            <a:r>
              <a:rPr lang="en-US" sz="2800" baseline="-25000" dirty="0" smtClean="0"/>
              <a:t>2</a:t>
            </a:r>
            <a:r>
              <a:rPr lang="en-US" sz="2800" dirty="0" smtClean="0">
                <a:solidFill>
                  <a:srgbClr val="000000"/>
                </a:solidFill>
                <a:cs typeface="Times New Roman" pitchFamily="-112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cs typeface="Times New Roman" pitchFamily="-112" charset="0"/>
              </a:rPr>
              <a:t>g(n</a:t>
            </a:r>
            <a:r>
              <a:rPr lang="en-US" sz="2800" dirty="0" smtClean="0">
                <a:solidFill>
                  <a:srgbClr val="000000"/>
                </a:solidFill>
                <a:cs typeface="Times New Roman" pitchFamily="-112" charset="0"/>
              </a:rPr>
              <a:t>).  Let n</a:t>
            </a:r>
            <a:r>
              <a:rPr lang="en-US" sz="2800" baseline="-25000" dirty="0" smtClean="0">
                <a:solidFill>
                  <a:srgbClr val="000000"/>
                </a:solidFill>
                <a:cs typeface="Times New Roman" pitchFamily="-112" charset="0"/>
              </a:rPr>
              <a:t>0</a:t>
            </a:r>
            <a:r>
              <a:rPr lang="en-US" sz="2800" dirty="0" smtClean="0">
                <a:solidFill>
                  <a:srgbClr val="000000"/>
                </a:solidFill>
                <a:cs typeface="Times New Roman" pitchFamily="-112" charset="0"/>
              </a:rPr>
              <a:t> = max(n</a:t>
            </a:r>
            <a:r>
              <a:rPr lang="en-US" sz="2800" baseline="-25000" dirty="0">
                <a:solidFill>
                  <a:srgbClr val="000000"/>
                </a:solidFill>
                <a:cs typeface="Times New Roman" pitchFamily="-112" charset="0"/>
              </a:rPr>
              <a:t>1</a:t>
            </a:r>
            <a:r>
              <a:rPr lang="en-US" sz="2800" dirty="0" smtClean="0">
                <a:solidFill>
                  <a:srgbClr val="000000"/>
                </a:solidFill>
                <a:cs typeface="Times New Roman" pitchFamily="-112" charset="0"/>
              </a:rPr>
              <a:t>, n2), and let  c = c1 + c2. Then for any n </a:t>
            </a:r>
            <a:r>
              <a:rPr lang="en-US" sz="2800" dirty="0">
                <a:solidFill>
                  <a:srgbClr val="000000"/>
                </a:solidFill>
                <a:cs typeface="Times New Roman" pitchFamily="-112" charset="0"/>
                <a:sym typeface="Symbol" pitchFamily="-112" charset="2"/>
              </a:rPr>
              <a:t> </a:t>
            </a:r>
            <a:r>
              <a:rPr lang="en-US" sz="2800" dirty="0">
                <a:solidFill>
                  <a:srgbClr val="000000"/>
                </a:solidFill>
                <a:cs typeface="Times New Roman" pitchFamily="-112" charset="0"/>
              </a:rPr>
              <a:t>n</a:t>
            </a:r>
            <a:r>
              <a:rPr lang="en-US" sz="2800" baseline="-30000" dirty="0">
                <a:solidFill>
                  <a:srgbClr val="000000"/>
                </a:solidFill>
                <a:cs typeface="Times New Roman" pitchFamily="-112" charset="0"/>
              </a:rPr>
              <a:t>1</a:t>
            </a:r>
            <a:r>
              <a:rPr lang="en-US" sz="2800" dirty="0">
                <a:solidFill>
                  <a:srgbClr val="000000"/>
                </a:solidFill>
                <a:cs typeface="Times New Roman" pitchFamily="-112" charset="0"/>
              </a:rPr>
              <a:t>,  f(n</a:t>
            </a:r>
            <a:r>
              <a:rPr lang="en-US" sz="2800" dirty="0" smtClean="0">
                <a:solidFill>
                  <a:srgbClr val="000000"/>
                </a:solidFill>
                <a:cs typeface="Times New Roman" pitchFamily="-112" charset="0"/>
              </a:rPr>
              <a:t>)+t(n) </a:t>
            </a:r>
            <a:r>
              <a:rPr lang="en-US" sz="2800" dirty="0">
                <a:solidFill>
                  <a:srgbClr val="000000"/>
                </a:solidFill>
                <a:cs typeface="Times New Roman" pitchFamily="-112" charset="0"/>
                <a:sym typeface="Symbol" pitchFamily="-112" charset="2"/>
              </a:rPr>
              <a:t> </a:t>
            </a:r>
            <a:r>
              <a:rPr lang="en-US" sz="2800" dirty="0"/>
              <a:t>c</a:t>
            </a:r>
            <a:r>
              <a:rPr lang="en-US" sz="2800" baseline="-25000" dirty="0"/>
              <a:t>1</a:t>
            </a:r>
            <a:r>
              <a:rPr lang="en-US" sz="2800" dirty="0">
                <a:solidFill>
                  <a:srgbClr val="000000"/>
                </a:solidFill>
                <a:cs typeface="Times New Roman" pitchFamily="-112" charset="0"/>
              </a:rPr>
              <a:t> g(n) </a:t>
            </a:r>
            <a:r>
              <a:rPr lang="en-US" sz="2800" dirty="0" smtClean="0">
                <a:solidFill>
                  <a:srgbClr val="000000"/>
                </a:solidFill>
                <a:cs typeface="Times New Roman" pitchFamily="-112" charset="0"/>
              </a:rPr>
              <a:t> + </a:t>
            </a:r>
            <a:r>
              <a:rPr lang="en-US" sz="2800" dirty="0"/>
              <a:t>c</a:t>
            </a:r>
            <a:r>
              <a:rPr lang="en-US" sz="2800" baseline="-25000" dirty="0"/>
              <a:t>2</a:t>
            </a:r>
            <a:r>
              <a:rPr lang="en-US" sz="2800" dirty="0">
                <a:solidFill>
                  <a:srgbClr val="000000"/>
                </a:solidFill>
                <a:cs typeface="Times New Roman" pitchFamily="-112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cs typeface="Times New Roman" pitchFamily="-112" charset="0"/>
              </a:rPr>
              <a:t>g(n) = c g(n).</a:t>
            </a:r>
            <a:r>
              <a:rPr lang="en-US" sz="2800" baseline="-25000" dirty="0">
                <a:solidFill>
                  <a:srgbClr val="000000"/>
                </a:solidFill>
                <a:cs typeface="Times New Roman" pitchFamily="-112" charset="0"/>
              </a:rPr>
              <a:t/>
            </a:r>
            <a:br>
              <a:rPr lang="en-US" sz="2800" baseline="-25000" dirty="0">
                <a:solidFill>
                  <a:srgbClr val="000000"/>
                </a:solidFill>
                <a:cs typeface="Times New Roman" pitchFamily="-112" charset="0"/>
              </a:rPr>
            </a:b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476831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Big-omega</a:t>
            </a:r>
          </a:p>
        </p:txBody>
      </p:sp>
      <p:pic>
        <p:nvPicPr>
          <p:cNvPr id="261124" name="Picture 4" descr="figs2_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371600" y="1219200"/>
            <a:ext cx="5867400" cy="5237163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77302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Big-theta</a:t>
            </a:r>
          </a:p>
        </p:txBody>
      </p:sp>
      <p:pic>
        <p:nvPicPr>
          <p:cNvPr id="263172" name="Picture 4" descr="figs2_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409700" y="1219200"/>
            <a:ext cx="6210300" cy="5265738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361953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1"/>
            <a:ext cx="8229600" cy="4038600"/>
          </a:xfrm>
          <a:noFill/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ct val="0"/>
              </a:spcBef>
              <a:spcAft>
                <a:spcPct val="30000"/>
              </a:spcAft>
            </a:pPr>
            <a:r>
              <a:rPr lang="en-US" sz="2400" b="1" dirty="0" smtClean="0">
                <a:cs typeface="Times New Roman" pitchFamily="-112" charset="0"/>
              </a:rPr>
              <a:t>All that we </a:t>
            </a:r>
            <a:r>
              <a:rPr lang="en-US" sz="2400" b="1" dirty="0">
                <a:cs typeface="Times New Roman" pitchFamily="-112" charset="0"/>
              </a:rPr>
              <a:t>must do to prove that </a:t>
            </a:r>
            <a:r>
              <a:rPr lang="en-US" sz="2400" b="1" dirty="0" smtClean="0">
                <a:solidFill>
                  <a:srgbClr val="FF0000"/>
                </a:solidFill>
                <a:cs typeface="Times New Roman" pitchFamily="-112" charset="0"/>
              </a:rPr>
              <a:t>t(</a:t>
            </a:r>
            <a:r>
              <a:rPr lang="en-US" sz="2400" b="1" dirty="0" smtClean="0">
                <a:solidFill>
                  <a:schemeClr val="tx2"/>
                </a:solidFill>
                <a:cs typeface="Times New Roman" pitchFamily="-112" charset="0"/>
              </a:rPr>
              <a:t>n) </a:t>
            </a:r>
            <a:r>
              <a:rPr lang="en-US" sz="2400" b="1" dirty="0">
                <a:solidFill>
                  <a:schemeClr val="tx2"/>
                </a:solidFill>
                <a:cs typeface="Times New Roman" pitchFamily="-112" charset="0"/>
              </a:rPr>
              <a:t>is </a:t>
            </a:r>
            <a:r>
              <a:rPr lang="en-US" sz="2400" b="1" dirty="0" smtClean="0">
                <a:solidFill>
                  <a:schemeClr val="tx2"/>
                </a:solidFill>
                <a:cs typeface="Times New Roman" pitchFamily="-112" charset="0"/>
              </a:rPr>
              <a:t>O(g(n)</a:t>
            </a:r>
            <a:r>
              <a:rPr lang="en-US" sz="2400" b="1" dirty="0">
                <a:solidFill>
                  <a:srgbClr val="FF0000"/>
                </a:solidFill>
                <a:cs typeface="Times New Roman" pitchFamily="-112" charset="0"/>
              </a:rPr>
              <a:t>)</a:t>
            </a:r>
            <a:r>
              <a:rPr lang="en-US" sz="2400" b="1" dirty="0" smtClean="0">
                <a:solidFill>
                  <a:schemeClr val="accent4"/>
                </a:solidFill>
                <a:cs typeface="Times New Roman" pitchFamily="-112" charset="0"/>
              </a:rPr>
              <a:t> </a:t>
            </a:r>
            <a:r>
              <a:rPr lang="en-US" sz="2400" b="1" dirty="0">
                <a:cs typeface="Times New Roman" pitchFamily="-112" charset="0"/>
              </a:rPr>
              <a:t>is produce </a:t>
            </a:r>
            <a:r>
              <a:rPr lang="en-US" sz="2400" b="1" dirty="0" smtClean="0">
                <a:cs typeface="Times New Roman" pitchFamily="-112" charset="0"/>
              </a:rPr>
              <a:t>a pair of numbers c and n</a:t>
            </a:r>
            <a:r>
              <a:rPr lang="en-US" sz="2400" b="1" baseline="-25000" dirty="0" smtClean="0">
                <a:cs typeface="Times New Roman" pitchFamily="-112" charset="0"/>
              </a:rPr>
              <a:t>0</a:t>
            </a:r>
            <a:r>
              <a:rPr lang="en-US" sz="2400" b="1" dirty="0" smtClean="0">
                <a:cs typeface="Times New Roman" pitchFamily="-112" charset="0"/>
              </a:rPr>
              <a:t> that work for that case.</a:t>
            </a:r>
            <a:endParaRPr lang="en-US" sz="2400" b="1" dirty="0">
              <a:cs typeface="Times New Roman" pitchFamily="-112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  <a:spcAft>
                <a:spcPct val="30000"/>
              </a:spcAft>
            </a:pP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t(n) </a:t>
            </a:r>
            <a: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  <a:t>=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n, g(n) </a:t>
            </a:r>
            <a: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  <a:t>=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n</a:t>
            </a:r>
            <a:r>
              <a:rPr lang="en-US" sz="2400" baseline="30000" dirty="0" smtClean="0">
                <a:solidFill>
                  <a:srgbClr val="000000"/>
                </a:solidFill>
                <a:cs typeface="Times New Roman" pitchFamily="-112" charset="0"/>
              </a:rPr>
              <a:t>2</a:t>
            </a:r>
            <a: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  <a:t>.</a:t>
            </a:r>
            <a:endParaRPr lang="en-US" sz="2400" dirty="0">
              <a:cs typeface="Times New Roman" pitchFamily="-112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  <a:spcAft>
                <a:spcPct val="30000"/>
              </a:spcAft>
            </a:pP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t(n) </a:t>
            </a:r>
            <a: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  <a:t>=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n, g(n) </a:t>
            </a:r>
            <a: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  <a:t>=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3n.</a:t>
            </a:r>
            <a:endParaRPr lang="en-US" sz="2400" dirty="0">
              <a:cs typeface="Times New Roman" pitchFamily="-112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  <a:spcAft>
                <a:spcPct val="30000"/>
              </a:spcAft>
            </a:pP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t(n) </a:t>
            </a:r>
            <a: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  <a:t>=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n </a:t>
            </a:r>
            <a: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  <a:t>+ 12,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g(n) </a:t>
            </a:r>
            <a: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  <a:t>=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n.     </a:t>
            </a:r>
            <a: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  <a:t/>
            </a:r>
            <a:b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</a:br>
            <a: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  <a:t>We can choose c =3 and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n</a:t>
            </a:r>
            <a:r>
              <a:rPr lang="en-US" sz="2400" baseline="-25000" dirty="0" smtClean="0">
                <a:solidFill>
                  <a:srgbClr val="000000"/>
                </a:solidFill>
                <a:cs typeface="Times New Roman" pitchFamily="-112" charset="0"/>
              </a:rPr>
              <a:t>0</a:t>
            </a: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  <a:t>= 6, or c = 4 and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n</a:t>
            </a:r>
            <a:r>
              <a:rPr lang="en-US" sz="2400" baseline="-25000" dirty="0" smtClean="0">
                <a:solidFill>
                  <a:srgbClr val="000000"/>
                </a:solidFill>
                <a:cs typeface="Times New Roman" pitchFamily="-112" charset="0"/>
              </a:rPr>
              <a:t>0</a:t>
            </a: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  <a:t>= 4.</a:t>
            </a:r>
            <a:endParaRPr lang="en-US" sz="2400" dirty="0">
              <a:cs typeface="Times New Roman" pitchFamily="-112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  <a:spcAft>
                <a:spcPct val="30000"/>
              </a:spcAft>
            </a:pP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t(n) </a:t>
            </a:r>
            <a: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  <a:t>=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n </a:t>
            </a:r>
            <a: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  <a:t>+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sin(n)</a:t>
            </a:r>
            <a:endParaRPr lang="en-US" sz="2400" dirty="0">
              <a:cs typeface="Times New Roman" pitchFamily="-112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  <a:spcAft>
                <a:spcPct val="30000"/>
              </a:spcAft>
            </a:pP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t(n) </a:t>
            </a:r>
            <a: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  <a:t>=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n</a:t>
            </a:r>
            <a:r>
              <a:rPr lang="en-US" sz="2400" baseline="30000" dirty="0" smtClean="0">
                <a:solidFill>
                  <a:srgbClr val="000000"/>
                </a:solidFill>
                <a:cs typeface="Times New Roman" pitchFamily="-112" charset="0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  <a:t>+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sqrt(n)</a:t>
            </a:r>
            <a:endParaRPr lang="en-US" sz="2400" dirty="0"/>
          </a:p>
        </p:txBody>
      </p:sp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 </a:t>
            </a:r>
            <a:r>
              <a:rPr lang="en-US" dirty="0" smtClean="0"/>
              <a:t>O </a:t>
            </a:r>
            <a:r>
              <a:rPr lang="en-US" dirty="0"/>
              <a:t>examples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04800" y="5105400"/>
            <a:ext cx="72390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rgbClr val="0070C0"/>
                </a:solidFill>
              </a:rPr>
              <a:t>In CSSE 230, we do these in great detail in class. </a:t>
            </a:r>
          </a:p>
          <a:p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b="1" dirty="0" smtClean="0">
                <a:solidFill>
                  <a:srgbClr val="FF0000"/>
                </a:solidFill>
              </a:rPr>
              <a:t>In 473, I say, "work on them if you need </a:t>
            </a:r>
            <a:r>
              <a:rPr lang="en-US" sz="2200" b="1" dirty="0" smtClean="0">
                <a:solidFill>
                  <a:srgbClr val="FF0000"/>
                </a:solidFill>
              </a:rPr>
              <a:t>review/practice", </a:t>
            </a:r>
            <a:r>
              <a:rPr lang="en-US" sz="2200" b="1" dirty="0" smtClean="0">
                <a:solidFill>
                  <a:srgbClr val="FF0000"/>
                </a:solidFill>
              </a:rPr>
              <a:t>and </a:t>
            </a:r>
            <a:r>
              <a:rPr lang="en-US" sz="2200" b="1" dirty="0" smtClean="0">
                <a:solidFill>
                  <a:srgbClr val="FF0000"/>
                </a:solidFill>
              </a:rPr>
              <a:t>I give </a:t>
            </a:r>
            <a:r>
              <a:rPr lang="en-US" sz="2200" b="1" dirty="0" smtClean="0">
                <a:solidFill>
                  <a:srgbClr val="FF0000"/>
                </a:solidFill>
              </a:rPr>
              <a:t>you a few possible answers on the next slide.</a:t>
            </a:r>
            <a:endParaRPr lang="en-US" sz="2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08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7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>
            <a:normAutofit lnSpcReduction="10000"/>
          </a:bodyPr>
          <a:lstStyle/>
          <a:p>
            <a:pPr>
              <a:spcBef>
                <a:spcPct val="0"/>
              </a:spcBef>
              <a:spcAft>
                <a:spcPct val="30000"/>
              </a:spcAft>
            </a:pP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For this discussion, assume that all functions have non-negative values, and that we only care about </a:t>
            </a:r>
            <a:r>
              <a:rPr lang="en-US" sz="2100" b="1" dirty="0" smtClean="0">
                <a:cs typeface="Times New Roman" pitchFamily="-112" charset="0"/>
              </a:rPr>
              <a:t>n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≥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0.</a:t>
            </a:r>
            <a:br>
              <a:rPr lang="en-US" sz="2400" dirty="0">
                <a:solidFill>
                  <a:schemeClr val="tx1"/>
                </a:solidFill>
                <a:cs typeface="Times New Roman" pitchFamily="-112" charset="0"/>
              </a:rPr>
            </a:b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For any function 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g(n), O(g(n)) 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is a set of  functions We say that a function 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f(n) 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is (in) 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O(g(n)) 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if there exist two positive constants </a:t>
            </a:r>
            <a:r>
              <a:rPr lang="en-US" sz="2400" b="1" dirty="0">
                <a:solidFill>
                  <a:schemeClr val="tx1"/>
                </a:solidFill>
                <a:cs typeface="Times New Roman" pitchFamily="-112" charset="0"/>
              </a:rPr>
              <a:t>c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 and </a:t>
            </a:r>
            <a:r>
              <a:rPr lang="en-US" sz="2400" b="1" dirty="0" smtClean="0">
                <a:solidFill>
                  <a:schemeClr val="tx1"/>
                </a:solidFill>
                <a:cs typeface="Times New Roman" pitchFamily="-112" charset="0"/>
              </a:rPr>
              <a:t>n</a:t>
            </a:r>
            <a:r>
              <a:rPr lang="en-US" sz="2400" b="1" baseline="-30000" dirty="0" smtClean="0">
                <a:solidFill>
                  <a:schemeClr val="tx1"/>
                </a:solidFill>
                <a:cs typeface="Times New Roman" pitchFamily="-112" charset="0"/>
              </a:rPr>
              <a:t>0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such that 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for 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all  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n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  <a:sym typeface="Symbol" pitchFamily="-112" charset="2"/>
              </a:rPr>
              <a:t>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 n</a:t>
            </a:r>
            <a:r>
              <a:rPr lang="en-US" sz="2400" baseline="-30000" dirty="0" smtClean="0">
                <a:solidFill>
                  <a:schemeClr val="tx1"/>
                </a:solidFill>
                <a:cs typeface="Times New Roman" pitchFamily="-112" charset="0"/>
              </a:rPr>
              <a:t>0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,  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f(n) 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  <a:sym typeface="Symbol" pitchFamily="-112" charset="2"/>
              </a:rPr>
              <a:t>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c 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g(n). </a:t>
            </a:r>
          </a:p>
          <a:p>
            <a:pPr>
              <a:spcBef>
                <a:spcPct val="0"/>
              </a:spcBef>
              <a:spcAft>
                <a:spcPct val="30000"/>
              </a:spcAft>
            </a:pPr>
            <a:r>
              <a:rPr lang="en-US" sz="2400" b="1" dirty="0" smtClean="0">
                <a:solidFill>
                  <a:schemeClr val="tx1"/>
                </a:solidFill>
                <a:cs typeface="Times New Roman" pitchFamily="-112" charset="0"/>
              </a:rPr>
              <a:t>So </a:t>
            </a:r>
            <a:r>
              <a:rPr lang="en-US" sz="2400" b="1" dirty="0">
                <a:solidFill>
                  <a:schemeClr val="tx1"/>
                </a:solidFill>
                <a:cs typeface="Times New Roman" pitchFamily="-112" charset="0"/>
              </a:rPr>
              <a:t>all we must do to prove that </a:t>
            </a:r>
            <a:r>
              <a:rPr lang="en-US" sz="2400" b="1" dirty="0" smtClean="0">
                <a:solidFill>
                  <a:schemeClr val="tx1"/>
                </a:solidFill>
                <a:cs typeface="Times New Roman" pitchFamily="-112" charset="0"/>
              </a:rPr>
              <a:t>f(n) </a:t>
            </a:r>
            <a:r>
              <a:rPr lang="en-US" sz="2400" b="1" dirty="0">
                <a:solidFill>
                  <a:schemeClr val="tx1"/>
                </a:solidFill>
                <a:cs typeface="Times New Roman" pitchFamily="-112" charset="0"/>
              </a:rPr>
              <a:t>is </a:t>
            </a:r>
            <a:r>
              <a:rPr lang="en-US" sz="2400" b="1" dirty="0" smtClean="0">
                <a:solidFill>
                  <a:schemeClr val="tx1"/>
                </a:solidFill>
                <a:cs typeface="Times New Roman" pitchFamily="-112" charset="0"/>
              </a:rPr>
              <a:t>O(g(n)) </a:t>
            </a:r>
            <a:r>
              <a:rPr lang="en-US" sz="2400" b="1" dirty="0">
                <a:solidFill>
                  <a:schemeClr val="tx1"/>
                </a:solidFill>
                <a:cs typeface="Times New Roman" pitchFamily="-112" charset="0"/>
              </a:rPr>
              <a:t>is produce two such constants.</a:t>
            </a:r>
          </a:p>
          <a:p>
            <a:pPr>
              <a:spcBef>
                <a:spcPct val="0"/>
              </a:spcBef>
              <a:spcAft>
                <a:spcPct val="30000"/>
              </a:spcAft>
            </a:pP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f(n) 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= 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n 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+ 12, 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g(n) 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= ???.     </a:t>
            </a:r>
          </a:p>
          <a:p>
            <a:pPr lvl="1">
              <a:spcBef>
                <a:spcPct val="0"/>
              </a:spcBef>
              <a:spcAft>
                <a:spcPct val="30000"/>
              </a:spcAft>
            </a:pPr>
            <a:r>
              <a:rPr lang="en-US" sz="2100" b="1" dirty="0" smtClean="0">
                <a:solidFill>
                  <a:srgbClr val="0070C0"/>
                </a:solidFill>
                <a:cs typeface="Times New Roman" pitchFamily="-112" charset="0"/>
              </a:rPr>
              <a:t>g(n) </a:t>
            </a:r>
            <a:r>
              <a:rPr lang="en-US" sz="2100" b="1" dirty="0">
                <a:solidFill>
                  <a:srgbClr val="0070C0"/>
                </a:solidFill>
                <a:cs typeface="Times New Roman" pitchFamily="-112" charset="0"/>
              </a:rPr>
              <a:t>= </a:t>
            </a:r>
            <a:r>
              <a:rPr lang="en-US" sz="2100" b="1" dirty="0" smtClean="0">
                <a:solidFill>
                  <a:srgbClr val="0070C0"/>
                </a:solidFill>
                <a:cs typeface="Times New Roman" pitchFamily="-112" charset="0"/>
              </a:rPr>
              <a:t>n. </a:t>
            </a:r>
            <a:r>
              <a:rPr lang="en-US" sz="2100" b="1" dirty="0">
                <a:solidFill>
                  <a:srgbClr val="0070C0"/>
                </a:solidFill>
                <a:cs typeface="Times New Roman" pitchFamily="-112" charset="0"/>
              </a:rPr>
              <a:t>Then c =3 and </a:t>
            </a:r>
            <a:r>
              <a:rPr lang="en-US" sz="2100" b="1" dirty="0" smtClean="0">
                <a:solidFill>
                  <a:srgbClr val="0070C0"/>
                </a:solidFill>
                <a:cs typeface="Times New Roman" pitchFamily="-112" charset="0"/>
              </a:rPr>
              <a:t>n</a:t>
            </a:r>
            <a:r>
              <a:rPr lang="en-US" sz="2100" b="1" baseline="-25000" dirty="0" smtClean="0">
                <a:solidFill>
                  <a:srgbClr val="0070C0"/>
                </a:solidFill>
                <a:cs typeface="Times New Roman" pitchFamily="-112" charset="0"/>
              </a:rPr>
              <a:t>0</a:t>
            </a:r>
            <a:r>
              <a:rPr lang="en-US" sz="2100" b="1" dirty="0" smtClean="0">
                <a:solidFill>
                  <a:srgbClr val="0070C0"/>
                </a:solidFill>
                <a:cs typeface="Times New Roman" pitchFamily="-112" charset="0"/>
              </a:rPr>
              <a:t> </a:t>
            </a:r>
            <a:r>
              <a:rPr lang="en-US" sz="2100" b="1" dirty="0">
                <a:solidFill>
                  <a:srgbClr val="0070C0"/>
                </a:solidFill>
                <a:cs typeface="Times New Roman" pitchFamily="-112" charset="0"/>
              </a:rPr>
              <a:t>= 6, or c = 4 and </a:t>
            </a:r>
            <a:r>
              <a:rPr lang="en-US" sz="2100" b="1" dirty="0" smtClean="0">
                <a:solidFill>
                  <a:srgbClr val="0070C0"/>
                </a:solidFill>
                <a:cs typeface="Times New Roman" pitchFamily="-112" charset="0"/>
              </a:rPr>
              <a:t>n</a:t>
            </a:r>
            <a:r>
              <a:rPr lang="en-US" sz="2100" b="1" baseline="-25000" dirty="0" smtClean="0">
                <a:solidFill>
                  <a:srgbClr val="0070C0"/>
                </a:solidFill>
                <a:cs typeface="Times New Roman" pitchFamily="-112" charset="0"/>
              </a:rPr>
              <a:t>0</a:t>
            </a:r>
            <a:r>
              <a:rPr lang="en-US" sz="2100" b="1" dirty="0" smtClean="0">
                <a:solidFill>
                  <a:srgbClr val="0070C0"/>
                </a:solidFill>
                <a:cs typeface="Times New Roman" pitchFamily="-112" charset="0"/>
              </a:rPr>
              <a:t> </a:t>
            </a:r>
            <a:r>
              <a:rPr lang="en-US" sz="2100" b="1" dirty="0">
                <a:solidFill>
                  <a:srgbClr val="0070C0"/>
                </a:solidFill>
                <a:cs typeface="Times New Roman" pitchFamily="-112" charset="0"/>
              </a:rPr>
              <a:t>= 4, etc.</a:t>
            </a:r>
          </a:p>
          <a:p>
            <a:pPr lvl="1">
              <a:spcBef>
                <a:spcPct val="0"/>
              </a:spcBef>
              <a:spcAft>
                <a:spcPct val="30000"/>
              </a:spcAft>
            </a:pP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f(n) 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= 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n 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+ 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sin(n): </a:t>
            </a:r>
            <a:r>
              <a:rPr lang="en-US" sz="2100" b="1" dirty="0" smtClean="0">
                <a:solidFill>
                  <a:srgbClr val="0070C0"/>
                </a:solidFill>
                <a:cs typeface="Times New Roman" pitchFamily="-112" charset="0"/>
              </a:rPr>
              <a:t>g(n) </a:t>
            </a:r>
            <a:r>
              <a:rPr lang="en-US" sz="2100" b="1" dirty="0">
                <a:solidFill>
                  <a:srgbClr val="0070C0"/>
                </a:solidFill>
                <a:cs typeface="Times New Roman" pitchFamily="-112" charset="0"/>
              </a:rPr>
              <a:t>= </a:t>
            </a:r>
            <a:r>
              <a:rPr lang="en-US" sz="2100" b="1" dirty="0" smtClean="0">
                <a:solidFill>
                  <a:srgbClr val="0070C0"/>
                </a:solidFill>
                <a:cs typeface="Times New Roman" pitchFamily="-112" charset="0"/>
              </a:rPr>
              <a:t>n, </a:t>
            </a:r>
            <a:r>
              <a:rPr lang="en-US" sz="2100" b="1" dirty="0">
                <a:solidFill>
                  <a:srgbClr val="0070C0"/>
                </a:solidFill>
                <a:cs typeface="Times New Roman" pitchFamily="-112" charset="0"/>
              </a:rPr>
              <a:t>c = 2, </a:t>
            </a:r>
            <a:r>
              <a:rPr lang="en-US" sz="2100" b="1" dirty="0" smtClean="0">
                <a:solidFill>
                  <a:srgbClr val="0070C0"/>
                </a:solidFill>
                <a:cs typeface="Times New Roman" pitchFamily="-112" charset="0"/>
              </a:rPr>
              <a:t>n</a:t>
            </a:r>
            <a:r>
              <a:rPr lang="en-US" sz="2100" b="1" baseline="-25000" dirty="0" smtClean="0">
                <a:solidFill>
                  <a:srgbClr val="0070C0"/>
                </a:solidFill>
                <a:cs typeface="Times New Roman" pitchFamily="-112" charset="0"/>
              </a:rPr>
              <a:t>0</a:t>
            </a:r>
            <a:r>
              <a:rPr lang="en-US" sz="2100" b="1" dirty="0" smtClean="0">
                <a:solidFill>
                  <a:srgbClr val="0070C0"/>
                </a:solidFill>
                <a:cs typeface="Times New Roman" pitchFamily="-112" charset="0"/>
              </a:rPr>
              <a:t> </a:t>
            </a:r>
            <a:r>
              <a:rPr lang="en-US" sz="2100" b="1" dirty="0">
                <a:solidFill>
                  <a:srgbClr val="0070C0"/>
                </a:solidFill>
                <a:cs typeface="Times New Roman" pitchFamily="-112" charset="0"/>
              </a:rPr>
              <a:t>= 1</a:t>
            </a:r>
          </a:p>
          <a:p>
            <a:pPr lvl="1">
              <a:spcBef>
                <a:spcPct val="0"/>
              </a:spcBef>
              <a:spcAft>
                <a:spcPct val="30000"/>
              </a:spcAft>
            </a:pP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f(n) 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= 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n</a:t>
            </a:r>
            <a:r>
              <a:rPr lang="en-US" sz="2400" baseline="30000" dirty="0" smtClean="0">
                <a:solidFill>
                  <a:schemeClr val="tx1"/>
                </a:solidFill>
                <a:cs typeface="Times New Roman" pitchFamily="-112" charset="0"/>
              </a:rPr>
              <a:t>2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+ 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sqrt(n): </a:t>
            </a:r>
            <a:r>
              <a:rPr lang="en-US" sz="2100" b="1" dirty="0" smtClean="0">
                <a:solidFill>
                  <a:srgbClr val="0070C0"/>
                </a:solidFill>
                <a:cs typeface="Times New Roman" pitchFamily="-112" charset="0"/>
              </a:rPr>
              <a:t>g(n) </a:t>
            </a:r>
            <a:r>
              <a:rPr lang="en-US" sz="2100" b="1" dirty="0">
                <a:solidFill>
                  <a:srgbClr val="0070C0"/>
                </a:solidFill>
                <a:cs typeface="Times New Roman" pitchFamily="-112" charset="0"/>
              </a:rPr>
              <a:t>= </a:t>
            </a:r>
            <a:r>
              <a:rPr lang="en-US" sz="2100" b="1" dirty="0" smtClean="0">
                <a:solidFill>
                  <a:srgbClr val="0070C0"/>
                </a:solidFill>
                <a:cs typeface="Times New Roman" pitchFamily="-112" charset="0"/>
              </a:rPr>
              <a:t>n2</a:t>
            </a:r>
            <a:r>
              <a:rPr lang="en-US" sz="2100" b="1" dirty="0">
                <a:solidFill>
                  <a:srgbClr val="0070C0"/>
                </a:solidFill>
                <a:cs typeface="Times New Roman" pitchFamily="-112" charset="0"/>
              </a:rPr>
              <a:t>, c=2, </a:t>
            </a:r>
            <a:r>
              <a:rPr lang="en-US" sz="2100" b="1" dirty="0" smtClean="0">
                <a:solidFill>
                  <a:srgbClr val="0070C0"/>
                </a:solidFill>
                <a:cs typeface="Times New Roman" pitchFamily="-112" charset="0"/>
              </a:rPr>
              <a:t>n</a:t>
            </a:r>
            <a:r>
              <a:rPr lang="en-US" sz="2100" b="1" baseline="-25000" dirty="0" smtClean="0">
                <a:solidFill>
                  <a:srgbClr val="0070C0"/>
                </a:solidFill>
                <a:cs typeface="Times New Roman" pitchFamily="-112" charset="0"/>
              </a:rPr>
              <a:t>0</a:t>
            </a:r>
            <a:r>
              <a:rPr lang="en-US" sz="2100" b="1" dirty="0" smtClean="0">
                <a:solidFill>
                  <a:srgbClr val="0070C0"/>
                </a:solidFill>
                <a:cs typeface="Times New Roman" pitchFamily="-112" charset="0"/>
              </a:rPr>
              <a:t> </a:t>
            </a:r>
            <a:r>
              <a:rPr lang="en-US" sz="2100" b="1" dirty="0">
                <a:solidFill>
                  <a:srgbClr val="0070C0"/>
                </a:solidFill>
                <a:cs typeface="Times New Roman" pitchFamily="-112" charset="0"/>
              </a:rPr>
              <a:t>= 1</a:t>
            </a:r>
          </a:p>
        </p:txBody>
      </p:sp>
      <p:sp>
        <p:nvSpPr>
          <p:cNvPr id="390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Answers to examples</a:t>
            </a:r>
          </a:p>
        </p:txBody>
      </p:sp>
    </p:spTree>
    <p:extLst>
      <p:ext uri="{BB962C8B-B14F-4D97-AF65-F5344CB8AC3E}">
        <p14:creationId xmlns:p14="http://schemas.microsoft.com/office/powerpoint/2010/main" val="40024221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Limits and asymptotics</a:t>
            </a:r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447800"/>
            <a:ext cx="8305800" cy="5105400"/>
          </a:xfrm>
        </p:spPr>
        <p:txBody>
          <a:bodyPr>
            <a:normAutofit/>
          </a:bodyPr>
          <a:lstStyle/>
          <a:p>
            <a:r>
              <a:rPr lang="en-US" sz="2600" dirty="0" smtClean="0"/>
              <a:t>Consider </a:t>
            </a:r>
            <a:r>
              <a:rPr lang="en-US" sz="2600" dirty="0"/>
              <a:t>the limit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What does it say </a:t>
            </a:r>
            <a:r>
              <a:rPr lang="en-US" sz="2400" dirty="0" smtClean="0"/>
              <a:t>about asymptotics </a:t>
            </a:r>
            <a:r>
              <a:rPr lang="en-US" sz="2400" dirty="0"/>
              <a:t>if this limit is </a:t>
            </a:r>
            <a:r>
              <a:rPr lang="en-US" sz="2400" dirty="0" smtClean="0"/>
              <a:t>zero, </a:t>
            </a:r>
            <a:r>
              <a:rPr lang="en-US" sz="2400" dirty="0"/>
              <a:t>nonzero, infinite</a:t>
            </a:r>
            <a:r>
              <a:rPr lang="en-US" sz="2400" dirty="0" smtClean="0"/>
              <a:t>?</a:t>
            </a:r>
          </a:p>
          <a:p>
            <a:r>
              <a:rPr lang="en-US" sz="2400" dirty="0" smtClean="0"/>
              <a:t>We could say that knowing the limit is a sufficient but not necessary condition for recognizing big-oh relationships.</a:t>
            </a:r>
          </a:p>
          <a:p>
            <a:r>
              <a:rPr lang="en-US" sz="2400" dirty="0" smtClean="0"/>
              <a:t>It will be </a:t>
            </a:r>
            <a:r>
              <a:rPr lang="en-US" sz="2400" dirty="0" smtClean="0"/>
              <a:t>useful for many examples </a:t>
            </a:r>
            <a:r>
              <a:rPr lang="en-US" sz="2400" dirty="0" smtClean="0"/>
              <a:t>in this course.</a:t>
            </a:r>
          </a:p>
          <a:p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Challenge:  </a:t>
            </a:r>
            <a:r>
              <a:rPr lang="en-US" sz="2400" dirty="0" smtClean="0"/>
              <a:t>Use the formal definition of limit and the formal definition of big-oh to prove these properties.</a:t>
            </a:r>
          </a:p>
          <a:p>
            <a:endParaRPr lang="en-US" sz="2400" dirty="0" smtClean="0"/>
          </a:p>
          <a:p>
            <a:endParaRPr lang="en-US" sz="2400" dirty="0"/>
          </a:p>
          <a:p>
            <a:pPr lvl="1"/>
            <a:endParaRPr lang="en-US" sz="2100" dirty="0"/>
          </a:p>
        </p:txBody>
      </p:sp>
      <p:sp>
        <p:nvSpPr>
          <p:cNvPr id="385028" name="Rectangle 4"/>
          <p:cNvSpPr>
            <a:spLocks noChangeArrowheads="1"/>
          </p:cNvSpPr>
          <p:nvPr/>
        </p:nvSpPr>
        <p:spPr bwMode="auto">
          <a:xfrm>
            <a:off x="0" y="30051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85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9526023"/>
              </p:ext>
            </p:extLst>
          </p:nvPr>
        </p:nvGraphicFramePr>
        <p:xfrm>
          <a:off x="3841750" y="1219200"/>
          <a:ext cx="2497138" cy="150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1" name="Equation" r:id="rId4" imgW="482400" imgH="291960" progId="Equation.3">
                  <p:embed/>
                </p:oleObj>
              </mc:Choice>
              <mc:Fallback>
                <p:oleObj name="Equation" r:id="rId4" imgW="48240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1750" y="1219200"/>
                        <a:ext cx="2497138" cy="150495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85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9059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/>
              <a:t>Apply this limit property to the following pairs of functions</a:t>
            </a:r>
          </a:p>
        </p:txBody>
      </p:sp>
      <p:sp>
        <p:nvSpPr>
          <p:cNvPr id="388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828800"/>
            <a:ext cx="7467600" cy="41148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dirty="0" smtClean="0"/>
              <a:t>N </a:t>
            </a:r>
            <a:r>
              <a:rPr lang="en-US" dirty="0"/>
              <a:t>and </a:t>
            </a:r>
            <a:r>
              <a:rPr lang="en-US" dirty="0" smtClean="0"/>
              <a:t>N</a:t>
            </a:r>
            <a:r>
              <a:rPr lang="en-US" baseline="30000" dirty="0" smtClean="0"/>
              <a:t>2 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dirty="0" smtClean="0"/>
              <a:t>N</a:t>
            </a:r>
            <a:r>
              <a:rPr lang="en-US" baseline="30000" dirty="0" smtClean="0"/>
              <a:t>2</a:t>
            </a:r>
            <a:r>
              <a:rPr lang="en-US" dirty="0" smtClean="0"/>
              <a:t> + 3N + 2 and N</a:t>
            </a:r>
            <a:r>
              <a:rPr lang="en-US" baseline="30000" dirty="0" smtClean="0"/>
              <a:t>2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dirty="0" smtClean="0"/>
              <a:t>N + sin(N) and N </a:t>
            </a:r>
            <a:endParaRPr lang="en-US" dirty="0"/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dirty="0"/>
              <a:t>log </a:t>
            </a:r>
            <a:r>
              <a:rPr lang="en-US" dirty="0" smtClean="0"/>
              <a:t>N </a:t>
            </a:r>
            <a:r>
              <a:rPr lang="en-US" dirty="0"/>
              <a:t>and </a:t>
            </a:r>
            <a:r>
              <a:rPr lang="en-US" dirty="0" smtClean="0"/>
              <a:t>N  </a:t>
            </a:r>
            <a:endParaRPr lang="en-US" dirty="0"/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dirty="0" smtClean="0"/>
              <a:t>N </a:t>
            </a:r>
            <a:r>
              <a:rPr lang="en-US" dirty="0"/>
              <a:t>log </a:t>
            </a:r>
            <a:r>
              <a:rPr lang="en-US" dirty="0" smtClean="0"/>
              <a:t>N </a:t>
            </a:r>
            <a:r>
              <a:rPr lang="en-US" dirty="0"/>
              <a:t>and </a:t>
            </a:r>
            <a:r>
              <a:rPr lang="en-US" dirty="0" smtClean="0"/>
              <a:t>N</a:t>
            </a:r>
            <a:r>
              <a:rPr lang="en-US" baseline="30000" dirty="0" smtClean="0"/>
              <a:t>2</a:t>
            </a:r>
            <a:endParaRPr lang="en-US" baseline="30000" dirty="0"/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dirty="0" smtClean="0"/>
              <a:t>N</a:t>
            </a:r>
            <a:r>
              <a:rPr lang="en-US" baseline="30000" dirty="0" smtClean="0"/>
              <a:t>a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smtClean="0"/>
              <a:t>a</a:t>
            </a:r>
            <a:r>
              <a:rPr lang="en-US" baseline="30000" dirty="0" smtClean="0"/>
              <a:t>N  </a:t>
            </a:r>
            <a:r>
              <a:rPr lang="en-US" dirty="0"/>
              <a:t>(</a:t>
            </a:r>
            <a:r>
              <a:rPr lang="en-US"/>
              <a:t>a </a:t>
            </a:r>
            <a:r>
              <a:rPr lang="en-US" smtClean="0"/>
              <a:t>&gt;1)</a:t>
            </a:r>
            <a:endParaRPr lang="en-US" baseline="30000" dirty="0"/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dirty="0" err="1" smtClean="0"/>
              <a:t>a</a:t>
            </a:r>
            <a:r>
              <a:rPr lang="en-US" baseline="30000" dirty="0" err="1" smtClean="0"/>
              <a:t>N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 smtClean="0"/>
              <a:t>b</a:t>
            </a:r>
            <a:r>
              <a:rPr lang="en-US" baseline="30000" dirty="0" err="1" smtClean="0"/>
              <a:t>N</a:t>
            </a:r>
            <a:r>
              <a:rPr lang="en-US" dirty="0" smtClean="0"/>
              <a:t>  </a:t>
            </a:r>
            <a:r>
              <a:rPr lang="en-US" dirty="0"/>
              <a:t>(a &lt; b)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dirty="0" err="1" smtClean="0"/>
              <a:t>log</a:t>
            </a:r>
            <a:r>
              <a:rPr lang="en-US" baseline="-25000" dirty="0" err="1" smtClean="0"/>
              <a:t>a</a:t>
            </a:r>
            <a:r>
              <a:rPr lang="en-US" dirty="0" err="1" smtClean="0"/>
              <a:t>N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 smtClean="0"/>
              <a:t>log</a:t>
            </a:r>
            <a:r>
              <a:rPr lang="en-US" baseline="-25000" dirty="0" err="1" smtClean="0"/>
              <a:t>b</a:t>
            </a:r>
            <a:r>
              <a:rPr lang="en-US" dirty="0" err="1" smtClean="0"/>
              <a:t>N</a:t>
            </a:r>
            <a:r>
              <a:rPr lang="en-US" dirty="0" smtClean="0"/>
              <a:t>  </a:t>
            </a:r>
            <a:r>
              <a:rPr lang="en-US" dirty="0"/>
              <a:t>(a &lt; b</a:t>
            </a:r>
            <a:r>
              <a:rPr lang="en-US" dirty="0" smtClean="0"/>
              <a:t>)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dirty="0" smtClean="0"/>
              <a:t>N! and N</a:t>
            </a:r>
            <a:r>
              <a:rPr lang="en-US" baseline="30000" dirty="0" smtClean="0"/>
              <a:t>N</a:t>
            </a:r>
            <a:endParaRPr lang="en-US" baseline="300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31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>
          <a:xfrm>
            <a:off x="857250" y="2286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 dirty="0"/>
              <a:t>Big-Oh Style</a:t>
            </a:r>
          </a:p>
        </p:txBody>
      </p:sp>
      <p:sp>
        <p:nvSpPr>
          <p:cNvPr id="384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8650" y="800100"/>
            <a:ext cx="8439150" cy="63627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 dirty="0"/>
              <a:t>Give tightest bound you can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Saying that  </a:t>
            </a:r>
            <a:r>
              <a:rPr lang="en-US" sz="2400" b="1" dirty="0" smtClean="0">
                <a:solidFill>
                  <a:schemeClr val="tx2"/>
                </a:solidFill>
              </a:rPr>
              <a:t>3N+2 </a:t>
            </a:r>
            <a:r>
              <a:rPr lang="en-US" sz="2400" b="1" dirty="0" smtClean="0">
                <a:solidFill>
                  <a:schemeClr val="tx2"/>
                </a:solidFill>
                <a:sym typeface="Symbol"/>
              </a:rPr>
              <a:t></a:t>
            </a:r>
            <a:r>
              <a:rPr lang="en-US" sz="2400" b="1" dirty="0" smtClean="0">
                <a:solidFill>
                  <a:schemeClr val="tx2"/>
                </a:solidFill>
              </a:rPr>
              <a:t> O(N</a:t>
            </a:r>
            <a:r>
              <a:rPr lang="en-US" sz="2400" b="1" baseline="30000" dirty="0" smtClean="0">
                <a:solidFill>
                  <a:schemeClr val="tx2"/>
                </a:solidFill>
              </a:rPr>
              <a:t>3</a:t>
            </a:r>
            <a:r>
              <a:rPr lang="en-US" sz="2400" b="1" dirty="0">
                <a:solidFill>
                  <a:schemeClr val="tx2"/>
                </a:solidFill>
              </a:rPr>
              <a:t>) </a:t>
            </a:r>
            <a:r>
              <a:rPr lang="en-US" sz="2400" dirty="0"/>
              <a:t>is true, but not as useful as saying it’s </a:t>
            </a:r>
            <a:r>
              <a:rPr lang="en-US" sz="2400" dirty="0" smtClean="0"/>
              <a:t>O(N)   [What about </a:t>
            </a:r>
            <a:r>
              <a:rPr lang="el-GR" sz="2400" b="1" dirty="0" smtClean="0">
                <a:solidFill>
                  <a:schemeClr val="tx2"/>
                </a:solidFill>
              </a:rPr>
              <a:t>Θ</a:t>
            </a:r>
            <a:r>
              <a:rPr lang="en-US" sz="2400" b="1" dirty="0" smtClean="0">
                <a:solidFill>
                  <a:schemeClr val="tx2"/>
                </a:solidFill>
              </a:rPr>
              <a:t>(N</a:t>
            </a:r>
            <a:r>
              <a:rPr lang="en-US" sz="2400" b="1" baseline="30000" dirty="0" smtClean="0">
                <a:solidFill>
                  <a:schemeClr val="tx2"/>
                </a:solidFill>
              </a:rPr>
              <a:t>3</a:t>
            </a:r>
            <a:r>
              <a:rPr lang="en-US" sz="2400" b="1" dirty="0" smtClean="0">
                <a:solidFill>
                  <a:schemeClr val="tx2"/>
                </a:solidFill>
              </a:rPr>
              <a:t>) </a:t>
            </a:r>
            <a:r>
              <a:rPr lang="en-US" sz="2400" dirty="0" smtClean="0"/>
              <a:t>?]</a:t>
            </a:r>
            <a:br>
              <a:rPr lang="en-US" sz="2400" dirty="0" smtClean="0"/>
            </a:br>
            <a:endParaRPr lang="en-US" sz="2400" dirty="0"/>
          </a:p>
          <a:p>
            <a:pPr>
              <a:lnSpc>
                <a:spcPct val="90000"/>
              </a:lnSpc>
            </a:pPr>
            <a:r>
              <a:rPr lang="en-US" b="1" dirty="0"/>
              <a:t>Simplify: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You </a:t>
            </a:r>
            <a:r>
              <a:rPr lang="en-US" sz="2400" i="1" dirty="0"/>
              <a:t>could </a:t>
            </a:r>
            <a:r>
              <a:rPr lang="en-US" sz="2400" dirty="0"/>
              <a:t>say: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olidFill>
                  <a:srgbClr val="FF0000"/>
                </a:solidFill>
              </a:rPr>
              <a:t>3n+2 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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O(5n-3log(n) + 17)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and </a:t>
            </a:r>
            <a:r>
              <a:rPr lang="en-US" sz="2400" dirty="0"/>
              <a:t>it would be technically correct…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But </a:t>
            </a:r>
            <a:r>
              <a:rPr lang="en-US" sz="2400" b="1" dirty="0" smtClean="0">
                <a:solidFill>
                  <a:schemeClr val="tx2"/>
                </a:solidFill>
              </a:rPr>
              <a:t>3n+2 </a:t>
            </a:r>
            <a:r>
              <a:rPr lang="en-US" sz="2400" b="1" dirty="0" smtClean="0">
                <a:solidFill>
                  <a:schemeClr val="tx2"/>
                </a:solidFill>
                <a:sym typeface="Symbol"/>
              </a:rPr>
              <a:t></a:t>
            </a:r>
            <a:r>
              <a:rPr lang="en-US" sz="2400" b="1" dirty="0" smtClean="0">
                <a:solidFill>
                  <a:schemeClr val="tx2"/>
                </a:solidFill>
              </a:rPr>
              <a:t>O(n) </a:t>
            </a:r>
            <a:r>
              <a:rPr lang="en-US" sz="2400" dirty="0" smtClean="0"/>
              <a:t>is better.</a:t>
            </a:r>
          </a:p>
          <a:p>
            <a:pPr lvl="1">
              <a:lnSpc>
                <a:spcPct val="90000"/>
              </a:lnSpc>
              <a:buNone/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true </a:t>
            </a:r>
            <a:r>
              <a:rPr lang="en-US" b="1" dirty="0">
                <a:solidFill>
                  <a:schemeClr val="tx2"/>
                </a:solidFill>
              </a:rPr>
              <a:t>or </a:t>
            </a:r>
            <a:r>
              <a:rPr lang="en-US" b="1" dirty="0" smtClean="0">
                <a:solidFill>
                  <a:schemeClr val="tx2"/>
                </a:solidFill>
              </a:rPr>
              <a:t>false?  </a:t>
            </a:r>
            <a:r>
              <a:rPr lang="en-US" b="1" dirty="0"/>
              <a:t>3n+2 </a:t>
            </a:r>
            <a:r>
              <a:rPr lang="en-US" b="1" dirty="0" smtClean="0">
                <a:sym typeface="Symbol"/>
              </a:rPr>
              <a:t></a:t>
            </a:r>
            <a:r>
              <a:rPr lang="en-US" b="1" dirty="0" smtClean="0"/>
              <a:t> O(n</a:t>
            </a:r>
            <a:r>
              <a:rPr lang="en-US" b="1" baseline="30000" dirty="0" smtClean="0"/>
              <a:t>3</a:t>
            </a:r>
            <a:r>
              <a:rPr lang="en-US" b="1" dirty="0" smtClean="0"/>
              <a:t>)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sz="2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96337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Interlude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143000"/>
            <a:ext cx="8382000" cy="2640330"/>
          </a:xfrm>
        </p:spPr>
      </p:pic>
      <p:sp>
        <p:nvSpPr>
          <p:cNvPr id="5" name="TextBox 4"/>
          <p:cNvSpPr txBox="1"/>
          <p:nvPr/>
        </p:nvSpPr>
        <p:spPr>
          <a:xfrm>
            <a:off x="685800" y="4343400"/>
            <a:ext cx="6629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If you have been procrastinating on HW1, this is your last chance.  Good luck!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3544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our arithmetic thread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7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Day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4495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Student questions</a:t>
            </a:r>
          </a:p>
          <a:p>
            <a:pPr lvl="1"/>
            <a:r>
              <a:rPr lang="en-US" dirty="0" smtClean="0"/>
              <a:t>Course policies?</a:t>
            </a:r>
          </a:p>
          <a:p>
            <a:pPr lvl="1"/>
            <a:r>
              <a:rPr lang="en-US" dirty="0" smtClean="0"/>
              <a:t>HW assignments?</a:t>
            </a:r>
          </a:p>
          <a:p>
            <a:pPr lvl="1"/>
            <a:r>
              <a:rPr lang="en-US" dirty="0" smtClean="0"/>
              <a:t>Anything else?</a:t>
            </a:r>
          </a:p>
          <a:p>
            <a:r>
              <a:rPr lang="en-US" dirty="0" smtClean="0"/>
              <a:t>The two “early course” threads (review, arithmetic)</a:t>
            </a:r>
          </a:p>
          <a:p>
            <a:r>
              <a:rPr lang="en-US" dirty="0" smtClean="0"/>
              <a:t>Review </a:t>
            </a:r>
            <a:r>
              <a:rPr lang="en-US" dirty="0"/>
              <a:t>of asymptotic notation</a:t>
            </a:r>
          </a:p>
          <a:p>
            <a:r>
              <a:rPr lang="en-US" dirty="0" smtClean="0"/>
              <a:t>Finish the Fibonacci discussion </a:t>
            </a:r>
            <a:br>
              <a:rPr lang="en-US" dirty="0" smtClean="0"/>
            </a:br>
            <a:r>
              <a:rPr lang="en-US" dirty="0" smtClean="0"/>
              <a:t>(efficiently compute powers of a matrix)</a:t>
            </a:r>
          </a:p>
          <a:p>
            <a:r>
              <a:rPr lang="en-US" dirty="0" smtClean="0"/>
              <a:t>Addition and multiplication algorithms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01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382000" cy="914400"/>
          </a:xfrm>
        </p:spPr>
        <p:txBody>
          <a:bodyPr/>
          <a:lstStyle/>
          <a:p>
            <a:r>
              <a:rPr lang="en-US" dirty="0"/>
              <a:t>M</a:t>
            </a:r>
            <a:r>
              <a:rPr lang="en-US" dirty="0" smtClean="0"/>
              <a:t>ore efficient Fibonacci algorithm?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Let X be the matrix</a:t>
            </a:r>
          </a:p>
          <a:p>
            <a:r>
              <a:rPr lang="en-US" dirty="0" smtClean="0"/>
              <a:t>Then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 also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How many additions and multiplications of numbers are needed to compute the product of two 2x2 matrices?</a:t>
            </a:r>
          </a:p>
          <a:p>
            <a:r>
              <a:rPr lang="en-US" dirty="0" smtClean="0"/>
              <a:t>If n = 2</a:t>
            </a:r>
            <a:r>
              <a:rPr lang="en-US" baseline="30000" dirty="0" smtClean="0"/>
              <a:t>k</a:t>
            </a:r>
            <a:r>
              <a:rPr lang="en-US" dirty="0" smtClean="0"/>
              <a:t>, how many matrix multiplications does it take to compute </a:t>
            </a:r>
            <a:r>
              <a:rPr lang="en-US" dirty="0" err="1" smtClean="0"/>
              <a:t>X</a:t>
            </a:r>
            <a:r>
              <a:rPr lang="en-US" baseline="30000" dirty="0" err="1" smtClean="0"/>
              <a:t>n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What if n is not a power of 2?</a:t>
            </a:r>
          </a:p>
          <a:p>
            <a:pPr lvl="1"/>
            <a:r>
              <a:rPr lang="en-US" dirty="0" smtClean="0"/>
              <a:t>Implement it with a partner </a:t>
            </a:r>
            <a:r>
              <a:rPr lang="en-US" b="1" dirty="0" smtClean="0">
                <a:solidFill>
                  <a:srgbClr val="FF0000"/>
                </a:solidFill>
              </a:rPr>
              <a:t>(details on next slide)</a:t>
            </a:r>
          </a:p>
          <a:p>
            <a:pPr lvl="1"/>
            <a:r>
              <a:rPr lang="en-US" dirty="0" smtClean="0"/>
              <a:t>Then we will analyze it</a:t>
            </a:r>
          </a:p>
          <a:p>
            <a:r>
              <a:rPr lang="en-US" dirty="0" smtClean="0"/>
              <a:t>But there is a catch!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886200" y="990600"/>
          <a:ext cx="609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" name="Equation" r:id="rId4" imgW="457200" imgH="457200" progId="Equation.3">
                  <p:embed/>
                </p:oleObj>
              </mc:Choice>
              <mc:Fallback>
                <p:oleObj name="Equation" r:id="rId4" imgW="4572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990600"/>
                        <a:ext cx="609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905000" y="1371600"/>
          <a:ext cx="1676400" cy="816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" name="Equation" r:id="rId6" imgW="990360" imgH="482400" progId="Equation.3">
                  <p:embed/>
                </p:oleObj>
              </mc:Choice>
              <mc:Fallback>
                <p:oleObj name="Equation" r:id="rId6" imgW="99036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71600"/>
                        <a:ext cx="1676400" cy="8167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/>
          </p:nvPr>
        </p:nvGraphicFramePr>
        <p:xfrm>
          <a:off x="1993900" y="2209800"/>
          <a:ext cx="5307013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1" name="Equation" r:id="rId8" imgW="3009600" imgH="482400" progId="Equation.3">
                  <p:embed/>
                </p:oleObj>
              </mc:Choice>
              <mc:Fallback>
                <p:oleObj name="Equation" r:id="rId8" imgW="300960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2209800"/>
                        <a:ext cx="5307013" cy="8159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81712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52400"/>
            <a:ext cx="75438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rgbClr val="000000"/>
                </a:solidFill>
                <a:latin typeface="Courier New"/>
              </a:rPr>
              <a:t>identity_matrix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= [[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],[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]] </a:t>
            </a:r>
            <a:r>
              <a:rPr lang="en-US" sz="1600" b="1" dirty="0">
                <a:solidFill>
                  <a:srgbClr val="FF0000"/>
                </a:solidFill>
                <a:latin typeface="Courier New"/>
              </a:rPr>
              <a:t>#a constant</a:t>
            </a:r>
            <a:endParaRPr lang="en-US" sz="1600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x = [[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],[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]]               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</a:rPr>
              <a:t>#another </a:t>
            </a:r>
            <a:r>
              <a:rPr lang="en-US" sz="1600" b="1" dirty="0">
                <a:solidFill>
                  <a:srgbClr val="FF0000"/>
                </a:solidFill>
                <a:latin typeface="Courier New"/>
              </a:rPr>
              <a:t>constant</a:t>
            </a:r>
          </a:p>
          <a:p>
            <a:endParaRPr lang="en-US" sz="1600" dirty="0" smtClean="0">
              <a:latin typeface="Courier New"/>
            </a:endParaRPr>
          </a:p>
          <a:p>
            <a:r>
              <a:rPr lang="en-US" sz="1600" dirty="0" smtClean="0">
                <a:solidFill>
                  <a:srgbClr val="0000FF"/>
                </a:solidFill>
                <a:latin typeface="Courier New"/>
              </a:rPr>
              <a:t>def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b="1" dirty="0" err="1" smtClean="0">
                <a:solidFill>
                  <a:srgbClr val="000000"/>
                </a:solidFill>
                <a:latin typeface="Courier New"/>
              </a:rPr>
              <a:t>matrix_multiply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(a, b): </a:t>
            </a:r>
            <a:r>
              <a:rPr lang="en-US" sz="1600" b="1" dirty="0">
                <a:solidFill>
                  <a:srgbClr val="FF0000"/>
                </a:solidFill>
                <a:latin typeface="Courier New"/>
              </a:rPr>
              <a:t>#why not do loops?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dirty="0" smtClean="0">
                <a:solidFill>
                  <a:srgbClr val="0000FF"/>
                </a:solidFill>
                <a:latin typeface="Courier New"/>
              </a:rPr>
              <a:t>return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[[a[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]*b[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 + a[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]*b[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],</a:t>
            </a:r>
          </a:p>
          <a:p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             a[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]*b[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 + a[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]*b[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]],</a:t>
            </a:r>
          </a:p>
          <a:p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            [a[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]*b[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 + a[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]*b[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],</a:t>
            </a:r>
          </a:p>
          <a:p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             a[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]*b[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 + a[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]*b[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]]]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r>
              <a:rPr lang="en-US" sz="1600" dirty="0" smtClean="0">
                <a:solidFill>
                  <a:srgbClr val="0000FF"/>
                </a:solidFill>
                <a:latin typeface="Courier New"/>
              </a:rPr>
              <a:t>def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b="1" dirty="0" err="1" smtClean="0">
                <a:solidFill>
                  <a:srgbClr val="000000"/>
                </a:solidFill>
                <a:latin typeface="Courier New"/>
              </a:rPr>
              <a:t>matrix_power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(m, n):  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</a:rPr>
              <a:t>#efficiently calculate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</a:rPr>
              <a:t>m</a:t>
            </a:r>
            <a:r>
              <a:rPr lang="en-US" sz="1600" b="1" baseline="30000" dirty="0" err="1" smtClean="0">
                <a:solidFill>
                  <a:srgbClr val="FF0000"/>
                </a:solidFill>
                <a:latin typeface="Courier New"/>
              </a:rPr>
              <a:t>n</a:t>
            </a:r>
            <a:endParaRPr lang="en-US" sz="1600" b="1" baseline="30000" dirty="0" smtClean="0">
              <a:solidFill>
                <a:srgbClr val="FF0000"/>
              </a:solidFill>
              <a:latin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result =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</a:rPr>
              <a:t>identity_matrix</a:t>
            </a:r>
            <a:endParaRPr lang="en-US" sz="1600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</a:rPr>
              <a:t># Fill in the details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dirty="0" smtClean="0">
                <a:solidFill>
                  <a:srgbClr val="0000FF"/>
                </a:solidFill>
                <a:latin typeface="Courier New"/>
              </a:rPr>
              <a:t>return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result</a:t>
            </a:r>
          </a:p>
          <a:p>
            <a:endParaRPr lang="en-US" sz="1600" dirty="0" smtClean="0">
              <a:latin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r>
              <a:rPr lang="en-US" sz="1600" dirty="0" smtClean="0">
                <a:solidFill>
                  <a:srgbClr val="0000FF"/>
                </a:solidFill>
                <a:latin typeface="Courier New"/>
              </a:rPr>
              <a:t>def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fib (n) :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dirty="0" smtClean="0">
                <a:solidFill>
                  <a:srgbClr val="0000FF"/>
                </a:solidFill>
                <a:latin typeface="Courier New"/>
              </a:rPr>
              <a:t>return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</a:rPr>
              <a:t>matrix_power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(x, n)[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 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FF0000"/>
                </a:solidFill>
                <a:latin typeface="Courier New"/>
              </a:rPr>
              <a:t># 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</a:rPr>
              <a:t>Test code </a:t>
            </a:r>
          </a:p>
          <a:p>
            <a:r>
              <a:rPr lang="en-US" sz="1600" dirty="0" smtClean="0">
                <a:solidFill>
                  <a:srgbClr val="0000FF"/>
                </a:solidFill>
                <a:latin typeface="Courier New"/>
              </a:rPr>
              <a:t>print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([fib(i) </a:t>
            </a:r>
            <a:r>
              <a:rPr lang="en-US" sz="1600" dirty="0" smtClean="0">
                <a:solidFill>
                  <a:srgbClr val="0000FF"/>
                </a:solidFill>
                <a:latin typeface="Courier New"/>
              </a:rPr>
              <a:t>for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i </a:t>
            </a:r>
            <a:r>
              <a:rPr lang="en-US" sz="1600" dirty="0" smtClean="0">
                <a:solidFill>
                  <a:srgbClr val="0000FF"/>
                </a:solidFill>
                <a:latin typeface="Courier New"/>
              </a:rPr>
              <a:t>in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range(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11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)])</a:t>
            </a:r>
            <a:endParaRPr lang="en-US" sz="1600" dirty="0" smtClean="0">
              <a:solidFill>
                <a:srgbClr val="000000"/>
              </a:solidFill>
              <a:latin typeface="Times New Roman"/>
            </a:endParaRP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34531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2400"/>
            <a:ext cx="6934200" cy="5934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6193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so complicated?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Why not just use the formula that you probably proved by induction in CSSE 230</a:t>
            </a:r>
            <a:r>
              <a:rPr lang="en-US" b="1" dirty="0" smtClean="0">
                <a:solidFill>
                  <a:srgbClr val="FF0000"/>
                </a:solidFill>
              </a:rPr>
              <a:t>*</a:t>
            </a:r>
            <a:r>
              <a:rPr lang="en-US" dirty="0" smtClean="0"/>
              <a:t> to calculate F(N)?</a:t>
            </a: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*See Weiss, exercise 7.8</a:t>
            </a:r>
            <a:br>
              <a:rPr lang="en-US" sz="2800" b="1" dirty="0" smtClean="0">
                <a:solidFill>
                  <a:srgbClr val="FF0000"/>
                </a:solidFill>
              </a:rPr>
            </a:br>
            <a:r>
              <a:rPr lang="en-US" sz="2800" b="1" dirty="0" smtClean="0">
                <a:solidFill>
                  <a:srgbClr val="FF0000"/>
                </a:solidFill>
              </a:rPr>
              <a:t/>
            </a:r>
            <a:br>
              <a:rPr lang="en-US" sz="2800" b="1" dirty="0" smtClean="0">
                <a:solidFill>
                  <a:srgbClr val="FF0000"/>
                </a:solidFill>
              </a:rPr>
            </a:br>
            <a:r>
              <a:rPr lang="en-US" sz="2800" b="1" dirty="0" smtClean="0">
                <a:solidFill>
                  <a:srgbClr val="FF0000"/>
                </a:solidFill>
              </a:rPr>
              <a:t>For review, </a:t>
            </a:r>
            <a:r>
              <a:rPr lang="en-US" sz="2800" b="1" smtClean="0">
                <a:solidFill>
                  <a:srgbClr val="FF0000"/>
                </a:solidFill>
              </a:rPr>
              <a:t>this proof is part of HW1.</a:t>
            </a:r>
            <a:endParaRPr lang="en-US" sz="28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295400" y="2971800"/>
                <a:ext cx="5181600" cy="8301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𝑓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𝑁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)=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5</m:t>
                              </m:r>
                            </m:e>
                          </m:rad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1+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5</m:t>
                                          </m:r>
                                        </m:e>
                                      </m:rad>
                                    </m:num>
                                    <m:den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1</m:t>
                                      </m:r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−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5</m:t>
                                          </m:r>
                                        </m:e>
                                      </m:rad>
                                    </m:num>
                                    <m:den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2971800"/>
                <a:ext cx="5181600" cy="83016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326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do better than O(k</a:t>
            </a:r>
            <a:r>
              <a:rPr lang="en-US" baseline="30000" dirty="0" smtClean="0"/>
              <a:t>2</a:t>
            </a:r>
            <a:r>
              <a:rPr lang="en-US" dirty="0" smtClean="0"/>
              <a:t>)?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</a:pPr>
            <a:r>
              <a:rPr lang="en-US" dirty="0" smtClean="0"/>
              <a:t>Is there an algorithm for multiplying two k-bit numbers in time that is less than O(k</a:t>
            </a:r>
            <a:r>
              <a:rPr lang="en-US" baseline="30000" dirty="0" smtClean="0"/>
              <a:t>2</a:t>
            </a:r>
            <a:r>
              <a:rPr lang="en-US" dirty="0" smtClean="0"/>
              <a:t>)?</a:t>
            </a:r>
          </a:p>
          <a:p>
            <a:pPr>
              <a:spcBef>
                <a:spcPts val="0"/>
              </a:spcBef>
            </a:pPr>
            <a:r>
              <a:rPr lang="en-US" b="1" dirty="0" smtClean="0"/>
              <a:t>Basis: </a:t>
            </a:r>
            <a:r>
              <a:rPr lang="en-US" dirty="0" smtClean="0"/>
              <a:t>A discovery of Carl Gauss (1777-1855)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Multiplying complex numbers:</a:t>
            </a:r>
          </a:p>
          <a:p>
            <a:pPr lvl="1">
              <a:spcBef>
                <a:spcPts val="0"/>
              </a:spcBef>
            </a:pPr>
            <a:r>
              <a:rPr lang="en-US" b="1" dirty="0" smtClean="0"/>
              <a:t>(a + bi)(</a:t>
            </a:r>
            <a:r>
              <a:rPr lang="en-US" b="1" dirty="0" err="1" smtClean="0"/>
              <a:t>c+di</a:t>
            </a:r>
            <a:r>
              <a:rPr lang="en-US" b="1" dirty="0" smtClean="0"/>
              <a:t>) = ac – </a:t>
            </a:r>
            <a:r>
              <a:rPr lang="en-US" b="1" dirty="0" err="1" smtClean="0"/>
              <a:t>bd</a:t>
            </a:r>
            <a:r>
              <a:rPr lang="en-US" b="1" dirty="0" smtClean="0"/>
              <a:t> + (</a:t>
            </a:r>
            <a:r>
              <a:rPr lang="en-US" b="1" dirty="0" err="1" smtClean="0"/>
              <a:t>bc</a:t>
            </a:r>
            <a:r>
              <a:rPr lang="en-US" b="1" dirty="0" smtClean="0"/>
              <a:t> + ad)</a:t>
            </a:r>
            <a:r>
              <a:rPr lang="en-US" b="1" dirty="0" err="1" smtClean="0"/>
              <a:t>i</a:t>
            </a:r>
            <a:endParaRPr lang="en-US" b="1" dirty="0" smtClean="0"/>
          </a:p>
          <a:p>
            <a:pPr lvl="1">
              <a:spcBef>
                <a:spcPts val="0"/>
              </a:spcBef>
            </a:pPr>
            <a:r>
              <a:rPr lang="en-US" dirty="0" smtClean="0"/>
              <a:t>Needs </a:t>
            </a:r>
            <a:r>
              <a:rPr lang="en-US" b="1" dirty="0" smtClean="0">
                <a:solidFill>
                  <a:srgbClr val="FF0000"/>
                </a:solidFill>
              </a:rPr>
              <a:t>four</a:t>
            </a:r>
            <a:r>
              <a:rPr lang="en-US" dirty="0" smtClean="0"/>
              <a:t> real-number multiplications and </a:t>
            </a:r>
            <a:r>
              <a:rPr lang="en-US" b="1" dirty="0" smtClean="0">
                <a:solidFill>
                  <a:srgbClr val="FF0000"/>
                </a:solidFill>
              </a:rPr>
              <a:t>three</a:t>
            </a:r>
            <a:r>
              <a:rPr lang="en-US" dirty="0" smtClean="0"/>
              <a:t> additions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But </a:t>
            </a:r>
            <a:r>
              <a:rPr lang="en-US" b="1" dirty="0" err="1" smtClean="0"/>
              <a:t>bc</a:t>
            </a:r>
            <a:r>
              <a:rPr lang="en-US" b="1" dirty="0" smtClean="0"/>
              <a:t> + ad = (</a:t>
            </a:r>
            <a:r>
              <a:rPr lang="en-US" b="1" dirty="0" err="1" smtClean="0"/>
              <a:t>a+b</a:t>
            </a:r>
            <a:r>
              <a:rPr lang="en-US" b="1" dirty="0" smtClean="0"/>
              <a:t>)(</a:t>
            </a:r>
            <a:r>
              <a:rPr lang="en-US" b="1" dirty="0" err="1" smtClean="0"/>
              <a:t>c+d</a:t>
            </a:r>
            <a:r>
              <a:rPr lang="en-US" b="1" dirty="0" smtClean="0"/>
              <a:t>) – ac –</a:t>
            </a:r>
            <a:r>
              <a:rPr lang="en-US" b="1" dirty="0" err="1" smtClean="0"/>
              <a:t>bd</a:t>
            </a:r>
            <a:endParaRPr lang="en-US" b="1" dirty="0" smtClean="0"/>
          </a:p>
          <a:p>
            <a:pPr lvl="1">
              <a:spcBef>
                <a:spcPts val="0"/>
              </a:spcBef>
            </a:pPr>
            <a:r>
              <a:rPr lang="en-US" dirty="0" smtClean="0"/>
              <a:t>And we have already computed </a:t>
            </a:r>
            <a:r>
              <a:rPr lang="en-US" b="1" dirty="0" smtClean="0"/>
              <a:t>ac</a:t>
            </a:r>
            <a:r>
              <a:rPr lang="en-US" dirty="0" smtClean="0"/>
              <a:t> and </a:t>
            </a:r>
            <a:r>
              <a:rPr lang="en-US" b="1" dirty="0" err="1" smtClean="0"/>
              <a:t>bd</a:t>
            </a:r>
            <a:r>
              <a:rPr lang="en-US" dirty="0" smtClean="0"/>
              <a:t> when we computed the real part of the product!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Thus we can do the original product with 3 multiplications and 5 additions 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Additions are so much faster than multiplications that we can essentially ignore them.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A little savings, but not a big deal until applied recursively!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for Gauss-based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087131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011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this really a lot faster?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229600" cy="55626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300"/>
              </a:spcBef>
            </a:pPr>
            <a:r>
              <a:rPr lang="en-US" dirty="0" smtClean="0"/>
              <a:t>Standard multiplication: </a:t>
            </a:r>
            <a:r>
              <a:rPr lang="az-Cyrl-AZ" dirty="0" smtClean="0"/>
              <a:t>Ѳ</a:t>
            </a:r>
            <a:r>
              <a:rPr lang="en-US" dirty="0" smtClean="0"/>
              <a:t>(k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</a:p>
          <a:p>
            <a:pPr>
              <a:spcBef>
                <a:spcPts val="300"/>
              </a:spcBef>
            </a:pPr>
            <a:r>
              <a:rPr lang="en-US" dirty="0" smtClean="0"/>
              <a:t>Divide and conquer with Gauss trick:</a:t>
            </a:r>
            <a:r>
              <a:rPr lang="az-Cyrl-AZ" dirty="0" smtClean="0"/>
              <a:t> Ѳ</a:t>
            </a:r>
            <a:r>
              <a:rPr lang="en-US" dirty="0" smtClean="0"/>
              <a:t>(k</a:t>
            </a:r>
            <a:r>
              <a:rPr lang="en-US" baseline="30000" dirty="0" smtClean="0"/>
              <a:t>1.59</a:t>
            </a:r>
            <a:r>
              <a:rPr lang="en-US" dirty="0" smtClean="0"/>
              <a:t>)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Write and solve the recurrence</a:t>
            </a:r>
          </a:p>
          <a:p>
            <a:pPr>
              <a:spcBef>
                <a:spcPts val="300"/>
              </a:spcBef>
            </a:pPr>
            <a:r>
              <a:rPr lang="en-US" dirty="0" smtClean="0"/>
              <a:t>But there is a lot of additional overhead with Gauss, so standard multiplication </a:t>
            </a:r>
            <a:br>
              <a:rPr lang="en-US" dirty="0" smtClean="0"/>
            </a:br>
            <a:r>
              <a:rPr lang="en-US" dirty="0" smtClean="0"/>
              <a:t>is faster for small values of n.</a:t>
            </a:r>
            <a:br>
              <a:rPr lang="en-US" dirty="0" smtClean="0"/>
            </a:br>
            <a:endParaRPr lang="en-US" dirty="0" smtClean="0"/>
          </a:p>
          <a:p>
            <a:pPr>
              <a:spcBef>
                <a:spcPts val="300"/>
              </a:spcBef>
            </a:pPr>
            <a:r>
              <a:rPr lang="en-US" dirty="0" smtClean="0"/>
              <a:t>In reality we would not let the</a:t>
            </a:r>
            <a:br>
              <a:rPr lang="en-US" dirty="0" smtClean="0"/>
            </a:br>
            <a:r>
              <a:rPr lang="en-US" dirty="0" smtClean="0"/>
              <a:t>recursion go down to the </a:t>
            </a:r>
            <a:br>
              <a:rPr lang="en-US" dirty="0" smtClean="0"/>
            </a:br>
            <a:r>
              <a:rPr lang="en-US" dirty="0" smtClean="0"/>
              <a:t>single bit level, but only down </a:t>
            </a:r>
            <a:br>
              <a:rPr lang="en-US" dirty="0" smtClean="0"/>
            </a:br>
            <a:r>
              <a:rPr lang="en-US" dirty="0" smtClean="0"/>
              <a:t>to the number of bits that our </a:t>
            </a:r>
            <a:br>
              <a:rPr lang="en-US" dirty="0" smtClean="0"/>
            </a:br>
            <a:r>
              <a:rPr lang="en-US" dirty="0" smtClean="0"/>
              <a:t>machine can multiply in </a:t>
            </a:r>
            <a:br>
              <a:rPr lang="en-US" dirty="0" smtClean="0"/>
            </a:br>
            <a:r>
              <a:rPr lang="en-US" dirty="0" smtClean="0"/>
              <a:t>hardware without overflow.</a:t>
            </a:r>
          </a:p>
          <a:p>
            <a:endParaRPr lang="en-US" dirty="0"/>
          </a:p>
        </p:txBody>
      </p:sp>
      <p:pic>
        <p:nvPicPr>
          <p:cNvPr id="1095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3720507"/>
            <a:ext cx="5105400" cy="318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957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2819400"/>
            <a:ext cx="3276600" cy="2980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18739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threads in lectures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Each day at the beginning of the course</a:t>
            </a:r>
          </a:p>
          <a:p>
            <a:r>
              <a:rPr lang="en-US" dirty="0" smtClean="0"/>
              <a:t>Some review</a:t>
            </a:r>
          </a:p>
          <a:p>
            <a:r>
              <a:rPr lang="en-US" dirty="0" smtClean="0"/>
              <a:t>Continue with discussion of  efficiency of Fibonacci and arithmetic.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rgbClr val="FF0000"/>
                </a:solidFill>
              </a:rPr>
              <a:t>Review thread for today: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Asymptotics</a:t>
            </a:r>
            <a:r>
              <a:rPr lang="en-US" dirty="0" smtClean="0"/>
              <a:t> (O, </a:t>
            </a:r>
            <a:r>
              <a:rPr lang="az-Cyrl-AZ" dirty="0"/>
              <a:t>Ѳ</a:t>
            </a:r>
            <a:r>
              <a:rPr lang="en-US" dirty="0"/>
              <a:t>, </a:t>
            </a:r>
            <a:r>
              <a:rPr lang="el-GR" dirty="0" smtClean="0"/>
              <a:t>Ω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Mostly a recap of </a:t>
            </a:r>
            <a:r>
              <a:rPr lang="en-US" dirty="0" smtClean="0"/>
              <a:t>my 230 </a:t>
            </a:r>
            <a:r>
              <a:rPr lang="en-US" dirty="0" smtClean="0"/>
              <a:t>lecture on same topic.</a:t>
            </a:r>
            <a:br>
              <a:rPr lang="en-US" dirty="0" smtClean="0"/>
            </a:br>
            <a:r>
              <a:rPr lang="en-US" dirty="0" smtClean="0"/>
              <a:t>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72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/>
          <a:lstStyle/>
          <a:p>
            <a:r>
              <a:rPr lang="en-US" dirty="0" smtClean="0"/>
              <a:t>Rapid-fire Review: </a:t>
            </a:r>
            <a:br>
              <a:rPr lang="en-US" dirty="0" smtClean="0"/>
            </a:br>
            <a:r>
              <a:rPr lang="en-US" dirty="0" smtClean="0"/>
              <a:t>Definitions of O, </a:t>
            </a:r>
            <a:r>
              <a:rPr lang="az-Cyrl-AZ" dirty="0" smtClean="0"/>
              <a:t>Ѳ</a:t>
            </a:r>
            <a:r>
              <a:rPr lang="en-US" dirty="0" smtClean="0"/>
              <a:t>, </a:t>
            </a:r>
            <a:r>
              <a:rPr lang="el-GR" dirty="0" smtClean="0"/>
              <a:t>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I will re-use many of my slides from CSSE 230</a:t>
            </a:r>
          </a:p>
          <a:p>
            <a:pPr lvl="1"/>
            <a:r>
              <a:rPr lang="en-US" dirty="0" smtClean="0"/>
              <a:t>Some of the pictures are from the Weiss book.</a:t>
            </a:r>
          </a:p>
          <a:p>
            <a:r>
              <a:rPr lang="en-US" dirty="0" smtClean="0"/>
              <a:t>And some pictures </a:t>
            </a:r>
            <a:r>
              <a:rPr lang="en-US" dirty="0" smtClean="0"/>
              <a:t>are Levitin's</a:t>
            </a:r>
            <a:r>
              <a:rPr lang="en-US" dirty="0"/>
              <a:t>.</a:t>
            </a:r>
            <a:endParaRPr lang="en-US" dirty="0" smtClean="0"/>
          </a:p>
          <a:p>
            <a:r>
              <a:rPr lang="en-US" dirty="0" smtClean="0"/>
              <a:t>A very similar presentation appears in </a:t>
            </a:r>
            <a:r>
              <a:rPr lang="en-US" dirty="0" err="1" smtClean="0"/>
              <a:t>Levitin</a:t>
            </a:r>
            <a:r>
              <a:rPr lang="en-US" dirty="0" smtClean="0"/>
              <a:t>, section 2.2</a:t>
            </a:r>
          </a:p>
          <a:p>
            <a:r>
              <a:rPr lang="en-US" dirty="0" smtClean="0"/>
              <a:t>Since this is review, we will move much </a:t>
            </a:r>
            <a:r>
              <a:rPr lang="en-US" dirty="0" smtClean="0"/>
              <a:t>faster than </a:t>
            </a:r>
            <a:r>
              <a:rPr lang="en-US" dirty="0" smtClean="0"/>
              <a:t>in 230</a:t>
            </a:r>
          </a:p>
        </p:txBody>
      </p:sp>
    </p:spTree>
    <p:extLst>
      <p:ext uri="{BB962C8B-B14F-4D97-AF65-F5344CB8AC3E}">
        <p14:creationId xmlns:p14="http://schemas.microsoft.com/office/powerpoint/2010/main" val="595821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Asymptotic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600200"/>
            <a:ext cx="7010400" cy="4114800"/>
          </a:xfrm>
        </p:spPr>
        <p:txBody>
          <a:bodyPr/>
          <a:lstStyle/>
          <a:p>
            <a:r>
              <a:rPr lang="en-US" dirty="0" smtClean="0"/>
              <a:t>We usually only care what happens when N (the size of a problem's input) gets to be large</a:t>
            </a:r>
          </a:p>
          <a:p>
            <a:r>
              <a:rPr lang="en-US" dirty="0" smtClean="0"/>
              <a:t>Is the runtime linear?  quadratic?  exponential?  etc.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5075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Asymptotic order of growth</a:t>
            </a:r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66825"/>
            <a:ext cx="8763000" cy="4905375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en-US" b="1" dirty="0" smtClean="0"/>
              <a:t>Informal definitions </a:t>
            </a:r>
          </a:p>
          <a:p>
            <a:pPr>
              <a:buFont typeface="Monotype Sorts" pitchFamily="2" charset="2"/>
              <a:buNone/>
            </a:pPr>
            <a:r>
              <a:rPr lang="en-US" dirty="0" smtClean="0"/>
              <a:t>A </a:t>
            </a:r>
            <a:r>
              <a:rPr lang="en-US" dirty="0"/>
              <a:t>way of comparing functions that ignores constant factors and small input </a:t>
            </a:r>
            <a:r>
              <a:rPr lang="en-US" dirty="0" smtClean="0"/>
              <a:t>sizes</a:t>
            </a:r>
            <a:endParaRPr lang="en-US" dirty="0"/>
          </a:p>
          <a:p>
            <a:r>
              <a:rPr lang="en-US" dirty="0"/>
              <a:t>O(</a:t>
            </a:r>
            <a:r>
              <a:rPr lang="en-US" i="1" dirty="0"/>
              <a:t>g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)): </a:t>
            </a:r>
            <a:r>
              <a:rPr lang="en-US" dirty="0" smtClean="0"/>
              <a:t>the class </a:t>
            </a:r>
            <a:r>
              <a:rPr lang="en-US" dirty="0"/>
              <a:t>of functions </a:t>
            </a:r>
            <a:r>
              <a:rPr lang="en-US" i="1" dirty="0" smtClean="0"/>
              <a:t>t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/>
              <a:t>) that grow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no </a:t>
            </a:r>
            <a:r>
              <a:rPr lang="en-US" dirty="0">
                <a:solidFill>
                  <a:srgbClr val="FF0000"/>
                </a:solidFill>
              </a:rPr>
              <a:t>faster </a:t>
            </a:r>
            <a:r>
              <a:rPr lang="en-US" dirty="0" smtClean="0">
                <a:solidFill>
                  <a:srgbClr val="FF0000"/>
                </a:solidFill>
              </a:rPr>
              <a:t>than </a:t>
            </a:r>
            <a:r>
              <a:rPr lang="en-US" dirty="0" smtClean="0"/>
              <a:t>some constant times </a:t>
            </a:r>
            <a:r>
              <a:rPr lang="en-US" i="1" dirty="0"/>
              <a:t>g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 smtClean="0"/>
              <a:t>)</a:t>
            </a:r>
            <a:endParaRPr lang="en-US" dirty="0"/>
          </a:p>
          <a:p>
            <a:r>
              <a:rPr lang="el-GR" dirty="0">
                <a:latin typeface="Lucida Grande" pitchFamily="84" charset="0"/>
                <a:cs typeface="Times New Roman" pitchFamily="18" charset="0"/>
              </a:rPr>
              <a:t>Θ</a:t>
            </a:r>
            <a:r>
              <a:rPr lang="en-US" dirty="0"/>
              <a:t>(</a:t>
            </a:r>
            <a:r>
              <a:rPr lang="en-US" i="1" dirty="0"/>
              <a:t>g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)): </a:t>
            </a:r>
            <a:r>
              <a:rPr lang="en-US" dirty="0" smtClean="0"/>
              <a:t>the class </a:t>
            </a:r>
            <a:r>
              <a:rPr lang="en-US" dirty="0"/>
              <a:t>of functions </a:t>
            </a:r>
            <a:r>
              <a:rPr lang="en-US" i="1" dirty="0" smtClean="0"/>
              <a:t>t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/>
              <a:t>) that grow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at the same rate as</a:t>
            </a:r>
            <a:r>
              <a:rPr lang="en-US" dirty="0" smtClean="0"/>
              <a:t> </a:t>
            </a:r>
            <a:r>
              <a:rPr lang="en-US" i="1" dirty="0" smtClean="0"/>
              <a:t>g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</a:t>
            </a:r>
            <a:endParaRPr lang="en-US" dirty="0"/>
          </a:p>
          <a:p>
            <a:r>
              <a:rPr lang="el-GR" dirty="0">
                <a:latin typeface="Lucida Grande" pitchFamily="84" charset="0"/>
                <a:cs typeface="Times New Roman" pitchFamily="18" charset="0"/>
              </a:rPr>
              <a:t>Ω</a:t>
            </a:r>
            <a:r>
              <a:rPr lang="en-US" dirty="0"/>
              <a:t>(</a:t>
            </a:r>
            <a:r>
              <a:rPr lang="en-US" i="1" dirty="0"/>
              <a:t>g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)): </a:t>
            </a:r>
            <a:r>
              <a:rPr lang="en-US" dirty="0" smtClean="0"/>
              <a:t>the class </a:t>
            </a:r>
            <a:r>
              <a:rPr lang="en-US" dirty="0"/>
              <a:t>of functions </a:t>
            </a:r>
            <a:r>
              <a:rPr lang="en-US" i="1" dirty="0" smtClean="0"/>
              <a:t>t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/>
              <a:t>) that grow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at </a:t>
            </a:r>
            <a:r>
              <a:rPr lang="en-US" dirty="0">
                <a:solidFill>
                  <a:srgbClr val="FF0000"/>
                </a:solidFill>
              </a:rPr>
              <a:t>least as </a:t>
            </a:r>
            <a:r>
              <a:rPr lang="en-US" dirty="0" smtClean="0">
                <a:solidFill>
                  <a:srgbClr val="FF0000"/>
                </a:solidFill>
              </a:rPr>
              <a:t>fast as</a:t>
            </a:r>
            <a:r>
              <a:rPr lang="en-US" dirty="0" smtClean="0"/>
              <a:t> some constant </a:t>
            </a:r>
            <a:r>
              <a:rPr lang="en-US" dirty="0"/>
              <a:t>times </a:t>
            </a:r>
            <a:r>
              <a:rPr lang="en-US" i="1" dirty="0" smtClean="0"/>
              <a:t>g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/>
              <a:t>)</a:t>
            </a:r>
          </a:p>
          <a:p>
            <a:endParaRPr lang="en-US" dirty="0"/>
          </a:p>
          <a:p>
            <a:pPr>
              <a:buFont typeface="Monotype Sorts" pitchFamily="2" charset="2"/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41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write a precise formal definition of "t(n)</a:t>
            </a:r>
            <a:r>
              <a:rPr lang="en-US" dirty="0" smtClean="0">
                <a:sym typeface="Symbol"/>
              </a:rPr>
              <a:t></a:t>
            </a:r>
            <a:r>
              <a:rPr lang="en-US" dirty="0" smtClean="0"/>
              <a:t>O(g(n))"</a:t>
            </a:r>
          </a:p>
          <a:p>
            <a:pPr lvl="1"/>
            <a:r>
              <a:rPr lang="en-US" dirty="0" smtClean="0"/>
              <a:t>This is one thing that students in 473 should soon be able to write from memory…</a:t>
            </a:r>
          </a:p>
          <a:p>
            <a:pPr lvl="1"/>
            <a:r>
              <a:rPr lang="en-US" dirty="0" smtClean="0"/>
              <a:t>… and also understand it, of course!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21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Big-oh (a.k.a. Big O)</a:t>
            </a:r>
            <a:endParaRPr lang="en-US" dirty="0"/>
          </a:p>
        </p:txBody>
      </p:sp>
      <p:pic>
        <p:nvPicPr>
          <p:cNvPr id="259076" name="Picture 4" descr="figs2_1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371600" y="1219200"/>
            <a:ext cx="6324600" cy="5278438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362507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Prove a Big O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10000"/>
              </a:lnSpc>
              <a:spcBef>
                <a:spcPct val="0"/>
              </a:spcBef>
              <a:spcAft>
                <a:spcPct val="30000"/>
              </a:spcAft>
            </a:pPr>
            <a:r>
              <a:rPr lang="en-US" dirty="0" smtClean="0">
                <a:solidFill>
                  <a:srgbClr val="000000"/>
                </a:solidFill>
                <a:cs typeface="Times New Roman" pitchFamily="-112" charset="0"/>
              </a:rPr>
              <a:t>For any function g(n), O(g(n)) is a set of  functions</a:t>
            </a:r>
          </a:p>
          <a:p>
            <a:pPr>
              <a:lnSpc>
                <a:spcPct val="110000"/>
              </a:lnSpc>
              <a:spcBef>
                <a:spcPct val="0"/>
              </a:spcBef>
              <a:spcAft>
                <a:spcPct val="30000"/>
              </a:spcAft>
            </a:pPr>
            <a:r>
              <a:rPr lang="en-US" dirty="0" smtClean="0">
                <a:solidFill>
                  <a:srgbClr val="000000"/>
                </a:solidFill>
                <a:cs typeface="Times New Roman" pitchFamily="-112" charset="0"/>
              </a:rPr>
              <a:t>We say that </a:t>
            </a:r>
            <a:r>
              <a:rPr lang="en-US" b="1" dirty="0" smtClean="0">
                <a:solidFill>
                  <a:schemeClr val="tx2"/>
                </a:solidFill>
                <a:cs typeface="Times New Roman" pitchFamily="-112" charset="0"/>
              </a:rPr>
              <a:t>t(n) </a:t>
            </a:r>
            <a:r>
              <a:rPr lang="en-US" b="1" dirty="0" smtClean="0">
                <a:solidFill>
                  <a:schemeClr val="tx2"/>
                </a:solidFill>
                <a:cs typeface="Times New Roman" pitchFamily="-112" charset="0"/>
                <a:sym typeface="Symbol"/>
              </a:rPr>
              <a:t></a:t>
            </a:r>
            <a:r>
              <a:rPr lang="en-US" b="1" dirty="0" smtClean="0">
                <a:solidFill>
                  <a:schemeClr val="tx2"/>
                </a:solidFill>
                <a:cs typeface="Times New Roman" pitchFamily="-112" charset="0"/>
              </a:rPr>
              <a:t>O(g(n)) </a:t>
            </a:r>
            <a:r>
              <a:rPr lang="en-US" dirty="0" smtClean="0">
                <a:solidFill>
                  <a:srgbClr val="000000"/>
                </a:solidFill>
                <a:cs typeface="Times New Roman" pitchFamily="-112" charset="0"/>
              </a:rPr>
              <a:t>iff there exist two non-negative constants </a:t>
            </a:r>
            <a:r>
              <a:rPr lang="en-US" b="1" dirty="0" smtClean="0">
                <a:solidFill>
                  <a:schemeClr val="tx2"/>
                </a:solidFill>
                <a:cs typeface="Times New Roman" pitchFamily="-112" charset="0"/>
              </a:rPr>
              <a:t>c</a:t>
            </a:r>
            <a:r>
              <a:rPr lang="en-US" dirty="0" smtClean="0">
                <a:solidFill>
                  <a:srgbClr val="000000"/>
                </a:solidFill>
                <a:cs typeface="Times New Roman" pitchFamily="-112" charset="0"/>
              </a:rPr>
              <a:t> and </a:t>
            </a:r>
            <a:r>
              <a:rPr lang="en-US" b="1" dirty="0" smtClean="0">
                <a:solidFill>
                  <a:schemeClr val="tx2"/>
                </a:solidFill>
                <a:cs typeface="Times New Roman" pitchFamily="-112" charset="0"/>
              </a:rPr>
              <a:t>n</a:t>
            </a:r>
            <a:r>
              <a:rPr lang="en-US" b="1" baseline="-30000" dirty="0" smtClean="0">
                <a:solidFill>
                  <a:schemeClr val="tx2"/>
                </a:solidFill>
                <a:cs typeface="Times New Roman" pitchFamily="-112" charset="0"/>
              </a:rPr>
              <a:t>0</a:t>
            </a:r>
            <a:r>
              <a:rPr lang="en-US" dirty="0" smtClean="0">
                <a:solidFill>
                  <a:srgbClr val="000000"/>
                </a:solidFill>
                <a:cs typeface="Times New Roman" pitchFamily="-112" charset="0"/>
              </a:rPr>
              <a:t> such that </a:t>
            </a:r>
            <a:br>
              <a:rPr lang="en-US" dirty="0" smtClean="0">
                <a:solidFill>
                  <a:srgbClr val="000000"/>
                </a:solidFill>
                <a:cs typeface="Times New Roman" pitchFamily="-112" charset="0"/>
              </a:rPr>
            </a:br>
            <a:r>
              <a:rPr lang="en-US" dirty="0" smtClean="0">
                <a:solidFill>
                  <a:srgbClr val="000000"/>
                </a:solidFill>
                <a:cs typeface="Times New Roman" pitchFamily="-112" charset="0"/>
              </a:rPr>
              <a:t>for all n </a:t>
            </a:r>
            <a:r>
              <a:rPr lang="en-US" dirty="0" smtClean="0">
                <a:solidFill>
                  <a:srgbClr val="000000"/>
                </a:solidFill>
                <a:cs typeface="Times New Roman" pitchFamily="-112" charset="0"/>
                <a:sym typeface="Symbol" pitchFamily="-112" charset="2"/>
              </a:rPr>
              <a:t> </a:t>
            </a:r>
            <a:r>
              <a:rPr lang="en-US" dirty="0" smtClean="0">
                <a:solidFill>
                  <a:srgbClr val="000000"/>
                </a:solidFill>
                <a:cs typeface="Times New Roman" pitchFamily="-112" charset="0"/>
              </a:rPr>
              <a:t>n</a:t>
            </a:r>
            <a:r>
              <a:rPr lang="en-US" baseline="-30000" dirty="0" smtClean="0">
                <a:solidFill>
                  <a:srgbClr val="000000"/>
                </a:solidFill>
                <a:cs typeface="Times New Roman" pitchFamily="-112" charset="0"/>
              </a:rPr>
              <a:t>0</a:t>
            </a:r>
            <a:r>
              <a:rPr lang="en-US" dirty="0" smtClean="0">
                <a:solidFill>
                  <a:srgbClr val="000000"/>
                </a:solidFill>
                <a:cs typeface="Times New Roman" pitchFamily="-112" charset="0"/>
              </a:rPr>
              <a:t>,  t(n) </a:t>
            </a:r>
            <a:r>
              <a:rPr lang="en-US" dirty="0" smtClean="0">
                <a:solidFill>
                  <a:srgbClr val="000000"/>
                </a:solidFill>
                <a:cs typeface="Times New Roman" pitchFamily="-112" charset="0"/>
                <a:sym typeface="Symbol" pitchFamily="-112" charset="2"/>
              </a:rPr>
              <a:t> </a:t>
            </a:r>
            <a:r>
              <a:rPr lang="en-US" dirty="0" smtClean="0">
                <a:solidFill>
                  <a:srgbClr val="000000"/>
                </a:solidFill>
                <a:cs typeface="Times New Roman" pitchFamily="-112" charset="0"/>
              </a:rPr>
              <a:t>c g(n) </a:t>
            </a:r>
          </a:p>
          <a:p>
            <a:pPr>
              <a:lnSpc>
                <a:spcPct val="110000"/>
              </a:lnSpc>
              <a:spcBef>
                <a:spcPct val="0"/>
              </a:spcBef>
              <a:spcAft>
                <a:spcPct val="30000"/>
              </a:spcAft>
            </a:pPr>
            <a:r>
              <a:rPr lang="en-US" b="1" dirty="0" smtClean="0">
                <a:solidFill>
                  <a:schemeClr val="accent4"/>
                </a:solidFill>
                <a:cs typeface="Times New Roman" pitchFamily="-112" charset="0"/>
              </a:rPr>
              <a:t>Rewrite using </a:t>
            </a:r>
            <a:r>
              <a:rPr lang="en-US" b="1" dirty="0" smtClean="0">
                <a:solidFill>
                  <a:schemeClr val="accent4"/>
                </a:solidFill>
                <a:cs typeface="Times New Roman" pitchFamily="-112" charset="0"/>
                <a:sym typeface="Symbol" pitchFamily="-112" charset="2"/>
              </a:rPr>
              <a:t></a:t>
            </a:r>
            <a:r>
              <a:rPr lang="en-US" b="1" dirty="0" smtClean="0">
                <a:solidFill>
                  <a:schemeClr val="accent4"/>
                </a:solidFill>
                <a:cs typeface="Times New Roman" pitchFamily="-112" charset="0"/>
              </a:rPr>
              <a:t> and </a:t>
            </a:r>
            <a:r>
              <a:rPr lang="en-US" b="1" dirty="0" smtClean="0">
                <a:solidFill>
                  <a:schemeClr val="accent4"/>
                </a:solidFill>
                <a:cs typeface="Times New Roman" pitchFamily="-112" charset="0"/>
                <a:sym typeface="Symbol" pitchFamily="-112" charset="2"/>
              </a:rPr>
              <a:t> </a:t>
            </a:r>
            <a:r>
              <a:rPr lang="en-US" b="1" dirty="0" smtClean="0">
                <a:solidFill>
                  <a:schemeClr val="accent4"/>
                </a:solidFill>
                <a:cs typeface="Times New Roman" pitchFamily="-112" charset="0"/>
              </a:rPr>
              <a:t>notation</a:t>
            </a:r>
          </a:p>
          <a:p>
            <a:r>
              <a:rPr lang="en-US" b="1" dirty="0" smtClean="0"/>
              <a:t>Use the formal definition to prove: </a:t>
            </a:r>
            <a:br>
              <a:rPr lang="en-US" b="1" dirty="0" smtClean="0"/>
            </a:br>
            <a:r>
              <a:rPr lang="en-US" dirty="0" smtClean="0"/>
              <a:t>If </a:t>
            </a:r>
            <a:r>
              <a:rPr lang="en-US" dirty="0" smtClean="0"/>
              <a:t>f(n)</a:t>
            </a:r>
            <a:r>
              <a:rPr lang="en-US" dirty="0" smtClean="0">
                <a:sym typeface="Symbol"/>
              </a:rPr>
              <a:t></a:t>
            </a:r>
            <a:r>
              <a:rPr lang="en-US" dirty="0" smtClean="0"/>
              <a:t>O(g(n)) and t(n)</a:t>
            </a:r>
            <a:r>
              <a:rPr lang="en-US" dirty="0" smtClean="0">
                <a:sym typeface="Symbol"/>
              </a:rPr>
              <a:t></a:t>
            </a:r>
            <a:r>
              <a:rPr lang="en-US" dirty="0" smtClean="0"/>
              <a:t>O(g(n)), </a:t>
            </a:r>
            <a:br>
              <a:rPr lang="en-US" dirty="0" smtClean="0"/>
            </a:br>
            <a:r>
              <a:rPr lang="en-US" dirty="0" smtClean="0"/>
              <a:t>   then </a:t>
            </a:r>
            <a:r>
              <a:rPr lang="en-US" dirty="0" smtClean="0"/>
              <a:t>f(n)+t(n)</a:t>
            </a:r>
            <a:r>
              <a:rPr lang="en-US" dirty="0" smtClean="0">
                <a:sym typeface="Symbol"/>
              </a:rPr>
              <a:t></a:t>
            </a:r>
            <a:r>
              <a:rPr lang="en-US" dirty="0" smtClean="0"/>
              <a:t>O(g(n)) </a:t>
            </a:r>
          </a:p>
        </p:txBody>
      </p:sp>
    </p:spTree>
    <p:extLst>
      <p:ext uri="{BB962C8B-B14F-4D97-AF65-F5344CB8AC3E}">
        <p14:creationId xmlns:p14="http://schemas.microsoft.com/office/powerpoint/2010/main" val="195269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10245</TotalTime>
  <Words>1138</Words>
  <Application>Microsoft Office PowerPoint</Application>
  <PresentationFormat>On-screen Show (4:3)</PresentationFormat>
  <Paragraphs>233</Paragraphs>
  <Slides>26</Slides>
  <Notes>24</Notes>
  <HiddenSlides>1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7" baseType="lpstr">
      <vt:lpstr>Arial</vt:lpstr>
      <vt:lpstr>Arial Black</vt:lpstr>
      <vt:lpstr>Calibri</vt:lpstr>
      <vt:lpstr>Cambria Math</vt:lpstr>
      <vt:lpstr>Courier New</vt:lpstr>
      <vt:lpstr>Lucida Grande</vt:lpstr>
      <vt:lpstr>Monotype Sorts</vt:lpstr>
      <vt:lpstr>Symbol</vt:lpstr>
      <vt:lpstr>Times New Roman</vt:lpstr>
      <vt:lpstr>Default Design</vt:lpstr>
      <vt:lpstr>Equation</vt:lpstr>
      <vt:lpstr>PowerPoint Presentation</vt:lpstr>
      <vt:lpstr>Day 3</vt:lpstr>
      <vt:lpstr>Two threads in lectures</vt:lpstr>
      <vt:lpstr>Rapid-fire Review:  Definitions of O, Ѳ, Ω</vt:lpstr>
      <vt:lpstr>Asymptotic Analysis</vt:lpstr>
      <vt:lpstr>Asymptotic order of growth</vt:lpstr>
      <vt:lpstr>Formal Definition</vt:lpstr>
      <vt:lpstr>Big-oh (a.k.a. Big O)</vt:lpstr>
      <vt:lpstr>Prove a Big O Property</vt:lpstr>
      <vt:lpstr>Answer (Summer Only)</vt:lpstr>
      <vt:lpstr>Big-omega</vt:lpstr>
      <vt:lpstr>Big-theta</vt:lpstr>
      <vt:lpstr>Big O examples</vt:lpstr>
      <vt:lpstr>Answers to examples</vt:lpstr>
      <vt:lpstr>Limits and asymptotics</vt:lpstr>
      <vt:lpstr>Apply this limit property to the following pairs of functions</vt:lpstr>
      <vt:lpstr>Big-Oh Style</vt:lpstr>
      <vt:lpstr>Interlude</vt:lpstr>
      <vt:lpstr>Back to our arithmetic thread</vt:lpstr>
      <vt:lpstr>More efficient Fibonacci algorithm?</vt:lpstr>
      <vt:lpstr>PowerPoint Presentation</vt:lpstr>
      <vt:lpstr>PowerPoint Presentation</vt:lpstr>
      <vt:lpstr>Why so complicated?</vt:lpstr>
      <vt:lpstr>Can we do better than O(k2)?</vt:lpstr>
      <vt:lpstr>Code for Gauss-based Algorithm</vt:lpstr>
      <vt:lpstr>Is this really a lot faster?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cp:lastModifiedBy>Claude Anderson</cp:lastModifiedBy>
  <cp:revision>356</cp:revision>
  <cp:lastPrinted>2016-11-30T17:53:30Z</cp:lastPrinted>
  <dcterms:modified xsi:type="dcterms:W3CDTF">2016-12-01T19:57:29Z</dcterms:modified>
</cp:coreProperties>
</file>