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63" r:id="rId3"/>
    <p:sldId id="267" r:id="rId4"/>
    <p:sldId id="290" r:id="rId5"/>
    <p:sldId id="264" r:id="rId6"/>
    <p:sldId id="265" r:id="rId7"/>
    <p:sldId id="289" r:id="rId8"/>
    <p:sldId id="271" r:id="rId9"/>
    <p:sldId id="266" r:id="rId10"/>
    <p:sldId id="292" r:id="rId11"/>
    <p:sldId id="293" r:id="rId12"/>
    <p:sldId id="279" r:id="rId13"/>
    <p:sldId id="286" r:id="rId14"/>
    <p:sldId id="285" r:id="rId15"/>
    <p:sldId id="287" r:id="rId16"/>
    <p:sldId id="288" r:id="rId17"/>
    <p:sldId id="268" r:id="rId18"/>
    <p:sldId id="269" r:id="rId19"/>
    <p:sldId id="270" r:id="rId20"/>
    <p:sldId id="272" r:id="rId21"/>
    <p:sldId id="273" r:id="rId22"/>
    <p:sldId id="280" r:id="rId23"/>
    <p:sldId id="291" r:id="rId2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2FDF7"/>
    <a:srgbClr val="800040"/>
    <a:srgbClr val="FF008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1109" autoAdjust="0"/>
    <p:restoredTop sz="56894" autoAdjust="0"/>
  </p:normalViewPr>
  <p:slideViewPr>
    <p:cSldViewPr snapToObjects="1">
      <p:cViewPr varScale="1">
        <p:scale>
          <a:sx n="61" d="100"/>
          <a:sy n="61" d="100"/>
        </p:scale>
        <p:origin x="1812" y="72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60" tIns="48780" rIns="97560" bIns="48780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60" tIns="48780" rIns="97560" bIns="48780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60" tIns="48780" rIns="97560" bIns="48780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1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60" tIns="48780" rIns="97560" bIns="48780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4955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60" tIns="48780" rIns="97560" bIns="48780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60" tIns="48780" rIns="97560" bIns="48780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60" tIns="48780" rIns="97560" bIns="487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60" tIns="48780" rIns="97560" bIns="48780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60" tIns="48780" rIns="97560" bIns="48780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34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4905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7372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2609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673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439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9945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Both</a:t>
            </a:r>
            <a:r>
              <a:rPr lang="en-US" baseline="0" dirty="0" smtClean="0"/>
              <a:t> are reasonable approaches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6545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77425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8775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1705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</a:t>
            </a:r>
            <a:r>
              <a:rPr lang="en-US" baseline="0" dirty="0" smtClean="0"/>
              <a:t> around attendance sheet.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Ask that it be returned to me after everyone signs it.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do I do with them?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0901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9552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Q1, Q2</a:t>
            </a:r>
          </a:p>
          <a:p>
            <a:endParaRPr lang="en-US" dirty="0" smtClean="0"/>
          </a:p>
          <a:p>
            <a:r>
              <a:rPr lang="en-US" dirty="0" smtClean="0"/>
              <a:t>Ingredients: </a:t>
            </a:r>
          </a:p>
          <a:p>
            <a:r>
              <a:rPr lang="en-US" dirty="0" smtClean="0"/>
              <a:t>Sequence of instructions</a:t>
            </a:r>
          </a:p>
          <a:p>
            <a:r>
              <a:rPr lang="en-US" dirty="0" smtClean="0"/>
              <a:t>For solving a problem</a:t>
            </a:r>
          </a:p>
          <a:p>
            <a:r>
              <a:rPr lang="en-US" dirty="0" smtClean="0"/>
              <a:t>Unambiguous (including order)</a:t>
            </a:r>
          </a:p>
          <a:p>
            <a:r>
              <a:rPr lang="en-US" dirty="0" smtClean="0"/>
              <a:t>Can</a:t>
            </a:r>
            <a:r>
              <a:rPr lang="en-US" baseline="0" dirty="0" smtClean="0"/>
              <a:t> depend on input</a:t>
            </a:r>
          </a:p>
          <a:p>
            <a:r>
              <a:rPr lang="en-US" baseline="0" dirty="0" smtClean="0"/>
              <a:t>Terminates in a finite amount of time</a:t>
            </a:r>
          </a:p>
          <a:p>
            <a:endParaRPr lang="en-US" baseline="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197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3198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187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8443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feels strange doing intros in a 400-level class.  Most</a:t>
            </a:r>
            <a:r>
              <a:rPr lang="en-US" baseline="0" dirty="0" smtClean="0"/>
              <a:t> of you probably know each other pretty well.  But, amazingly, exactly half of you are folks whom I’ve never had in class.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So this won’t be too boring for you, I tried to ask questions that are things you might not know about each other.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659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221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851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8492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461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file:///C:\SVN\473\SlidesPPT\CheckerboardTile.xls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anderson@rose-hulman.edu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exchange.rose-hulman.edu/owa/calendar/anderson@rose-hulman.edu/Calendar/calendar.html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01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789563"/>
            <a:ext cx="8763000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b="1" dirty="0" smtClean="0"/>
              <a:t>Course Intro</a:t>
            </a:r>
            <a:endParaRPr lang="en-US" sz="3200" dirty="0" smtClean="0"/>
          </a:p>
          <a:p>
            <a:r>
              <a:rPr lang="en-US" sz="3200" b="1" dirty="0" smtClean="0"/>
              <a:t>Algorithms Intro</a:t>
            </a:r>
          </a:p>
          <a:p>
            <a:r>
              <a:rPr lang="en-US" sz="3200" b="1" dirty="0" smtClean="0"/>
              <a:t/>
            </a:r>
            <a:br>
              <a:rPr lang="en-US" sz="3200" b="1" dirty="0" smtClean="0"/>
            </a:br>
            <a:endParaRPr lang="en-US" sz="3200" b="1" dirty="0" smtClean="0"/>
          </a:p>
          <a:p>
            <a:endParaRPr lang="en-US" sz="3200" b="1" dirty="0"/>
          </a:p>
          <a:p>
            <a:r>
              <a:rPr lang="en-US" sz="3000" b="1" dirty="0" smtClean="0">
                <a:solidFill>
                  <a:srgbClr val="006600"/>
                </a:solidFill>
              </a:rPr>
              <a:t>Pick up a handout from  the back table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detail before the course intro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610600" cy="4495800"/>
          </a:xfrm>
        </p:spPr>
        <p:txBody>
          <a:bodyPr/>
          <a:lstStyle/>
          <a:p>
            <a:r>
              <a:rPr lang="en-US" dirty="0" smtClean="0"/>
              <a:t>CSSE 230 previously discussed </a:t>
            </a:r>
            <a:r>
              <a:rPr lang="en-US" dirty="0" smtClean="0"/>
              <a:t>graph implementations</a:t>
            </a:r>
          </a:p>
          <a:p>
            <a:r>
              <a:rPr lang="en-US" dirty="0" smtClean="0"/>
              <a:t>So HW1 has a problem to "review" this.  </a:t>
            </a:r>
          </a:p>
          <a:p>
            <a:r>
              <a:rPr lang="en-US" dirty="0" smtClean="0"/>
              <a:t>For some of you, it won't be review</a:t>
            </a:r>
          </a:p>
          <a:p>
            <a:r>
              <a:rPr lang="en-US" dirty="0" smtClean="0"/>
              <a:t>So we take 5 minutes to </a:t>
            </a:r>
            <a:r>
              <a:rPr lang="en-US" dirty="0" smtClean="0"/>
              <a:t>show two representations  now.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55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representations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3152775"/>
            <a:ext cx="8701902" cy="449061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447800"/>
            <a:ext cx="2617381" cy="1600200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95366" y="1371600"/>
            <a:ext cx="2543834" cy="1552575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71930" y="809343"/>
            <a:ext cx="8667270" cy="409857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8599" y="3706611"/>
            <a:ext cx="8751909" cy="3080773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sp>
        <p:nvSpPr>
          <p:cNvPr id="11" name="TextBox 10"/>
          <p:cNvSpPr txBox="1"/>
          <p:nvPr/>
        </p:nvSpPr>
        <p:spPr>
          <a:xfrm>
            <a:off x="4774019" y="1423815"/>
            <a:ext cx="155058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Digraph Head</a:t>
            </a:r>
            <a:r>
              <a:rPr lang="en-US" b="1" dirty="0" smtClean="0"/>
              <a:t>,</a:t>
            </a:r>
            <a:r>
              <a:rPr lang="en-US" b="1" dirty="0" smtClean="0">
                <a:solidFill>
                  <a:srgbClr val="FF0000"/>
                </a:solidFill>
              </a:rPr>
              <a:t> Tail Cycle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00B050"/>
                </a:solidFill>
              </a:rPr>
              <a:t>Loop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Complete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Connected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48000" y="1419046"/>
            <a:ext cx="1371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Graph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Vertex</a:t>
            </a:r>
            <a:endParaRPr lang="en-US" b="1" dirty="0">
              <a:solidFill>
                <a:srgbClr val="00B050"/>
              </a:solidFill>
            </a:endParaRPr>
          </a:p>
          <a:p>
            <a:r>
              <a:rPr lang="en-US" b="1" dirty="0">
                <a:solidFill>
                  <a:srgbClr val="00B050"/>
                </a:solidFill>
              </a:rPr>
              <a:t>Edge </a:t>
            </a:r>
            <a:endParaRPr lang="en-US" b="1" dirty="0" smtClean="0">
              <a:solidFill>
                <a:srgbClr val="00B050"/>
              </a:solidFill>
            </a:endParaRPr>
          </a:p>
          <a:p>
            <a:r>
              <a:rPr lang="en-US" b="1" dirty="0" smtClean="0">
                <a:solidFill>
                  <a:srgbClr val="00B050"/>
                </a:solidFill>
              </a:rPr>
              <a:t>Endpoints</a:t>
            </a:r>
            <a:endParaRPr lang="en-US" b="1" dirty="0">
              <a:solidFill>
                <a:srgbClr val="00B050"/>
              </a:solidFill>
            </a:endParaRPr>
          </a:p>
          <a:p>
            <a:r>
              <a:rPr lang="en-US" b="1" dirty="0" smtClean="0">
                <a:solidFill>
                  <a:srgbClr val="00B050"/>
                </a:solidFill>
              </a:rPr>
              <a:t>Adjacent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212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Ideal and the Real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229600" cy="5791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Ideal</a:t>
            </a:r>
          </a:p>
          <a:p>
            <a:pPr lvl="1"/>
            <a:r>
              <a:rPr lang="en-US" dirty="0" smtClean="0"/>
              <a:t>Everyone comes to this course with the material from CSSE 230 and MA 375 fresh in their minds</a:t>
            </a:r>
          </a:p>
          <a:p>
            <a:r>
              <a:rPr lang="en-US" dirty="0" smtClean="0"/>
              <a:t>Real</a:t>
            </a:r>
          </a:p>
          <a:p>
            <a:pPr lvl="1"/>
            <a:r>
              <a:rPr lang="en-US" dirty="0" smtClean="0"/>
              <a:t>Only about 50% of you took 230 within the last year.</a:t>
            </a:r>
          </a:p>
          <a:p>
            <a:r>
              <a:rPr lang="en-US" dirty="0" smtClean="0"/>
              <a:t>We’ll do quite a bit of review/reinforcement in this course</a:t>
            </a:r>
          </a:p>
          <a:p>
            <a:pPr lvl="1"/>
            <a:r>
              <a:rPr lang="en-US" dirty="0" smtClean="0"/>
              <a:t>In many cases, you’ll understand things much better the second time you see them.</a:t>
            </a:r>
          </a:p>
          <a:p>
            <a:r>
              <a:rPr lang="en-US" dirty="0" smtClean="0"/>
              <a:t>Several of </a:t>
            </a:r>
            <a:r>
              <a:rPr lang="en-US" dirty="0" smtClean="0"/>
              <a:t>the early reading assignments discuss things you have probably seen before</a:t>
            </a:r>
          </a:p>
          <a:p>
            <a:pPr lvl="1"/>
            <a:r>
              <a:rPr lang="en-US" dirty="0" smtClean="0"/>
              <a:t>Sometimes treated at a higher level than what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you </a:t>
            </a:r>
            <a:r>
              <a:rPr lang="en-US" dirty="0" smtClean="0"/>
              <a:t>saw before.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Ideal and the Real, 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Ideal</a:t>
            </a:r>
          </a:p>
          <a:p>
            <a:pPr lvl="1"/>
            <a:r>
              <a:rPr lang="en-US" dirty="0" smtClean="0"/>
              <a:t>Everyone comes to this course with the same background</a:t>
            </a:r>
          </a:p>
          <a:p>
            <a:r>
              <a:rPr lang="en-US" dirty="0" smtClean="0"/>
              <a:t>Real</a:t>
            </a:r>
          </a:p>
          <a:p>
            <a:pPr lvl="1"/>
            <a:r>
              <a:rPr lang="en-US" dirty="0" smtClean="0"/>
              <a:t>You have taken a variety of courses that introduce common algorithms</a:t>
            </a:r>
          </a:p>
          <a:p>
            <a:pPr lvl="1"/>
            <a:r>
              <a:rPr lang="en-US" dirty="0" smtClean="0"/>
              <a:t>Not all versions of CSSE 230 and the Disco courses are the same</a:t>
            </a:r>
          </a:p>
          <a:p>
            <a:pPr lvl="1"/>
            <a:r>
              <a:rPr lang="en-US" dirty="0" smtClean="0"/>
              <a:t>And some people have taken Graph Theory, crypto, …</a:t>
            </a:r>
          </a:p>
          <a:p>
            <a:r>
              <a:rPr lang="en-US" dirty="0" smtClean="0"/>
              <a:t>Result</a:t>
            </a:r>
          </a:p>
          <a:p>
            <a:pPr lvl="1"/>
            <a:r>
              <a:rPr lang="en-US" dirty="0" smtClean="0"/>
              <a:t>For every algorithm we discuss, chances are good that someone in the class will have already seen it</a:t>
            </a:r>
          </a:p>
          <a:p>
            <a:r>
              <a:rPr lang="en-US" dirty="0" smtClean="0"/>
              <a:t>What to do about it?</a:t>
            </a:r>
          </a:p>
          <a:p>
            <a:pPr lvl="1"/>
            <a:r>
              <a:rPr lang="en-US" dirty="0" smtClean="0"/>
              <a:t>Live with it, or only discuss obscure </a:t>
            </a:r>
            <a:r>
              <a:rPr lang="en-US" dirty="0" smtClean="0"/>
              <a:t>algorithms?  </a:t>
            </a:r>
            <a:r>
              <a:rPr lang="en-US" dirty="0" smtClean="0"/>
              <a:t>I choose the </a:t>
            </a:r>
            <a:r>
              <a:rPr lang="en-US" dirty="0" smtClean="0"/>
              <a:t>former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480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a very mathematical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486400"/>
          </a:xfrm>
        </p:spPr>
        <p:txBody>
          <a:bodyPr>
            <a:normAutofit/>
          </a:bodyPr>
          <a:lstStyle/>
          <a:p>
            <a:r>
              <a:rPr lang="en-US" b="1" dirty="0" smtClean="0"/>
              <a:t>More about ideas than implementations</a:t>
            </a:r>
          </a:p>
          <a:p>
            <a:r>
              <a:rPr lang="en-US" dirty="0" smtClean="0"/>
              <a:t>But there will be some implementation projects</a:t>
            </a:r>
          </a:p>
          <a:p>
            <a:r>
              <a:rPr lang="en-US" dirty="0" smtClean="0"/>
              <a:t>An occasional “regular</a:t>
            </a:r>
            <a:r>
              <a:rPr lang="en-US" dirty="0" smtClean="0"/>
              <a:t>” homework </a:t>
            </a:r>
            <a:r>
              <a:rPr lang="en-US" dirty="0" smtClean="0"/>
              <a:t>problem </a:t>
            </a:r>
            <a:r>
              <a:rPr lang="en-US" dirty="0" smtClean="0"/>
              <a:t>will require a small implementation (usually 50 lines of code or fewer)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0165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approach to this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Examine and/or analyze lots of algorithms.</a:t>
            </a:r>
          </a:p>
          <a:p>
            <a:r>
              <a:rPr lang="en-US" dirty="0" smtClean="0"/>
              <a:t>Look for similar approaches.</a:t>
            </a:r>
          </a:p>
          <a:p>
            <a:r>
              <a:rPr lang="en-US" dirty="0" smtClean="0"/>
              <a:t>Develop a </a:t>
            </a:r>
            <a:r>
              <a:rPr lang="en-US" dirty="0" smtClean="0"/>
              <a:t>toolbox.</a:t>
            </a:r>
            <a:endParaRPr lang="en-US" dirty="0" smtClean="0"/>
          </a:p>
          <a:p>
            <a:pPr lvl="1"/>
            <a:r>
              <a:rPr lang="en-US" dirty="0" smtClean="0"/>
              <a:t>Some might call it a "bag of tricks"</a:t>
            </a:r>
          </a:p>
          <a:p>
            <a:r>
              <a:rPr lang="en-US" dirty="0" smtClean="0"/>
              <a:t>Internalize the common terminology and ways of talking about algorithms.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43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of organizing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6019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By area of application (230 approach), e.g.</a:t>
            </a:r>
          </a:p>
          <a:p>
            <a:pPr lvl="1"/>
            <a:r>
              <a:rPr lang="en-US" dirty="0" smtClean="0"/>
              <a:t>Sorting algorithms</a:t>
            </a:r>
          </a:p>
          <a:p>
            <a:pPr lvl="1"/>
            <a:r>
              <a:rPr lang="en-US" dirty="0" smtClean="0"/>
              <a:t>Search algorithms</a:t>
            </a:r>
          </a:p>
          <a:p>
            <a:pPr lvl="1"/>
            <a:r>
              <a:rPr lang="en-US" dirty="0" smtClean="0"/>
              <a:t>Algorithms based on what data structure is used</a:t>
            </a:r>
          </a:p>
          <a:p>
            <a:pPr lvl="2"/>
            <a:r>
              <a:rPr lang="en-US" dirty="0" smtClean="0"/>
              <a:t>Tree algorithms</a:t>
            </a:r>
          </a:p>
          <a:p>
            <a:pPr lvl="2"/>
            <a:r>
              <a:rPr lang="en-US" dirty="0" smtClean="0"/>
              <a:t>Graph algorithms</a:t>
            </a:r>
          </a:p>
          <a:p>
            <a:pPr lvl="2"/>
            <a:r>
              <a:rPr lang="en-US" dirty="0" smtClean="0"/>
              <a:t>Heap algorithms</a:t>
            </a:r>
          </a:p>
          <a:p>
            <a:r>
              <a:rPr lang="en-US" dirty="0" smtClean="0"/>
              <a:t>By techniques used (473 approach), e.g.</a:t>
            </a:r>
          </a:p>
          <a:p>
            <a:pPr lvl="1"/>
            <a:r>
              <a:rPr lang="en-US" dirty="0" smtClean="0"/>
              <a:t>Brute Force</a:t>
            </a:r>
          </a:p>
          <a:p>
            <a:pPr lvl="1"/>
            <a:r>
              <a:rPr lang="en-US" dirty="0" smtClean="0"/>
              <a:t>Greedy</a:t>
            </a:r>
          </a:p>
          <a:p>
            <a:pPr lvl="1"/>
            <a:r>
              <a:rPr lang="en-US" dirty="0" smtClean="0"/>
              <a:t>Decrease and Conquer</a:t>
            </a:r>
          </a:p>
          <a:p>
            <a:pPr lvl="1"/>
            <a:r>
              <a:rPr lang="en-US" dirty="0" smtClean="0"/>
              <a:t>Divide and Conquer</a:t>
            </a:r>
          </a:p>
          <a:p>
            <a:pPr lvl="1"/>
            <a:r>
              <a:rPr lang="en-US" dirty="0" smtClean="0"/>
              <a:t>Dynamic Programming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78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Structuring Data Can Help a 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have seen this problem before, please don’t speak up (so other students get a chance to think about it).</a:t>
            </a:r>
          </a:p>
          <a:p>
            <a:r>
              <a:rPr lang="en-US" dirty="0" smtClean="0"/>
              <a:t>Example is </a:t>
            </a:r>
            <a:r>
              <a:rPr lang="en-US" dirty="0" smtClean="0">
                <a:hlinkClick r:id="rId3" action="ppaction://hlinkfile"/>
              </a:rPr>
              <a:t>here</a:t>
            </a:r>
            <a:r>
              <a:rPr lang="en-US" dirty="0" smtClean="0"/>
              <a:t>.  </a:t>
            </a:r>
            <a:br>
              <a:rPr lang="en-US" dirty="0" smtClean="0"/>
            </a:br>
            <a:r>
              <a:rPr lang="en-US" dirty="0" smtClean="0"/>
              <a:t>(Note:  I am not putting the example on-line)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Algorithms are Important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next few slides are based on Chapter 0 of </a:t>
            </a:r>
            <a:r>
              <a:rPr lang="en-US" i="1" dirty="0" smtClean="0"/>
              <a:t>Algorithms</a:t>
            </a:r>
            <a:r>
              <a:rPr lang="en-US" dirty="0" smtClean="0"/>
              <a:t> by </a:t>
            </a:r>
            <a:r>
              <a:rPr lang="en-US" dirty="0" err="1" smtClean="0"/>
              <a:t>Dasgupta</a:t>
            </a:r>
            <a:r>
              <a:rPr lang="en-US" dirty="0" smtClean="0"/>
              <a:t>, Papadimitriou, and </a:t>
            </a:r>
            <a:r>
              <a:rPr lang="en-US" dirty="0" err="1" smtClean="0"/>
              <a:t>Vazirani</a:t>
            </a:r>
            <a:r>
              <a:rPr lang="en-US" dirty="0" smtClean="0"/>
              <a:t> (McGraw-Hill, 2008)</a:t>
            </a:r>
          </a:p>
          <a:p>
            <a:r>
              <a:rPr lang="en-US" dirty="0" smtClean="0"/>
              <a:t>Two enterprises have fueled the computer revolution:</a:t>
            </a:r>
          </a:p>
          <a:p>
            <a:pPr lvl="1"/>
            <a:r>
              <a:rPr lang="en-US" dirty="0" smtClean="0"/>
              <a:t>Rapidly-increasing hardware speeds</a:t>
            </a:r>
          </a:p>
          <a:p>
            <a:pPr lvl="1"/>
            <a:r>
              <a:rPr lang="en-US" dirty="0" smtClean="0"/>
              <a:t>Efficient Algorithms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 Big Idea That Changed the World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0" y="1066800"/>
            <a:ext cx="82296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Moveable type</a:t>
            </a:r>
          </a:p>
          <a:p>
            <a:pPr lvl="1"/>
            <a:r>
              <a:rPr lang="en-US" dirty="0" smtClean="0"/>
              <a:t>Gutenberg, 1448 (I saw a Gutenberg Bible in summer 2008 at the Library of Congress)</a:t>
            </a:r>
          </a:p>
          <a:p>
            <a:pPr lvl="1"/>
            <a:r>
              <a:rPr lang="en-US" dirty="0" smtClean="0"/>
              <a:t>According to </a:t>
            </a:r>
            <a:r>
              <a:rPr lang="en-US" dirty="0" err="1" smtClean="0"/>
              <a:t>Dasgupta</a:t>
            </a:r>
            <a:r>
              <a:rPr lang="en-US" dirty="0" smtClean="0"/>
              <a:t>, et. al</a:t>
            </a:r>
          </a:p>
          <a:p>
            <a:pPr lvl="2"/>
            <a:r>
              <a:rPr lang="en-US" dirty="0" smtClean="0"/>
              <a:t>Literacy spread</a:t>
            </a:r>
          </a:p>
          <a:p>
            <a:pPr lvl="2"/>
            <a:r>
              <a:rPr lang="en-US" dirty="0" smtClean="0"/>
              <a:t>The Dark Ages ended</a:t>
            </a:r>
          </a:p>
          <a:p>
            <a:pPr lvl="2"/>
            <a:r>
              <a:rPr lang="en-US" dirty="0" smtClean="0"/>
              <a:t>The human intellect was liberated</a:t>
            </a:r>
          </a:p>
          <a:p>
            <a:pPr lvl="2"/>
            <a:r>
              <a:rPr lang="en-US" dirty="0" smtClean="0"/>
              <a:t>Science and technology triumphed</a:t>
            </a:r>
          </a:p>
          <a:p>
            <a:pPr lvl="2"/>
            <a:r>
              <a:rPr lang="en-US" dirty="0" smtClean="0"/>
              <a:t>The Industrial Revolution happened</a:t>
            </a:r>
          </a:p>
          <a:p>
            <a:pPr lvl="2"/>
            <a:r>
              <a:rPr lang="en-US" dirty="0" smtClean="0"/>
              <a:t>Many historians say we owe all of this to typography</a:t>
            </a:r>
          </a:p>
          <a:p>
            <a:pPr lvl="1"/>
            <a:r>
              <a:rPr lang="en-US" dirty="0" smtClean="0"/>
              <a:t>For a great discussion of algorithms and typography</a:t>
            </a:r>
          </a:p>
          <a:p>
            <a:pPr lvl="2"/>
            <a:r>
              <a:rPr lang="en-US" dirty="0" smtClean="0"/>
              <a:t>See the interview with Donald Knuth in July-August CACM</a:t>
            </a:r>
          </a:p>
          <a:p>
            <a:pPr lvl="2"/>
            <a:r>
              <a:rPr lang="en-US" dirty="0" smtClean="0"/>
              <a:t>It’s assigned reading for this course.  See Day 11 in schedule.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886200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In-class </a:t>
            </a:r>
            <a:r>
              <a:rPr lang="en-US" dirty="0" smtClean="0"/>
              <a:t>Quizzes (NOT)</a:t>
            </a:r>
          </a:p>
          <a:p>
            <a:r>
              <a:rPr lang="en-US" dirty="0" smtClean="0"/>
              <a:t>Roll Call/Instructor quick intro</a:t>
            </a:r>
            <a:endParaRPr lang="en-US" dirty="0"/>
          </a:p>
          <a:p>
            <a:r>
              <a:rPr lang="en-US" dirty="0" smtClean="0"/>
              <a:t>Questions about the Syllabus?</a:t>
            </a:r>
          </a:p>
          <a:p>
            <a:r>
              <a:rPr lang="en-US" dirty="0" smtClean="0"/>
              <a:t>The importance of Data Structures</a:t>
            </a:r>
          </a:p>
          <a:p>
            <a:r>
              <a:rPr lang="en-US" dirty="0" smtClean="0"/>
              <a:t>The importance of Algorithms</a:t>
            </a:r>
          </a:p>
          <a:p>
            <a:r>
              <a:rPr lang="en-US" dirty="0" smtClean="0"/>
              <a:t>Begin Algorithm Overview/Review</a:t>
            </a:r>
          </a:p>
          <a:p>
            <a:pPr lvl="1"/>
            <a:r>
              <a:rPr lang="en-US" dirty="0" smtClean="0"/>
              <a:t>Which will last a few days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Other Earth-Shaking Big Idea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Algorithms</a:t>
            </a:r>
          </a:p>
          <a:p>
            <a:r>
              <a:rPr lang="en-US" dirty="0" smtClean="0"/>
              <a:t>First step: Replacing Roman Numerals by decimals (India, 7</a:t>
            </a:r>
            <a:r>
              <a:rPr lang="en-US" baseline="30000" dirty="0" smtClean="0"/>
              <a:t>th</a:t>
            </a:r>
            <a:r>
              <a:rPr lang="en-US" dirty="0" smtClean="0"/>
              <a:t> century AD)</a:t>
            </a:r>
          </a:p>
          <a:p>
            <a:pPr lvl="1"/>
            <a:r>
              <a:rPr lang="en-US" dirty="0" smtClean="0"/>
              <a:t>Could now do arithmetic efficiently</a:t>
            </a:r>
          </a:p>
          <a:p>
            <a:pPr lvl="1"/>
            <a:r>
              <a:rPr lang="en-US" dirty="0" smtClean="0"/>
              <a:t>Codified by Al </a:t>
            </a:r>
            <a:r>
              <a:rPr lang="en-US" dirty="0" err="1" smtClean="0"/>
              <a:t>Khwarizimi</a:t>
            </a:r>
            <a:r>
              <a:rPr lang="en-US" dirty="0" smtClean="0"/>
              <a:t> (Baghdad, 9</a:t>
            </a:r>
            <a:r>
              <a:rPr lang="en-US" baseline="30000" dirty="0" smtClean="0"/>
              <a:t>th</a:t>
            </a:r>
            <a:r>
              <a:rPr lang="en-US" dirty="0" smtClean="0"/>
              <a:t> cent.)</a:t>
            </a:r>
          </a:p>
          <a:p>
            <a:pPr lvl="2"/>
            <a:r>
              <a:rPr lang="en-US" dirty="0" smtClean="0"/>
              <a:t>Add, subtract, multiply, divide, square roots, digits of </a:t>
            </a:r>
            <a:r>
              <a:rPr lang="en-US" dirty="0"/>
              <a:t>π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Precise, unambiguous, mechanical </a:t>
            </a:r>
            <a:r>
              <a:rPr lang="en-US" dirty="0" err="1" smtClean="0"/>
              <a:t>instructoins</a:t>
            </a:r>
            <a:endParaRPr lang="en-US" dirty="0" smtClean="0"/>
          </a:p>
          <a:p>
            <a:pPr lvl="2"/>
            <a:r>
              <a:rPr lang="en-US" dirty="0" smtClean="0"/>
              <a:t>The word </a:t>
            </a:r>
            <a:r>
              <a:rPr lang="en-US" b="1" dirty="0" smtClean="0">
                <a:solidFill>
                  <a:srgbClr val="FF0000"/>
                </a:solidFill>
              </a:rPr>
              <a:t>algorithm</a:t>
            </a:r>
            <a:r>
              <a:rPr lang="en-US" dirty="0" smtClean="0"/>
              <a:t> is derived from his name.</a:t>
            </a:r>
          </a:p>
          <a:p>
            <a:r>
              <a:rPr lang="en-US" dirty="0" smtClean="0"/>
              <a:t>The champion of algorithms in the West</a:t>
            </a:r>
          </a:p>
          <a:p>
            <a:pPr lvl="1"/>
            <a:r>
              <a:rPr lang="en-US" dirty="0" smtClean="0"/>
              <a:t>Leonardo of Pisa (a.k.a. Fibonacci) (early 13</a:t>
            </a:r>
            <a:r>
              <a:rPr lang="en-US" baseline="30000" dirty="0" smtClean="0"/>
              <a:t>th</a:t>
            </a:r>
            <a:r>
              <a:rPr lang="en-US" dirty="0" smtClean="0"/>
              <a:t> century)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 agree </a:t>
            </a:r>
            <a:r>
              <a:rPr lang="en-US" smtClean="0"/>
              <a:t>with Dasgupta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moveable type and algorithms the biggest change motivators since the Dark Ages?</a:t>
            </a:r>
          </a:p>
          <a:p>
            <a:r>
              <a:rPr lang="en-US" dirty="0" smtClean="0"/>
              <a:t>What else would you include in the list?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Brainstorm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an algorithm?</a:t>
            </a:r>
          </a:p>
          <a:p>
            <a:r>
              <a:rPr lang="en-US" dirty="0" smtClean="0"/>
              <a:t>In groups of three, try to come up with a good definition.</a:t>
            </a:r>
          </a:p>
          <a:p>
            <a:r>
              <a:rPr lang="en-US" dirty="0" smtClean="0"/>
              <a:t>Goal: Short  but complete</a:t>
            </a:r>
          </a:p>
          <a:p>
            <a:r>
              <a:rPr lang="en-US" dirty="0" smtClean="0"/>
              <a:t>Two minutes</a:t>
            </a:r>
          </a:p>
        </p:txBody>
      </p:sp>
    </p:spTree>
    <p:extLst>
      <p:ext uri="{BB962C8B-B14F-4D97-AF65-F5344CB8AC3E}">
        <p14:creationId xmlns:p14="http://schemas.microsoft.com/office/powerpoint/2010/main" val="235698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 an algorithm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 based on the schedule page for this course</a:t>
            </a:r>
          </a:p>
          <a:p>
            <a:r>
              <a:rPr lang="en-US" dirty="0" smtClean="0"/>
              <a:t>Input: A session number (1 .. 40)</a:t>
            </a:r>
          </a:p>
          <a:p>
            <a:r>
              <a:rPr lang="en-US" dirty="0" smtClean="0"/>
              <a:t>Output: A number representing the day of the week.   0 represents </a:t>
            </a:r>
            <a:r>
              <a:rPr lang="en-US" b="1" dirty="0" smtClean="0">
                <a:solidFill>
                  <a:srgbClr val="FF0000"/>
                </a:solidFill>
              </a:rPr>
              <a:t>M</a:t>
            </a:r>
            <a:r>
              <a:rPr lang="en-US" dirty="0" smtClean="0"/>
              <a:t>,  1 </a:t>
            </a:r>
            <a:r>
              <a:rPr lang="en-US" b="1" dirty="0">
                <a:solidFill>
                  <a:srgbClr val="FF0000"/>
                </a:solidFill>
              </a:rPr>
              <a:t>T</a:t>
            </a:r>
            <a:r>
              <a:rPr lang="en-US" b="1" dirty="0"/>
              <a:t>,</a:t>
            </a:r>
            <a:r>
              <a:rPr lang="en-US" dirty="0" smtClean="0"/>
              <a:t>  2 </a:t>
            </a:r>
            <a:r>
              <a:rPr lang="en-US" b="1" dirty="0">
                <a:solidFill>
                  <a:srgbClr val="FF0000"/>
                </a:solidFill>
              </a:rPr>
              <a:t>R</a:t>
            </a:r>
            <a:r>
              <a:rPr lang="en-US" dirty="0" smtClean="0"/>
              <a:t>,  3 </a:t>
            </a:r>
            <a:r>
              <a:rPr lang="en-US" b="1" dirty="0">
                <a:solidFill>
                  <a:srgbClr val="FF0000"/>
                </a:solidFill>
              </a:rPr>
              <a:t>F</a:t>
            </a:r>
            <a:r>
              <a:rPr lang="en-US" dirty="0" smtClean="0"/>
              <a:t>.</a:t>
            </a:r>
          </a:p>
          <a:p>
            <a:r>
              <a:rPr lang="en-US" dirty="0" smtClean="0"/>
              <a:t>Write the algorithm (a function, actually) with your group.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42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in-class quizzes in 473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By now, you know whether they help you.</a:t>
            </a:r>
          </a:p>
          <a:p>
            <a:r>
              <a:rPr lang="en-US" dirty="0" smtClean="0"/>
              <a:t>Many days, a “handout with fill-ins” instead.</a:t>
            </a:r>
            <a:br>
              <a:rPr lang="en-US" dirty="0" smtClean="0"/>
            </a:b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You will not usually need to have your computer in class.</a:t>
            </a:r>
          </a:p>
          <a:p>
            <a:r>
              <a:rPr lang="en-US" dirty="0" smtClean="0"/>
              <a:t>But if you want to follow along with the slides…</a:t>
            </a:r>
          </a:p>
          <a:p>
            <a:r>
              <a:rPr lang="en-US" dirty="0" smtClean="0"/>
              <a:t>Be careful about distractions!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Attendance 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write the name you want me and other students to call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2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914400"/>
            <a:ext cx="8229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Your name (what you want people to call you)?</a:t>
            </a:r>
          </a:p>
          <a:p>
            <a:r>
              <a:rPr lang="en-US" dirty="0" smtClean="0"/>
              <a:t>What is the main thing you did this summer? Answer 2 or more of the following questions in 30 seconds or less.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Other interesting summer activities?</a:t>
            </a:r>
          </a:p>
          <a:p>
            <a:r>
              <a:rPr lang="en-US" dirty="0" smtClean="0"/>
              <a:t>A favorite algorithm?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Intros (hidden for 201310 because section 02 is so big)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2750165"/>
            <a:ext cx="8686800" cy="243143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en-US" sz="1900" dirty="0" smtClean="0"/>
              <a:t>Where were you?</a:t>
            </a:r>
          </a:p>
          <a:p>
            <a:pPr lvl="1">
              <a:buFont typeface="Arial" pitchFamily="34" charset="0"/>
              <a:buChar char="•"/>
            </a:pPr>
            <a:r>
              <a:rPr lang="en-US" sz="1900" dirty="0" smtClean="0"/>
              <a:t>What was your role?</a:t>
            </a:r>
          </a:p>
          <a:p>
            <a:pPr lvl="1">
              <a:buFont typeface="Arial" pitchFamily="34" charset="0"/>
              <a:buChar char="•"/>
            </a:pPr>
            <a:r>
              <a:rPr lang="en-US" sz="1900" dirty="0" smtClean="0"/>
              <a:t>For whom?</a:t>
            </a:r>
          </a:p>
          <a:p>
            <a:pPr lvl="1">
              <a:buFont typeface="Arial" pitchFamily="34" charset="0"/>
              <a:buChar char="•"/>
            </a:pPr>
            <a:r>
              <a:rPr lang="en-US" sz="1900" dirty="0" smtClean="0"/>
              <a:t>What specifically did you work on?</a:t>
            </a:r>
          </a:p>
          <a:p>
            <a:pPr lvl="1">
              <a:buFont typeface="Arial" pitchFamily="34" charset="0"/>
              <a:buChar char="•"/>
            </a:pPr>
            <a:r>
              <a:rPr lang="en-US" sz="1900" dirty="0" smtClean="0"/>
              <a:t>What did you learn?</a:t>
            </a:r>
          </a:p>
          <a:p>
            <a:pPr lvl="1">
              <a:buFont typeface="Arial" pitchFamily="34" charset="0"/>
              <a:buChar char="•"/>
            </a:pPr>
            <a:r>
              <a:rPr lang="en-US" sz="1900" dirty="0" smtClean="0"/>
              <a:t>What was the main value that you added there?</a:t>
            </a:r>
            <a:br>
              <a:rPr lang="en-US" sz="1900" dirty="0" smtClean="0"/>
            </a:br>
            <a:endParaRPr lang="en-US" sz="1900" dirty="0" smtClean="0"/>
          </a:p>
          <a:p>
            <a:pPr lvl="1">
              <a:buFont typeface="Arial" pitchFamily="34" charset="0"/>
              <a:buChar char="•"/>
            </a:pPr>
            <a:r>
              <a:rPr lang="en-US" sz="1900" dirty="0" smtClean="0"/>
              <a:t>Were you helped by something from Rose courses/experiences?</a:t>
            </a:r>
          </a:p>
          <a:p>
            <a:pPr lvl="1">
              <a:buFont typeface="Arial" pitchFamily="34" charset="0"/>
              <a:buChar char="•"/>
            </a:pPr>
            <a:r>
              <a:rPr lang="en-US" sz="1900" dirty="0" smtClean="0"/>
              <a:t>Good tools that you used?</a:t>
            </a:r>
          </a:p>
          <a:p>
            <a:pPr lvl="1">
              <a:buFont typeface="Arial" pitchFamily="34" charset="0"/>
              <a:buChar char="•"/>
            </a:pPr>
            <a:r>
              <a:rPr lang="en-US" sz="1900" dirty="0" smtClean="0"/>
              <a:t>What was the environment like?</a:t>
            </a:r>
          </a:p>
          <a:p>
            <a:pPr lvl="1">
              <a:buFont typeface="Arial" pitchFamily="34" charset="0"/>
              <a:buChar char="•"/>
            </a:pPr>
            <a:r>
              <a:rPr lang="en-US" sz="1900" dirty="0" smtClean="0"/>
              <a:t>Would you recommend this place to your peers?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Few Claude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Degrees: Caltech, Illinois, Indiana (MA, MA, CS)</a:t>
            </a:r>
          </a:p>
          <a:p>
            <a:r>
              <a:rPr lang="en-US" dirty="0" smtClean="0"/>
              <a:t>This is my 29</a:t>
            </a:r>
            <a:r>
              <a:rPr lang="en-US" baseline="30000" dirty="0" smtClean="0"/>
              <a:t>th</a:t>
            </a:r>
            <a:r>
              <a:rPr lang="en-US" dirty="0" smtClean="0"/>
              <a:t> year at Rose</a:t>
            </a:r>
          </a:p>
          <a:p>
            <a:r>
              <a:rPr lang="en-US" dirty="0" smtClean="0"/>
              <a:t>Have taught about 22 different courses; favorites are …</a:t>
            </a:r>
          </a:p>
          <a:p>
            <a:r>
              <a:rPr lang="en-US" dirty="0" smtClean="0"/>
              <a:t>I have 9 children, ages 14-35) 9 grandchildren.</a:t>
            </a:r>
          </a:p>
          <a:p>
            <a:r>
              <a:rPr lang="en-US" dirty="0" smtClean="0"/>
              <a:t>I live </a:t>
            </a:r>
            <a:r>
              <a:rPr lang="en-US" b="1" dirty="0" smtClean="0"/>
              <a:t>very</a:t>
            </a:r>
            <a:r>
              <a:rPr lang="en-US" dirty="0" smtClean="0"/>
              <a:t> close to campus</a:t>
            </a:r>
          </a:p>
          <a:p>
            <a:r>
              <a:rPr lang="en-US" dirty="0" smtClean="0"/>
              <a:t>In 2010 I was diagnosed with a very rare connective tissue disease, scleromyxedema.   2-day infusions.</a:t>
            </a:r>
          </a:p>
          <a:p>
            <a:r>
              <a:rPr lang="en-US" dirty="0" smtClean="0"/>
              <a:t>Despite ugly prognosis, I still know that God's in control.</a:t>
            </a:r>
          </a:p>
          <a:p>
            <a:r>
              <a:rPr lang="en-US" dirty="0" smtClean="0"/>
              <a:t>I </a:t>
            </a:r>
            <a:r>
              <a:rPr lang="en-US" i="1" dirty="0" smtClean="0"/>
              <a:t>really </a:t>
            </a:r>
            <a:r>
              <a:rPr lang="en-US" dirty="0" smtClean="0"/>
              <a:t> like it when you put 473 as part of the subject line in your email to me.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 smtClean="0"/>
              <a:t>Contact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457200"/>
            <a:ext cx="8415337" cy="44958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dirty="0" smtClean="0"/>
              <a:t>Claude Anderson, F-210, x8331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hlinkClick r:id="rId3"/>
              </a:rPr>
              <a:t>anderson@rose-hulman.edu</a:t>
            </a:r>
            <a:endParaRPr lang="en-US" dirty="0" smtClean="0"/>
          </a:p>
          <a:p>
            <a:pPr>
              <a:spcBef>
                <a:spcPts val="600"/>
              </a:spcBef>
            </a:pPr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exchange.rose-hulman.edu/owa/calendar/anderson@rose-hulman.edu/Calendar/calendar.html</a:t>
            </a:r>
            <a:r>
              <a:rPr lang="en-US" dirty="0" smtClean="0"/>
              <a:t> . "View by week" is probably best 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If you email me, please include 473 somewhere in the subject line (also include a real subject)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114799"/>
            <a:ext cx="8229600" cy="2313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298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Where to find course materials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Moodle: drop boxes, solutions, etc.</a:t>
            </a:r>
          </a:p>
          <a:p>
            <a:r>
              <a:rPr lang="en-US" dirty="0" smtClean="0"/>
              <a:t>Piazza: Announcements and discussions.</a:t>
            </a:r>
          </a:p>
          <a:p>
            <a:r>
              <a:rPr lang="en-US" dirty="0" smtClean="0"/>
              <a:t>Schedule page and things linked from it</a:t>
            </a:r>
          </a:p>
          <a:p>
            <a:r>
              <a:rPr lang="en-US" dirty="0" smtClean="0"/>
              <a:t>Notice the </a:t>
            </a:r>
            <a:r>
              <a:rPr lang="en-US" b="1" dirty="0" smtClean="0">
                <a:solidFill>
                  <a:schemeClr val="accent1"/>
                </a:solidFill>
              </a:rPr>
              <a:t>Hints to Exercises </a:t>
            </a:r>
            <a:r>
              <a:rPr lang="en-US" dirty="0" smtClean="0"/>
              <a:t>section that begins on </a:t>
            </a:r>
            <a:br>
              <a:rPr lang="en-US" dirty="0" smtClean="0"/>
            </a:br>
            <a:r>
              <a:rPr lang="en-US" dirty="0" smtClean="0"/>
              <a:t>p 497 of the textbook</a:t>
            </a:r>
          </a:p>
          <a:p>
            <a:pPr lvl="1"/>
            <a:r>
              <a:rPr lang="en-US" dirty="0" smtClean="0"/>
              <a:t>First try to do each problem without using the hint.</a:t>
            </a:r>
          </a:p>
          <a:p>
            <a:pPr lvl="1"/>
            <a:r>
              <a:rPr lang="en-US" dirty="0" smtClean="0"/>
              <a:t>But if you get stuck, by all means look at the hint.</a:t>
            </a:r>
          </a:p>
          <a:p>
            <a:r>
              <a:rPr lang="en-US" dirty="0" smtClean="0"/>
              <a:t>Sometimes I will post my PowerPoint slides </a:t>
            </a:r>
            <a:r>
              <a:rPr lang="en-US" i="1" dirty="0" smtClean="0"/>
              <a:t>after</a:t>
            </a:r>
            <a:r>
              <a:rPr lang="en-US" dirty="0" smtClean="0"/>
              <a:t> lectures, because they may contain spoilers.  When I do post them before, I may repost a different version after.</a:t>
            </a:r>
          </a:p>
          <a:p>
            <a:r>
              <a:rPr lang="en-US" dirty="0" smtClean="0"/>
              <a:t>Sometimes my slides contain more than we actually get to in class.  When that happens, I will usually move </a:t>
            </a:r>
            <a:br>
              <a:rPr lang="en-US" dirty="0" smtClean="0"/>
            </a:br>
            <a:r>
              <a:rPr lang="en-US" dirty="0" smtClean="0"/>
              <a:t>that material to the following day's class.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about the Syllabus?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… or the schedule page?</a:t>
            </a:r>
          </a:p>
          <a:p>
            <a:r>
              <a:rPr lang="en-US" dirty="0" smtClean="0"/>
              <a:t>… or other course details?</a:t>
            </a:r>
          </a:p>
          <a:p>
            <a:r>
              <a:rPr lang="en-US" dirty="0" smtClean="0"/>
              <a:t>You can ask now, or ask tomorrow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4795</TotalTime>
  <Words>1250</Words>
  <Application>Microsoft Office PowerPoint</Application>
  <PresentationFormat>On-screen Show (4:3)</PresentationFormat>
  <Paragraphs>210</Paragraphs>
  <Slides>23</Slides>
  <Notes>22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Arial Black</vt:lpstr>
      <vt:lpstr>Calibri</vt:lpstr>
      <vt:lpstr>Default Design</vt:lpstr>
      <vt:lpstr>PowerPoint Presentation</vt:lpstr>
      <vt:lpstr>MA/CSSE 473 Day 01</vt:lpstr>
      <vt:lpstr>No in-class quizzes in 473</vt:lpstr>
      <vt:lpstr>Attendance sheet</vt:lpstr>
      <vt:lpstr>Student Intros (hidden for 201310 because section 02 is so big)</vt:lpstr>
      <vt:lpstr>A Few Claude Facts</vt:lpstr>
      <vt:lpstr>Contact Info</vt:lpstr>
      <vt:lpstr>Where to find course materials</vt:lpstr>
      <vt:lpstr>Questions about the Syllabus?</vt:lpstr>
      <vt:lpstr>One detail before the course intro</vt:lpstr>
      <vt:lpstr>Graph representations</vt:lpstr>
      <vt:lpstr>The Ideal and the Real</vt:lpstr>
      <vt:lpstr>The Ideal and the Real, part 2</vt:lpstr>
      <vt:lpstr>This is a very mathematical class</vt:lpstr>
      <vt:lpstr>An approach to this course</vt:lpstr>
      <vt:lpstr>Ways of organizing algorithms</vt:lpstr>
      <vt:lpstr>Structuring Data Can Help a Lot</vt:lpstr>
      <vt:lpstr>Algorithms are Important</vt:lpstr>
      <vt:lpstr>A Big Idea That Changed the World</vt:lpstr>
      <vt:lpstr>The Other Earth-Shaking Big Idea </vt:lpstr>
      <vt:lpstr>Do you agree with Dasgupta?</vt:lpstr>
      <vt:lpstr>Brainstorm</vt:lpstr>
      <vt:lpstr>Write an algorithm …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Claude Anderson</cp:lastModifiedBy>
  <cp:revision>196</cp:revision>
  <cp:lastPrinted>2014-09-04T02:40:11Z</cp:lastPrinted>
  <dcterms:modified xsi:type="dcterms:W3CDTF">2016-11-28T01:44:16Z</dcterms:modified>
</cp:coreProperties>
</file>